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6"/>
  </p:notesMasterIdLst>
  <p:sldIdLst>
    <p:sldId id="257" r:id="rId2"/>
    <p:sldId id="258" r:id="rId3"/>
    <p:sldId id="259" r:id="rId4"/>
    <p:sldId id="288" r:id="rId5"/>
    <p:sldId id="261" r:id="rId6"/>
    <p:sldId id="263" r:id="rId7"/>
    <p:sldId id="289" r:id="rId8"/>
    <p:sldId id="297" r:id="rId9"/>
    <p:sldId id="293" r:id="rId10"/>
    <p:sldId id="294" r:id="rId11"/>
    <p:sldId id="296"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AD535-E518-4963-AB05-704EE794F8AC}">
          <p14:sldIdLst>
            <p14:sldId id="257"/>
            <p14:sldId id="258"/>
            <p14:sldId id="259"/>
            <p14:sldId id="288"/>
          </p14:sldIdLst>
        </p14:section>
        <p14:section name="Untitled Section" id="{0F72526B-1EE1-4FCC-A6E0-AD06E8AAC99D}">
          <p14:sldIdLst>
            <p14:sldId id="261"/>
            <p14:sldId id="263"/>
            <p14:sldId id="289"/>
            <p14:sldId id="297"/>
            <p14:sldId id="293"/>
            <p14:sldId id="294"/>
            <p14:sldId id="296"/>
            <p14:sldId id="268"/>
            <p14:sldId id="270"/>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Yesane" initials="AY" lastIdx="1" clrIdx="0">
    <p:extLst>
      <p:ext uri="{19B8F6BF-5375-455C-9EA6-DF929625EA0E}">
        <p15:presenceInfo xmlns:p15="http://schemas.microsoft.com/office/powerpoint/2012/main" userId="f7274527d6096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66" d="100"/>
          <a:sy n="66" d="100"/>
        </p:scale>
        <p:origin x="1560"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5680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2015A-B431-479E-A47F-6FBF3C59491A}"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F366D-B92B-4ADE-A1CA-0C8C026B23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58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2015A-B431-479E-A47F-6FBF3C59491A}"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128197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2015A-B431-479E-A47F-6FBF3C59491A}"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91643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2015A-B431-479E-A47F-6FBF3C59491A}"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5635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2015A-B431-479E-A47F-6FBF3C59491A}"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F366D-B92B-4ADE-A1CA-0C8C026B23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1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2015A-B431-479E-A47F-6FBF3C59491A}"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157611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2015A-B431-479E-A47F-6FBF3C59491A}" type="datetimeFigureOut">
              <a:rPr lang="en-IN" smtClean="0"/>
              <a:t>06-08-2021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176494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015A-B431-479E-A47F-6FBF3C59491A}" type="datetimeFigureOut">
              <a:rPr lang="en-IN" smtClean="0"/>
              <a:t>06-08-2021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109336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B2015A-B431-479E-A47F-6FBF3C59491A}" type="datetimeFigureOut">
              <a:rPr lang="en-IN" smtClean="0"/>
              <a:t>06-08-2021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405742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B2015A-B431-479E-A47F-6FBF3C59491A}" type="datetimeFigureOut">
              <a:rPr lang="en-IN" smtClean="0"/>
              <a:t>06-08-2021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3F366D-B92B-4ADE-A1CA-0C8C026B237F}" type="slidenum">
              <a:rPr lang="en-IN" smtClean="0"/>
              <a:t>‹#›</a:t>
            </a:fld>
            <a:endParaRPr lang="en-IN"/>
          </a:p>
        </p:txBody>
      </p:sp>
    </p:spTree>
    <p:extLst>
      <p:ext uri="{BB962C8B-B14F-4D97-AF65-F5344CB8AC3E}">
        <p14:creationId xmlns:p14="http://schemas.microsoft.com/office/powerpoint/2010/main" val="161991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2015A-B431-479E-A47F-6FBF3C59491A}"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extLst>
      <p:ext uri="{BB962C8B-B14F-4D97-AF65-F5344CB8AC3E}">
        <p14:creationId xmlns:p14="http://schemas.microsoft.com/office/powerpoint/2010/main" val="52212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B2015A-B431-479E-A47F-6FBF3C59491A}" type="datetimeFigureOut">
              <a:rPr lang="en-IN" smtClean="0"/>
              <a:t>06-08-2021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3F366D-B92B-4ADE-A1CA-0C8C026B237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7609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gui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2E7068-A7FD-455F-9AEB-1F0203226EFC}"/>
              </a:ext>
            </a:extLst>
          </p:cNvPr>
          <p:cNvSpPr>
            <a:spLocks noGrp="1"/>
          </p:cNvSpPr>
          <p:nvPr>
            <p:ph type="ctrTitle"/>
          </p:nvPr>
        </p:nvSpPr>
        <p:spPr>
          <a:xfrm>
            <a:off x="1066800" y="2746094"/>
            <a:ext cx="10058400" cy="1365812"/>
          </a:xfrm>
        </p:spPr>
        <p:style>
          <a:lnRef idx="2">
            <a:schemeClr val="accent1"/>
          </a:lnRef>
          <a:fillRef idx="1">
            <a:schemeClr val="lt1"/>
          </a:fillRef>
          <a:effectRef idx="0">
            <a:schemeClr val="accent1"/>
          </a:effectRef>
          <a:fontRef idx="minor">
            <a:schemeClr val="dk1"/>
          </a:fontRef>
        </p:style>
        <p:txBody>
          <a:bodyPr/>
          <a:lstStyle/>
          <a:p>
            <a:pPr algn="ctr"/>
            <a:r>
              <a:rPr lang="en-US" spc="0" dirty="0">
                <a:ln w="0"/>
                <a:solidFill>
                  <a:schemeClr val="accent1"/>
                </a:solidFill>
                <a:effectLst>
                  <a:outerShdw blurRad="38100" dist="25400" dir="5400000" algn="ctr" rotWithShape="0">
                    <a:srgbClr val="6E747A">
                      <a:alpha val="43000"/>
                    </a:srgbClr>
                  </a:outerShdw>
                </a:effectLst>
              </a:rPr>
              <a:t>WELCOME</a:t>
            </a:r>
            <a:endParaRPr lang="en-IN"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94D21-4B20-448D-BEAC-406C8765BD2A}"/>
              </a:ext>
            </a:extLst>
          </p:cNvPr>
          <p:cNvSpPr txBox="1"/>
          <p:nvPr/>
        </p:nvSpPr>
        <p:spPr>
          <a:xfrm flipH="1">
            <a:off x="4484955" y="844061"/>
            <a:ext cx="322208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Quiz Section</a:t>
            </a:r>
            <a:endParaRPr lang="en-IN" sz="2800" dirty="0">
              <a:ln w="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08921626-3BF8-4DB9-83ED-001CCF444125}"/>
              </a:ext>
            </a:extLst>
          </p:cNvPr>
          <p:cNvPicPr>
            <a:picLocks noChangeAspect="1"/>
          </p:cNvPicPr>
          <p:nvPr/>
        </p:nvPicPr>
        <p:blipFill rotWithShape="1">
          <a:blip r:embed="rId2">
            <a:extLst>
              <a:ext uri="{28A0092B-C50C-407E-A947-70E740481C1C}">
                <a14:useLocalDpi xmlns:a14="http://schemas.microsoft.com/office/drawing/2010/main" val="0"/>
              </a:ext>
            </a:extLst>
          </a:blip>
          <a:srcRect l="41464" t="27844" r="17968" b="26262"/>
          <a:stretch/>
        </p:blipFill>
        <p:spPr>
          <a:xfrm>
            <a:off x="2627946" y="1820008"/>
            <a:ext cx="6936107" cy="4413738"/>
          </a:xfrm>
          <a:prstGeom prst="rect">
            <a:avLst/>
          </a:prstGeom>
        </p:spPr>
      </p:pic>
    </p:spTree>
    <p:extLst>
      <p:ext uri="{BB962C8B-B14F-4D97-AF65-F5344CB8AC3E}">
        <p14:creationId xmlns:p14="http://schemas.microsoft.com/office/powerpoint/2010/main" val="338213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77008"/>
            <a:ext cx="6970542" cy="761414"/>
          </a:xfrm>
        </p:spPr>
        <p:style>
          <a:lnRef idx="2">
            <a:schemeClr val="accent1"/>
          </a:lnRef>
          <a:fillRef idx="1">
            <a:schemeClr val="lt1"/>
          </a:fillRef>
          <a:effectRef idx="0">
            <a:schemeClr val="accent1"/>
          </a:effectRef>
          <a:fontRef idx="minor">
            <a:schemeClr val="dk1"/>
          </a:fontRef>
        </p:style>
        <p:txBody>
          <a:bodyPr/>
          <a:lstStyle/>
          <a:p>
            <a:pPr algn="ctr"/>
            <a:r>
              <a:rPr lang="en-US" spc="0" dirty="0">
                <a:ln w="0"/>
                <a:solidFill>
                  <a:schemeClr val="accent1"/>
                </a:solidFill>
                <a:effectLst>
                  <a:outerShdw blurRad="38100" dist="25400" dir="5400000" algn="ctr" rotWithShape="0">
                    <a:srgbClr val="6E747A">
                      <a:alpha val="43000"/>
                    </a:srgbClr>
                  </a:outerShdw>
                </a:effectLst>
              </a:rPr>
              <a:t>USERS</a:t>
            </a:r>
          </a:p>
        </p:txBody>
      </p:sp>
      <p:sp>
        <p:nvSpPr>
          <p:cNvPr id="3" name="Content Placeholder 2"/>
          <p:cNvSpPr>
            <a:spLocks noGrp="1"/>
          </p:cNvSpPr>
          <p:nvPr>
            <p:ph idx="1"/>
          </p:nvPr>
        </p:nvSpPr>
        <p:spPr>
          <a:xfrm>
            <a:off x="1930137" y="2065661"/>
            <a:ext cx="8596668" cy="3649339"/>
          </a:xfrm>
        </p:spPr>
        <p:txBody>
          <a:bodyPr>
            <a:normAutofit/>
          </a:bodyPr>
          <a:lstStyle/>
          <a:p>
            <a:pPr lvl="0">
              <a:buFont typeface="Wingdings" pitchFamily="2" charset="2"/>
              <a:buChar char="q"/>
            </a:pPr>
            <a:r>
              <a:rPr lang="en-US" sz="2400" dirty="0"/>
              <a:t>Enthusiastic students who are willing to be prepared for technical interviews. </a:t>
            </a:r>
          </a:p>
          <a:p>
            <a:pPr lvl="0">
              <a:buFont typeface="Wingdings" pitchFamily="2" charset="2"/>
              <a:buChar char="q"/>
            </a:pPr>
            <a:r>
              <a:rPr lang="en-US" sz="2400" dirty="0"/>
              <a:t>Students/any person who want to do peer-programming.</a:t>
            </a:r>
          </a:p>
          <a:p>
            <a:pPr lvl="0">
              <a:buFont typeface="Wingdings" pitchFamily="2" charset="2"/>
              <a:buChar char="q"/>
            </a:pPr>
            <a:r>
              <a:rPr lang="en-US" sz="2400" dirty="0"/>
              <a:t>Lecturers who intend to create a simple quiz task for students swiftly.</a:t>
            </a:r>
          </a:p>
          <a:p>
            <a:pPr lvl="0">
              <a:buFont typeface="Wingdings" pitchFamily="2" charset="2"/>
              <a:buChar char="q"/>
            </a:pPr>
            <a:r>
              <a:rPr lang="en-US" sz="2400" dirty="0"/>
              <a:t>Any person who wants to give aptitude test.</a:t>
            </a:r>
          </a:p>
          <a:p>
            <a:pPr marL="0" indent="0">
              <a:buNone/>
            </a:pPr>
            <a:endParaRPr lang="en-US" dirty="0"/>
          </a:p>
        </p:txBody>
      </p:sp>
    </p:spTree>
    <p:extLst>
      <p:ext uri="{BB962C8B-B14F-4D97-AF65-F5344CB8AC3E}">
        <p14:creationId xmlns:p14="http://schemas.microsoft.com/office/powerpoint/2010/main" val="7049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2892083" y="492368"/>
            <a:ext cx="6407834" cy="831752"/>
          </a:xfrm>
          <a:ln/>
        </p:spPr>
        <p:style>
          <a:lnRef idx="2">
            <a:schemeClr val="accent1"/>
          </a:lnRef>
          <a:fillRef idx="1">
            <a:schemeClr val="lt1"/>
          </a:fillRef>
          <a:effectRef idx="0">
            <a:schemeClr val="accent1"/>
          </a:effectRef>
          <a:fontRef idx="minor">
            <a:schemeClr val="dk1"/>
          </a:fontRef>
        </p:style>
        <p:txBody>
          <a:bodyPr/>
          <a:lstStyle/>
          <a:p>
            <a:pPr algn="ctr"/>
            <a:r>
              <a:rPr lang="en-US" sz="4800" spc="0" dirty="0">
                <a:ln w="0"/>
                <a:solidFill>
                  <a:schemeClr val="accent1"/>
                </a:solidFill>
                <a:effectLst>
                  <a:outerShdw blurRad="38100" dist="25400" dir="5400000" algn="ctr" rotWithShape="0">
                    <a:srgbClr val="6E747A">
                      <a:alpha val="43000"/>
                    </a:srgbClr>
                  </a:outerShdw>
                </a:effectLst>
              </a:rPr>
              <a:t>ADVANTAGES</a:t>
            </a:r>
            <a:endParaRPr lang="en-IN" sz="4800" spc="0" dirty="0">
              <a:ln w="0"/>
              <a:solidFill>
                <a:schemeClr val="accent1"/>
              </a:solidFill>
              <a:effectLst>
                <a:outerShdw blurRad="38100" dist="25400" dir="5400000" algn="ctr" rotWithShape="0">
                  <a:srgbClr val="6E747A">
                    <a:alpha val="43000"/>
                  </a:srgbClr>
                </a:outerShdw>
              </a:effectLst>
            </a:endParaRPr>
          </a:p>
        </p:txBody>
      </p:sp>
      <p:sp>
        <p:nvSpPr>
          <p:cNvPr id="1048606" name="Content Placeholder 2"/>
          <p:cNvSpPr>
            <a:spLocks noGrp="1"/>
          </p:cNvSpPr>
          <p:nvPr>
            <p:ph idx="1"/>
          </p:nvPr>
        </p:nvSpPr>
        <p:spPr>
          <a:xfrm>
            <a:off x="1650610" y="2685723"/>
            <a:ext cx="9471660" cy="3051581"/>
          </a:xfrm>
        </p:spPr>
        <p:txBody>
          <a:bodyPr>
            <a:normAutofit fontScale="94444"/>
          </a:bodyPr>
          <a:lstStyle/>
          <a:p>
            <a:pPr marL="0" indent="0" algn="just">
              <a:buNone/>
            </a:pPr>
            <a:r>
              <a:rPr lang="en-US" sz="2800" dirty="0"/>
              <a:t>1. Discussion section. </a:t>
            </a:r>
          </a:p>
          <a:p>
            <a:pPr marL="0" indent="0" algn="just">
              <a:buNone/>
            </a:pPr>
            <a:r>
              <a:rPr lang="en-US" sz="2800" dirty="0"/>
              <a:t>2. 400+ Handpicked Coding round questions for practice. </a:t>
            </a:r>
          </a:p>
          <a:p>
            <a:pPr marL="0" indent="0" algn="just">
              <a:buNone/>
            </a:pPr>
            <a:r>
              <a:rPr lang="en-US" sz="2800" dirty="0"/>
              <a:t>3. Platform for creating quiz/test easily with simple and interactive UI. </a:t>
            </a:r>
          </a:p>
          <a:p>
            <a:pPr marL="0" indent="0" algn="just">
              <a:buNone/>
            </a:pPr>
            <a:r>
              <a:rPr lang="en-US" sz="2800" dirty="0"/>
              <a:t>4. Platform to solve quizzes created by tutors or other users.</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2636813" y="594270"/>
            <a:ext cx="6979334" cy="762060"/>
          </a:xfrm>
          <a:ln/>
        </p:spPr>
        <p:style>
          <a:lnRef idx="2">
            <a:schemeClr val="accent1"/>
          </a:lnRef>
          <a:fillRef idx="1">
            <a:schemeClr val="lt1"/>
          </a:fillRef>
          <a:effectRef idx="0">
            <a:schemeClr val="accent1"/>
          </a:effectRef>
          <a:fontRef idx="minor">
            <a:schemeClr val="dk1"/>
          </a:fontRef>
        </p:style>
        <p:txBody>
          <a:bodyPr/>
          <a:lstStyle/>
          <a:p>
            <a:pPr algn="ctr"/>
            <a:r>
              <a:rPr lang="en-US" sz="4800" spc="0" dirty="0">
                <a:ln w="0"/>
                <a:solidFill>
                  <a:schemeClr val="accent1"/>
                </a:solidFill>
                <a:effectLst>
                  <a:outerShdw blurRad="38100" dist="25400" dir="5400000" algn="ctr" rotWithShape="0">
                    <a:srgbClr val="6E747A">
                      <a:alpha val="43000"/>
                    </a:srgbClr>
                  </a:outerShdw>
                </a:effectLst>
              </a:rPr>
              <a:t>REFERENCES</a:t>
            </a:r>
            <a:endParaRPr lang="en-IN" sz="4800" spc="0" dirty="0">
              <a:ln w="0"/>
              <a:solidFill>
                <a:schemeClr val="accent1"/>
              </a:solidFill>
              <a:effectLst>
                <a:outerShdw blurRad="38100" dist="25400" dir="5400000" algn="ctr" rotWithShape="0">
                  <a:srgbClr val="6E747A">
                    <a:alpha val="43000"/>
                  </a:srgbClr>
                </a:outerShdw>
              </a:effectLst>
            </a:endParaRPr>
          </a:p>
        </p:txBody>
      </p:sp>
      <p:sp>
        <p:nvSpPr>
          <p:cNvPr id="1048596" name="Content Placeholder 2"/>
          <p:cNvSpPr>
            <a:spLocks noGrp="1"/>
          </p:cNvSpPr>
          <p:nvPr>
            <p:ph idx="1"/>
          </p:nvPr>
        </p:nvSpPr>
        <p:spPr/>
        <p:txBody>
          <a:bodyPr/>
          <a:lstStyle/>
          <a:p>
            <a:pPr marL="0" indent="0">
              <a:buNone/>
            </a:pPr>
            <a:endParaRPr lang="en-US" sz="2800" dirty="0">
              <a:solidFill>
                <a:schemeClr val="tx1"/>
              </a:solidFill>
            </a:endParaRPr>
          </a:p>
          <a:p>
            <a:pPr marL="0" indent="0">
              <a:buNone/>
            </a:pPr>
            <a:endParaRPr lang="en-IN" dirty="0"/>
          </a:p>
        </p:txBody>
      </p:sp>
      <p:sp>
        <p:nvSpPr>
          <p:cNvPr id="3" name="Rectangle 2"/>
          <p:cNvSpPr/>
          <p:nvPr/>
        </p:nvSpPr>
        <p:spPr>
          <a:xfrm>
            <a:off x="1762298" y="2576036"/>
            <a:ext cx="8728364" cy="2308324"/>
          </a:xfrm>
          <a:prstGeom prst="rect">
            <a:avLst/>
          </a:prstGeom>
        </p:spPr>
        <p:txBody>
          <a:bodyPr wrap="square">
            <a:spAutoFit/>
          </a:bodyPr>
          <a:lstStyle/>
          <a:p>
            <a:pPr marL="457200" indent="-457200">
              <a:buAutoNum type="arabicPeriod"/>
            </a:pPr>
            <a:r>
              <a:rPr lang="en-US" sz="2400" dirty="0"/>
              <a:t>Practical Remote Pair Programming by Adrian Bolboacǎ (Author)</a:t>
            </a:r>
          </a:p>
          <a:p>
            <a:endParaRPr lang="en-US" sz="2400" dirty="0"/>
          </a:p>
          <a:p>
            <a:pPr marL="457200" indent="-457200">
              <a:buAutoNum type="arabicPeriod" startAt="2"/>
            </a:pPr>
            <a:r>
              <a:rPr lang="en-US" sz="2400" dirty="0">
                <a:hlinkClick r:id="rId2"/>
              </a:rPr>
              <a:t>https://firebase.google.com/docs/guides</a:t>
            </a:r>
            <a:endParaRPr lang="en-US" sz="2400" dirty="0"/>
          </a:p>
          <a:p>
            <a:pPr marL="457200" indent="-457200">
              <a:buAutoNum type="arabicPeriod" startAt="2"/>
            </a:pPr>
            <a:endParaRPr lang="en-US" sz="2400" dirty="0"/>
          </a:p>
          <a:p>
            <a:r>
              <a:rPr lang="en-US" sz="2400" dirty="0"/>
              <a:t>3.	https://www.freecodecamp.org/</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797666" y="2905246"/>
            <a:ext cx="8596668" cy="1234770"/>
          </a:xfrm>
          <a:ln/>
        </p:spPr>
        <p:style>
          <a:lnRef idx="2">
            <a:schemeClr val="accent1"/>
          </a:lnRef>
          <a:fillRef idx="1">
            <a:schemeClr val="lt1"/>
          </a:fillRef>
          <a:effectRef idx="0">
            <a:schemeClr val="accent1"/>
          </a:effectRef>
          <a:fontRef idx="minor">
            <a:schemeClr val="dk1"/>
          </a:fontRef>
        </p:style>
        <p:txBody>
          <a:bodyPr>
            <a:normAutofit/>
          </a:bodyPr>
          <a:lstStyle/>
          <a:p>
            <a:pPr algn="ctr"/>
            <a:r>
              <a:rPr lang="en-US" sz="6600" dirty="0">
                <a:solidFill>
                  <a:srgbClr val="FF0000"/>
                </a:solidFill>
              </a:rPr>
              <a:t>THANK YOU</a:t>
            </a:r>
            <a:endParaRPr lang="en-IN" sz="6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594"/>
                                        </p:tgtEl>
                                        <p:attrNameLst>
                                          <p:attrName>style.visibility</p:attrName>
                                        </p:attrNameLst>
                                      </p:cBhvr>
                                      <p:to>
                                        <p:strVal val="visible"/>
                                      </p:to>
                                    </p:set>
                                    <p:animEffect transition="in" filter="fade">
                                      <p:cBhvr>
                                        <p:cTn id="7" dur="1000"/>
                                        <p:tgtEl>
                                          <p:spTgt spid="1048594"/>
                                        </p:tgtEl>
                                      </p:cBhvr>
                                    </p:animEffect>
                                    <p:anim calcmode="lin" valueType="num">
                                      <p:cBhvr>
                                        <p:cTn id="8" dur="1000" fill="hold"/>
                                        <p:tgtEl>
                                          <p:spTgt spid="1048594"/>
                                        </p:tgtEl>
                                        <p:attrNameLst>
                                          <p:attrName>ppt_x</p:attrName>
                                        </p:attrNameLst>
                                      </p:cBhvr>
                                      <p:tavLst>
                                        <p:tav tm="0">
                                          <p:val>
                                            <p:strVal val="#ppt_x"/>
                                          </p:val>
                                        </p:tav>
                                        <p:tav tm="100000">
                                          <p:val>
                                            <p:strVal val="#ppt_x"/>
                                          </p:val>
                                        </p:tav>
                                      </p:tavLst>
                                    </p:anim>
                                    <p:anim calcmode="lin" valueType="num">
                                      <p:cBhvr>
                                        <p:cTn id="9" dur="1000" fill="hold"/>
                                        <p:tgtEl>
                                          <p:spTgt spid="10485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ChangeAspect="1"/>
          </p:cNvPicPr>
          <p:nvPr/>
        </p:nvPicPr>
        <p:blipFill>
          <a:blip r:embed="rId2"/>
          <a:stretch>
            <a:fillRect/>
          </a:stretch>
        </p:blipFill>
        <p:spPr>
          <a:xfrm>
            <a:off x="2740266" y="231725"/>
            <a:ext cx="6632812" cy="2699374"/>
          </a:xfrm>
          <a:prstGeom prst="rect">
            <a:avLst/>
          </a:prstGeom>
          <a:ln>
            <a:noFill/>
          </a:ln>
          <a:effectLst>
            <a:outerShdw blurRad="292100" dist="139700" dir="2700000" algn="tl" rotWithShape="0">
              <a:srgbClr val="333333">
                <a:alpha val="65000"/>
              </a:srgbClr>
            </a:outerShdw>
          </a:effectLst>
        </p:spPr>
      </p:pic>
      <p:sp>
        <p:nvSpPr>
          <p:cNvPr id="1048621" name="TextBox 3"/>
          <p:cNvSpPr txBox="1"/>
          <p:nvPr/>
        </p:nvSpPr>
        <p:spPr>
          <a:xfrm>
            <a:off x="2357285" y="3429000"/>
            <a:ext cx="7477429" cy="2369880"/>
          </a:xfrm>
          <a:prstGeom prst="rect">
            <a:avLst/>
          </a:prstGeom>
          <a:noFill/>
        </p:spPr>
        <p:txBody>
          <a:bodyPr wrap="square" rtlCol="0">
            <a:spAutoFit/>
          </a:bodyPr>
          <a:lstStyle/>
          <a:p>
            <a:pPr algn="ctr"/>
            <a:r>
              <a:rPr lang="en-US" sz="2000" dirty="0">
                <a:ln w="0"/>
                <a:effectLst>
                  <a:outerShdw blurRad="38100" dist="19050" dir="2700000" algn="tl" rotWithShape="0">
                    <a:schemeClr val="dk1">
                      <a:alpha val="40000"/>
                    </a:schemeClr>
                  </a:outerShdw>
                </a:effectLst>
              </a:rPr>
              <a:t>     	Accredited by NACC B++ &amp; An ISO 9001:2015 certified Institute</a:t>
            </a:r>
          </a:p>
          <a:p>
            <a:pPr algn="ctr"/>
            <a:r>
              <a:rPr lang="en-US" sz="2800" dirty="0">
                <a:ln w="0"/>
                <a:effectLst>
                  <a:outerShdw blurRad="38100" dist="19050" dir="2700000" algn="tl" rotWithShape="0">
                    <a:schemeClr val="dk1">
                      <a:alpha val="40000"/>
                    </a:schemeClr>
                  </a:outerShdw>
                </a:effectLst>
              </a:rPr>
              <a:t>SANT GAJANAN MAHARAJ COLLEGE OF 	ENGINEERING, MAHAGAON</a:t>
            </a:r>
          </a:p>
          <a:p>
            <a:endParaRPr lang="en-US" sz="2400" dirty="0">
              <a:ln w="0"/>
              <a:effectLst>
                <a:outerShdw blurRad="38100" dist="19050" dir="2700000" algn="tl" rotWithShape="0">
                  <a:schemeClr val="dk1">
                    <a:alpha val="40000"/>
                  </a:schemeClr>
                </a:outerShdw>
              </a:effectLst>
            </a:endParaRPr>
          </a:p>
          <a:p>
            <a:pPr algn="ctr"/>
            <a:r>
              <a:rPr lang="en-US" sz="2400" dirty="0">
                <a:ln w="0"/>
                <a:effectLst>
                  <a:outerShdw blurRad="38100" dist="19050" dir="2700000" algn="tl" rotWithShape="0">
                    <a:schemeClr val="dk1">
                      <a:alpha val="40000"/>
                    </a:schemeClr>
                  </a:outerShdw>
                </a:effectLst>
              </a:rPr>
              <a:t>    Department of Computer Science &amp; Engineering Academic Year 2020-21</a:t>
            </a:r>
          </a:p>
        </p:txBody>
      </p:sp>
      <p:pic>
        <p:nvPicPr>
          <p:cNvPr id="2097153" name="Picture 5"/>
          <p:cNvPicPr>
            <a:picLocks/>
          </p:cNvPicPr>
          <p:nvPr/>
        </p:nvPicPr>
        <p:blipFill>
          <a:blip r:embed="rId3"/>
          <a:srcRect/>
          <a:stretch>
            <a:fillRect/>
          </a:stretch>
        </p:blipFill>
        <p:spPr bwMode="auto">
          <a:xfrm>
            <a:off x="261141" y="3429000"/>
            <a:ext cx="2096144" cy="2029973"/>
          </a:xfrm>
          <a:prstGeom prst="rect">
            <a:avLst/>
          </a:prstGeom>
          <a:noFill/>
          <a:ln w="9525">
            <a:noFill/>
            <a:miter lim="800000"/>
            <a:headEnd/>
            <a:tailEnd/>
          </a:ln>
        </p:spPr>
      </p:pic>
      <p:pic>
        <p:nvPicPr>
          <p:cNvPr id="9" name="Picture 8">
            <a:extLst>
              <a:ext uri="{FF2B5EF4-FFF2-40B4-BE49-F238E27FC236}">
                <a16:creationId xmlns:a16="http://schemas.microsoft.com/office/drawing/2014/main" id="{A6ED91E3-D520-4BF8-A186-D1BEE39026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4714" y="3429000"/>
            <a:ext cx="2177718" cy="2177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61416-5CD3-40E3-A488-CF7FB81AE4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4691" y="152400"/>
            <a:ext cx="1582617" cy="1582617"/>
          </a:xfrm>
          <a:prstGeom prst="rect">
            <a:avLst/>
          </a:prstGeom>
        </p:spPr>
      </p:pic>
      <p:sp>
        <p:nvSpPr>
          <p:cNvPr id="4" name="TextBox 3">
            <a:extLst>
              <a:ext uri="{FF2B5EF4-FFF2-40B4-BE49-F238E27FC236}">
                <a16:creationId xmlns:a16="http://schemas.microsoft.com/office/drawing/2014/main" id="{A22A1749-826C-4970-B4F2-02714CCDB586}"/>
              </a:ext>
            </a:extLst>
          </p:cNvPr>
          <p:cNvSpPr txBox="1"/>
          <p:nvPr/>
        </p:nvSpPr>
        <p:spPr>
          <a:xfrm>
            <a:off x="1655179" y="1932971"/>
            <a:ext cx="9133005" cy="5847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pPr algn="ctr"/>
            <a:r>
              <a:rPr lang="en-US" sz="3200" b="1" dirty="0">
                <a:ln/>
                <a:solidFill>
                  <a:schemeClr val="accent4"/>
                </a:solidFill>
              </a:rPr>
              <a:t>Name of Project: CODEHUSTLE</a:t>
            </a:r>
            <a:endParaRPr lang="en-IN" sz="3200" b="1" dirty="0">
              <a:ln/>
              <a:solidFill>
                <a:schemeClr val="accent4"/>
              </a:solidFill>
            </a:endParaRPr>
          </a:p>
        </p:txBody>
      </p:sp>
      <p:sp>
        <p:nvSpPr>
          <p:cNvPr id="5" name="TextBox 4">
            <a:extLst>
              <a:ext uri="{FF2B5EF4-FFF2-40B4-BE49-F238E27FC236}">
                <a16:creationId xmlns:a16="http://schemas.microsoft.com/office/drawing/2014/main" id="{D88EACA7-01F5-40CE-97FC-43B7498D9CCD}"/>
              </a:ext>
            </a:extLst>
          </p:cNvPr>
          <p:cNvSpPr txBox="1"/>
          <p:nvPr/>
        </p:nvSpPr>
        <p:spPr>
          <a:xfrm>
            <a:off x="1655179" y="2797665"/>
            <a:ext cx="6574420" cy="224676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sz="2800" b="1" dirty="0">
                <a:ln/>
                <a:solidFill>
                  <a:schemeClr val="accent3"/>
                </a:solidFill>
              </a:rPr>
              <a:t>Group Members:</a:t>
            </a:r>
          </a:p>
          <a:p>
            <a:pPr marL="342900" indent="-342900" algn="just">
              <a:buAutoNum type="arabicPeriod"/>
            </a:pPr>
            <a:r>
              <a:rPr lang="en-US" sz="2800" b="1" dirty="0">
                <a:ln/>
                <a:solidFill>
                  <a:schemeClr val="accent3"/>
                </a:solidFill>
              </a:rPr>
              <a:t>Chilami Bobby Devappa</a:t>
            </a:r>
          </a:p>
          <a:p>
            <a:pPr marL="342900" indent="-342900" algn="just">
              <a:buAutoNum type="arabicPeriod"/>
            </a:pPr>
            <a:r>
              <a:rPr lang="en-US" sz="2800" b="1" dirty="0">
                <a:ln/>
                <a:solidFill>
                  <a:schemeClr val="accent3"/>
                </a:solidFill>
              </a:rPr>
              <a:t>Kokare </a:t>
            </a:r>
            <a:r>
              <a:rPr lang="en-US" sz="2800" b="1" dirty="0" err="1">
                <a:ln/>
                <a:solidFill>
                  <a:schemeClr val="accent3"/>
                </a:solidFill>
              </a:rPr>
              <a:t>Janhavi</a:t>
            </a:r>
            <a:r>
              <a:rPr lang="en-US" sz="2800" b="1" dirty="0">
                <a:ln/>
                <a:solidFill>
                  <a:schemeClr val="accent3"/>
                </a:solidFill>
              </a:rPr>
              <a:t> Vivek</a:t>
            </a:r>
          </a:p>
          <a:p>
            <a:pPr marL="342900" indent="-342900" algn="just">
              <a:buAutoNum type="arabicPeriod"/>
            </a:pPr>
            <a:r>
              <a:rPr lang="en-US" sz="2800" b="1" dirty="0" err="1">
                <a:ln/>
                <a:solidFill>
                  <a:schemeClr val="accent3"/>
                </a:solidFill>
              </a:rPr>
              <a:t>Rokade</a:t>
            </a:r>
            <a:r>
              <a:rPr lang="en-US" sz="2800" b="1" dirty="0">
                <a:ln/>
                <a:solidFill>
                  <a:schemeClr val="accent3"/>
                </a:solidFill>
              </a:rPr>
              <a:t> Jyoti Chandrakant</a:t>
            </a:r>
          </a:p>
          <a:p>
            <a:pPr marL="342900" indent="-342900" algn="just">
              <a:buAutoNum type="arabicPeriod"/>
            </a:pPr>
            <a:r>
              <a:rPr lang="en-US" sz="2800" b="1" dirty="0">
                <a:ln/>
                <a:solidFill>
                  <a:schemeClr val="accent3"/>
                </a:solidFill>
              </a:rPr>
              <a:t>Patil </a:t>
            </a:r>
            <a:r>
              <a:rPr lang="en-US" sz="2800" b="1" dirty="0" err="1">
                <a:ln/>
                <a:solidFill>
                  <a:schemeClr val="accent3"/>
                </a:solidFill>
              </a:rPr>
              <a:t>Dhanshree</a:t>
            </a:r>
            <a:r>
              <a:rPr lang="en-US" sz="2800" b="1" dirty="0">
                <a:ln/>
                <a:solidFill>
                  <a:schemeClr val="accent3"/>
                </a:solidFill>
              </a:rPr>
              <a:t> </a:t>
            </a:r>
            <a:r>
              <a:rPr lang="en-US" sz="2800" b="1" dirty="0" err="1">
                <a:ln/>
                <a:solidFill>
                  <a:schemeClr val="accent3"/>
                </a:solidFill>
              </a:rPr>
              <a:t>Ajitkumar</a:t>
            </a:r>
            <a:endParaRPr lang="en-IN" sz="2800" b="1" dirty="0">
              <a:ln/>
              <a:solidFill>
                <a:schemeClr val="accent3"/>
              </a:solidFill>
            </a:endParaRPr>
          </a:p>
        </p:txBody>
      </p:sp>
      <p:sp>
        <p:nvSpPr>
          <p:cNvPr id="7" name="TextBox 6">
            <a:extLst>
              <a:ext uri="{FF2B5EF4-FFF2-40B4-BE49-F238E27FC236}">
                <a16:creationId xmlns:a16="http://schemas.microsoft.com/office/drawing/2014/main" id="{A6C45921-D900-45F3-AED4-DC92BEA91A1E}"/>
              </a:ext>
            </a:extLst>
          </p:cNvPr>
          <p:cNvSpPr txBox="1"/>
          <p:nvPr/>
        </p:nvSpPr>
        <p:spPr>
          <a:xfrm>
            <a:off x="1655179" y="5324354"/>
            <a:ext cx="5058508" cy="9541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dirty="0">
                <a:ln/>
                <a:solidFill>
                  <a:schemeClr val="accent3"/>
                </a:solidFill>
              </a:rPr>
              <a:t>Guide name:</a:t>
            </a:r>
          </a:p>
          <a:p>
            <a:r>
              <a:rPr lang="en-US" sz="2800" b="1" dirty="0">
                <a:ln/>
                <a:solidFill>
                  <a:schemeClr val="accent3"/>
                </a:solidFill>
              </a:rPr>
              <a:t>	Prof. C. H. </a:t>
            </a:r>
            <a:r>
              <a:rPr lang="en-US" sz="2800" b="1" dirty="0" err="1">
                <a:ln/>
                <a:solidFill>
                  <a:schemeClr val="accent3"/>
                </a:solidFill>
              </a:rPr>
              <a:t>Kamble</a:t>
            </a:r>
            <a:endParaRPr lang="en-IN" sz="2800" b="1" dirty="0">
              <a:ln/>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2197849" y="365471"/>
            <a:ext cx="8345954" cy="968991"/>
          </a:xfrm>
          <a:ln/>
        </p:spPr>
        <p:style>
          <a:lnRef idx="2">
            <a:schemeClr val="accent1"/>
          </a:lnRef>
          <a:fillRef idx="1">
            <a:schemeClr val="lt1"/>
          </a:fillRef>
          <a:effectRef idx="0">
            <a:schemeClr val="accent1"/>
          </a:effectRef>
          <a:fontRef idx="minor">
            <a:schemeClr val="dk1"/>
          </a:fontRef>
        </p:style>
        <p:txBody>
          <a:bodyPr>
            <a:normAutofit/>
          </a:bodyPr>
          <a:lstStyle/>
          <a:p>
            <a:pPr algn="ctr"/>
            <a:r>
              <a:rPr lang="en-IN" sz="5400" spc="0" dirty="0">
                <a:ln w="0"/>
                <a:solidFill>
                  <a:schemeClr val="accent1"/>
                </a:solidFill>
                <a:effectLst>
                  <a:outerShdw blurRad="38100" dist="25400" dir="5400000" algn="ctr" rotWithShape="0">
                    <a:srgbClr val="6E747A">
                      <a:alpha val="43000"/>
                    </a:srgbClr>
                  </a:outerShdw>
                </a:effectLst>
              </a:rPr>
              <a:t>INDEX</a:t>
            </a:r>
          </a:p>
        </p:txBody>
      </p:sp>
      <p:sp>
        <p:nvSpPr>
          <p:cNvPr id="1048624" name="Content Placeholder 2"/>
          <p:cNvSpPr>
            <a:spLocks noGrp="1"/>
          </p:cNvSpPr>
          <p:nvPr>
            <p:ph idx="1"/>
          </p:nvPr>
        </p:nvSpPr>
        <p:spPr>
          <a:xfrm>
            <a:off x="1138801" y="2127083"/>
            <a:ext cx="10464051" cy="4097872"/>
          </a:xfrm>
        </p:spPr>
        <p:txBody>
          <a:bodyPr>
            <a:normAutofit/>
          </a:bodyPr>
          <a:lstStyle/>
          <a:p>
            <a:pPr>
              <a:buFont typeface="Courier New" pitchFamily="49" charset="0"/>
              <a:buChar char="o"/>
            </a:pPr>
            <a:r>
              <a:rPr lang="en-US" sz="2800" dirty="0">
                <a:solidFill>
                  <a:schemeClr val="tx1"/>
                </a:solidFill>
              </a:rPr>
              <a:t>Abstract</a:t>
            </a:r>
          </a:p>
          <a:p>
            <a:pPr>
              <a:buFont typeface="Courier New" pitchFamily="49" charset="0"/>
              <a:buChar char="o"/>
            </a:pPr>
            <a:r>
              <a:rPr lang="en-US" sz="2800" dirty="0">
                <a:solidFill>
                  <a:schemeClr val="tx1"/>
                </a:solidFill>
              </a:rPr>
              <a:t>Introduction</a:t>
            </a:r>
          </a:p>
          <a:p>
            <a:pPr>
              <a:buFont typeface="Courier New" pitchFamily="49" charset="0"/>
              <a:buChar char="o"/>
            </a:pPr>
            <a:r>
              <a:rPr lang="en-US" sz="2800" dirty="0">
                <a:solidFill>
                  <a:schemeClr val="tx1"/>
                </a:solidFill>
              </a:rPr>
              <a:t>Existing system</a:t>
            </a:r>
          </a:p>
          <a:p>
            <a:pPr>
              <a:buFont typeface="Courier New" pitchFamily="49" charset="0"/>
              <a:buChar char="o"/>
            </a:pPr>
            <a:r>
              <a:rPr lang="en-US" sz="2800" dirty="0">
                <a:solidFill>
                  <a:schemeClr val="tx1"/>
                </a:solidFill>
              </a:rPr>
              <a:t>System Architecture</a:t>
            </a:r>
          </a:p>
          <a:p>
            <a:pPr>
              <a:buFont typeface="Courier New" pitchFamily="49" charset="0"/>
              <a:buChar char="o"/>
            </a:pPr>
            <a:r>
              <a:rPr lang="en-US" sz="2800" dirty="0">
                <a:solidFill>
                  <a:schemeClr val="tx1"/>
                </a:solidFill>
              </a:rPr>
              <a:t>Users</a:t>
            </a:r>
          </a:p>
          <a:p>
            <a:pPr>
              <a:buFont typeface="Courier New" pitchFamily="49" charset="0"/>
              <a:buChar char="o"/>
            </a:pPr>
            <a:r>
              <a:rPr lang="en-US" sz="2800" dirty="0">
                <a:solidFill>
                  <a:schemeClr val="tx1"/>
                </a:solidFill>
              </a:rPr>
              <a:t>Advantages</a:t>
            </a:r>
          </a:p>
          <a:p>
            <a:pPr>
              <a:buFont typeface="Courier New" pitchFamily="49" charset="0"/>
              <a:buChar char="o"/>
            </a:pPr>
            <a:r>
              <a:rPr lang="en-US" sz="2800" dirty="0">
                <a:solidFill>
                  <a:schemeClr val="tx1"/>
                </a:solidFill>
              </a:rPr>
              <a:t>References</a:t>
            </a:r>
            <a:endParaRPr lang="en-US" sz="3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2124807" y="527538"/>
            <a:ext cx="7942385" cy="835270"/>
          </a:xfrm>
          <a:ln/>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800" spc="0" dirty="0">
                <a:ln w="0"/>
                <a:solidFill>
                  <a:schemeClr val="accent1"/>
                </a:solidFill>
                <a:effectLst>
                  <a:outerShdw blurRad="38100" dist="25400" dir="5400000" algn="ctr" rotWithShape="0">
                    <a:srgbClr val="6E747A">
                      <a:alpha val="43000"/>
                    </a:srgbClr>
                  </a:outerShdw>
                </a:effectLst>
              </a:rPr>
              <a:t>ABSTRACT</a:t>
            </a:r>
            <a:endParaRPr lang="en-IN" sz="4800" spc="0" dirty="0">
              <a:ln w="0"/>
              <a:solidFill>
                <a:schemeClr val="accent1"/>
              </a:solidFill>
              <a:effectLst>
                <a:outerShdw blurRad="38100" dist="25400" dir="5400000" algn="ctr" rotWithShape="0">
                  <a:srgbClr val="6E747A">
                    <a:alpha val="43000"/>
                  </a:srgbClr>
                </a:outerShdw>
              </a:effectLst>
            </a:endParaRPr>
          </a:p>
        </p:txBody>
      </p:sp>
      <p:sp>
        <p:nvSpPr>
          <p:cNvPr id="1048626" name="Content Placeholder 2"/>
          <p:cNvSpPr>
            <a:spLocks noGrp="1"/>
          </p:cNvSpPr>
          <p:nvPr>
            <p:ph idx="1"/>
          </p:nvPr>
        </p:nvSpPr>
        <p:spPr>
          <a:xfrm>
            <a:off x="1878710" y="2467788"/>
            <a:ext cx="8849796" cy="3966846"/>
          </a:xfrm>
        </p:spPr>
        <p:txBody>
          <a:bodyPr>
            <a:noAutofit/>
          </a:bodyPr>
          <a:lstStyle/>
          <a:p>
            <a:pPr>
              <a:buFont typeface="Wingdings" pitchFamily="2" charset="2"/>
              <a:buChar char="Ø"/>
            </a:pPr>
            <a:r>
              <a:rPr lang="en-US" sz="2400" dirty="0">
                <a:solidFill>
                  <a:schemeClr val="tx1"/>
                </a:solidFill>
              </a:rPr>
              <a:t>The aim of this project is to collect all the resources on a single platform, and make it available to everyone.</a:t>
            </a:r>
          </a:p>
          <a:p>
            <a:pPr>
              <a:buFont typeface="Wingdings" pitchFamily="2" charset="2"/>
              <a:buChar char="Ø"/>
            </a:pPr>
            <a:r>
              <a:rPr lang="en-US" sz="2400" dirty="0">
                <a:solidFill>
                  <a:schemeClr val="tx1"/>
                </a:solidFill>
                <a:effectLst/>
                <a:ea typeface="Calibri" panose="020F0502020204030204" pitchFamily="34" charset="0"/>
              </a:rPr>
              <a:t>CodeHustle focuses on aptitude and technical rounds and how a student can crack them through pair programming. </a:t>
            </a:r>
          </a:p>
          <a:p>
            <a:pPr>
              <a:buFont typeface="Wingdings" pitchFamily="2" charset="2"/>
              <a:buChar char="Ø"/>
            </a:pPr>
            <a:r>
              <a:rPr lang="en-US" sz="2400" dirty="0">
                <a:solidFill>
                  <a:schemeClr val="tx1"/>
                </a:solidFill>
                <a:effectLst/>
                <a:ea typeface="Calibri" panose="020F0502020204030204" pitchFamily="34" charset="0"/>
              </a:rPr>
              <a:t>This project includes a set of tools and some useful resources for learning and upskilling ones cognitive and coding abilities. </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2626767" y="568657"/>
            <a:ext cx="7265156" cy="809958"/>
          </a:xfrm>
          <a:ln/>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800" spc="0" dirty="0">
                <a:ln w="0"/>
                <a:solidFill>
                  <a:schemeClr val="accent1"/>
                </a:solidFill>
                <a:effectLst>
                  <a:outerShdw blurRad="38100" dist="25400" dir="5400000" algn="ctr" rotWithShape="0">
                    <a:srgbClr val="6E747A">
                      <a:alpha val="43000"/>
                    </a:srgbClr>
                  </a:outerShdw>
                </a:effectLst>
              </a:rPr>
              <a:t>INTRODUCTION</a:t>
            </a:r>
            <a:endParaRPr lang="en-IN" sz="4800" spc="0" dirty="0">
              <a:ln w="0"/>
              <a:solidFill>
                <a:schemeClr val="accent1"/>
              </a:solidFill>
              <a:effectLst>
                <a:outerShdw blurRad="38100" dist="25400" dir="5400000" algn="ctr" rotWithShape="0">
                  <a:srgbClr val="6E747A">
                    <a:alpha val="43000"/>
                  </a:srgbClr>
                </a:outerShdw>
              </a:effectLst>
            </a:endParaRPr>
          </a:p>
        </p:txBody>
      </p:sp>
      <p:sp>
        <p:nvSpPr>
          <p:cNvPr id="1048630" name="Content Placeholder 6"/>
          <p:cNvSpPr>
            <a:spLocks noGrp="1"/>
          </p:cNvSpPr>
          <p:nvPr>
            <p:ph idx="1"/>
          </p:nvPr>
        </p:nvSpPr>
        <p:spPr>
          <a:xfrm>
            <a:off x="1879307" y="1954741"/>
            <a:ext cx="8433386" cy="4052519"/>
          </a:xfrm>
        </p:spPr>
        <p:txBody>
          <a:bodyPr>
            <a:noAutofit/>
          </a:bodyPr>
          <a:lstStyle/>
          <a:p>
            <a:pPr>
              <a:buFont typeface="Wingdings" pitchFamily="2" charset="2"/>
              <a:buChar char="Ø"/>
            </a:pPr>
            <a:r>
              <a:rPr lang="en-US" dirty="0">
                <a:solidFill>
                  <a:schemeClr val="tx1"/>
                </a:solidFill>
              </a:rPr>
              <a:t>Getting a job at a top MNC is dream of many students. </a:t>
            </a:r>
            <a:r>
              <a:rPr lang="en-US" dirty="0">
                <a:solidFill>
                  <a:schemeClr val="tx1"/>
                </a:solidFill>
                <a:effectLst/>
                <a:ea typeface="Calibri" panose="020F0502020204030204" pitchFamily="34" charset="0"/>
              </a:rPr>
              <a:t>Some students succeed whereas some get out at the first round itself. </a:t>
            </a:r>
          </a:p>
          <a:p>
            <a:pPr>
              <a:buFont typeface="Wingdings" pitchFamily="2" charset="2"/>
              <a:buChar char="Ø"/>
            </a:pPr>
            <a:r>
              <a:rPr lang="en-US" dirty="0">
                <a:solidFill>
                  <a:schemeClr val="tx1"/>
                </a:solidFill>
                <a:effectLst/>
                <a:ea typeface="Calibri" panose="020F0502020204030204" pitchFamily="34" charset="0"/>
              </a:rPr>
              <a:t>This is due to lack of practice, lack of resources to practice and wrong method of learning.</a:t>
            </a:r>
            <a:endParaRPr lang="en-US" dirty="0">
              <a:solidFill>
                <a:schemeClr val="tx1"/>
              </a:solidFill>
            </a:endParaRPr>
          </a:p>
          <a:p>
            <a:pPr>
              <a:buFont typeface="Wingdings" pitchFamily="2" charset="2"/>
              <a:buChar char="Ø"/>
            </a:pPr>
            <a:r>
              <a:rPr lang="en-US" dirty="0">
                <a:solidFill>
                  <a:schemeClr val="tx1"/>
                </a:solidFill>
              </a:rPr>
              <a:t>The objective of the project is to build a web-based solution which will help programmers to learn, practice coding and interact with fellow programmers.</a:t>
            </a:r>
          </a:p>
          <a:p>
            <a:pPr>
              <a:buFont typeface="Wingdings" pitchFamily="2" charset="2"/>
              <a:buChar char="Ø"/>
            </a:pPr>
            <a:r>
              <a:rPr lang="en-IN" dirty="0">
                <a:solidFill>
                  <a:schemeClr val="tx1"/>
                </a:solidFill>
                <a:effectLst/>
                <a:ea typeface="Calibri" panose="020F0502020204030204" pitchFamily="34" charset="0"/>
              </a:rPr>
              <a:t>This platform provides some tools like quiz creating tool and discuss section. </a:t>
            </a:r>
          </a:p>
          <a:p>
            <a:pPr>
              <a:buFont typeface="Wingdings" pitchFamily="2" charset="2"/>
              <a:buChar char="Ø"/>
            </a:pPr>
            <a:r>
              <a:rPr lang="en-US" dirty="0">
                <a:solidFill>
                  <a:schemeClr val="tx1"/>
                </a:solidFill>
              </a:rPr>
              <a:t>We have introduced 400+ hand-picked coding questions for preparation of technical rounds. </a:t>
            </a:r>
          </a:p>
          <a:p>
            <a:pPr>
              <a:buFont typeface="Wingdings" pitchFamily="2" charset="2"/>
              <a:buChar char="Ø"/>
            </a:pPr>
            <a:r>
              <a:rPr lang="en-US" dirty="0">
                <a:solidFill>
                  <a:schemeClr val="tx1"/>
                </a:solidFill>
              </a:rPr>
              <a:t>The UI of quiz is built user-friendly and simple to use, with a vast range of options.</a:t>
            </a:r>
          </a:p>
          <a:p>
            <a:pPr>
              <a:buFont typeface="Wingdings" pitchFamily="2" charset="2"/>
              <a:buChar char="Ø"/>
            </a:pP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7F6B-C355-4515-8D4A-49190B729A33}"/>
              </a:ext>
            </a:extLst>
          </p:cNvPr>
          <p:cNvSpPr>
            <a:spLocks noGrp="1"/>
          </p:cNvSpPr>
          <p:nvPr>
            <p:ph type="title"/>
          </p:nvPr>
        </p:nvSpPr>
        <p:spPr>
          <a:xfrm>
            <a:off x="2276429" y="553915"/>
            <a:ext cx="7262446" cy="674663"/>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200" b="1" dirty="0">
                <a:solidFill>
                  <a:srgbClr val="0000FF"/>
                </a:solidFill>
              </a:rPr>
              <a:t>           </a:t>
            </a:r>
            <a:r>
              <a:rPr lang="en-US" sz="4000" spc="0" dirty="0">
                <a:ln w="0"/>
                <a:solidFill>
                  <a:schemeClr val="accent1"/>
                </a:solidFill>
                <a:effectLst>
                  <a:outerShdw blurRad="38100" dist="25400" dir="5400000" algn="ctr" rotWithShape="0">
                    <a:srgbClr val="6E747A">
                      <a:alpha val="43000"/>
                    </a:srgbClr>
                  </a:outerShdw>
                </a:effectLst>
              </a:rPr>
              <a:t>EXISTING</a:t>
            </a:r>
            <a:r>
              <a:rPr lang="en-US" sz="4000" dirty="0">
                <a:solidFill>
                  <a:srgbClr val="0000FF"/>
                </a:solidFill>
              </a:rPr>
              <a:t> </a:t>
            </a:r>
            <a:r>
              <a:rPr lang="en-US" sz="4000" spc="0" dirty="0">
                <a:ln w="0"/>
                <a:solidFill>
                  <a:schemeClr val="accent1"/>
                </a:solidFill>
                <a:effectLst>
                  <a:outerShdw blurRad="38100" dist="25400" dir="5400000" algn="ctr" rotWithShape="0">
                    <a:srgbClr val="6E747A">
                      <a:alpha val="43000"/>
                    </a:srgbClr>
                  </a:outerShdw>
                </a:effectLst>
              </a:rPr>
              <a:t>SYSTEM</a:t>
            </a:r>
            <a:endParaRPr lang="en-IN" sz="4000" dirty="0">
              <a:solidFill>
                <a:srgbClr val="002060"/>
              </a:solidFill>
            </a:endParaRPr>
          </a:p>
        </p:txBody>
      </p:sp>
      <p:sp>
        <p:nvSpPr>
          <p:cNvPr id="10" name="Content Placeholder 9">
            <a:extLst>
              <a:ext uri="{FF2B5EF4-FFF2-40B4-BE49-F238E27FC236}">
                <a16:creationId xmlns:a16="http://schemas.microsoft.com/office/drawing/2014/main" id="{55CBC3DE-C323-4856-BC16-7FEB012DC622}"/>
              </a:ext>
            </a:extLst>
          </p:cNvPr>
          <p:cNvSpPr>
            <a:spLocks noGrp="1"/>
          </p:cNvSpPr>
          <p:nvPr>
            <p:ph idx="1"/>
          </p:nvPr>
        </p:nvSpPr>
        <p:spPr>
          <a:xfrm>
            <a:off x="2207195" y="1845338"/>
            <a:ext cx="8596668" cy="5012662"/>
          </a:xfrm>
        </p:spPr>
        <p:txBody>
          <a:bodyPr>
            <a:normAutofit/>
          </a:bodyPr>
          <a:lstStyle/>
          <a:p>
            <a:pPr>
              <a:buFont typeface="Wingdings" pitchFamily="2" charset="2"/>
              <a:buChar char="q"/>
            </a:pPr>
            <a:r>
              <a:rPr lang="en-US" dirty="0"/>
              <a:t>Existing System consists of only the theoretical resources which are not organized well &amp; the students get confused over which platform is best for learning. </a:t>
            </a:r>
            <a:endParaRPr lang="en-US" sz="1800" dirty="0">
              <a:solidFill>
                <a:schemeClr val="tx1"/>
              </a:solidFill>
            </a:endParaRPr>
          </a:p>
          <a:p>
            <a:pPr>
              <a:buFont typeface="Wingdings" pitchFamily="2" charset="2"/>
              <a:buChar char="q"/>
            </a:pPr>
            <a:r>
              <a:rPr lang="en-US" dirty="0"/>
              <a:t>The proposed system will have the feature for clearing any doubts through discussion.</a:t>
            </a:r>
          </a:p>
          <a:p>
            <a:pPr>
              <a:buFont typeface="Wingdings" pitchFamily="2" charset="2"/>
              <a:buChar char="q"/>
            </a:pPr>
            <a:r>
              <a:rPr lang="en-US" dirty="0"/>
              <a:t>The major issue in today’s inability of coding among students is not enough practice of medium to hard level programming questions. But it can be solved in CodeHustle here there is large variety of programming questions, where the complexity is in ascending the students will be able to gradually grew up logical and algorithmic skills. </a:t>
            </a:r>
          </a:p>
          <a:p>
            <a:pPr>
              <a:buFont typeface="Wingdings" pitchFamily="2" charset="2"/>
              <a:buChar char="q"/>
            </a:pPr>
            <a:r>
              <a:rPr lang="en-US" dirty="0"/>
              <a:t>The second issue is aptitude preparation  &amp; the CodeHustle has a quiz section where the mentors can create aptitude tests &amp; students can solve them .This feature will allow to monitor their results &amp; the progression as well.</a:t>
            </a:r>
          </a:p>
        </p:txBody>
      </p:sp>
    </p:spTree>
    <p:extLst>
      <p:ext uri="{BB962C8B-B14F-4D97-AF65-F5344CB8AC3E}">
        <p14:creationId xmlns:p14="http://schemas.microsoft.com/office/powerpoint/2010/main" val="370368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24-1BAC-4C6C-A720-9B107C86DC58}"/>
              </a:ext>
            </a:extLst>
          </p:cNvPr>
          <p:cNvSpPr>
            <a:spLocks noGrp="1"/>
          </p:cNvSpPr>
          <p:nvPr>
            <p:ph type="title"/>
          </p:nvPr>
        </p:nvSpPr>
        <p:spPr>
          <a:xfrm>
            <a:off x="2002421" y="614679"/>
            <a:ext cx="8620824" cy="74845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spc="0" dirty="0">
                <a:ln w="0"/>
                <a:solidFill>
                  <a:schemeClr val="accent1"/>
                </a:solidFill>
                <a:effectLst>
                  <a:outerShdw blurRad="38100" dist="25400" dir="5400000" algn="ctr" rotWithShape="0">
                    <a:srgbClr val="6E747A">
                      <a:alpha val="43000"/>
                    </a:srgbClr>
                  </a:outerShdw>
                </a:effectLst>
              </a:rPr>
              <a:t>PROPOSED SYSTEM</a:t>
            </a:r>
            <a:endParaRPr lang="en-IN" sz="4000"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30104D7F-D6FA-442D-90DA-202DF365EA16}"/>
              </a:ext>
            </a:extLst>
          </p:cNvPr>
          <p:cNvSpPr txBox="1"/>
          <p:nvPr/>
        </p:nvSpPr>
        <p:spPr>
          <a:xfrm>
            <a:off x="2002421" y="1710768"/>
            <a:ext cx="8965750" cy="4154984"/>
          </a:xfrm>
          <a:prstGeom prst="rect">
            <a:avLst/>
          </a:prstGeom>
          <a:noFill/>
        </p:spPr>
        <p:txBody>
          <a:bodyPr wrap="square" rtlCol="0">
            <a:spAutoFit/>
          </a:bodyPr>
          <a:lstStyle/>
          <a:p>
            <a:endParaRPr lang="en-IN" sz="24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400" dirty="0">
                <a:effectLst/>
                <a:ea typeface="Calibri" panose="020F0502020204030204" pitchFamily="34" charset="0"/>
              </a:rPr>
              <a:t>The goal of this project is to create a web-based solution for students to learn and practice for the aptitude and technical rounds. </a:t>
            </a:r>
            <a:endParaRPr lang="en-IN" sz="24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400" dirty="0">
                <a:effectLst/>
                <a:ea typeface="Calibri" panose="020F0502020204030204" pitchFamily="34" charset="0"/>
                <a:cs typeface="Times New Roman" panose="02020603050405020304" pitchFamily="18" charset="0"/>
              </a:rPr>
              <a:t>This will also help tutors to create simple tests which can help them evaluate students.</a:t>
            </a:r>
          </a:p>
          <a:p>
            <a:pPr marL="285750" indent="-285750">
              <a:buFont typeface="Wingdings" panose="05000000000000000000" pitchFamily="2" charset="2"/>
              <a:buChar char="q"/>
            </a:pPr>
            <a:r>
              <a:rPr lang="en-IN" sz="2400" dirty="0">
                <a:effectLst/>
                <a:ea typeface="Calibri" panose="020F0502020204030204" pitchFamily="34" charset="0"/>
              </a:rPr>
              <a:t>CodeHustle includes discuss section where anyone can ask their doubts, queries or they could collaborate, do pair programming.</a:t>
            </a:r>
          </a:p>
          <a:p>
            <a:pPr marL="285750" indent="-285750">
              <a:buFont typeface="Wingdings" panose="05000000000000000000" pitchFamily="2" charset="2"/>
              <a:buChar char="q"/>
            </a:pPr>
            <a:r>
              <a:rPr lang="en-IN" sz="2400" dirty="0">
                <a:effectLst/>
                <a:ea typeface="Calibri" panose="020F0502020204030204" pitchFamily="34" charset="0"/>
              </a:rPr>
              <a:t>CodeHustle includes discuss section where anyone can ask their doubts, queries or they could collaborate, do pair programming.</a:t>
            </a:r>
            <a:endParaRPr lang="en-IN" sz="24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sz="2400" dirty="0">
              <a:effectLst/>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23342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2428A-558C-429F-905D-4EC07F6EA118}"/>
              </a:ext>
            </a:extLst>
          </p:cNvPr>
          <p:cNvSpPr>
            <a:spLocks noGrp="1"/>
          </p:cNvSpPr>
          <p:nvPr>
            <p:ph type="title"/>
          </p:nvPr>
        </p:nvSpPr>
        <p:spPr>
          <a:xfrm>
            <a:off x="1918188" y="234755"/>
            <a:ext cx="8355623" cy="743829"/>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spc="0" dirty="0">
                <a:ln w="0"/>
                <a:solidFill>
                  <a:schemeClr val="accent1"/>
                </a:solidFill>
                <a:effectLst>
                  <a:outerShdw blurRad="38100" dist="25400" dir="5400000" algn="ctr" rotWithShape="0">
                    <a:srgbClr val="6E747A">
                      <a:alpha val="43000"/>
                    </a:srgbClr>
                  </a:outerShdw>
                </a:effectLst>
              </a:rPr>
              <a:t>SYSTEM ARCHITECTURE</a:t>
            </a:r>
            <a:endParaRPr lang="en-IN" sz="4000" spc="0" dirty="0">
              <a:ln w="0"/>
              <a:solidFill>
                <a:schemeClr val="accent1"/>
              </a:solidFill>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DA555A4E-29DD-4B03-9ECE-2A5160C80B3F}"/>
              </a:ext>
            </a:extLst>
          </p:cNvPr>
          <p:cNvPicPr>
            <a:picLocks noChangeAspect="1"/>
          </p:cNvPicPr>
          <p:nvPr/>
        </p:nvPicPr>
        <p:blipFill rotWithShape="1">
          <a:blip r:embed="rId2">
            <a:extLst>
              <a:ext uri="{28A0092B-C50C-407E-A947-70E740481C1C}">
                <a14:useLocalDpi xmlns:a14="http://schemas.microsoft.com/office/drawing/2010/main" val="0"/>
              </a:ext>
            </a:extLst>
          </a:blip>
          <a:srcRect l="26898" t="21763" r="7526" b="6509"/>
          <a:stretch/>
        </p:blipFill>
        <p:spPr>
          <a:xfrm>
            <a:off x="2496524" y="1811215"/>
            <a:ext cx="7216535" cy="4440115"/>
          </a:xfrm>
          <a:prstGeom prst="rect">
            <a:avLst/>
          </a:prstGeom>
        </p:spPr>
      </p:pic>
      <p:sp>
        <p:nvSpPr>
          <p:cNvPr id="8" name="TextBox 7">
            <a:extLst>
              <a:ext uri="{FF2B5EF4-FFF2-40B4-BE49-F238E27FC236}">
                <a16:creationId xmlns:a16="http://schemas.microsoft.com/office/drawing/2014/main" id="{46355C83-3E54-4E9E-9BBC-20689728F3B8}"/>
              </a:ext>
            </a:extLst>
          </p:cNvPr>
          <p:cNvSpPr txBox="1"/>
          <p:nvPr/>
        </p:nvSpPr>
        <p:spPr>
          <a:xfrm>
            <a:off x="4381499" y="1210233"/>
            <a:ext cx="3429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ln w="0"/>
                <a:solidFill>
                  <a:schemeClr val="accent1"/>
                </a:solidFill>
                <a:effectLst>
                  <a:outerShdw blurRad="38100" dist="25400" dir="5400000" algn="ctr" rotWithShape="0">
                    <a:srgbClr val="6E747A">
                      <a:alpha val="43000"/>
                    </a:srgbClr>
                  </a:outerShdw>
                </a:effectLst>
              </a:rPr>
              <a:t>Discuss Section</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724818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1892</TotalTime>
  <Words>611</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Wingdings</vt:lpstr>
      <vt:lpstr>Retrospect</vt:lpstr>
      <vt:lpstr>WELCOME</vt:lpstr>
      <vt:lpstr>PowerPoint Presentation</vt:lpstr>
      <vt:lpstr>PowerPoint Presentation</vt:lpstr>
      <vt:lpstr>INDEX</vt:lpstr>
      <vt:lpstr>ABSTRACT</vt:lpstr>
      <vt:lpstr>INTRODUCTION</vt:lpstr>
      <vt:lpstr>           EXISTING SYSTEM</vt:lpstr>
      <vt:lpstr>PROPOSED SYSTEM</vt:lpstr>
      <vt:lpstr>SYSTEM ARCHITECTURE</vt:lpstr>
      <vt:lpstr>PowerPoint Presentation</vt:lpstr>
      <vt:lpstr>USERS</vt:lpstr>
      <vt:lpstr>ADVANTAGES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Aniket Yesane</dc:creator>
  <cp:lastModifiedBy>Chilami Bobby Devappa</cp:lastModifiedBy>
  <cp:revision>87</cp:revision>
  <dcterms:created xsi:type="dcterms:W3CDTF">2020-01-20T19:08:10Z</dcterms:created>
  <dcterms:modified xsi:type="dcterms:W3CDTF">2021-08-06T11:15:53Z</dcterms:modified>
</cp:coreProperties>
</file>