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88" r:id="rId5"/>
    <p:sldId id="261" r:id="rId6"/>
    <p:sldId id="263" r:id="rId7"/>
    <p:sldId id="289" r:id="rId8"/>
    <p:sldId id="290" r:id="rId9"/>
    <p:sldId id="291" r:id="rId10"/>
    <p:sldId id="277" r:id="rId11"/>
    <p:sldId id="278" r:id="rId12"/>
    <p:sldId id="279" r:id="rId13"/>
    <p:sldId id="280" r:id="rId14"/>
    <p:sldId id="283" r:id="rId15"/>
    <p:sldId id="281" r:id="rId16"/>
    <p:sldId id="282" r:id="rId17"/>
    <p:sldId id="284" r:id="rId18"/>
    <p:sldId id="286" r:id="rId19"/>
    <p:sldId id="285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4AD535-E518-4963-AB05-704EE794F8AC}">
          <p14:sldIdLst>
            <p14:sldId id="257"/>
            <p14:sldId id="258"/>
            <p14:sldId id="259"/>
            <p14:sldId id="288"/>
          </p14:sldIdLst>
        </p14:section>
        <p14:section name="Untitled Section" id="{0F72526B-1EE1-4FCC-A6E0-AD06E8AAC99D}">
          <p14:sldIdLst>
            <p14:sldId id="261"/>
            <p14:sldId id="263"/>
            <p14:sldId id="289"/>
            <p14:sldId id="290"/>
            <p14:sldId id="291"/>
            <p14:sldId id="277"/>
            <p14:sldId id="278"/>
            <p14:sldId id="279"/>
            <p14:sldId id="280"/>
            <p14:sldId id="283"/>
            <p14:sldId id="281"/>
            <p14:sldId id="282"/>
            <p14:sldId id="284"/>
            <p14:sldId id="286"/>
            <p14:sldId id="285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ket Yesane" initials="AY" lastIdx="1" clrIdx="0">
    <p:extLst>
      <p:ext uri="{19B8F6BF-5375-455C-9EA6-DF929625EA0E}">
        <p15:presenceInfo xmlns:p15="http://schemas.microsoft.com/office/powerpoint/2012/main" userId="f7274527d60961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07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8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9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0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1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2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3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4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5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6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  <p:sp>
        <p:nvSpPr>
          <p:cNvPr id="1048667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  <p:sp>
        <p:nvSpPr>
          <p:cNvPr id="1048675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9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0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64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6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6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015A-B431-479E-A47F-6FBF3C59491A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3F366D-B92B-4ADE-A1CA-0C8C026B237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pforschool.com/" TargetMode="External"/><Relationship Id="rId2" Type="http://schemas.openxmlformats.org/officeDocument/2006/relationships/hyperlink" Target="https://www.codewithc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jectabstracts.com/" TargetMode="External"/><Relationship Id="rId4" Type="http://schemas.openxmlformats.org/officeDocument/2006/relationships/hyperlink" Target="https://www.kashipara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6629227" cy="1519396"/>
          </a:xfrm>
          <a:effectLst>
            <a:reflection blurRad="6350" stA="50000" endA="300" endPos="5550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7200" b="1" dirty="0"/>
              <a:t>WEL-COME</a:t>
            </a:r>
            <a:endParaRPr lang="en-IN" sz="7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0931-F9DB-43A1-B406-6E567050A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728717"/>
          </a:xfrm>
        </p:spPr>
        <p:txBody>
          <a:bodyPr/>
          <a:lstStyle/>
          <a:p>
            <a:pPr algn="ctr"/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Implementation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A0970-BA01-4561-9A08-900000E48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82" y="1273629"/>
            <a:ext cx="9507985" cy="534942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1)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At the first step set the value of count=o and flag =o ,flag 1=0. In main function use the        multiple switch case for each section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2)   </a:t>
            </a:r>
            <a:r>
              <a:rPr lang="en-US" dirty="0">
                <a:solidFill>
                  <a:schemeClr val="tx1"/>
                </a:solidFill>
              </a:rPr>
              <a:t>At the first by entering the first character of the operation the (file.dat ) will be in read         mode  . The pointer of reading file will not be stooped until the </a:t>
            </a:r>
            <a:r>
              <a:rPr lang="en-US" dirty="0" err="1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tx1"/>
                </a:solidFill>
              </a:rPr>
              <a:t> pointer reaches the end of file condition(file.dat !=EOF).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 3)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If the condition (</a:t>
            </a:r>
            <a:r>
              <a:rPr lang="en-US" dirty="0" err="1">
                <a:solidFill>
                  <a:schemeClr val="tx1"/>
                </a:solidFill>
              </a:rPr>
              <a:t>sid</a:t>
            </a:r>
            <a:r>
              <a:rPr lang="en-US" dirty="0">
                <a:solidFill>
                  <a:schemeClr val="tx1"/>
                </a:solidFill>
              </a:rPr>
              <a:t> &lt;0 || </a:t>
            </a:r>
            <a:r>
              <a:rPr lang="en-US" dirty="0" err="1">
                <a:solidFill>
                  <a:schemeClr val="tx1"/>
                </a:solidFill>
              </a:rPr>
              <a:t>sid</a:t>
            </a:r>
            <a:r>
              <a:rPr lang="en-US" dirty="0">
                <a:solidFill>
                  <a:schemeClr val="tx1"/>
                </a:solidFill>
              </a:rPr>
              <a:t> &gt;1000) is true  then id of supplier becomes 1and then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It closes the file. Otherwise the value of id becomes (id+1).,means it increases by one.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rgbClr val="002060"/>
                </a:solidFill>
              </a:rPr>
              <a:t>4)</a:t>
            </a:r>
            <a:r>
              <a:rPr lang="en-US" dirty="0">
                <a:solidFill>
                  <a:schemeClr val="tx1"/>
                </a:solidFill>
              </a:rPr>
              <a:t>  While updating the supplier is checks the condition (!</a:t>
            </a:r>
            <a:r>
              <a:rPr lang="en-US" dirty="0" err="1">
                <a:solidFill>
                  <a:schemeClr val="tx1"/>
                </a:solidFill>
              </a:rPr>
              <a:t>readfile.eof</a:t>
            </a:r>
            <a:r>
              <a:rPr lang="en-US" dirty="0">
                <a:solidFill>
                  <a:schemeClr val="tx1"/>
                </a:solidFill>
              </a:rPr>
              <a:t>()),if it is true then it again checks another condition(s1.id==id1).If this condition is true then it prints the record of existing suppliers , and then closes the </a:t>
            </a:r>
            <a:r>
              <a:rPr lang="en-IN" dirty="0">
                <a:solidFill>
                  <a:schemeClr val="tx1"/>
                </a:solidFill>
              </a:rPr>
              <a:t> reading file(for </a:t>
            </a:r>
            <a:r>
              <a:rPr lang="en-IN" dirty="0" err="1">
                <a:solidFill>
                  <a:schemeClr val="tx1"/>
                </a:solidFill>
              </a:rPr>
              <a:t>eg</a:t>
            </a:r>
            <a:r>
              <a:rPr lang="en-IN" dirty="0">
                <a:solidFill>
                  <a:schemeClr val="tx1"/>
                </a:solidFill>
              </a:rPr>
              <a:t> –file.dat).</a:t>
            </a:r>
          </a:p>
          <a:p>
            <a:pPr algn="l"/>
            <a:r>
              <a:rPr lang="en-IN" dirty="0">
                <a:solidFill>
                  <a:srgbClr val="002060"/>
                </a:solidFill>
              </a:rPr>
              <a:t>  5)</a:t>
            </a:r>
            <a:r>
              <a:rPr lang="en-IN" dirty="0">
                <a:solidFill>
                  <a:schemeClr val="tx1"/>
                </a:solidFill>
              </a:rPr>
              <a:t>  In billing section there are two conditions are </a:t>
            </a:r>
            <a:r>
              <a:rPr lang="en-IN" dirty="0" err="1">
                <a:solidFill>
                  <a:schemeClr val="tx1"/>
                </a:solidFill>
              </a:rPr>
              <a:t>checked,at</a:t>
            </a:r>
            <a:r>
              <a:rPr lang="en-IN" dirty="0">
                <a:solidFill>
                  <a:schemeClr val="tx1"/>
                </a:solidFill>
              </a:rPr>
              <a:t> the first(!</a:t>
            </a:r>
            <a:r>
              <a:rPr lang="en-IN" dirty="0" err="1">
                <a:solidFill>
                  <a:schemeClr val="tx1"/>
                </a:solidFill>
              </a:rPr>
              <a:t>readfile.eof</a:t>
            </a:r>
            <a:r>
              <a:rPr lang="en-IN" dirty="0">
                <a:solidFill>
                  <a:schemeClr val="tx1"/>
                </a:solidFill>
              </a:rPr>
              <a:t>()).When this condition is true then it enter the next  condition </a:t>
            </a:r>
            <a:r>
              <a:rPr lang="en-IN" dirty="0" err="1">
                <a:solidFill>
                  <a:schemeClr val="tx1"/>
                </a:solidFill>
              </a:rPr>
              <a:t>i.e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bill.custid</a:t>
            </a:r>
            <a:r>
              <a:rPr lang="en-IN" dirty="0">
                <a:solidFill>
                  <a:schemeClr val="tx1"/>
                </a:solidFill>
              </a:rPr>
              <a:t>==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).when it true then </a:t>
            </a:r>
            <a:r>
              <a:rPr lang="en-IN" dirty="0" err="1">
                <a:solidFill>
                  <a:schemeClr val="tx1"/>
                </a:solidFill>
              </a:rPr>
              <a:t>arr</a:t>
            </a:r>
            <a:r>
              <a:rPr lang="en-IN" dirty="0">
                <a:solidFill>
                  <a:schemeClr val="tx1"/>
                </a:solidFill>
              </a:rPr>
              <a:t>[j]=bill. </a:t>
            </a:r>
            <a:r>
              <a:rPr lang="en-IN" dirty="0" err="1">
                <a:solidFill>
                  <a:schemeClr val="tx1"/>
                </a:solidFill>
              </a:rPr>
              <a:t>billno</a:t>
            </a:r>
            <a:r>
              <a:rPr lang="en-IN" dirty="0">
                <a:solidFill>
                  <a:schemeClr val="tx1"/>
                </a:solidFill>
              </a:rPr>
              <a:t>..and the value of ‘j’ will increases.</a:t>
            </a:r>
          </a:p>
          <a:p>
            <a:pPr algn="l"/>
            <a:r>
              <a:rPr lang="en-IN" dirty="0">
                <a:solidFill>
                  <a:srgbClr val="002060"/>
                </a:solidFill>
              </a:rPr>
              <a:t>   6)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At the last in sale billing if, flag1==0 then  </a:t>
            </a:r>
            <a:r>
              <a:rPr lang="en-US" dirty="0">
                <a:solidFill>
                  <a:schemeClr val="tx1"/>
                </a:solidFill>
              </a:rPr>
              <a:t>n =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) /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[0]) .and sets  max=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[0].if   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&gt; max ,then max =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].and last for the calculation of discount the formula is     </a:t>
            </a:r>
            <a:r>
              <a:rPr lang="en-US" dirty="0" err="1">
                <a:solidFill>
                  <a:schemeClr val="tx1"/>
                </a:solidFill>
              </a:rPr>
              <a:t>gtotal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gtotal+bill.total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9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D20D-9D30-4503-BEBC-ABD54B4A5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370" y="-292964"/>
            <a:ext cx="7766936" cy="133165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Results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D4004-6DD4-4708-8164-3257F1A92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3" t="10132" r="2193" b="103"/>
          <a:stretch/>
        </p:blipFill>
        <p:spPr>
          <a:xfrm>
            <a:off x="2413165" y="1340529"/>
            <a:ext cx="6477904" cy="4625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DF2131-997A-4938-9115-7844556B65A1}"/>
              </a:ext>
            </a:extLst>
          </p:cNvPr>
          <p:cNvSpPr txBox="1"/>
          <p:nvPr/>
        </p:nvSpPr>
        <p:spPr>
          <a:xfrm>
            <a:off x="3490404" y="6267637"/>
            <a:ext cx="4323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 fig    6.1 : Main Menu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12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EE851-2DFF-47CC-BF8F-690135C15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0798"/>
          <a:stretch/>
        </p:blipFill>
        <p:spPr>
          <a:xfrm>
            <a:off x="2842758" y="404390"/>
            <a:ext cx="6506483" cy="6049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385C4F-0FAF-4B8A-9251-D295982A34E4}"/>
              </a:ext>
            </a:extLst>
          </p:cNvPr>
          <p:cNvSpPr txBox="1"/>
          <p:nvPr/>
        </p:nvSpPr>
        <p:spPr>
          <a:xfrm>
            <a:off x="2842758" y="6221896"/>
            <a:ext cx="6221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         Fig   6.2  :before entering  sample input1 </a:t>
            </a:r>
            <a:endParaRPr lang="en-IN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2464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1A000-D680-45C8-894D-4AC7674E8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01" y="174399"/>
            <a:ext cx="6506483" cy="5159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902211-3E27-44BE-9447-5F74C96B03E9}"/>
              </a:ext>
            </a:extLst>
          </p:cNvPr>
          <p:cNvSpPr txBox="1"/>
          <p:nvPr/>
        </p:nvSpPr>
        <p:spPr>
          <a:xfrm>
            <a:off x="2264227" y="5845628"/>
            <a:ext cx="66620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Fig 6.3 : After entering sample input 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9320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D66676-D173-40B2-BD14-45C823B1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8" y="431116"/>
            <a:ext cx="8653198" cy="3999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0E54A-85E4-44D8-AB8D-8859803E14DA}"/>
              </a:ext>
            </a:extLst>
          </p:cNvPr>
          <p:cNvSpPr txBox="1"/>
          <p:nvPr/>
        </p:nvSpPr>
        <p:spPr>
          <a:xfrm>
            <a:off x="1251857" y="5159829"/>
            <a:ext cx="822960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					</a:t>
            </a:r>
            <a:r>
              <a:rPr lang="en-US" b="1" dirty="0"/>
              <a:t>  fig 6.4 : Sample  output 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6743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3B28D3-5D5A-4E4C-8813-2BA96348F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25" y="253339"/>
            <a:ext cx="6468378" cy="5069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7CCD86-DB0B-4F7D-81D9-3721B9A83E95}"/>
              </a:ext>
            </a:extLst>
          </p:cNvPr>
          <p:cNvSpPr txBox="1"/>
          <p:nvPr/>
        </p:nvSpPr>
        <p:spPr>
          <a:xfrm>
            <a:off x="1948542" y="5778138"/>
            <a:ext cx="629194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Fig  6.5 : before entering sample input 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2543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FA43D6-A524-426F-9F1D-4DFDBA67B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1"/>
          <a:stretch/>
        </p:blipFill>
        <p:spPr>
          <a:xfrm>
            <a:off x="2146071" y="446314"/>
            <a:ext cx="6506483" cy="4328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3E822-9285-4235-B2E5-8E10F2A01942}"/>
              </a:ext>
            </a:extLst>
          </p:cNvPr>
          <p:cNvSpPr txBox="1"/>
          <p:nvPr/>
        </p:nvSpPr>
        <p:spPr>
          <a:xfrm>
            <a:off x="2275114" y="5148943"/>
            <a:ext cx="621574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  </a:t>
            </a:r>
            <a:r>
              <a:rPr lang="en-US" b="1" dirty="0"/>
              <a:t>fig 6.6 : After entering sample input 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2485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6681E-C248-40F3-8C2D-BB00BF042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82" y="499213"/>
            <a:ext cx="7522203" cy="37244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278EA-2FF0-4F26-8FE3-88C6652F5CFC}"/>
              </a:ext>
            </a:extLst>
          </p:cNvPr>
          <p:cNvSpPr txBox="1"/>
          <p:nvPr/>
        </p:nvSpPr>
        <p:spPr>
          <a:xfrm>
            <a:off x="1513114" y="5170714"/>
            <a:ext cx="738647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			</a:t>
            </a:r>
            <a:r>
              <a:rPr lang="en-US" b="1" dirty="0"/>
              <a:t>fig 6.7 : Sample output 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0290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3433F-A00F-494F-A903-C2B191E5D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1"/>
          <a:stretch/>
        </p:blipFill>
        <p:spPr>
          <a:xfrm>
            <a:off x="1109200" y="152400"/>
            <a:ext cx="7686458" cy="4637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3B5438-12A9-45A5-A631-3D2E5E577AA5}"/>
              </a:ext>
            </a:extLst>
          </p:cNvPr>
          <p:cNvSpPr txBox="1"/>
          <p:nvPr/>
        </p:nvSpPr>
        <p:spPr>
          <a:xfrm>
            <a:off x="1240971" y="5421086"/>
            <a:ext cx="755468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Fig 6.8: Medicine Purchase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2156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5F553-8576-4D59-B04E-2109B138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83" y="475944"/>
            <a:ext cx="6535062" cy="4382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46C10-5445-4411-8723-7A8B0B533110}"/>
              </a:ext>
            </a:extLst>
          </p:cNvPr>
          <p:cNvSpPr txBox="1"/>
          <p:nvPr/>
        </p:nvSpPr>
        <p:spPr>
          <a:xfrm>
            <a:off x="1839686" y="5431971"/>
            <a:ext cx="644615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		</a:t>
            </a:r>
            <a:r>
              <a:rPr lang="en-US" b="1" dirty="0"/>
              <a:t>      fig 6.9 : Bill Output</a:t>
            </a:r>
            <a:endParaRPr lang="en-IN" b="1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DBB9F269-ADA0-40B5-9470-65A07E06FF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6541329"/>
                  </p:ext>
                </p:extLst>
              </p:nvPr>
            </p:nvGraphicFramePr>
            <p:xfrm>
              <a:off x="-1426029" y="3442607"/>
              <a:ext cx="3048000" cy="1714500"/>
            </p:xfrm>
            <a:graphic>
              <a:graphicData uri="http://schemas.microsoft.com/office/powerpoint/2016/slidezoom">
                <pslz:sldZm>
                  <pslz:sldZmObj sldId="282" cId="2324858819">
                    <pslz:zmPr id="{D497D467-4C5F-4074-BFAB-00F7CDC7292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BB9F269-ADA0-40B5-9470-65A07E06FF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426029" y="344260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1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66" y="180304"/>
            <a:ext cx="6632812" cy="2699374"/>
          </a:xfrm>
          <a:prstGeom prst="rect">
            <a:avLst/>
          </a:prstGeom>
        </p:spPr>
      </p:pic>
      <p:sp>
        <p:nvSpPr>
          <p:cNvPr id="1048621" name="TextBox 3"/>
          <p:cNvSpPr txBox="1"/>
          <p:nvPr/>
        </p:nvSpPr>
        <p:spPr>
          <a:xfrm>
            <a:off x="2388358" y="3166281"/>
            <a:ext cx="7477429" cy="233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Accredited by NACC B++ &amp; An ISO 9001:2015 certified Institute</a:t>
            </a:r>
          </a:p>
          <a:p>
            <a:r>
              <a:rPr lang="en-US" sz="2400" b="1" dirty="0"/>
              <a:t>SANT GAJANAN MAHARAJ COLLEGE OF ENGINEERING </a:t>
            </a:r>
          </a:p>
          <a:p>
            <a:r>
              <a:rPr lang="en-US" sz="2400" b="1" dirty="0"/>
              <a:t>                                     MAHAGAON</a:t>
            </a:r>
          </a:p>
          <a:p>
            <a:endParaRPr lang="en-US" sz="2000" b="1" dirty="0"/>
          </a:p>
          <a:p>
            <a:r>
              <a:rPr lang="en-US" sz="2000" dirty="0"/>
              <a:t>       Department of Computer Science &amp; Engineering</a:t>
            </a:r>
          </a:p>
          <a:p>
            <a:r>
              <a:rPr lang="en-US" sz="2000" dirty="0"/>
              <a:t>                                Academic Year 2019-20</a:t>
            </a:r>
          </a:p>
        </p:txBody>
      </p:sp>
      <p:pic>
        <p:nvPicPr>
          <p:cNvPr id="2097153" name="Picture 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558" y="3166281"/>
            <a:ext cx="1719618" cy="166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154" name="Picture 6" descr="CSE Logo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47424" y="3166280"/>
            <a:ext cx="1584684" cy="166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extBox 1"/>
          <p:cNvSpPr txBox="1"/>
          <p:nvPr/>
        </p:nvSpPr>
        <p:spPr>
          <a:xfrm>
            <a:off x="3425588" y="545911"/>
            <a:ext cx="4627880" cy="815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REQUIREMENTS</a:t>
            </a:r>
          </a:p>
        </p:txBody>
      </p:sp>
      <p:sp>
        <p:nvSpPr>
          <p:cNvPr id="1048636" name="TextBox 5"/>
          <p:cNvSpPr txBox="1"/>
          <p:nvPr/>
        </p:nvSpPr>
        <p:spPr>
          <a:xfrm>
            <a:off x="644174" y="1850590"/>
            <a:ext cx="4995080" cy="3888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200" dirty="0"/>
              <a:t>Software Requirements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OS:-Windows 7 or    </a:t>
            </a:r>
            <a:r>
              <a:rPr lang="en-US" sz="3200" dirty="0" err="1"/>
              <a:t>higher,ubuntu</a:t>
            </a:r>
            <a:r>
              <a:rPr lang="en-US" sz="3200" dirty="0"/>
              <a:t>,</a:t>
            </a:r>
          </a:p>
          <a:p>
            <a:r>
              <a:rPr lang="en-US" sz="3200" dirty="0"/>
              <a:t>     OS X v10.7 or higher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200" dirty="0"/>
              <a:t>Compiler:-</a:t>
            </a:r>
            <a:r>
              <a:rPr lang="en-US" sz="3200" dirty="0" err="1"/>
              <a:t>Dev</a:t>
            </a:r>
            <a:r>
              <a:rPr lang="en-US" sz="3200" dirty="0"/>
              <a:t> C++,MS DOS,visual studio 10</a:t>
            </a:r>
            <a:endParaRPr lang="zh-CN" altLang="en-US"/>
          </a:p>
          <a:p>
            <a:pPr marL="457200" indent="-457200">
              <a:buFont typeface="Wingdings" pitchFamily="2" charset="2"/>
              <a:buChar char="v"/>
            </a:pPr>
            <a:endParaRPr lang="en-US" sz="2800" dirty="0"/>
          </a:p>
        </p:txBody>
      </p:sp>
      <p:sp>
        <p:nvSpPr>
          <p:cNvPr id="1048637" name="TextBox 9"/>
          <p:cNvSpPr txBox="1"/>
          <p:nvPr/>
        </p:nvSpPr>
        <p:spPr>
          <a:xfrm>
            <a:off x="5806387" y="1926073"/>
            <a:ext cx="5562197" cy="302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/>
              <a:t>Hardware Requirements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Processor:-Minimum 1GHz;Recommended 2GHZzor more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Memory(RAM):-Minimum 1Gb;Recommended 2GB or above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Hard Disk:-Minimum 32GB;Recommended 64GB or more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dirty="0"/>
              <a:t>					</a:t>
            </a:r>
            <a:r>
              <a:rPr lang="en-US" sz="4800" dirty="0">
                <a:solidFill>
                  <a:srgbClr val="0000FF"/>
                </a:solidFill>
              </a:rPr>
              <a:t>ADVANTAGES</a:t>
            </a:r>
            <a:endParaRPr lang="en-IN" sz="4800" dirty="0">
              <a:solidFill>
                <a:srgbClr val="0000FF"/>
              </a:solidFill>
            </a:endParaRP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444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This project will  provides the searching facilities to the seller.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It reduces the complexity in billing and searching.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It will accuracy of input data ,means it will error free.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This system provides an easy way for the seller to determine whether the customer is a valid member, so that he can provide them with discount.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This system will helps to the casher to add or update new or existing accounts of members respectively.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1"/>
          <p:cNvSpPr txBox="1"/>
          <p:nvPr/>
        </p:nvSpPr>
        <p:spPr>
          <a:xfrm>
            <a:off x="5459103" y="1477382"/>
            <a:ext cx="3630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                    </a:t>
            </a:r>
            <a:endParaRPr lang="en-US" sz="4800" b="1" dirty="0">
              <a:solidFill>
                <a:schemeClr val="accent4"/>
              </a:solidFill>
            </a:endParaRPr>
          </a:p>
        </p:txBody>
      </p:sp>
      <p:sp>
        <p:nvSpPr>
          <p:cNvPr id="1048603" name="TextBox 2"/>
          <p:cNvSpPr txBox="1"/>
          <p:nvPr/>
        </p:nvSpPr>
        <p:spPr>
          <a:xfrm>
            <a:off x="2580520" y="764275"/>
            <a:ext cx="5130465" cy="1082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</a:rPr>
              <a:t>CONCLUSION</a:t>
            </a:r>
          </a:p>
          <a:p>
            <a:endParaRPr lang="en-US" b="1" dirty="0"/>
          </a:p>
        </p:txBody>
      </p:sp>
      <p:sp>
        <p:nvSpPr>
          <p:cNvPr id="1048604" name="TextBox 3"/>
          <p:cNvSpPr txBox="1"/>
          <p:nvPr/>
        </p:nvSpPr>
        <p:spPr>
          <a:xfrm>
            <a:off x="1397741" y="2028916"/>
            <a:ext cx="9912054" cy="4892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By using “</a:t>
            </a:r>
            <a:r>
              <a:rPr lang="en-US" sz="2800" b="1" dirty="0"/>
              <a:t>Medical shop management system</a:t>
            </a:r>
            <a:r>
              <a:rPr lang="en-US" sz="2800" dirty="0"/>
              <a:t>”, the orders can be easily tracked and the    report acts as a proof.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The order will be taken systematically and will be saved safely in the database rather than manually through paper work.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The operator can add, delete or update the records in the database with ease.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It requires less time and space to save the order details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It provides every small to big details like customer details, purchase details, sell details, bill details, etc.</a:t>
            </a:r>
          </a:p>
          <a:p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dirty="0"/>
              <a:t>					</a:t>
            </a:r>
            <a:r>
              <a:rPr lang="en-US" sz="4800" dirty="0">
                <a:solidFill>
                  <a:srgbClr val="0000FF"/>
                </a:solidFill>
              </a:rPr>
              <a:t>REFERENCES</a:t>
            </a:r>
            <a:endParaRPr lang="en-IN" sz="4800" dirty="0">
              <a:solidFill>
                <a:srgbClr val="0000FF"/>
              </a:solidFill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hlinkClick r:id="rId2"/>
              </a:rPr>
              <a:t> https://www.codewithc.com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hlinkClick r:id="rId3"/>
              </a:rPr>
              <a:t>www.cppforschool.com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hlinkClick r:id="rId4"/>
              </a:rPr>
              <a:t>https://www.kashipara.com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hlinkClick r:id="rId5"/>
              </a:rPr>
              <a:t>https://projectabstracts.com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597" name="TextBox 3"/>
          <p:cNvSpPr txBox="1"/>
          <p:nvPr/>
        </p:nvSpPr>
        <p:spPr>
          <a:xfrm>
            <a:off x="395786" y="1638911"/>
            <a:ext cx="2989579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Web Reference:</a:t>
            </a:r>
          </a:p>
        </p:txBody>
      </p:sp>
      <p:sp>
        <p:nvSpPr>
          <p:cNvPr id="1048598" name="TextBox 4"/>
          <p:cNvSpPr txBox="1"/>
          <p:nvPr/>
        </p:nvSpPr>
        <p:spPr>
          <a:xfrm>
            <a:off x="395786" y="4749421"/>
            <a:ext cx="6062980" cy="1221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Book Reference</a:t>
            </a:r>
            <a:r>
              <a:rPr lang="en-US" dirty="0"/>
              <a:t>:</a:t>
            </a:r>
          </a:p>
          <a:p>
            <a:r>
              <a:rPr lang="en-US" sz="2400" dirty="0">
                <a:solidFill>
                  <a:srgbClr val="92D050"/>
                </a:solidFill>
              </a:rPr>
              <a:t>       </a:t>
            </a:r>
            <a:r>
              <a:rPr lang="en-US" sz="2400" b="1" dirty="0">
                <a:solidFill>
                  <a:srgbClr val="92D050"/>
                </a:solidFill>
              </a:rPr>
              <a:t>Object-Oriented Programming with C++</a:t>
            </a:r>
          </a:p>
          <a:p>
            <a:r>
              <a:rPr lang="en-US" dirty="0">
                <a:solidFill>
                  <a:srgbClr val="92D050"/>
                </a:solidFill>
              </a:rPr>
              <a:t>         </a:t>
            </a:r>
            <a:r>
              <a:rPr lang="en-US" sz="2400" dirty="0">
                <a:solidFill>
                  <a:srgbClr val="92D050"/>
                </a:solidFill>
              </a:rPr>
              <a:t>By E </a:t>
            </a:r>
            <a:r>
              <a:rPr lang="en-US" sz="2400" dirty="0" err="1">
                <a:solidFill>
                  <a:srgbClr val="92D050"/>
                </a:solidFill>
              </a:rPr>
              <a:t>Balgurusamy</a:t>
            </a:r>
            <a:r>
              <a:rPr lang="en-US" dirty="0">
                <a:solidFill>
                  <a:srgbClr val="92D05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677334" y="2537926"/>
            <a:ext cx="8596668" cy="2425959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sz="5400" dirty="0"/>
              <a:t>				</a:t>
            </a:r>
            <a:r>
              <a:rPr lang="en-US" sz="6600" dirty="0"/>
              <a:t>		</a:t>
            </a:r>
            <a:r>
              <a:rPr lang="en-US" sz="7200" dirty="0">
                <a:solidFill>
                  <a:srgbClr val="FF0000"/>
                </a:solidFill>
              </a:rPr>
              <a:t>THANK YOU</a:t>
            </a:r>
            <a:endParaRPr lang="en-IN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 rot="10800000" flipV="1">
            <a:off x="734101" y="402569"/>
            <a:ext cx="10651008" cy="600505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</a:t>
            </a: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sz="4000" b="1" dirty="0">
                <a:solidFill>
                  <a:srgbClr val="0070C0"/>
                </a:solidFill>
              </a:rPr>
              <a:t>Project Name:</a:t>
            </a:r>
            <a:br>
              <a:rPr lang="en-US" sz="4000" b="1" dirty="0">
                <a:solidFill>
                  <a:srgbClr val="0070C0"/>
                </a:solidFill>
              </a:rPr>
            </a:br>
            <a:r>
              <a:rPr lang="en-US" sz="4900" b="1" dirty="0">
                <a:solidFill>
                  <a:srgbClr val="0070C0"/>
                </a:solidFill>
              </a:rPr>
              <a:t>MEDICAL STORE MANAGEMENT SYSTEM</a:t>
            </a:r>
            <a:br>
              <a:rPr lang="en-US" sz="3100" b="1" dirty="0"/>
            </a:br>
            <a:r>
              <a:rPr lang="en-US" b="1" dirty="0"/>
              <a:t>     </a:t>
            </a:r>
            <a:r>
              <a:rPr lang="en-US" sz="3100" b="1" dirty="0">
                <a:solidFill>
                  <a:srgbClr val="C00000"/>
                </a:solidFill>
              </a:rPr>
              <a:t>Group members:-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3100" b="1" dirty="0">
                <a:solidFill>
                  <a:srgbClr val="C00000"/>
                </a:solidFill>
              </a:rPr>
              <a:t>                      </a:t>
            </a:r>
            <a:r>
              <a:rPr lang="en-US" sz="2700" b="1" dirty="0">
                <a:solidFill>
                  <a:srgbClr val="C00000"/>
                </a:solidFill>
              </a:rPr>
              <a:t>1.Rokade </a:t>
            </a:r>
            <a:r>
              <a:rPr lang="en-US" sz="2700" b="1" dirty="0" err="1">
                <a:solidFill>
                  <a:srgbClr val="C00000"/>
                </a:solidFill>
              </a:rPr>
              <a:t>Jyoti</a:t>
            </a:r>
            <a:r>
              <a:rPr lang="en-US" sz="2700" b="1" dirty="0">
                <a:solidFill>
                  <a:srgbClr val="C00000"/>
                </a:solidFill>
              </a:rPr>
              <a:t> </a:t>
            </a:r>
            <a:r>
              <a:rPr lang="en-US" sz="2700" b="1" dirty="0" err="1">
                <a:solidFill>
                  <a:srgbClr val="C00000"/>
                </a:solidFill>
              </a:rPr>
              <a:t>Chandrakant</a:t>
            </a:r>
            <a:r>
              <a:rPr lang="en-US" sz="2700" b="1" dirty="0">
                <a:solidFill>
                  <a:srgbClr val="C00000"/>
                </a:solidFill>
              </a:rPr>
              <a:t>	</a:t>
            </a:r>
            <a:br>
              <a:rPr lang="en-US" sz="2700" b="1" dirty="0">
                <a:solidFill>
                  <a:srgbClr val="C00000"/>
                </a:solidFill>
              </a:rPr>
            </a:br>
            <a:r>
              <a:rPr lang="en-US" sz="2700" b="1" dirty="0">
                <a:solidFill>
                  <a:srgbClr val="C00000"/>
                </a:solidFill>
              </a:rPr>
              <a:t>                         2.Yesane  </a:t>
            </a:r>
            <a:r>
              <a:rPr lang="en-US" sz="2700" b="1" dirty="0" err="1">
                <a:solidFill>
                  <a:srgbClr val="C00000"/>
                </a:solidFill>
              </a:rPr>
              <a:t>Prajakta</a:t>
            </a:r>
            <a:r>
              <a:rPr lang="en-US" sz="2700" b="1" dirty="0">
                <a:solidFill>
                  <a:srgbClr val="C00000"/>
                </a:solidFill>
              </a:rPr>
              <a:t> </a:t>
            </a:r>
            <a:r>
              <a:rPr lang="en-US" sz="2700" b="1" dirty="0" err="1">
                <a:solidFill>
                  <a:srgbClr val="C00000"/>
                </a:solidFill>
              </a:rPr>
              <a:t>Sandip</a:t>
            </a:r>
            <a:br>
              <a:rPr lang="en-US" sz="2700" b="1" dirty="0">
                <a:solidFill>
                  <a:srgbClr val="C00000"/>
                </a:solidFill>
              </a:rPr>
            </a:br>
            <a:r>
              <a:rPr lang="en-US" sz="2700" b="1" dirty="0">
                <a:solidFill>
                  <a:srgbClr val="C00000"/>
                </a:solidFill>
              </a:rPr>
              <a:t>                         3.Patil </a:t>
            </a:r>
            <a:r>
              <a:rPr lang="en-US" sz="2700" b="1" dirty="0" err="1">
                <a:solidFill>
                  <a:srgbClr val="C00000"/>
                </a:solidFill>
              </a:rPr>
              <a:t>Sushama</a:t>
            </a:r>
            <a:r>
              <a:rPr lang="en-US" sz="2700" b="1" dirty="0">
                <a:solidFill>
                  <a:srgbClr val="C00000"/>
                </a:solidFill>
              </a:rPr>
              <a:t> </a:t>
            </a:r>
            <a:r>
              <a:rPr lang="en-US" sz="2700" b="1" dirty="0" err="1">
                <a:solidFill>
                  <a:srgbClr val="C00000"/>
                </a:solidFill>
              </a:rPr>
              <a:t>Shivgonda</a:t>
            </a:r>
            <a:r>
              <a:rPr lang="en-US" sz="2700" b="1" dirty="0">
                <a:solidFill>
                  <a:srgbClr val="C00000"/>
                </a:solidFill>
              </a:rPr>
              <a:t>	</a:t>
            </a:r>
            <a:br>
              <a:rPr lang="en-US" sz="2700" b="1" dirty="0">
                <a:solidFill>
                  <a:srgbClr val="C00000"/>
                </a:solidFill>
              </a:rPr>
            </a:br>
            <a:r>
              <a:rPr lang="en-US" sz="2700" b="1" dirty="0">
                <a:solidFill>
                  <a:srgbClr val="C00000"/>
                </a:solidFill>
              </a:rPr>
              <a:t>                         4.Patil </a:t>
            </a:r>
            <a:r>
              <a:rPr lang="en-US" sz="2700" b="1" dirty="0" err="1">
                <a:solidFill>
                  <a:srgbClr val="C00000"/>
                </a:solidFill>
              </a:rPr>
              <a:t>Gayatri</a:t>
            </a:r>
            <a:r>
              <a:rPr lang="en-US" sz="2700" b="1" dirty="0">
                <a:solidFill>
                  <a:srgbClr val="C00000"/>
                </a:solidFill>
              </a:rPr>
              <a:t> </a:t>
            </a:r>
            <a:r>
              <a:rPr lang="en-US" sz="2700" b="1" dirty="0" err="1">
                <a:solidFill>
                  <a:srgbClr val="C00000"/>
                </a:solidFill>
              </a:rPr>
              <a:t>Appasaheb</a:t>
            </a:r>
            <a:br>
              <a:rPr lang="en-US" sz="2700" b="1" dirty="0">
                <a:solidFill>
                  <a:srgbClr val="C00000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       </a:t>
            </a:r>
            <a:r>
              <a:rPr lang="en-US" sz="3100" b="1" dirty="0">
                <a:solidFill>
                  <a:srgbClr val="002060"/>
                </a:solidFill>
              </a:rPr>
              <a:t>Guide name:- </a:t>
            </a:r>
            <a:br>
              <a:rPr lang="en-US" sz="3100" b="1" dirty="0">
                <a:solidFill>
                  <a:srgbClr val="002060"/>
                </a:solidFill>
              </a:rPr>
            </a:br>
            <a:r>
              <a:rPr lang="en-US" sz="3100" b="1" dirty="0">
                <a:solidFill>
                  <a:srgbClr val="002060"/>
                </a:solidFill>
              </a:rPr>
              <a:t>                        </a:t>
            </a:r>
            <a:r>
              <a:rPr lang="en-US" sz="3100" b="1" dirty="0" err="1">
                <a:solidFill>
                  <a:srgbClr val="002060"/>
                </a:solidFill>
              </a:rPr>
              <a:t>Ms</a:t>
            </a:r>
            <a:r>
              <a:rPr lang="en-US" sz="3100" b="1" dirty="0">
                <a:solidFill>
                  <a:srgbClr val="002060"/>
                </a:solidFill>
              </a:rPr>
              <a:t> .A. P. </a:t>
            </a:r>
            <a:r>
              <a:rPr lang="en-US" sz="3100" b="1" dirty="0" err="1">
                <a:solidFill>
                  <a:srgbClr val="002060"/>
                </a:solidFill>
              </a:rPr>
              <a:t>Narayankar</a:t>
            </a:r>
            <a:r>
              <a:rPr lang="en-US" sz="3100" b="1" dirty="0">
                <a:solidFill>
                  <a:srgbClr val="002060"/>
                </a:solidFill>
              </a:rPr>
              <a:t> </a:t>
            </a:r>
            <a:br>
              <a:rPr lang="en-US" sz="3100" b="1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97155" name="Picture 5"/>
          <p:cNvPicPr>
            <a:picLocks noChangeAspect="1"/>
          </p:cNvPicPr>
          <p:nvPr/>
        </p:nvPicPr>
        <p:blipFill rotWithShape="1">
          <a:blip r:embed="rId2"/>
          <a:srcRect l="40556"/>
          <a:stretch>
            <a:fillRect/>
          </a:stretch>
        </p:blipFill>
        <p:spPr>
          <a:xfrm>
            <a:off x="3848666" y="333758"/>
            <a:ext cx="2374711" cy="1631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928048" y="409433"/>
            <a:ext cx="8345954" cy="968991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0000FF"/>
                </a:solidFill>
              </a:rPr>
              <a:t>INDEX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1050878" y="1678674"/>
            <a:ext cx="10464051" cy="4817659"/>
          </a:xfrm>
        </p:spPr>
        <p:txBody>
          <a:bodyPr>
            <a:normAutofit fontScale="700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sz="3600" dirty="0">
                <a:solidFill>
                  <a:schemeClr val="tx1"/>
                </a:solidFill>
              </a:rPr>
              <a:t>Abstract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>
                <a:solidFill>
                  <a:schemeClr val="tx1"/>
                </a:solidFill>
              </a:rPr>
              <a:t>Introduction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>
                <a:solidFill>
                  <a:schemeClr val="tx1"/>
                </a:solidFill>
              </a:rPr>
              <a:t>Existing system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>
                <a:solidFill>
                  <a:schemeClr val="tx1"/>
                </a:solidFill>
              </a:rPr>
              <a:t>Proposed system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>
                <a:solidFill>
                  <a:schemeClr val="tx1"/>
                </a:solidFill>
              </a:rPr>
              <a:t>Flowchart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>
                <a:solidFill>
                  <a:schemeClr val="tx1"/>
                </a:solidFill>
              </a:rPr>
              <a:t>Implementation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>
                <a:solidFill>
                  <a:schemeClr val="tx1"/>
                </a:solidFill>
              </a:rPr>
              <a:t>Results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>
                <a:solidFill>
                  <a:schemeClr val="tx1"/>
                </a:solidFill>
              </a:rPr>
              <a:t>Software &amp; Hardware requirements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>
                <a:solidFill>
                  <a:schemeClr val="tx1"/>
                </a:solidFill>
              </a:rPr>
              <a:t>Advantages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>
                <a:solidFill>
                  <a:schemeClr val="tx1"/>
                </a:solidFill>
              </a:rPr>
              <a:t>Conclusion</a:t>
            </a:r>
          </a:p>
          <a:p>
            <a:pPr>
              <a:buFont typeface="Courier New" pitchFamily="49" charset="0"/>
              <a:buChar char="o"/>
            </a:pPr>
            <a:r>
              <a:rPr lang="en-US" sz="3600" dirty="0">
                <a:solidFill>
                  <a:schemeClr val="tx1"/>
                </a:solidFill>
              </a:rPr>
              <a:t>References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00FF"/>
                </a:solidFill>
              </a:rPr>
              <a:t>ABSTRACT</a:t>
            </a:r>
            <a:endParaRPr lang="en-IN" sz="4800" dirty="0">
              <a:solidFill>
                <a:srgbClr val="0000FF"/>
              </a:solidFill>
            </a:endParaRP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1027522" y="1659118"/>
            <a:ext cx="8849796" cy="5081047"/>
          </a:xfrm>
        </p:spPr>
        <p:txBody>
          <a:bodyPr>
            <a:normAutofit fontScale="96429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Medical store system is used in medical shops and salesperson by providing the fully computerized data storage facility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It help them to generate the bill and update the stock at the same time without any extra manual 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This system will automatically update the record in all database as customer buys medicines.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It also help to owner to search an record of customer.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In this project database is contains the data of medicines.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It the discount to the customer which is already bought the medicines more time.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813811" y="568657"/>
            <a:ext cx="8596668" cy="132080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00FF"/>
                </a:solidFill>
              </a:rPr>
              <a:t>INTRODUCTION</a:t>
            </a:r>
            <a:endParaRPr lang="en-IN" sz="4800" dirty="0">
              <a:solidFill>
                <a:srgbClr val="0000FF"/>
              </a:solidFill>
            </a:endParaRPr>
          </a:p>
        </p:txBody>
      </p:sp>
      <p:sp>
        <p:nvSpPr>
          <p:cNvPr id="1048630" name="Content Placeholder 6"/>
          <p:cNvSpPr>
            <a:spLocks noGrp="1"/>
          </p:cNvSpPr>
          <p:nvPr>
            <p:ph idx="1"/>
          </p:nvPr>
        </p:nvSpPr>
        <p:spPr>
          <a:xfrm>
            <a:off x="677334" y="1744825"/>
            <a:ext cx="8596668" cy="429653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Medical shop management requires user entry of container and product.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The system contains the information of medicines and their records.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This project will designed to implementation of medical store system.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The main focus will  billing system ,that identifies whether the customer is eligible for discount or not.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This all will done by checking database for whether the customer is registered. 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7F6B-C355-4515-8D4A-49190B72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740"/>
            <a:ext cx="8596668" cy="7239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EXISTING SYSTEM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CBC3DE-C323-4856-BC16-7FEB012D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8701"/>
            <a:ext cx="8596668" cy="501266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In previous system ,it can add the data but cannot modify it. There is no unique attribute to check it.</a:t>
            </a:r>
          </a:p>
          <a:p>
            <a:r>
              <a:rPr lang="en-US" sz="2200" dirty="0">
                <a:solidFill>
                  <a:schemeClr val="tx1"/>
                </a:solidFill>
              </a:rPr>
              <a:t>Multiple medicines cannot be checked for the customer.</a:t>
            </a:r>
          </a:p>
          <a:p>
            <a:r>
              <a:rPr lang="en-US" sz="2200" dirty="0">
                <a:solidFill>
                  <a:schemeClr val="tx1"/>
                </a:solidFill>
              </a:rPr>
              <a:t>In this </a:t>
            </a:r>
            <a:r>
              <a:rPr lang="en-US" sz="2200" dirty="0" err="1">
                <a:solidFill>
                  <a:schemeClr val="tx1"/>
                </a:solidFill>
              </a:rPr>
              <a:t>system,there</a:t>
            </a:r>
            <a:r>
              <a:rPr lang="en-US" sz="2200" dirty="0">
                <a:solidFill>
                  <a:schemeClr val="tx1"/>
                </a:solidFill>
              </a:rPr>
              <a:t> is problem for maintaining the record of daily transactions.as well as the record of medicines and customers.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Thay</a:t>
            </a:r>
            <a:r>
              <a:rPr lang="en-US" sz="2200" dirty="0">
                <a:solidFill>
                  <a:schemeClr val="tx1"/>
                </a:solidFill>
              </a:rPr>
              <a:t> have work load </a:t>
            </a:r>
            <a:r>
              <a:rPr lang="en-US" sz="2200" dirty="0" err="1">
                <a:solidFill>
                  <a:schemeClr val="tx1"/>
                </a:solidFill>
              </a:rPr>
              <a:t>so,thay</a:t>
            </a:r>
            <a:r>
              <a:rPr lang="en-US" sz="2200" dirty="0">
                <a:solidFill>
                  <a:schemeClr val="tx1"/>
                </a:solidFill>
              </a:rPr>
              <a:t>  they  also have a problem dealing with their </a:t>
            </a:r>
            <a:r>
              <a:rPr lang="en-US" sz="2200" dirty="0" err="1">
                <a:solidFill>
                  <a:schemeClr val="tx1"/>
                </a:solidFill>
              </a:rPr>
              <a:t>cutomers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r>
              <a:rPr lang="en-US" sz="2200" dirty="0">
                <a:solidFill>
                  <a:schemeClr val="tx1"/>
                </a:solidFill>
              </a:rPr>
              <a:t>They have also problem in calculating of bills. 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8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4ADE-299E-408A-B1D2-6209DBE63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407" y="217594"/>
            <a:ext cx="7766936" cy="879686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Proposed system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48A2D-10BE-427B-9DB8-D015FFDB1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706880"/>
            <a:ext cx="7766936" cy="344085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It provides the search technique of medicine by simply typing starting </a:t>
            </a:r>
            <a:r>
              <a:rPr lang="en-US" sz="2200" dirty="0" err="1">
                <a:solidFill>
                  <a:schemeClr val="tx1"/>
                </a:solidFill>
              </a:rPr>
              <a:t>alphabate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It also gives automatic validation of data during its sale and purchase.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It is able to detect the medicines that are near to expiry date.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This system provides the easy way to cashier to determine whether the customer is valid for discount or not.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This system is also helps to cashier for add and update the customer record as well as medicine record.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2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>
            <a:extLst>
              <a:ext uri="{FF2B5EF4-FFF2-40B4-BE49-F238E27FC236}">
                <a16:creationId xmlns:a16="http://schemas.microsoft.com/office/drawing/2014/main" id="{43ADF3C0-27C5-4F2E-B3B4-6035A7A0B316}"/>
              </a:ext>
            </a:extLst>
          </p:cNvPr>
          <p:cNvSpPr/>
          <p:nvPr/>
        </p:nvSpPr>
        <p:spPr>
          <a:xfrm>
            <a:off x="4557204" y="1247312"/>
            <a:ext cx="1464816" cy="98542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Count=0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Flag=0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9337AE-4A7C-4CD2-A03E-6AB3BF7C006A}"/>
              </a:ext>
            </a:extLst>
          </p:cNvPr>
          <p:cNvCxnSpPr/>
          <p:nvPr/>
        </p:nvCxnSpPr>
        <p:spPr>
          <a:xfrm>
            <a:off x="2357020" y="2463553"/>
            <a:ext cx="6436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76D141-A8F9-432B-A9E1-7446965119F7}"/>
              </a:ext>
            </a:extLst>
          </p:cNvPr>
          <p:cNvCxnSpPr>
            <a:cxnSpLocks/>
          </p:cNvCxnSpPr>
          <p:nvPr/>
        </p:nvCxnSpPr>
        <p:spPr>
          <a:xfrm flipH="1">
            <a:off x="2365898" y="2459115"/>
            <a:ext cx="2221" cy="337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DCC85-5CDB-4161-BB9F-E64BAED7A95D}"/>
              </a:ext>
            </a:extLst>
          </p:cNvPr>
          <p:cNvSpPr/>
          <p:nvPr/>
        </p:nvSpPr>
        <p:spPr>
          <a:xfrm>
            <a:off x="1740022" y="2778711"/>
            <a:ext cx="1233997" cy="257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Supplier info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90F234-DCFF-4278-AC3F-F3142977B18F}"/>
              </a:ext>
            </a:extLst>
          </p:cNvPr>
          <p:cNvCxnSpPr>
            <a:cxnSpLocks/>
          </p:cNvCxnSpPr>
          <p:nvPr/>
        </p:nvCxnSpPr>
        <p:spPr>
          <a:xfrm>
            <a:off x="3799643" y="2459115"/>
            <a:ext cx="0" cy="319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72F8A92-35E0-4192-812F-5C2AA4BA6EDD}"/>
              </a:ext>
            </a:extLst>
          </p:cNvPr>
          <p:cNvSpPr/>
          <p:nvPr/>
        </p:nvSpPr>
        <p:spPr>
          <a:xfrm>
            <a:off x="3275860" y="2796468"/>
            <a:ext cx="1263579" cy="257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 info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238EF9-A3B9-4E49-B1F0-523553996A9B}"/>
              </a:ext>
            </a:extLst>
          </p:cNvPr>
          <p:cNvCxnSpPr/>
          <p:nvPr/>
        </p:nvCxnSpPr>
        <p:spPr>
          <a:xfrm>
            <a:off x="5271855" y="2414726"/>
            <a:ext cx="0" cy="381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16E80-5ABC-4FA1-A617-F4FB4128CFAF}"/>
              </a:ext>
            </a:extLst>
          </p:cNvPr>
          <p:cNvSpPr/>
          <p:nvPr/>
        </p:nvSpPr>
        <p:spPr>
          <a:xfrm>
            <a:off x="4873841" y="2796468"/>
            <a:ext cx="941033" cy="257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medicine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4DDCC4-363D-4E3D-9215-7F06B239DE73}"/>
              </a:ext>
            </a:extLst>
          </p:cNvPr>
          <p:cNvCxnSpPr>
            <a:cxnSpLocks/>
          </p:cNvCxnSpPr>
          <p:nvPr/>
        </p:nvCxnSpPr>
        <p:spPr>
          <a:xfrm>
            <a:off x="6471821" y="2459115"/>
            <a:ext cx="0" cy="33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243A020-398D-492D-8D86-606AB1DC3A45}"/>
              </a:ext>
            </a:extLst>
          </p:cNvPr>
          <p:cNvSpPr/>
          <p:nvPr/>
        </p:nvSpPr>
        <p:spPr>
          <a:xfrm>
            <a:off x="6005744" y="2814205"/>
            <a:ext cx="941033" cy="257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Report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21A46E-B4C5-4B3F-ADF1-28624BEDF0B2}"/>
              </a:ext>
            </a:extLst>
          </p:cNvPr>
          <p:cNvCxnSpPr>
            <a:cxnSpLocks/>
          </p:cNvCxnSpPr>
          <p:nvPr/>
        </p:nvCxnSpPr>
        <p:spPr>
          <a:xfrm>
            <a:off x="7620000" y="2459115"/>
            <a:ext cx="0" cy="319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4EB99D-5128-4CF2-8B9D-D6D66C3CAE8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271856" y="914400"/>
            <a:ext cx="17756" cy="33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3F1C98-EAB8-46E4-9225-B1FC1CAF6B0B}"/>
              </a:ext>
            </a:extLst>
          </p:cNvPr>
          <p:cNvCxnSpPr>
            <a:stCxn id="6" idx="2"/>
          </p:cNvCxnSpPr>
          <p:nvPr/>
        </p:nvCxnSpPr>
        <p:spPr>
          <a:xfrm>
            <a:off x="5289612" y="2232734"/>
            <a:ext cx="0" cy="230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4BF61D9-4C35-4447-8765-2F8DCA3BCFD3}"/>
              </a:ext>
            </a:extLst>
          </p:cNvPr>
          <p:cNvSpPr/>
          <p:nvPr/>
        </p:nvSpPr>
        <p:spPr>
          <a:xfrm>
            <a:off x="7137647" y="2805343"/>
            <a:ext cx="816745" cy="230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Bill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4A1787-5723-4E5D-9286-B021369406E2}"/>
              </a:ext>
            </a:extLst>
          </p:cNvPr>
          <p:cNvCxnSpPr>
            <a:cxnSpLocks/>
          </p:cNvCxnSpPr>
          <p:nvPr/>
        </p:nvCxnSpPr>
        <p:spPr>
          <a:xfrm>
            <a:off x="8793331" y="2452456"/>
            <a:ext cx="1" cy="326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B780F0-58C7-4AC9-9564-762295AFFD5F}"/>
              </a:ext>
            </a:extLst>
          </p:cNvPr>
          <p:cNvSpPr/>
          <p:nvPr/>
        </p:nvSpPr>
        <p:spPr>
          <a:xfrm>
            <a:off x="8341671" y="2798669"/>
            <a:ext cx="1003177" cy="248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Exit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F55512-786A-4C13-A221-C60F69D37F7C}"/>
              </a:ext>
            </a:extLst>
          </p:cNvPr>
          <p:cNvCxnSpPr>
            <a:stCxn id="17" idx="2"/>
          </p:cNvCxnSpPr>
          <p:nvPr/>
        </p:nvCxnSpPr>
        <p:spPr>
          <a:xfrm flipH="1">
            <a:off x="2357020" y="3036163"/>
            <a:ext cx="1" cy="319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041115D-EC6F-425F-A821-D500BE0C2482}"/>
              </a:ext>
            </a:extLst>
          </p:cNvPr>
          <p:cNvSpPr/>
          <p:nvPr/>
        </p:nvSpPr>
        <p:spPr>
          <a:xfrm>
            <a:off x="2698812" y="3355759"/>
            <a:ext cx="1100826" cy="1242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List of existing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B9576C-22D5-45D6-9FDF-1153223D570B}"/>
              </a:ext>
            </a:extLst>
          </p:cNvPr>
          <p:cNvCxnSpPr>
            <a:cxnSpLocks/>
          </p:cNvCxnSpPr>
          <p:nvPr/>
        </p:nvCxnSpPr>
        <p:spPr>
          <a:xfrm>
            <a:off x="2357020" y="3355759"/>
            <a:ext cx="34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1E5141-14CE-4E7B-BE04-13B568734954}"/>
              </a:ext>
            </a:extLst>
          </p:cNvPr>
          <p:cNvCxnSpPr/>
          <p:nvPr/>
        </p:nvCxnSpPr>
        <p:spPr>
          <a:xfrm>
            <a:off x="3710866" y="3053870"/>
            <a:ext cx="0" cy="301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AB2A8C7-CAC7-4543-9E49-40199982D0DC}"/>
              </a:ext>
            </a:extLst>
          </p:cNvPr>
          <p:cNvCxnSpPr>
            <a:cxnSpLocks/>
          </p:cNvCxnSpPr>
          <p:nvPr/>
        </p:nvCxnSpPr>
        <p:spPr>
          <a:xfrm>
            <a:off x="3275859" y="4607510"/>
            <a:ext cx="1" cy="612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A08AC1-DB12-46EF-AABE-BB2E2C25284F}"/>
              </a:ext>
            </a:extLst>
          </p:cNvPr>
          <p:cNvCxnSpPr>
            <a:cxnSpLocks/>
          </p:cNvCxnSpPr>
          <p:nvPr/>
        </p:nvCxnSpPr>
        <p:spPr>
          <a:xfrm flipH="1">
            <a:off x="861134" y="5202315"/>
            <a:ext cx="241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756B9BF-847A-406A-82E3-7815926B54A4}"/>
              </a:ext>
            </a:extLst>
          </p:cNvPr>
          <p:cNvCxnSpPr>
            <a:cxnSpLocks/>
          </p:cNvCxnSpPr>
          <p:nvPr/>
        </p:nvCxnSpPr>
        <p:spPr>
          <a:xfrm flipH="1" flipV="1">
            <a:off x="861135" y="1740025"/>
            <a:ext cx="13304" cy="346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4C0F28-7C41-4C0E-A0B4-C57D67196B80}"/>
              </a:ext>
            </a:extLst>
          </p:cNvPr>
          <p:cNvCxnSpPr>
            <a:cxnSpLocks/>
          </p:cNvCxnSpPr>
          <p:nvPr/>
        </p:nvCxnSpPr>
        <p:spPr>
          <a:xfrm>
            <a:off x="861134" y="1740023"/>
            <a:ext cx="3678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AF4DA2-D1B2-4289-A337-84F03A080BA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344358" y="3053919"/>
            <a:ext cx="0" cy="301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ADE35A6-F926-4ADE-A019-5AA79C77C9EE}"/>
              </a:ext>
            </a:extLst>
          </p:cNvPr>
          <p:cNvSpPr/>
          <p:nvPr/>
        </p:nvSpPr>
        <p:spPr>
          <a:xfrm>
            <a:off x="4873841" y="3386833"/>
            <a:ext cx="870008" cy="759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Search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0837117-1965-415C-ADA6-7E6FDB26175D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5308845" y="4145872"/>
            <a:ext cx="0" cy="774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ABC967D-02FE-4503-99E6-3A8B44C4589D}"/>
              </a:ext>
            </a:extLst>
          </p:cNvPr>
          <p:cNvCxnSpPr>
            <a:cxnSpLocks/>
          </p:cNvCxnSpPr>
          <p:nvPr/>
        </p:nvCxnSpPr>
        <p:spPr>
          <a:xfrm flipH="1" flipV="1">
            <a:off x="3275861" y="4909351"/>
            <a:ext cx="2068496" cy="2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row: Left 111">
            <a:extLst>
              <a:ext uri="{FF2B5EF4-FFF2-40B4-BE49-F238E27FC236}">
                <a16:creationId xmlns:a16="http://schemas.microsoft.com/office/drawing/2014/main" id="{FF184D0B-A52E-488C-956E-B90D25FD2D40}"/>
              </a:ext>
            </a:extLst>
          </p:cNvPr>
          <p:cNvSpPr/>
          <p:nvPr/>
        </p:nvSpPr>
        <p:spPr>
          <a:xfrm>
            <a:off x="1491449" y="5051401"/>
            <a:ext cx="355130" cy="15091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Arrow: Up 112">
            <a:extLst>
              <a:ext uri="{FF2B5EF4-FFF2-40B4-BE49-F238E27FC236}">
                <a16:creationId xmlns:a16="http://schemas.microsoft.com/office/drawing/2014/main" id="{855B5FFB-C526-4C7A-9029-6258049EDC97}"/>
              </a:ext>
            </a:extLst>
          </p:cNvPr>
          <p:cNvSpPr/>
          <p:nvPr/>
        </p:nvSpPr>
        <p:spPr>
          <a:xfrm>
            <a:off x="621437" y="3053870"/>
            <a:ext cx="146494" cy="30188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2D692DF-CF28-4F3D-940D-9A9101107359}"/>
              </a:ext>
            </a:extLst>
          </p:cNvPr>
          <p:cNvSpPr/>
          <p:nvPr/>
        </p:nvSpPr>
        <p:spPr>
          <a:xfrm>
            <a:off x="2254929" y="1518082"/>
            <a:ext cx="372862" cy="137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C141E7D-F3BC-4E5D-B3C2-9327B2089C17}"/>
              </a:ext>
            </a:extLst>
          </p:cNvPr>
          <p:cNvCxnSpPr>
            <a:stCxn id="26" idx="2"/>
          </p:cNvCxnSpPr>
          <p:nvPr/>
        </p:nvCxnSpPr>
        <p:spPr>
          <a:xfrm flipH="1">
            <a:off x="6471821" y="3071609"/>
            <a:ext cx="4440" cy="315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BD43996-ABDE-4649-BF29-8D059842A07C}"/>
              </a:ext>
            </a:extLst>
          </p:cNvPr>
          <p:cNvSpPr/>
          <p:nvPr/>
        </p:nvSpPr>
        <p:spPr>
          <a:xfrm>
            <a:off x="6116710" y="3388984"/>
            <a:ext cx="794553" cy="759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Purchase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DEBE020-A000-4639-8912-A1D06EC80AA2}"/>
              </a:ext>
            </a:extLst>
          </p:cNvPr>
          <p:cNvCxnSpPr>
            <a:cxnSpLocks/>
          </p:cNvCxnSpPr>
          <p:nvPr/>
        </p:nvCxnSpPr>
        <p:spPr>
          <a:xfrm>
            <a:off x="6513986" y="4139146"/>
            <a:ext cx="0" cy="1063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18719FB-9D2A-4A1A-9F14-BC786D32DEB4}"/>
              </a:ext>
            </a:extLst>
          </p:cNvPr>
          <p:cNvCxnSpPr>
            <a:cxnSpLocks/>
          </p:cNvCxnSpPr>
          <p:nvPr/>
        </p:nvCxnSpPr>
        <p:spPr>
          <a:xfrm flipH="1" flipV="1">
            <a:off x="3275859" y="5126858"/>
            <a:ext cx="3238127" cy="33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Arrow: Left 151">
            <a:extLst>
              <a:ext uri="{FF2B5EF4-FFF2-40B4-BE49-F238E27FC236}">
                <a16:creationId xmlns:a16="http://schemas.microsoft.com/office/drawing/2014/main" id="{2BE64CA9-B619-4F22-8B33-1DB022C2F8A9}"/>
              </a:ext>
            </a:extLst>
          </p:cNvPr>
          <p:cNvSpPr/>
          <p:nvPr/>
        </p:nvSpPr>
        <p:spPr>
          <a:xfrm>
            <a:off x="4208016" y="4776186"/>
            <a:ext cx="443878" cy="9099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D5047F2-2635-44C4-AAF5-875BCFF10805}"/>
              </a:ext>
            </a:extLst>
          </p:cNvPr>
          <p:cNvCxnSpPr>
            <a:cxnSpLocks/>
          </p:cNvCxnSpPr>
          <p:nvPr/>
        </p:nvCxnSpPr>
        <p:spPr>
          <a:xfrm>
            <a:off x="7695818" y="3039460"/>
            <a:ext cx="0" cy="347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E85972D-6C90-4328-94C0-A42A495CA425}"/>
              </a:ext>
            </a:extLst>
          </p:cNvPr>
          <p:cNvSpPr txBox="1"/>
          <p:nvPr/>
        </p:nvSpPr>
        <p:spPr>
          <a:xfrm>
            <a:off x="865170" y="3263654"/>
            <a:ext cx="46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IN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1FCFDA4-A406-467F-AC8C-EA42410387FA}"/>
              </a:ext>
            </a:extLst>
          </p:cNvPr>
          <p:cNvSpPr txBox="1"/>
          <p:nvPr/>
        </p:nvSpPr>
        <p:spPr>
          <a:xfrm>
            <a:off x="4920454" y="4456590"/>
            <a:ext cx="43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IN" sz="1200" dirty="0"/>
          </a:p>
        </p:txBody>
      </p:sp>
      <p:sp>
        <p:nvSpPr>
          <p:cNvPr id="167" name="Diamond 166">
            <a:extLst>
              <a:ext uri="{FF2B5EF4-FFF2-40B4-BE49-F238E27FC236}">
                <a16:creationId xmlns:a16="http://schemas.microsoft.com/office/drawing/2014/main" id="{B7653D0E-7016-4B16-A666-593047E27102}"/>
              </a:ext>
            </a:extLst>
          </p:cNvPr>
          <p:cNvSpPr/>
          <p:nvPr/>
        </p:nvSpPr>
        <p:spPr>
          <a:xfrm>
            <a:off x="7061071" y="3389653"/>
            <a:ext cx="1316111" cy="74680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flag1=0</a:t>
            </a: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746AD967-2F38-42DB-8F4E-3DE74E90A79C}"/>
              </a:ext>
            </a:extLst>
          </p:cNvPr>
          <p:cNvSpPr/>
          <p:nvPr/>
        </p:nvSpPr>
        <p:spPr>
          <a:xfrm>
            <a:off x="4820573" y="572611"/>
            <a:ext cx="1029810" cy="3329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F9C1BAD-CF5E-4210-8AE5-0B500AEDC2D8}"/>
              </a:ext>
            </a:extLst>
          </p:cNvPr>
          <p:cNvCxnSpPr>
            <a:cxnSpLocks/>
            <a:stCxn id="167" idx="1"/>
            <a:endCxn id="167" idx="1"/>
          </p:cNvCxnSpPr>
          <p:nvPr/>
        </p:nvCxnSpPr>
        <p:spPr>
          <a:xfrm>
            <a:off x="7061071" y="3763055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E167284-9443-489B-9A1C-B8C9BCF98F52}"/>
              </a:ext>
            </a:extLst>
          </p:cNvPr>
          <p:cNvCxnSpPr>
            <a:cxnSpLocks/>
            <a:stCxn id="167" idx="1"/>
          </p:cNvCxnSpPr>
          <p:nvPr/>
        </p:nvCxnSpPr>
        <p:spPr>
          <a:xfrm>
            <a:off x="7061071" y="3763055"/>
            <a:ext cx="0" cy="658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9E4C2CB-B404-4508-B811-74396C97A8D5}"/>
              </a:ext>
            </a:extLst>
          </p:cNvPr>
          <p:cNvSpPr/>
          <p:nvPr/>
        </p:nvSpPr>
        <p:spPr>
          <a:xfrm>
            <a:off x="6607217" y="4421086"/>
            <a:ext cx="1174075" cy="705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 = </a:t>
            </a:r>
            <a:r>
              <a:rPr lang="en-US" sz="1200" dirty="0" err="1">
                <a:solidFill>
                  <a:schemeClr val="tx1"/>
                </a:solidFill>
              </a:rPr>
              <a:t>sizeof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arr</a:t>
            </a:r>
            <a:r>
              <a:rPr lang="en-US" sz="1200" dirty="0">
                <a:solidFill>
                  <a:schemeClr val="tx1"/>
                </a:solidFill>
              </a:rPr>
              <a:t>) / </a:t>
            </a:r>
            <a:r>
              <a:rPr lang="en-US" sz="1200" dirty="0" err="1">
                <a:solidFill>
                  <a:schemeClr val="tx1"/>
                </a:solidFill>
              </a:rPr>
              <a:t>sizeof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arr</a:t>
            </a:r>
            <a:r>
              <a:rPr lang="en-US" sz="1200" dirty="0">
                <a:solidFill>
                  <a:schemeClr val="tx1"/>
                </a:solidFill>
              </a:rPr>
              <a:t>[0]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956F4DB-616A-409D-9137-D8082CC294F1}"/>
              </a:ext>
            </a:extLst>
          </p:cNvPr>
          <p:cNvSpPr txBox="1"/>
          <p:nvPr/>
        </p:nvSpPr>
        <p:spPr>
          <a:xfrm>
            <a:off x="6993387" y="4013894"/>
            <a:ext cx="581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IN" sz="1200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E25E519-98CB-4D79-B7B7-E159981D7E45}"/>
              </a:ext>
            </a:extLst>
          </p:cNvPr>
          <p:cNvCxnSpPr>
            <a:stCxn id="167" idx="3"/>
          </p:cNvCxnSpPr>
          <p:nvPr/>
        </p:nvCxnSpPr>
        <p:spPr>
          <a:xfrm flipV="1">
            <a:off x="8377182" y="3763054"/>
            <a:ext cx="1986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AE4F820-BDC0-416D-96D6-1F9F8B611AE7}"/>
              </a:ext>
            </a:extLst>
          </p:cNvPr>
          <p:cNvCxnSpPr/>
          <p:nvPr/>
        </p:nvCxnSpPr>
        <p:spPr>
          <a:xfrm>
            <a:off x="8575829" y="3763054"/>
            <a:ext cx="0" cy="527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2E99990-F5E4-4CC5-9939-7F39B5FAE0C8}"/>
              </a:ext>
            </a:extLst>
          </p:cNvPr>
          <p:cNvSpPr/>
          <p:nvPr/>
        </p:nvSpPr>
        <p:spPr>
          <a:xfrm>
            <a:off x="7890019" y="4306490"/>
            <a:ext cx="1603168" cy="658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gtotal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 err="1">
                <a:solidFill>
                  <a:schemeClr val="tx1"/>
                </a:solidFill>
              </a:rPr>
              <a:t>gtotal+bill.total</a:t>
            </a:r>
            <a:r>
              <a:rPr lang="en-US" sz="1200" dirty="0"/>
              <a:t>.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6B4B625-C88C-4809-8246-D94C2CA22178}"/>
              </a:ext>
            </a:extLst>
          </p:cNvPr>
          <p:cNvSpPr txBox="1"/>
          <p:nvPr/>
        </p:nvSpPr>
        <p:spPr>
          <a:xfrm>
            <a:off x="8566954" y="3911845"/>
            <a:ext cx="57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IN" sz="12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386E1EF-9E59-4D1C-8343-06863AA9AE4F}"/>
              </a:ext>
            </a:extLst>
          </p:cNvPr>
          <p:cNvSpPr txBox="1"/>
          <p:nvPr/>
        </p:nvSpPr>
        <p:spPr>
          <a:xfrm>
            <a:off x="5271855" y="2171016"/>
            <a:ext cx="896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IN" sz="1200" dirty="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0B56250E-58C1-46A5-B606-837AC00E02FE}"/>
              </a:ext>
            </a:extLst>
          </p:cNvPr>
          <p:cNvSpPr/>
          <p:nvPr/>
        </p:nvSpPr>
        <p:spPr>
          <a:xfrm>
            <a:off x="4730309" y="5647339"/>
            <a:ext cx="1275435" cy="3932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Exit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0002FF7-B25C-4AD1-B6F0-FEE109A6BB9D}"/>
              </a:ext>
            </a:extLst>
          </p:cNvPr>
          <p:cNvCxnSpPr>
            <a:cxnSpLocks/>
            <a:stCxn id="196" idx="2"/>
          </p:cNvCxnSpPr>
          <p:nvPr/>
        </p:nvCxnSpPr>
        <p:spPr>
          <a:xfrm>
            <a:off x="8691603" y="4964519"/>
            <a:ext cx="8514" cy="879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78AB972-A6CA-4DDB-B92D-F3B0037682B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6005744" y="5843973"/>
            <a:ext cx="26943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989AB41-79C4-43BF-8BE3-18F9B3319CC5}"/>
              </a:ext>
            </a:extLst>
          </p:cNvPr>
          <p:cNvCxnSpPr>
            <a:cxnSpLocks/>
          </p:cNvCxnSpPr>
          <p:nvPr/>
        </p:nvCxnSpPr>
        <p:spPr>
          <a:xfrm>
            <a:off x="9344848" y="2949485"/>
            <a:ext cx="479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B441568-70F0-4B84-A8E1-F0CAFB6D5B52}"/>
              </a:ext>
            </a:extLst>
          </p:cNvPr>
          <p:cNvCxnSpPr>
            <a:cxnSpLocks/>
          </p:cNvCxnSpPr>
          <p:nvPr/>
        </p:nvCxnSpPr>
        <p:spPr>
          <a:xfrm>
            <a:off x="9824241" y="2949485"/>
            <a:ext cx="0" cy="3007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46870021-A00B-4760-AAB4-11D08D954F10}"/>
              </a:ext>
            </a:extLst>
          </p:cNvPr>
          <p:cNvCxnSpPr>
            <a:cxnSpLocks/>
          </p:cNvCxnSpPr>
          <p:nvPr/>
        </p:nvCxnSpPr>
        <p:spPr>
          <a:xfrm flipH="1">
            <a:off x="6022020" y="5956917"/>
            <a:ext cx="3802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375AED13-C582-483E-92E3-AF07034B60AE}"/>
              </a:ext>
            </a:extLst>
          </p:cNvPr>
          <p:cNvSpPr txBox="1"/>
          <p:nvPr/>
        </p:nvSpPr>
        <p:spPr>
          <a:xfrm>
            <a:off x="9370733" y="5593936"/>
            <a:ext cx="479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IN" sz="1200" dirty="0"/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DEDCBB0-0AC0-43CD-A82C-06FAE4BADF50}"/>
              </a:ext>
            </a:extLst>
          </p:cNvPr>
          <p:cNvCxnSpPr>
            <a:stCxn id="6" idx="3"/>
          </p:cNvCxnSpPr>
          <p:nvPr/>
        </p:nvCxnSpPr>
        <p:spPr>
          <a:xfrm>
            <a:off x="6022020" y="1740023"/>
            <a:ext cx="4542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BC675D9-F627-4999-9E49-250810DA0A3B}"/>
              </a:ext>
            </a:extLst>
          </p:cNvPr>
          <p:cNvCxnSpPr>
            <a:cxnSpLocks/>
          </p:cNvCxnSpPr>
          <p:nvPr/>
        </p:nvCxnSpPr>
        <p:spPr>
          <a:xfrm>
            <a:off x="10555550" y="1740023"/>
            <a:ext cx="102107" cy="4474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4D13827-928F-4A7D-83A7-2CCF81488330}"/>
              </a:ext>
            </a:extLst>
          </p:cNvPr>
          <p:cNvCxnSpPr>
            <a:cxnSpLocks/>
          </p:cNvCxnSpPr>
          <p:nvPr/>
        </p:nvCxnSpPr>
        <p:spPr>
          <a:xfrm flipH="1">
            <a:off x="8377183" y="6214369"/>
            <a:ext cx="2267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3AE88221-1211-45FF-A19B-7641633B3276}"/>
              </a:ext>
            </a:extLst>
          </p:cNvPr>
          <p:cNvCxnSpPr>
            <a:cxnSpLocks/>
          </p:cNvCxnSpPr>
          <p:nvPr/>
        </p:nvCxnSpPr>
        <p:spPr>
          <a:xfrm flipV="1">
            <a:off x="8377182" y="5956918"/>
            <a:ext cx="0" cy="25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1FAF5782-7B30-4211-BF8F-B0B170B5535A}"/>
              </a:ext>
            </a:extLst>
          </p:cNvPr>
          <p:cNvSpPr txBox="1"/>
          <p:nvPr/>
        </p:nvSpPr>
        <p:spPr>
          <a:xfrm>
            <a:off x="7183530" y="1493668"/>
            <a:ext cx="69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IN" sz="1200" dirty="0"/>
          </a:p>
        </p:txBody>
      </p:sp>
      <p:sp>
        <p:nvSpPr>
          <p:cNvPr id="237" name="Arrow: Down 236">
            <a:extLst>
              <a:ext uri="{FF2B5EF4-FFF2-40B4-BE49-F238E27FC236}">
                <a16:creationId xmlns:a16="http://schemas.microsoft.com/office/drawing/2014/main" id="{F950E296-E5F2-49BB-BFDC-83237F270011}"/>
              </a:ext>
            </a:extLst>
          </p:cNvPr>
          <p:cNvSpPr/>
          <p:nvPr/>
        </p:nvSpPr>
        <p:spPr>
          <a:xfrm>
            <a:off x="10351363" y="4092070"/>
            <a:ext cx="142792" cy="3645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8" name="Arrow: Left 237">
            <a:extLst>
              <a:ext uri="{FF2B5EF4-FFF2-40B4-BE49-F238E27FC236}">
                <a16:creationId xmlns:a16="http://schemas.microsoft.com/office/drawing/2014/main" id="{A6DC012D-58E6-4331-BE82-8F1B3B37FD1D}"/>
              </a:ext>
            </a:extLst>
          </p:cNvPr>
          <p:cNvSpPr/>
          <p:nvPr/>
        </p:nvSpPr>
        <p:spPr>
          <a:xfrm>
            <a:off x="6883954" y="5698363"/>
            <a:ext cx="370201" cy="13403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B66428B-46A8-45D9-A704-E9C3564E9461}"/>
              </a:ext>
            </a:extLst>
          </p:cNvPr>
          <p:cNvCxnSpPr/>
          <p:nvPr/>
        </p:nvCxnSpPr>
        <p:spPr>
          <a:xfrm>
            <a:off x="7061071" y="5126857"/>
            <a:ext cx="0" cy="28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3D2F246B-CC4E-4B78-BBEB-0712903CE521}"/>
              </a:ext>
            </a:extLst>
          </p:cNvPr>
          <p:cNvCxnSpPr/>
          <p:nvPr/>
        </p:nvCxnSpPr>
        <p:spPr>
          <a:xfrm>
            <a:off x="7061071" y="5415379"/>
            <a:ext cx="16390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BF6C383D-A153-4C02-9453-17EE98A54FEE}"/>
              </a:ext>
            </a:extLst>
          </p:cNvPr>
          <p:cNvSpPr txBox="1"/>
          <p:nvPr/>
        </p:nvSpPr>
        <p:spPr>
          <a:xfrm>
            <a:off x="2869721" y="6241001"/>
            <a:ext cx="3737496" cy="368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</a:t>
            </a:r>
            <a:r>
              <a:rPr lang="en-US" b="1" dirty="0"/>
              <a:t> Fig 5.1  :  Flowchart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30345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1213</Words>
  <Application>Microsoft Office PowerPoint</Application>
  <PresentationFormat>Widescreen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Courier New</vt:lpstr>
      <vt:lpstr>Wingdings</vt:lpstr>
      <vt:lpstr>Wingdings 3</vt:lpstr>
      <vt:lpstr>Facet</vt:lpstr>
      <vt:lpstr>WEL-COME</vt:lpstr>
      <vt:lpstr>PowerPoint Presentation</vt:lpstr>
      <vt:lpstr>                                     Project Name: MEDICAL STORE MANAGEMENT SYSTEM      Group members:-                       1.Rokade Jyoti Chandrakant                           2.Yesane  Prajakta Sandip                          3.Patil Sushama Shivgonda                           4.Patil Gayatri Appasaheb        Guide name:-                          Ms .A. P. Narayankar   </vt:lpstr>
      <vt:lpstr>INDEX</vt:lpstr>
      <vt:lpstr>ABSTRACT</vt:lpstr>
      <vt:lpstr>INTRODUCTION</vt:lpstr>
      <vt:lpstr>EXISTING SYSTEM</vt:lpstr>
      <vt:lpstr>Proposed system</vt:lpstr>
      <vt:lpstr>PowerPoint Presentation</vt:lpstr>
      <vt:lpstr>       Implementation 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ADVANTAGES</vt:lpstr>
      <vt:lpstr>PowerPoint Presentation</vt:lpstr>
      <vt:lpstr>     REFERENCES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Aniket Yesane</dc:creator>
  <cp:lastModifiedBy>Aniket Yesane</cp:lastModifiedBy>
  <cp:revision>56</cp:revision>
  <dcterms:created xsi:type="dcterms:W3CDTF">2020-01-20T19:08:10Z</dcterms:created>
  <dcterms:modified xsi:type="dcterms:W3CDTF">2020-04-16T07:39:19Z</dcterms:modified>
</cp:coreProperties>
</file>