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sldIdLst>
    <p:sldId id="394" r:id="rId2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6B8"/>
    <a:srgbClr val="2FB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85788" autoAdjust="0"/>
  </p:normalViewPr>
  <p:slideViewPr>
    <p:cSldViewPr snapToGrid="0">
      <p:cViewPr varScale="1">
        <p:scale>
          <a:sx n="63" d="100"/>
          <a:sy n="63" d="100"/>
        </p:scale>
        <p:origin x="15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1117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3" Type="http://schemas.openxmlformats.org/officeDocument/2006/relationships/theme" Target="../theme/theme1.xml"/><Relationship Id="rId21" Type="http://schemas.openxmlformats.org/officeDocument/2006/relationships/tags" Target="../tags/tag17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oleObject" Target="../embeddings/oleObject1.bin"/><Relationship Id="rId5" Type="http://schemas.openxmlformats.org/officeDocument/2006/relationships/tags" Target="../tags/tag1.x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4" Type="http://schemas.openxmlformats.org/officeDocument/2006/relationships/vmlDrawing" Target="../drawings/vmlDrawing1.v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1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215444"/>
          </a:xfrm>
        </p:spPr>
        <p:txBody>
          <a:bodyPr/>
          <a:lstStyle/>
          <a:p>
            <a:r>
              <a:rPr lang="en-GB" sz="1400" b="1" dirty="0"/>
              <a:t>EBIT Value Driver Tree</a:t>
            </a:r>
            <a:endParaRPr lang="en-AU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CC8F6F-F722-4F6F-8BAB-BAAF3438C6A2}"/>
              </a:ext>
            </a:extLst>
          </p:cNvPr>
          <p:cNvSpPr/>
          <p:nvPr/>
        </p:nvSpPr>
        <p:spPr>
          <a:xfrm>
            <a:off x="38729" y="3204446"/>
            <a:ext cx="1532896" cy="319804"/>
          </a:xfrm>
          <a:prstGeom prst="rect">
            <a:avLst/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EBIT</a:t>
            </a:r>
          </a:p>
          <a:p>
            <a:pPr algn="ctr"/>
            <a:r>
              <a:rPr lang="en-GB" sz="1050" b="1" dirty="0">
                <a:solidFill>
                  <a:schemeClr val="bg1"/>
                </a:solidFill>
              </a:rPr>
              <a:t>$115,599,119.43</a:t>
            </a:r>
            <a:endParaRPr lang="en-AU" sz="1050" b="1" dirty="0" err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6D86FE-D8F1-40C0-8751-D4F20FB58738}"/>
              </a:ext>
            </a:extLst>
          </p:cNvPr>
          <p:cNvSpPr/>
          <p:nvPr/>
        </p:nvSpPr>
        <p:spPr>
          <a:xfrm>
            <a:off x="2092437" y="1510875"/>
            <a:ext cx="1321615" cy="412118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Revenue</a:t>
            </a:r>
          </a:p>
          <a:p>
            <a:pPr algn="ctr"/>
            <a:r>
              <a:rPr lang="en-AU" sz="1050" b="1" dirty="0">
                <a:solidFill>
                  <a:schemeClr val="bg1"/>
                </a:solidFill>
              </a:rPr>
              <a:t>$436,865,531.84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2C49D4-82EC-4578-A00C-A6CC31BD214D}"/>
              </a:ext>
            </a:extLst>
          </p:cNvPr>
          <p:cNvSpPr/>
          <p:nvPr/>
        </p:nvSpPr>
        <p:spPr>
          <a:xfrm>
            <a:off x="2047403" y="4905623"/>
            <a:ext cx="1416947" cy="49127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>
                <a:solidFill>
                  <a:schemeClr val="bg1"/>
                </a:solidFill>
              </a:rPr>
              <a:t>Operating Expenses</a:t>
            </a:r>
          </a:p>
          <a:p>
            <a:pPr algn="ctr"/>
            <a:r>
              <a:rPr lang="en-AU" sz="1050" b="1" dirty="0">
                <a:solidFill>
                  <a:schemeClr val="bg1"/>
                </a:solidFill>
              </a:rPr>
              <a:t>$321,266,412.41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AB0563B-8DE3-4C6D-A2EB-E25B76303051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1571625" y="1716934"/>
            <a:ext cx="520812" cy="1647414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8D9E771-BBE9-4B75-98EC-7C6E822CB83A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1571625" y="3364348"/>
            <a:ext cx="475778" cy="178691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5129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5B8C019-47BE-4B43-B41C-4FCEAA2CC419}"/>
              </a:ext>
            </a:extLst>
          </p:cNvPr>
          <p:cNvSpPr txBox="1"/>
          <p:nvPr/>
        </p:nvSpPr>
        <p:spPr>
          <a:xfrm>
            <a:off x="395213" y="5880778"/>
            <a:ext cx="1287283" cy="2749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chemeClr val="bg1"/>
                </a:solidFill>
              </a:rPr>
              <a:t>Cost Centre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130DA0-F302-4CF0-8361-CB3677DBB715}"/>
              </a:ext>
            </a:extLst>
          </p:cNvPr>
          <p:cNvSpPr/>
          <p:nvPr/>
        </p:nvSpPr>
        <p:spPr>
          <a:xfrm>
            <a:off x="6572839" y="4876120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b="1" dirty="0">
                <a:solidFill>
                  <a:schemeClr val="bg1"/>
                </a:solidFill>
              </a:rPr>
              <a:t>Plant Maintenance</a:t>
            </a:r>
          </a:p>
          <a:p>
            <a:pPr algn="ctr"/>
            <a:r>
              <a:rPr lang="en-AU" sz="600" b="1" dirty="0">
                <a:solidFill>
                  <a:schemeClr val="bg1"/>
                </a:solidFill>
              </a:rPr>
              <a:t>$ 31,752,797.27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4D64FD-5C62-45E9-858E-546F1AECB6C5}"/>
              </a:ext>
            </a:extLst>
          </p:cNvPr>
          <p:cNvSpPr/>
          <p:nvPr/>
        </p:nvSpPr>
        <p:spPr>
          <a:xfrm>
            <a:off x="6572838" y="5191480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b="1" dirty="0">
                <a:solidFill>
                  <a:schemeClr val="bg1"/>
                </a:solidFill>
              </a:rPr>
              <a:t>Plant Outages</a:t>
            </a:r>
          </a:p>
          <a:p>
            <a:pPr algn="ctr"/>
            <a:r>
              <a:rPr lang="en-AU" sz="600" b="1" dirty="0">
                <a:solidFill>
                  <a:schemeClr val="bg1"/>
                </a:solidFill>
              </a:rPr>
              <a:t>$ 16,735,122.99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CC00AA-7819-4FD2-BA28-F71657D39EA4}"/>
              </a:ext>
            </a:extLst>
          </p:cNvPr>
          <p:cNvSpPr/>
          <p:nvPr/>
        </p:nvSpPr>
        <p:spPr>
          <a:xfrm>
            <a:off x="6572838" y="5483823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b="1" dirty="0">
                <a:solidFill>
                  <a:schemeClr val="bg1"/>
                </a:solidFill>
              </a:rPr>
              <a:t>Plant Op. Costs</a:t>
            </a:r>
          </a:p>
          <a:p>
            <a:pPr algn="ctr"/>
            <a:r>
              <a:rPr lang="en-AU" sz="600" b="1" dirty="0">
                <a:solidFill>
                  <a:schemeClr val="bg1"/>
                </a:solidFill>
              </a:rPr>
              <a:t>$ 21090666.55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D8877A8-B79B-451E-9282-EF06063653D9}"/>
              </a:ext>
            </a:extLst>
          </p:cNvPr>
          <p:cNvSpPr/>
          <p:nvPr/>
        </p:nvSpPr>
        <p:spPr>
          <a:xfrm>
            <a:off x="1649113" y="3269047"/>
            <a:ext cx="320802" cy="221184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9A63EC-2279-4DA5-9EA5-C39900D86633}"/>
              </a:ext>
            </a:extLst>
          </p:cNvPr>
          <p:cNvSpPr/>
          <p:nvPr/>
        </p:nvSpPr>
        <p:spPr>
          <a:xfrm>
            <a:off x="4257759" y="1165678"/>
            <a:ext cx="2005881" cy="20386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chemeClr val="bg1"/>
                </a:solidFill>
              </a:rPr>
              <a:t>Private Water Hedge Sales</a:t>
            </a:r>
          </a:p>
          <a:p>
            <a:pPr algn="ctr"/>
            <a:r>
              <a:rPr lang="en-AU" sz="800" b="1" dirty="0">
                <a:solidFill>
                  <a:schemeClr val="bg1"/>
                </a:solidFill>
              </a:rPr>
              <a:t>$187,427,311.63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C6ED4EA-C861-45A2-9BF2-6E7EB1C5DF96}"/>
              </a:ext>
            </a:extLst>
          </p:cNvPr>
          <p:cNvSpPr/>
          <p:nvPr/>
        </p:nvSpPr>
        <p:spPr>
          <a:xfrm>
            <a:off x="4257759" y="1612977"/>
            <a:ext cx="2005881" cy="24311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chemeClr val="bg1"/>
                </a:solidFill>
              </a:rPr>
              <a:t>Public Sales</a:t>
            </a:r>
          </a:p>
          <a:p>
            <a:pPr algn="ctr"/>
            <a:r>
              <a:rPr lang="en-AU" sz="800" b="1" dirty="0">
                <a:solidFill>
                  <a:schemeClr val="bg1"/>
                </a:solidFill>
              </a:rPr>
              <a:t>$146,932,119.34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38EB5B-2572-4B84-AB8A-361511072402}"/>
              </a:ext>
            </a:extLst>
          </p:cNvPr>
          <p:cNvSpPr/>
          <p:nvPr/>
        </p:nvSpPr>
        <p:spPr>
          <a:xfrm>
            <a:off x="4257759" y="2019297"/>
            <a:ext cx="2005881" cy="24967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chemeClr val="bg1"/>
                </a:solidFill>
              </a:rPr>
              <a:t>Residential Sales</a:t>
            </a:r>
          </a:p>
          <a:p>
            <a:pPr algn="ctr"/>
            <a:r>
              <a:rPr lang="en-AU" sz="800" b="1" dirty="0">
                <a:solidFill>
                  <a:schemeClr val="bg1"/>
                </a:solidFill>
              </a:rPr>
              <a:t>$ 102,506,100.85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823FFC3-DCD8-408E-A9D5-AACED83DB138}"/>
              </a:ext>
            </a:extLst>
          </p:cNvPr>
          <p:cNvCxnSpPr>
            <a:cxnSpLocks/>
            <a:stCxn id="5" idx="3"/>
            <a:endCxn id="41" idx="1"/>
          </p:cNvCxnSpPr>
          <p:nvPr/>
        </p:nvCxnSpPr>
        <p:spPr>
          <a:xfrm flipV="1">
            <a:off x="3414052" y="1267611"/>
            <a:ext cx="843707" cy="449323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41E318B-2D9A-47C0-A331-FBBB5FDA0A5B}"/>
              </a:ext>
            </a:extLst>
          </p:cNvPr>
          <p:cNvCxnSpPr>
            <a:cxnSpLocks/>
            <a:stCxn id="5" idx="3"/>
            <a:endCxn id="53" idx="1"/>
          </p:cNvCxnSpPr>
          <p:nvPr/>
        </p:nvCxnSpPr>
        <p:spPr>
          <a:xfrm>
            <a:off x="3414052" y="1716934"/>
            <a:ext cx="843707" cy="427199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4671329-F797-486B-9650-838365381ED1}"/>
              </a:ext>
            </a:extLst>
          </p:cNvPr>
          <p:cNvSpPr/>
          <p:nvPr/>
        </p:nvSpPr>
        <p:spPr>
          <a:xfrm>
            <a:off x="6572840" y="1096728"/>
            <a:ext cx="2166530" cy="18044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b="1" dirty="0">
                <a:solidFill>
                  <a:schemeClr val="bg1"/>
                </a:solidFill>
              </a:rPr>
              <a:t>W-Transact  – Soft</a:t>
            </a:r>
          </a:p>
          <a:p>
            <a:pPr algn="ctr"/>
            <a:r>
              <a:rPr lang="en-AU" sz="600" b="1" dirty="0">
                <a:solidFill>
                  <a:schemeClr val="bg1"/>
                </a:solidFill>
              </a:rPr>
              <a:t>$67,645,114.19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08AACB7-4A4E-4CDE-B928-1B8D543E53C4}"/>
              </a:ext>
            </a:extLst>
          </p:cNvPr>
          <p:cNvSpPr/>
          <p:nvPr/>
        </p:nvSpPr>
        <p:spPr>
          <a:xfrm>
            <a:off x="6572840" y="1310348"/>
            <a:ext cx="2166530" cy="18044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b="1" dirty="0">
                <a:solidFill>
                  <a:schemeClr val="bg1"/>
                </a:solidFill>
              </a:rPr>
              <a:t>W-Transact  – Hard</a:t>
            </a:r>
          </a:p>
          <a:p>
            <a:pPr algn="ctr"/>
            <a:r>
              <a:rPr lang="en-AU" sz="600" b="1" dirty="0">
                <a:solidFill>
                  <a:schemeClr val="bg1"/>
                </a:solidFill>
              </a:rPr>
              <a:t>$119,782,197.43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95CD832-529A-40E2-98DE-0C47CA2FE28D}"/>
              </a:ext>
            </a:extLst>
          </p:cNvPr>
          <p:cNvSpPr/>
          <p:nvPr/>
        </p:nvSpPr>
        <p:spPr>
          <a:xfrm>
            <a:off x="6576902" y="1541058"/>
            <a:ext cx="2166530" cy="18044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b="1" dirty="0">
                <a:solidFill>
                  <a:schemeClr val="bg1"/>
                </a:solidFill>
              </a:rPr>
              <a:t>W-Transact  – Soft</a:t>
            </a:r>
          </a:p>
          <a:p>
            <a:pPr algn="ctr"/>
            <a:r>
              <a:rPr lang="en-AU" sz="600" b="1" dirty="0">
                <a:solidFill>
                  <a:schemeClr val="bg1"/>
                </a:solidFill>
              </a:rPr>
              <a:t>$51,394,283.46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93DF5D-1B04-458A-B887-478040537796}"/>
              </a:ext>
            </a:extLst>
          </p:cNvPr>
          <p:cNvSpPr/>
          <p:nvPr/>
        </p:nvSpPr>
        <p:spPr>
          <a:xfrm>
            <a:off x="6576902" y="1754678"/>
            <a:ext cx="2166530" cy="18044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b="1" dirty="0">
                <a:solidFill>
                  <a:schemeClr val="bg1"/>
                </a:solidFill>
              </a:rPr>
              <a:t>W-Transact  – Hard</a:t>
            </a:r>
          </a:p>
          <a:p>
            <a:pPr algn="ctr"/>
            <a:r>
              <a:rPr lang="en-AU" sz="600" b="1" dirty="0">
                <a:solidFill>
                  <a:schemeClr val="bg1"/>
                </a:solidFill>
              </a:rPr>
              <a:t>$ 95,537,835.88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5033F43-3346-4BB3-AEE8-01FDDAFD051E}"/>
              </a:ext>
            </a:extLst>
          </p:cNvPr>
          <p:cNvSpPr/>
          <p:nvPr/>
        </p:nvSpPr>
        <p:spPr>
          <a:xfrm>
            <a:off x="6579190" y="2055401"/>
            <a:ext cx="2166530" cy="18044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b="1" dirty="0">
                <a:solidFill>
                  <a:schemeClr val="bg1"/>
                </a:solidFill>
              </a:rPr>
              <a:t>W-Transact (0211) - Soft</a:t>
            </a:r>
          </a:p>
          <a:p>
            <a:pPr algn="ctr"/>
            <a:r>
              <a:rPr lang="en-AU" sz="600" b="1" dirty="0">
                <a:solidFill>
                  <a:schemeClr val="bg1"/>
                </a:solidFill>
              </a:rPr>
              <a:t>$ 102,506,100.85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9D19E7F2-5FDA-41CD-93F8-3A658C0D7B4F}"/>
              </a:ext>
            </a:extLst>
          </p:cNvPr>
          <p:cNvCxnSpPr>
            <a:cxnSpLocks/>
            <a:stCxn id="41" idx="3"/>
            <a:endCxn id="60" idx="1"/>
          </p:cNvCxnSpPr>
          <p:nvPr/>
        </p:nvCxnSpPr>
        <p:spPr>
          <a:xfrm flipV="1">
            <a:off x="6263640" y="1186950"/>
            <a:ext cx="309200" cy="80661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AE4E0FA-38D9-4A69-9114-FED9499F55D0}"/>
              </a:ext>
            </a:extLst>
          </p:cNvPr>
          <p:cNvCxnSpPr>
            <a:cxnSpLocks/>
            <a:stCxn id="41" idx="3"/>
            <a:endCxn id="61" idx="1"/>
          </p:cNvCxnSpPr>
          <p:nvPr/>
        </p:nvCxnSpPr>
        <p:spPr>
          <a:xfrm>
            <a:off x="6263640" y="1267611"/>
            <a:ext cx="309200" cy="132959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F883A0FE-70AD-45D9-B3F8-D7A81E788A62}"/>
              </a:ext>
            </a:extLst>
          </p:cNvPr>
          <p:cNvCxnSpPr>
            <a:cxnSpLocks/>
            <a:stCxn id="52" idx="3"/>
            <a:endCxn id="62" idx="1"/>
          </p:cNvCxnSpPr>
          <p:nvPr/>
        </p:nvCxnSpPr>
        <p:spPr>
          <a:xfrm flipV="1">
            <a:off x="6263640" y="1631280"/>
            <a:ext cx="313262" cy="103253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FDEFC01C-EA8B-4F7F-BB9B-C82DAC9CD755}"/>
              </a:ext>
            </a:extLst>
          </p:cNvPr>
          <p:cNvCxnSpPr>
            <a:cxnSpLocks/>
            <a:stCxn id="52" idx="3"/>
            <a:endCxn id="63" idx="1"/>
          </p:cNvCxnSpPr>
          <p:nvPr/>
        </p:nvCxnSpPr>
        <p:spPr>
          <a:xfrm>
            <a:off x="6263640" y="1734533"/>
            <a:ext cx="313262" cy="110367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65392D9-4B95-4E1E-8C7E-8FC5ADACB837}"/>
              </a:ext>
            </a:extLst>
          </p:cNvPr>
          <p:cNvCxnSpPr>
            <a:cxnSpLocks/>
            <a:stCxn id="53" idx="3"/>
            <a:endCxn id="64" idx="1"/>
          </p:cNvCxnSpPr>
          <p:nvPr/>
        </p:nvCxnSpPr>
        <p:spPr>
          <a:xfrm>
            <a:off x="6263640" y="2144133"/>
            <a:ext cx="315550" cy="149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869265EE-C657-4193-BA7D-C3FEB064B0A1}"/>
              </a:ext>
            </a:extLst>
          </p:cNvPr>
          <p:cNvSpPr/>
          <p:nvPr/>
        </p:nvSpPr>
        <p:spPr>
          <a:xfrm>
            <a:off x="3688435" y="1588711"/>
            <a:ext cx="275129" cy="274994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A0225A3-009E-423E-A54B-EEFA0E42F069}"/>
              </a:ext>
            </a:extLst>
          </p:cNvPr>
          <p:cNvSpPr/>
          <p:nvPr/>
        </p:nvSpPr>
        <p:spPr>
          <a:xfrm>
            <a:off x="4213859" y="3755232"/>
            <a:ext cx="2049781" cy="3186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chemeClr val="bg1"/>
                </a:solidFill>
              </a:rPr>
              <a:t>Chemical Costs</a:t>
            </a:r>
          </a:p>
          <a:p>
            <a:pPr algn="ctr"/>
            <a:r>
              <a:rPr lang="en-AU" sz="800" b="1" dirty="0">
                <a:solidFill>
                  <a:schemeClr val="bg1"/>
                </a:solidFill>
              </a:rPr>
              <a:t>$ 78,413,350.25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F7C8AA3-D6DA-4FA5-987E-8D102FE0CF0D}"/>
              </a:ext>
            </a:extLst>
          </p:cNvPr>
          <p:cNvSpPr/>
          <p:nvPr/>
        </p:nvSpPr>
        <p:spPr>
          <a:xfrm>
            <a:off x="4213860" y="4384278"/>
            <a:ext cx="2049780" cy="24131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chemeClr val="bg1"/>
                </a:solidFill>
              </a:rPr>
              <a:t>Facility Costs</a:t>
            </a:r>
          </a:p>
          <a:p>
            <a:pPr algn="ctr"/>
            <a:r>
              <a:rPr lang="en-AU" sz="800" b="1" dirty="0">
                <a:solidFill>
                  <a:schemeClr val="bg1"/>
                </a:solidFill>
              </a:rPr>
              <a:t>$ 75,132,419.08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2BF61C6-63AC-4E49-86A5-DAB147487B6E}"/>
              </a:ext>
            </a:extLst>
          </p:cNvPr>
          <p:cNvSpPr/>
          <p:nvPr/>
        </p:nvSpPr>
        <p:spPr>
          <a:xfrm>
            <a:off x="4213860" y="5381979"/>
            <a:ext cx="2049780" cy="2873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chemeClr val="bg1"/>
                </a:solidFill>
              </a:rPr>
              <a:t>Operational Maintenance Costs</a:t>
            </a:r>
          </a:p>
          <a:p>
            <a:pPr algn="ctr"/>
            <a:r>
              <a:rPr lang="en-AU" sz="800" b="1" dirty="0">
                <a:solidFill>
                  <a:schemeClr val="bg1"/>
                </a:solidFill>
              </a:rPr>
              <a:t>$ 80392011.49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B02BA49-8E09-460D-870D-1492E6E99AB4}"/>
              </a:ext>
            </a:extLst>
          </p:cNvPr>
          <p:cNvSpPr/>
          <p:nvPr/>
        </p:nvSpPr>
        <p:spPr>
          <a:xfrm>
            <a:off x="4168140" y="6083750"/>
            <a:ext cx="2049780" cy="21171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chemeClr val="bg1"/>
                </a:solidFill>
              </a:rPr>
              <a:t>Labour Costs</a:t>
            </a:r>
          </a:p>
          <a:p>
            <a:pPr algn="ctr"/>
            <a:r>
              <a:rPr lang="en-AU" sz="800" b="1" dirty="0">
                <a:solidFill>
                  <a:schemeClr val="bg1"/>
                </a:solidFill>
              </a:rPr>
              <a:t>$ 87328631.57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004F4F80-0C39-419D-A10A-30C9ADC883DD}"/>
              </a:ext>
            </a:extLst>
          </p:cNvPr>
          <p:cNvCxnSpPr>
            <a:cxnSpLocks/>
            <a:stCxn id="6" idx="3"/>
            <a:endCxn id="90" idx="1"/>
          </p:cNvCxnSpPr>
          <p:nvPr/>
        </p:nvCxnSpPr>
        <p:spPr>
          <a:xfrm flipV="1">
            <a:off x="3464350" y="3914543"/>
            <a:ext cx="749509" cy="1236715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6331B4FA-2EB8-40C2-B801-4C9EA72260D8}"/>
              </a:ext>
            </a:extLst>
          </p:cNvPr>
          <p:cNvCxnSpPr>
            <a:cxnSpLocks/>
          </p:cNvCxnSpPr>
          <p:nvPr/>
        </p:nvCxnSpPr>
        <p:spPr>
          <a:xfrm>
            <a:off x="3380530" y="5151258"/>
            <a:ext cx="749510" cy="1038351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F7E7B4E-0523-44F6-B5D5-CB12952EBEBC}"/>
              </a:ext>
            </a:extLst>
          </p:cNvPr>
          <p:cNvSpPr/>
          <p:nvPr/>
        </p:nvSpPr>
        <p:spPr>
          <a:xfrm>
            <a:off x="3618630" y="5023150"/>
            <a:ext cx="275129" cy="2749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B3F6126-9772-4752-95EE-17CE868756C9}"/>
              </a:ext>
            </a:extLst>
          </p:cNvPr>
          <p:cNvSpPr/>
          <p:nvPr/>
        </p:nvSpPr>
        <p:spPr>
          <a:xfrm>
            <a:off x="6572840" y="3806013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b="1" dirty="0">
                <a:solidFill>
                  <a:schemeClr val="bg1"/>
                </a:solidFill>
              </a:rPr>
              <a:t>Chemical - Exp</a:t>
            </a:r>
          </a:p>
          <a:p>
            <a:pPr algn="ctr"/>
            <a:r>
              <a:rPr lang="en-AU" sz="600" b="1" dirty="0">
                <a:solidFill>
                  <a:schemeClr val="bg1"/>
                </a:solidFill>
              </a:rPr>
              <a:t>$ 78,413,350.25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A25632F-650B-4EAA-8F4C-AB1B8FBCB235}"/>
              </a:ext>
            </a:extLst>
          </p:cNvPr>
          <p:cNvCxnSpPr>
            <a:cxnSpLocks/>
            <a:stCxn id="90" idx="3"/>
            <a:endCxn id="105" idx="1"/>
          </p:cNvCxnSpPr>
          <p:nvPr/>
        </p:nvCxnSpPr>
        <p:spPr>
          <a:xfrm>
            <a:off x="6263640" y="3914543"/>
            <a:ext cx="309200" cy="1302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5484132-A9FD-470B-B860-2217E3196106}"/>
              </a:ext>
            </a:extLst>
          </p:cNvPr>
          <p:cNvSpPr/>
          <p:nvPr/>
        </p:nvSpPr>
        <p:spPr>
          <a:xfrm>
            <a:off x="6572840" y="4169877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b="1" dirty="0">
                <a:solidFill>
                  <a:schemeClr val="bg1"/>
                </a:solidFill>
              </a:rPr>
              <a:t>Utility-Exp – Electricity</a:t>
            </a:r>
          </a:p>
          <a:p>
            <a:pPr algn="ctr"/>
            <a:r>
              <a:rPr lang="en-AU" sz="600" b="1" dirty="0">
                <a:solidFill>
                  <a:schemeClr val="bg1"/>
                </a:solidFill>
              </a:rPr>
              <a:t>$ 36,414,827.69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410FDE2-88CC-4456-BD41-9425341828BF}"/>
              </a:ext>
            </a:extLst>
          </p:cNvPr>
          <p:cNvSpPr/>
          <p:nvPr/>
        </p:nvSpPr>
        <p:spPr>
          <a:xfrm>
            <a:off x="6572840" y="4583776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b="1" dirty="0">
                <a:solidFill>
                  <a:schemeClr val="bg1"/>
                </a:solidFill>
              </a:rPr>
              <a:t>Utility-Exp – Heating</a:t>
            </a:r>
          </a:p>
          <a:p>
            <a:pPr algn="ctr"/>
            <a:r>
              <a:rPr lang="en-AU" sz="600" b="1" dirty="0">
                <a:solidFill>
                  <a:schemeClr val="bg1"/>
                </a:solidFill>
              </a:rPr>
              <a:t>$ 38,717,591.39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A55046B-E493-4187-8423-5F6D1F01B499}"/>
              </a:ext>
            </a:extLst>
          </p:cNvPr>
          <p:cNvCxnSpPr>
            <a:cxnSpLocks/>
            <a:stCxn id="91" idx="3"/>
            <a:endCxn id="108" idx="1"/>
          </p:cNvCxnSpPr>
          <p:nvPr/>
        </p:nvCxnSpPr>
        <p:spPr>
          <a:xfrm flipV="1">
            <a:off x="6263640" y="4291433"/>
            <a:ext cx="309200" cy="213502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34F76B6-7B8D-4434-8343-32EBA0364141}"/>
              </a:ext>
            </a:extLst>
          </p:cNvPr>
          <p:cNvCxnSpPr>
            <a:cxnSpLocks/>
            <a:stCxn id="91" idx="3"/>
            <a:endCxn id="109" idx="1"/>
          </p:cNvCxnSpPr>
          <p:nvPr/>
        </p:nvCxnSpPr>
        <p:spPr>
          <a:xfrm>
            <a:off x="6263640" y="4504935"/>
            <a:ext cx="309200" cy="200397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8B96AF2-33E5-483E-A108-B2AC8022D548}"/>
              </a:ext>
            </a:extLst>
          </p:cNvPr>
          <p:cNvSpPr/>
          <p:nvPr/>
        </p:nvSpPr>
        <p:spPr>
          <a:xfrm>
            <a:off x="6572837" y="5776166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b="1" dirty="0">
                <a:solidFill>
                  <a:schemeClr val="bg1"/>
                </a:solidFill>
              </a:rPr>
              <a:t>Plant Admin Costs</a:t>
            </a:r>
          </a:p>
          <a:p>
            <a:pPr algn="ctr"/>
            <a:r>
              <a:rPr lang="en-AU" sz="600" b="1" dirty="0">
                <a:solidFill>
                  <a:schemeClr val="bg1"/>
                </a:solidFill>
              </a:rPr>
              <a:t>$ 10813424.66</a:t>
            </a: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3F419B48-1950-4B4C-9F70-DD5A345C44C6}"/>
              </a:ext>
            </a:extLst>
          </p:cNvPr>
          <p:cNvCxnSpPr>
            <a:cxnSpLocks/>
            <a:stCxn id="92" idx="3"/>
            <a:endCxn id="36" idx="1"/>
          </p:cNvCxnSpPr>
          <p:nvPr/>
        </p:nvCxnSpPr>
        <p:spPr>
          <a:xfrm flipV="1">
            <a:off x="6263640" y="4997676"/>
            <a:ext cx="309199" cy="527961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89475BAE-87CC-495F-B1E7-37A74C499C02}"/>
              </a:ext>
            </a:extLst>
          </p:cNvPr>
          <p:cNvCxnSpPr>
            <a:cxnSpLocks/>
            <a:stCxn id="92" idx="3"/>
            <a:endCxn id="114" idx="1"/>
          </p:cNvCxnSpPr>
          <p:nvPr/>
        </p:nvCxnSpPr>
        <p:spPr>
          <a:xfrm>
            <a:off x="6263640" y="5525637"/>
            <a:ext cx="309197" cy="372085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57F9445-ACF8-4512-AA7C-16DC669BFF1A}"/>
              </a:ext>
            </a:extLst>
          </p:cNvPr>
          <p:cNvSpPr/>
          <p:nvPr/>
        </p:nvSpPr>
        <p:spPr>
          <a:xfrm>
            <a:off x="6572837" y="6068509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b="1" dirty="0">
                <a:solidFill>
                  <a:schemeClr val="bg1"/>
                </a:solidFill>
              </a:rPr>
              <a:t>Labour Costs</a:t>
            </a:r>
          </a:p>
          <a:p>
            <a:pPr algn="ctr"/>
            <a:r>
              <a:rPr lang="en-AU" sz="600" b="1" dirty="0">
                <a:solidFill>
                  <a:schemeClr val="bg1"/>
                </a:solidFill>
              </a:rPr>
              <a:t>$ 87328631.57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DB6581D-52A9-4F39-94F6-D3CD63FBDC94}"/>
              </a:ext>
            </a:extLst>
          </p:cNvPr>
          <p:cNvCxnSpPr>
            <a:cxnSpLocks/>
            <a:stCxn id="95" idx="3"/>
            <a:endCxn id="119" idx="1"/>
          </p:cNvCxnSpPr>
          <p:nvPr/>
        </p:nvCxnSpPr>
        <p:spPr>
          <a:xfrm>
            <a:off x="6217920" y="6189609"/>
            <a:ext cx="354917" cy="45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D6A33934-8389-40A1-ABCE-F8BCB00B37F1}"/>
              </a:ext>
            </a:extLst>
          </p:cNvPr>
          <p:cNvSpPr txBox="1"/>
          <p:nvPr/>
        </p:nvSpPr>
        <p:spPr>
          <a:xfrm>
            <a:off x="395213" y="6281655"/>
            <a:ext cx="1287283" cy="27499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chemeClr val="bg1"/>
                </a:solidFill>
              </a:rPr>
              <a:t>Profit Centre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BC1AC4-5FA6-4057-A479-6BDD5B7719E4}"/>
              </a:ext>
            </a:extLst>
          </p:cNvPr>
          <p:cNvSpPr/>
          <p:nvPr/>
        </p:nvSpPr>
        <p:spPr>
          <a:xfrm>
            <a:off x="6357424" y="1228563"/>
            <a:ext cx="127931" cy="9967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939F3A7-C2A6-48F1-88ED-D98BB00344A5}"/>
              </a:ext>
            </a:extLst>
          </p:cNvPr>
          <p:cNvSpPr/>
          <p:nvPr/>
        </p:nvSpPr>
        <p:spPr>
          <a:xfrm>
            <a:off x="6357424" y="1681249"/>
            <a:ext cx="127931" cy="9967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3197200-6E3B-4B34-A1DB-1EC6340F773C}"/>
              </a:ext>
            </a:extLst>
          </p:cNvPr>
          <p:cNvSpPr/>
          <p:nvPr/>
        </p:nvSpPr>
        <p:spPr>
          <a:xfrm>
            <a:off x="6359219" y="4459039"/>
            <a:ext cx="127931" cy="9967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D207765-BD0A-4695-80FE-E512233DB962}"/>
              </a:ext>
            </a:extLst>
          </p:cNvPr>
          <p:cNvSpPr/>
          <p:nvPr/>
        </p:nvSpPr>
        <p:spPr>
          <a:xfrm>
            <a:off x="6347460" y="5475799"/>
            <a:ext cx="127931" cy="9967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61686C8-001F-4C13-8441-FDDBB30B6D18}"/>
              </a:ext>
            </a:extLst>
          </p:cNvPr>
          <p:cNvCxnSpPr>
            <a:cxnSpLocks/>
            <a:stCxn id="101" idx="6"/>
            <a:endCxn id="91" idx="1"/>
          </p:cNvCxnSpPr>
          <p:nvPr/>
        </p:nvCxnSpPr>
        <p:spPr>
          <a:xfrm flipV="1">
            <a:off x="3893759" y="4504935"/>
            <a:ext cx="320101" cy="655712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32C7FC9-B439-4CBE-BA6D-1BF0D312A169}"/>
              </a:ext>
            </a:extLst>
          </p:cNvPr>
          <p:cNvCxnSpPr>
            <a:cxnSpLocks/>
            <a:stCxn id="101" idx="6"/>
            <a:endCxn id="92" idx="1"/>
          </p:cNvCxnSpPr>
          <p:nvPr/>
        </p:nvCxnSpPr>
        <p:spPr>
          <a:xfrm>
            <a:off x="3893759" y="5160647"/>
            <a:ext cx="320101" cy="364990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5C2BACE-4649-41CD-A46B-B7237CCC274D}"/>
              </a:ext>
            </a:extLst>
          </p:cNvPr>
          <p:cNvCxnSpPr>
            <a:cxnSpLocks/>
            <a:stCxn id="85" idx="6"/>
            <a:endCxn id="52" idx="1"/>
          </p:cNvCxnSpPr>
          <p:nvPr/>
        </p:nvCxnSpPr>
        <p:spPr>
          <a:xfrm>
            <a:off x="3963564" y="1726208"/>
            <a:ext cx="294195" cy="83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0876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15122</TotalTime>
  <Words>123</Words>
  <Application>Microsoft Office PowerPoint</Application>
  <PresentationFormat>Custom</PresentationFormat>
  <Paragraphs>57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1_Synergy_CF_YNR013</vt:lpstr>
      <vt:lpstr>think-cell Slide</vt:lpstr>
      <vt:lpstr>EBIT Value Driver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Ravi Chandra.dcp</cp:lastModifiedBy>
  <cp:revision>41</cp:revision>
  <dcterms:created xsi:type="dcterms:W3CDTF">2020-04-12T13:23:13Z</dcterms:created>
  <dcterms:modified xsi:type="dcterms:W3CDTF">2020-09-19T08:45:45Z</dcterms:modified>
</cp:coreProperties>
</file>