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3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5788" autoAdjust="0"/>
  </p:normalViewPr>
  <p:slideViewPr>
    <p:cSldViewPr snapToGrid="0">
      <p:cViewPr varScale="1">
        <p:scale>
          <a:sx n="63" d="100"/>
          <a:sy n="63" d="100"/>
        </p:scale>
        <p:origin x="15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90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Expenses Value Driver Tree                                                                                   </a:t>
            </a:r>
            <a:r>
              <a:rPr lang="en-GB" sz="1400" b="1" dirty="0" err="1"/>
              <a:t>Demoti</a:t>
            </a:r>
            <a:r>
              <a:rPr lang="en-GB" sz="1400" b="1" dirty="0"/>
              <a:t> Ravi Chandra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330200" y="338613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Operational Expenses</a:t>
            </a:r>
          </a:p>
          <a:p>
            <a:pPr algn="ctr"/>
            <a:r>
              <a:rPr lang="en-GB" sz="1050" b="1" dirty="0">
                <a:solidFill>
                  <a:schemeClr val="tx1"/>
                </a:solidFill>
              </a:rPr>
              <a:t>$335,169,282.12</a:t>
            </a:r>
            <a:endParaRPr lang="en-AU" sz="1050" b="1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97150" y="1239116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Chemical Costs</a:t>
            </a:r>
          </a:p>
          <a:p>
            <a:pPr algn="ctr"/>
            <a:r>
              <a:rPr lang="en-AU" sz="1050" b="1" dirty="0">
                <a:solidFill>
                  <a:schemeClr val="bg1"/>
                </a:solidFill>
              </a:rPr>
              <a:t>$</a:t>
            </a:r>
            <a:r>
              <a:rPr lang="en-US" sz="1050" dirty="0"/>
              <a:t>83243861.62</a:t>
            </a:r>
            <a:r>
              <a:rPr lang="en-US" sz="600" dirty="0"/>
              <a:t> </a:t>
            </a:r>
            <a:endParaRPr lang="en-AU" sz="6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606675" y="5775455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 Costs</a:t>
            </a:r>
          </a:p>
          <a:p>
            <a:pPr algn="ctr"/>
            <a:r>
              <a:rPr lang="en-AU" sz="1050" b="1" dirty="0">
                <a:solidFill>
                  <a:schemeClr val="bg1"/>
                </a:solidFill>
              </a:rPr>
              <a:t>$</a:t>
            </a:r>
            <a:r>
              <a:rPr lang="en-US" sz="1050" b="1" dirty="0"/>
              <a:t>85903385.75</a:t>
            </a:r>
            <a:r>
              <a:rPr lang="en-US" sz="1050" dirty="0"/>
              <a:t> </a:t>
            </a:r>
            <a:endParaRPr lang="en-AU" sz="1050" b="1" dirty="0">
              <a:solidFill>
                <a:schemeClr val="bg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847850" y="3741737"/>
            <a:ext cx="758825" cy="2389318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87464-1BC8-47B3-8E49-660CBBA650B6}"/>
              </a:ext>
            </a:extLst>
          </p:cNvPr>
          <p:cNvSpPr/>
          <p:nvPr/>
        </p:nvSpPr>
        <p:spPr>
          <a:xfrm>
            <a:off x="2606675" y="2485539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Facility Costs</a:t>
            </a:r>
          </a:p>
          <a:p>
            <a:pPr algn="ctr"/>
            <a:r>
              <a:rPr lang="en-AU" sz="1050" b="1" dirty="0">
                <a:solidFill>
                  <a:schemeClr val="bg1"/>
                </a:solidFill>
              </a:rPr>
              <a:t>$</a:t>
            </a:r>
            <a:r>
              <a:rPr lang="en-US" sz="1050" b="1" dirty="0"/>
              <a:t>83136579.24</a:t>
            </a:r>
            <a:r>
              <a:rPr lang="en-US" sz="1050" dirty="0"/>
              <a:t> 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4E9F8B-31BA-4E4E-84E7-360424AB2B99}"/>
              </a:ext>
            </a:extLst>
          </p:cNvPr>
          <p:cNvSpPr/>
          <p:nvPr/>
        </p:nvSpPr>
        <p:spPr>
          <a:xfrm>
            <a:off x="4978400" y="1430172"/>
            <a:ext cx="2292345" cy="329443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Chem-Exp (001)</a:t>
            </a:r>
          </a:p>
          <a:p>
            <a:pPr algn="ctr"/>
            <a:r>
              <a:rPr lang="en-AU" sz="1000" b="1" dirty="0">
                <a:solidFill>
                  <a:schemeClr val="bg1"/>
                </a:solidFill>
              </a:rPr>
              <a:t>$</a:t>
            </a:r>
            <a:r>
              <a:rPr lang="en-US" sz="1000" dirty="0"/>
              <a:t> 83243861.62</a:t>
            </a:r>
            <a:endParaRPr lang="en-AU" sz="1000" b="1" dirty="0">
              <a:solidFill>
                <a:schemeClr val="bg1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7F1FB9-82A8-41B5-A6B4-107B1DC816C8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4124325" y="2439456"/>
            <a:ext cx="854073" cy="40168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1D55F3-BDB0-435E-802F-ACA65656CE4C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4124325" y="2841139"/>
            <a:ext cx="854073" cy="19169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2825750" y="49579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Cost Centre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C6221-E9EB-41A4-9AA7-0C7502ADEDE6}"/>
              </a:ext>
            </a:extLst>
          </p:cNvPr>
          <p:cNvSpPr txBox="1"/>
          <p:nvPr/>
        </p:nvSpPr>
        <p:spPr>
          <a:xfrm>
            <a:off x="4921250" y="470944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Cost Centre Elements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5EBDE0-AA51-4865-9FF5-44A227DF97C9}"/>
              </a:ext>
            </a:extLst>
          </p:cNvPr>
          <p:cNvSpPr/>
          <p:nvPr/>
        </p:nvSpPr>
        <p:spPr>
          <a:xfrm>
            <a:off x="2606675" y="4073735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Operational Maintenance Costs</a:t>
            </a:r>
          </a:p>
          <a:p>
            <a:pPr algn="ctr"/>
            <a:r>
              <a:rPr lang="en-AU" sz="1050" b="1" dirty="0">
                <a:solidFill>
                  <a:schemeClr val="bg1"/>
                </a:solidFill>
              </a:rPr>
              <a:t>$</a:t>
            </a:r>
            <a:r>
              <a:rPr lang="en-US" sz="1050" b="1" dirty="0"/>
              <a:t> 82885455.51</a:t>
            </a:r>
            <a:r>
              <a:rPr lang="en-US" sz="1050" dirty="0"/>
              <a:t> </a:t>
            </a:r>
            <a:endParaRPr lang="en-AU" sz="105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7E6D25-4BC9-4986-84B0-B6D42CE8AF60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4114800" y="1594716"/>
            <a:ext cx="863600" cy="1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7A1530-DC83-408B-8648-E120B58931BA}"/>
              </a:ext>
            </a:extLst>
          </p:cNvPr>
          <p:cNvSpPr/>
          <p:nvPr/>
        </p:nvSpPr>
        <p:spPr>
          <a:xfrm>
            <a:off x="4978398" y="2290199"/>
            <a:ext cx="2292345" cy="298514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Utility-Exp (002) – Electricity</a:t>
            </a:r>
          </a:p>
          <a:p>
            <a:pPr algn="ctr"/>
            <a:r>
              <a:rPr lang="en-AU" sz="1000" b="1" dirty="0">
                <a:solidFill>
                  <a:schemeClr val="bg1"/>
                </a:solidFill>
              </a:rPr>
              <a:t>$40924672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41AA68-E318-484B-B29B-91FD0369EB84}"/>
              </a:ext>
            </a:extLst>
          </p:cNvPr>
          <p:cNvSpPr/>
          <p:nvPr/>
        </p:nvSpPr>
        <p:spPr>
          <a:xfrm>
            <a:off x="4978398" y="2883581"/>
            <a:ext cx="2292345" cy="298514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Utility-Exp (002) – Heating</a:t>
            </a:r>
            <a:br>
              <a:rPr lang="en-AU" sz="1050" b="1" dirty="0">
                <a:solidFill>
                  <a:schemeClr val="bg1"/>
                </a:solidFill>
              </a:rPr>
            </a:br>
            <a:r>
              <a:rPr lang="en-AU" sz="1000" b="1" dirty="0">
                <a:solidFill>
                  <a:schemeClr val="bg1"/>
                </a:solidFill>
              </a:rPr>
              <a:t>$</a:t>
            </a:r>
            <a:r>
              <a:rPr lang="en-US" sz="1000" dirty="0"/>
              <a:t>42211907.24</a:t>
            </a:r>
            <a:r>
              <a:rPr lang="en-US" sz="1050" dirty="0"/>
              <a:t> 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130DA0-F302-4CF0-8361-CB3677DBB715}"/>
              </a:ext>
            </a:extLst>
          </p:cNvPr>
          <p:cNvSpPr/>
          <p:nvPr/>
        </p:nvSpPr>
        <p:spPr>
          <a:xfrm>
            <a:off x="4978398" y="3605974"/>
            <a:ext cx="2292345" cy="271399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Maintenance (001)</a:t>
            </a:r>
          </a:p>
          <a:p>
            <a:pPr algn="ctr"/>
            <a:r>
              <a:rPr lang="en-AU" sz="1000" b="1" dirty="0">
                <a:solidFill>
                  <a:schemeClr val="bg1"/>
                </a:solidFill>
              </a:rPr>
              <a:t>$</a:t>
            </a:r>
            <a:r>
              <a:rPr lang="en-US" sz="1000" dirty="0"/>
              <a:t>34018913.14</a:t>
            </a:r>
            <a:r>
              <a:rPr lang="en-US" sz="1050" dirty="0"/>
              <a:t> 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4D64FD-5C62-45E9-858E-546F1AECB6C5}"/>
              </a:ext>
            </a:extLst>
          </p:cNvPr>
          <p:cNvSpPr/>
          <p:nvPr/>
        </p:nvSpPr>
        <p:spPr>
          <a:xfrm>
            <a:off x="4978398" y="4039232"/>
            <a:ext cx="2292346" cy="274994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Outages (002)</a:t>
            </a:r>
          </a:p>
          <a:p>
            <a:pPr algn="ctr"/>
            <a:r>
              <a:rPr lang="en-AU" sz="1000" b="1" dirty="0">
                <a:solidFill>
                  <a:schemeClr val="bg1"/>
                </a:solidFill>
              </a:rPr>
              <a:t>$</a:t>
            </a:r>
            <a:r>
              <a:rPr lang="en-US" sz="1000" dirty="0"/>
              <a:t>16763799.02</a:t>
            </a:r>
            <a:r>
              <a:rPr lang="en-US" sz="1050" dirty="0"/>
              <a:t> 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CC00AA-7819-4FD2-BA28-F71657D39EA4}"/>
              </a:ext>
            </a:extLst>
          </p:cNvPr>
          <p:cNvSpPr/>
          <p:nvPr/>
        </p:nvSpPr>
        <p:spPr>
          <a:xfrm>
            <a:off x="4978396" y="4463121"/>
            <a:ext cx="2292347" cy="271389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Op. Costs (003)</a:t>
            </a:r>
          </a:p>
          <a:p>
            <a:pPr algn="ctr"/>
            <a:r>
              <a:rPr lang="en-AU" sz="1000" b="1" dirty="0">
                <a:solidFill>
                  <a:schemeClr val="bg1"/>
                </a:solidFill>
              </a:rPr>
              <a:t>$</a:t>
            </a:r>
            <a:r>
              <a:rPr lang="en-US" sz="1000" dirty="0"/>
              <a:t>21312806.11</a:t>
            </a:r>
            <a:r>
              <a:rPr lang="en-US" sz="1050" dirty="0"/>
              <a:t> 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9A608E-B44E-4CD9-B18B-EF3483009025}"/>
              </a:ext>
            </a:extLst>
          </p:cNvPr>
          <p:cNvSpPr/>
          <p:nvPr/>
        </p:nvSpPr>
        <p:spPr>
          <a:xfrm>
            <a:off x="4978396" y="4868091"/>
            <a:ext cx="2292347" cy="27008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Admin Costs (004)</a:t>
            </a:r>
          </a:p>
          <a:p>
            <a:pPr algn="ctr"/>
            <a:r>
              <a:rPr lang="en-AU" sz="1000" b="1" dirty="0">
                <a:solidFill>
                  <a:schemeClr val="bg1"/>
                </a:solidFill>
              </a:rPr>
              <a:t>$</a:t>
            </a:r>
            <a:r>
              <a:rPr lang="en-US" sz="1000" dirty="0"/>
              <a:t>10789937.25</a:t>
            </a:r>
            <a:r>
              <a:rPr lang="en-US" sz="1050" dirty="0"/>
              <a:t> 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5D580-4FC2-465A-8090-AC4306ACAF07}"/>
              </a:ext>
            </a:extLst>
          </p:cNvPr>
          <p:cNvSpPr/>
          <p:nvPr/>
        </p:nvSpPr>
        <p:spPr>
          <a:xfrm>
            <a:off x="4978396" y="6006730"/>
            <a:ext cx="2292347" cy="27008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Labour-Costs (001)</a:t>
            </a:r>
          </a:p>
          <a:p>
            <a:pPr algn="ctr"/>
            <a:r>
              <a:rPr lang="en-AU" sz="1000" b="1" dirty="0">
                <a:solidFill>
                  <a:schemeClr val="bg1"/>
                </a:solidFill>
              </a:rPr>
              <a:t>$</a:t>
            </a:r>
            <a:r>
              <a:rPr lang="en-US" sz="1000" b="1" dirty="0"/>
              <a:t> 85903385.75</a:t>
            </a:r>
            <a:endParaRPr lang="en-AU" sz="1000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F5882-3E68-499F-AA7A-3A03FA5F5149}"/>
              </a:ext>
            </a:extLst>
          </p:cNvPr>
          <p:cNvCxnSpPr>
            <a:cxnSpLocks/>
            <a:stCxn id="6" idx="3"/>
            <a:endCxn id="48" idx="1"/>
          </p:cNvCxnSpPr>
          <p:nvPr/>
        </p:nvCxnSpPr>
        <p:spPr>
          <a:xfrm>
            <a:off x="4124325" y="6131055"/>
            <a:ext cx="854071" cy="1071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C1DE5A2-609D-43DC-BE36-0EDE071B9D74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4124325" y="3741674"/>
            <a:ext cx="854073" cy="687661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E0BF173-2702-45ED-8BF0-1FC64987B142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4124325" y="4429335"/>
            <a:ext cx="854071" cy="57379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D8877A8-B79B-451E-9282-EF06063653D9}"/>
              </a:ext>
            </a:extLst>
          </p:cNvPr>
          <p:cNvSpPr/>
          <p:nvPr/>
        </p:nvSpPr>
        <p:spPr>
          <a:xfrm>
            <a:off x="2168905" y="3602379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F4F94F5-9AB0-4A03-B1F0-397C721C8473}"/>
              </a:ext>
            </a:extLst>
          </p:cNvPr>
          <p:cNvSpPr/>
          <p:nvPr/>
        </p:nvSpPr>
        <p:spPr>
          <a:xfrm>
            <a:off x="4430370" y="2658504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9AFC25-7290-4912-A14D-4439454A9CA0}"/>
              </a:ext>
            </a:extLst>
          </p:cNvPr>
          <p:cNvSpPr/>
          <p:nvPr/>
        </p:nvSpPr>
        <p:spPr>
          <a:xfrm>
            <a:off x="4440023" y="4261897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0AB8754-962D-4F51-B061-1D9DA9EE046C}"/>
              </a:ext>
            </a:extLst>
          </p:cNvPr>
          <p:cNvCxnSpPr>
            <a:cxnSpLocks/>
          </p:cNvCxnSpPr>
          <p:nvPr/>
        </p:nvCxnSpPr>
        <p:spPr>
          <a:xfrm flipV="1">
            <a:off x="1831979" y="1617027"/>
            <a:ext cx="749300" cy="214702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083B45A-C4F0-4701-9B7A-1A4E8DE1ACEA}"/>
              </a:ext>
            </a:extLst>
          </p:cNvPr>
          <p:cNvCxnSpPr>
            <a:cxnSpLocks/>
          </p:cNvCxnSpPr>
          <p:nvPr/>
        </p:nvCxnSpPr>
        <p:spPr>
          <a:xfrm flipV="1">
            <a:off x="1846576" y="3025432"/>
            <a:ext cx="759461" cy="755726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41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15094</TotalTime>
  <Words>97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1_Synergy_CF_YNR013</vt:lpstr>
      <vt:lpstr>think-cell Slide</vt:lpstr>
      <vt:lpstr>Expenses Value Driver Tree                                                                                   Demoti Ravi Chandra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Ravi Chandra.dcp</cp:lastModifiedBy>
  <cp:revision>37</cp:revision>
  <dcterms:created xsi:type="dcterms:W3CDTF">2020-04-12T13:23:13Z</dcterms:created>
  <dcterms:modified xsi:type="dcterms:W3CDTF">2020-09-19T08:33:54Z</dcterms:modified>
</cp:coreProperties>
</file>