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data-mania.com/blog/logistic-regression-example-in-python/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902244759_0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90224475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902244759_0_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90224475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88735e67d_1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88735e67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88735e67d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88735e6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http://www.statisticssolutions.com/assumptions-of-logistic-regression/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902244759_0_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90224475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65908f82c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65908f8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hlinkClick r:id="rId2"/>
              </a:rPr>
              <a:t>http://www.data-mania.com/blog/logistic-regression-example-in-python/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https://www.lynda.com/Python-tutorials/Logistic-regression-model/520233/601977-4.html?org=colapublib.org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919939e07_1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919939e0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902244759_0_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90224475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902244759_0_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90224475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902244759_0_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90224475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902244759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9022447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902244759_0_9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90224475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https://www.pinterest.com/pin/755197431239691683/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902244759_4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90224475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902244759_4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902244759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902244759_4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902244759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902244759_0_8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90224475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902244759_0_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90224475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902244759_4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902244759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902244759_4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902244759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902244759_4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902244759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902244759_4_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902244759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919939e07_1_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919939e0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902244759_4_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902244759_4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5908f82c_0_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5908f82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8ab608cf5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8ab608cf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797adf2ea_0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797adf2e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797adf2ea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797adf2e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65908f82c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65908f82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8fdfde242_2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8fdfde24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7608f8da6_0_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7608f8da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902244759_0_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90224475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8ab608cf5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8ab608cf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7608f8da6_0_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7608f8da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5908f82c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5908f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902244759_0_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90224475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5908f82c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5908f8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902244759_0_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90224475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5908f82c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5908f8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tinyurl.com/yatpwo83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n.wikipedia.org/wiki/Statistics" TargetMode="External"/><Relationship Id="rId4" Type="http://schemas.openxmlformats.org/officeDocument/2006/relationships/hyperlink" Target="https://en.wikipedia.org/wiki/Logistic_regression#cite_note-Freedman09-1" TargetMode="External"/><Relationship Id="rId5" Type="http://schemas.openxmlformats.org/officeDocument/2006/relationships/hyperlink" Target="https://en.wikipedia.org/wiki/Regression_analysis" TargetMode="External"/><Relationship Id="rId6" Type="http://schemas.openxmlformats.org/officeDocument/2006/relationships/hyperlink" Target="https://en.wikipedia.org/wiki/Dependent_and_independent_variables" TargetMode="External"/><Relationship Id="rId7" Type="http://schemas.openxmlformats.org/officeDocument/2006/relationships/hyperlink" Target="https://en.wikipedia.org/wiki/Categorical_variabl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n.wikipedia.org/wiki/Logistic_regression" TargetMode="External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r-bloggers.com/how-to-perform-a-logistic-regression-in-r/" TargetMode="External"/><Relationship Id="rId4" Type="http://schemas.openxmlformats.org/officeDocument/2006/relationships/hyperlink" Target="https://www.analyticsvidhya.com/blog/2015/10/basics-logistic-regression/" TargetMode="External"/><Relationship Id="rId5" Type="http://schemas.openxmlformats.org/officeDocument/2006/relationships/hyperlink" Target="https://towardsdatascience.com/logistic-regression-using-python-sklearn-numpy-mnist-handwriting-recognition-matplotlib-a6b31e2b166a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youtopiaproject.com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kaggle.com/datasnaek/mbti-type/data" TargetMode="External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mathworks.com/help/stats/multinomial-models-for-nominal-responses.html" TargetMode="External"/><Relationship Id="rId4" Type="http://schemas.openxmlformats.org/officeDocument/2006/relationships/hyperlink" Target="http://amunategui.github.io/multinomial-neuralnetworks-walkthrough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thestatsgeek.com/2014/02/08/r-squared-in-logistic-regression/" TargetMode="External"/><Relationship Id="rId4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en.wikipedia.org/wiki/Ordinal_regression" TargetMode="External"/><Relationship Id="rId4" Type="http://schemas.openxmlformats.org/officeDocument/2006/relationships/hyperlink" Target="https://www.kaggle.com/uciml/red-wine-quality-cortez-et-al-2009" TargetMode="External"/><Relationship Id="rId5" Type="http://schemas.openxmlformats.org/officeDocument/2006/relationships/hyperlink" Target="https://en.wikipedia.org/wiki/Ordered_logit" TargetMode="External"/><Relationship Id="rId6" Type="http://schemas.openxmlformats.org/officeDocument/2006/relationships/hyperlink" Target="https://stats.idre.ucla.edu/r/dae/ordinal-logistic-regression/" TargetMode="External"/><Relationship Id="rId7" Type="http://schemas.openxmlformats.org/officeDocument/2006/relationships/hyperlink" Target="http://www.ucd.ie/statdept/classpages/categorical_data_analysis/cda1.pdf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ww.analyticsvidhya.com/blog/2015/08/comprehensive-guide-regression/" TargetMode="External"/><Relationship Id="rId4" Type="http://schemas.openxmlformats.org/officeDocument/2006/relationships/hyperlink" Target="https://www.r-bloggers.com/how-to-perform-a-logistic-regression-in-r/" TargetMode="External"/><Relationship Id="rId5" Type="http://schemas.openxmlformats.org/officeDocument/2006/relationships/hyperlink" Target="https://www.analyticsvidhya.com/blog/2015/10/basics-logistic-regression/" TargetMode="External"/><Relationship Id="rId6" Type="http://schemas.openxmlformats.org/officeDocument/2006/relationships/hyperlink" Target="https://towardsdatascience.com/logistic-regression-using-python-sklearn-numpy-mnist-handwriting-recognition-matplotlib-a6b31e2b166a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tinyurl.com/yatpwo83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41900" y="752348"/>
            <a:ext cx="8520600" cy="197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Multivariate Regression with Categorical Responses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78822"/>
            <a:ext cx="8520600" cy="25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Robert Nakano 	robertnakano@gmail.com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Sunny Jelokhani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Ziyi Wang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Link to slides: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https://tinyurl.com/yatpwo83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593411"/>
            <a:ext cx="8520600" cy="40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HOW DO YOU predict A Categorical Response?</a:t>
            </a:r>
            <a:endParaRPr sz="6600"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5107332"/>
            <a:ext cx="8520600" cy="9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It depends on what kind...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predict A Categorical Response?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depends on what kind: PERHAPS 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Binary-&gt; Logistic Regression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Ordinal-&gt;  UNEVEN INTERVALS -&gt; Logistic Regression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Ordinal with even intervals -&gt; Logistic Regression OR (decision tree) OR Linear Regression (like Ryan’s presentation on Predicting Map Difficulty with Dancing)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Nominal: multinomial logit mode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212373"/>
            <a:ext cx="85206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predict a categorical response?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In </a:t>
            </a:r>
            <a:r>
              <a:rPr lang="en" sz="1400" u="sng">
                <a:solidFill>
                  <a:srgbClr val="0B0080"/>
                </a:solidFill>
                <a:highlight>
                  <a:srgbClr val="FFFFFF"/>
                </a:highlight>
                <a:hlinkClick r:id="rId3"/>
              </a:rPr>
              <a:t>statistics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</a:rPr>
              <a:t>logistic regression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, or </a:t>
            </a: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</a:rPr>
              <a:t>logit regression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, or </a:t>
            </a: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</a:rPr>
              <a:t>logit model</a:t>
            </a:r>
            <a:r>
              <a:rPr baseline="30000" lang="en" sz="1400" u="sng">
                <a:solidFill>
                  <a:srgbClr val="0B0080"/>
                </a:solidFill>
                <a:highlight>
                  <a:srgbClr val="FFFFFF"/>
                </a:highlight>
                <a:hlinkClick r:id="rId4"/>
              </a:rPr>
              <a:t>[1]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is a </a:t>
            </a:r>
            <a:r>
              <a:rPr lang="en" sz="1400" u="sng">
                <a:solidFill>
                  <a:srgbClr val="0B0080"/>
                </a:solidFill>
                <a:highlight>
                  <a:srgbClr val="FFFFFF"/>
                </a:highlight>
                <a:hlinkClick r:id="rId5"/>
              </a:rPr>
              <a:t>regression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model where the </a:t>
            </a:r>
            <a:r>
              <a:rPr lang="en" sz="1400" u="sng">
                <a:solidFill>
                  <a:srgbClr val="0B0080"/>
                </a:solidFill>
                <a:highlight>
                  <a:srgbClr val="FFFFFF"/>
                </a:highlight>
                <a:hlinkClick r:id="rId6"/>
              </a:rPr>
              <a:t>dependent variable (DV)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is </a:t>
            </a:r>
            <a:r>
              <a:rPr lang="en" sz="1400" u="sng">
                <a:solidFill>
                  <a:srgbClr val="0B0080"/>
                </a:solidFill>
                <a:highlight>
                  <a:srgbClr val="FFFFFF"/>
                </a:highlight>
                <a:hlinkClick r:id="rId7"/>
              </a:rPr>
              <a:t>categorical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2267675"/>
            <a:ext cx="8520600" cy="45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WHY LOGISTIC REGRESSION IS NEEDED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1. The residuals cannot be normally distributed (as the OLS model assumes), since they can only take on one of several values for each combination of level of the Independent Variables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2. The OLS model makes nonsensical predictions, since the DV is not continuous - e.g., it may predict that someone does something more than ‘all the time’. </a:t>
            </a:r>
            <a:r>
              <a:rPr lang="en"/>
              <a:t>Something like 1.3 doesn’t make sense in a binary response.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3. For nominal DVs, the coding is completely arbitrary.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Ordinal Data, it might (not sure if it does) make sense if they are evenly spaced. E.g. 4.5 stars out of 5 (e.g. Ryan’s presentation)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can/can’t you use logistic regression?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Don’t Need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Doesn’t need to be linear (red xs or a cancel)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Distribution doesn’t need to be normal (red xs)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Do Need: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Binary or ordinal data (green checkmarks)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Independent observations (no matched data) (green checkmarks)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Independent variables need to be linearly related to the log odds (green checkmarks)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Formula: 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325" y="4109125"/>
            <a:ext cx="4138451" cy="170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600" y="2874425"/>
            <a:ext cx="4299875" cy="10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212381"/>
            <a:ext cx="8520600" cy="13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predict a categorical response?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308025"/>
            <a:ext cx="8520600" cy="56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binary logistic model is used to estimate the probability of a binary response based on one or more predictor (or independent) variables (features). It allows one to say that the presence of a risk factor increases the odds of a given outcome by a specific factor. The model is a direct probability model and not a classifier.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Example: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The primary purpose of the study was to define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how variables, such as GRE 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https://en.wikipedia.org/wiki/Logistic_regression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543075"/>
            <a:ext cx="2844750" cy="216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 txBox="1"/>
          <p:nvPr/>
        </p:nvSpPr>
        <p:spPr>
          <a:xfrm>
            <a:off x="462975" y="3009375"/>
            <a:ext cx="10707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(y)</a:t>
            </a: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1533675" y="3074475"/>
            <a:ext cx="2372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Independent Variables (Xs)</a:t>
            </a:r>
            <a:endParaRPr/>
          </a:p>
        </p:txBody>
      </p:sp>
      <p:sp>
        <p:nvSpPr>
          <p:cNvPr id="147" name="Google Shape;147;p27"/>
          <p:cNvSpPr/>
          <p:nvPr/>
        </p:nvSpPr>
        <p:spPr>
          <a:xfrm>
            <a:off x="1533650" y="3311202"/>
            <a:ext cx="2057075" cy="450575"/>
          </a:xfrm>
          <a:custGeom>
            <a:rect b="b" l="l" r="r" t="t"/>
            <a:pathLst>
              <a:path extrusionOk="0" h="18023" w="82283">
                <a:moveTo>
                  <a:pt x="0" y="8763"/>
                </a:moveTo>
                <a:cubicBezTo>
                  <a:pt x="6850" y="8763"/>
                  <a:pt x="14557" y="9092"/>
                  <a:pt x="20256" y="5291"/>
                </a:cubicBezTo>
                <a:cubicBezTo>
                  <a:pt x="21413" y="4519"/>
                  <a:pt x="21179" y="1818"/>
                  <a:pt x="22570" y="1818"/>
                </a:cubicBezTo>
                <a:cubicBezTo>
                  <a:pt x="28939" y="1818"/>
                  <a:pt x="35326" y="2974"/>
                  <a:pt x="41669" y="2397"/>
                </a:cubicBezTo>
                <a:cubicBezTo>
                  <a:pt x="49950" y="1644"/>
                  <a:pt x="58465" y="-1265"/>
                  <a:pt x="66554" y="661"/>
                </a:cubicBezTo>
                <a:cubicBezTo>
                  <a:pt x="71931" y="1941"/>
                  <a:pt x="78238" y="3988"/>
                  <a:pt x="81023" y="8763"/>
                </a:cubicBezTo>
                <a:cubicBezTo>
                  <a:pt x="82590" y="11450"/>
                  <a:pt x="82180" y="14912"/>
                  <a:pt x="82180" y="1802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for R, SAS, &amp; Python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https://www.analyticsvidhya.com/blog/2015/08/comprehensive-guide-regression/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 tutorial on running a logistic regression: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https://www.r-bloggers.com/how-to-perform-a-logistic-regression-in-r/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 tutorial on building  a logistic regression from scratch: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4"/>
              </a:rPr>
              <a:t>https://www.analyticsvidhya.com/blog/2015/10/basics-logistic-regression/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Python walkthrough: </a:t>
            </a:r>
            <a:r>
              <a:rPr lang="en" u="sng">
                <a:solidFill>
                  <a:schemeClr val="accent5"/>
                </a:solidFill>
                <a:hlinkClick r:id="rId5"/>
              </a:rPr>
              <a:t>https://towardsdatascience.com/logistic-regression-using-python-sklearn-numpy-mnist-handwriting-recognition-matplotlib-a6b31e2b166a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https://towardsdatascience.com/building-a-logistic-regression-in-python-step-by-step-becd4d56c9c8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SAS example: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http://support.sas.com/documentation/cdl/en/statug/63962/HTML/default/viewer.htm#statug_logistic_sect060.htm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59337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</a:t>
            </a:r>
            <a:r>
              <a:rPr lang="en"/>
              <a:t>words indicate a certain temperament/personality?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Simpler question: Do using certain words indicate Introverted/Extroverterdness?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MBTI Text-Blogger and personality type correlation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Certain words using indicate one’s personailties.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Overview of MBTi: </a:t>
            </a:r>
            <a:r>
              <a:rPr lang="en" u="sng">
                <a:solidFill>
                  <a:schemeClr val="accent5"/>
                </a:solidFill>
                <a:hlinkClick r:id="rId3"/>
              </a:rPr>
              <a:t>youtopiaproject.com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Description of type of response?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Code: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Analysis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MBTI Text-Blogger and personality type correlation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MBTi: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INTJ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Introversion or Extroversion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iNtuition or Sensory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Feeling or Thinking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Perceiving or Judging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327220"/>
            <a:ext cx="8520600" cy="12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98525" y="142048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We’ve learned how to model with a numeric response variable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2300475" y="2477375"/>
            <a:ext cx="3645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 of linear regression we did in class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1490250" y="4557525"/>
            <a:ext cx="7338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But, What if the response variable (Y) iS NOT NUmeriC?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16 personality types myers brigg"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200" y="0"/>
            <a:ext cx="387667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Indicator I VS. E</a:t>
            </a:r>
            <a:endParaRPr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3"/>
          <p:cNvSpPr txBox="1"/>
          <p:nvPr/>
        </p:nvSpPr>
        <p:spPr>
          <a:xfrm>
            <a:off x="1099600" y="3052825"/>
            <a:ext cx="3327600" cy="108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 N F P </a:t>
            </a:r>
            <a:endParaRPr sz="3000"/>
          </a:p>
        </p:txBody>
      </p:sp>
      <p:sp>
        <p:nvSpPr>
          <p:cNvPr id="186" name="Google Shape;186;p33"/>
          <p:cNvSpPr txBox="1"/>
          <p:nvPr/>
        </p:nvSpPr>
        <p:spPr>
          <a:xfrm>
            <a:off x="578750" y="5089025"/>
            <a:ext cx="7338300" cy="856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3"/>
          <p:cNvSpPr/>
          <p:nvPr/>
        </p:nvSpPr>
        <p:spPr>
          <a:xfrm>
            <a:off x="1099600" y="2922600"/>
            <a:ext cx="477600" cy="954900"/>
          </a:xfrm>
          <a:prstGeom prst="ellipse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Quadrant I VS. E</a:t>
            </a:r>
            <a:endParaRPr/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Introverted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(PICTURE OF) Student studying QUIETLY at library (introverted)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Extroverted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(PICTURE OF) Sorority/Fraternity boy/girl at parties TALKING to a lot of people</a:t>
            </a:r>
            <a:endParaRPr/>
          </a:p>
        </p:txBody>
      </p:sp>
      <p:sp>
        <p:nvSpPr>
          <p:cNvPr id="194" name="Google Shape;194;p34"/>
          <p:cNvSpPr txBox="1"/>
          <p:nvPr/>
        </p:nvSpPr>
        <p:spPr>
          <a:xfrm>
            <a:off x="4268175" y="680425"/>
            <a:ext cx="33276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INFP </a:t>
            </a:r>
            <a:endParaRPr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We Have a Binary Variable </a:t>
            </a:r>
            <a:endParaRPr/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or 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311700" y="19439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MBTI Dataset</a:t>
            </a:r>
            <a:endParaRPr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311700" y="653107"/>
            <a:ext cx="8520600" cy="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https://www.kaggle.com/datasnaek/mbti-type/data</a:t>
            </a:r>
            <a:endParaRPr/>
          </a:p>
        </p:txBody>
      </p:sp>
      <p:pic>
        <p:nvPicPr>
          <p:cNvPr id="207" name="Google Shape;207;p36"/>
          <p:cNvPicPr preferRelativeResize="0"/>
          <p:nvPr/>
        </p:nvPicPr>
        <p:blipFill rotWithShape="1">
          <a:blip r:embed="rId4">
            <a:alphaModFix/>
          </a:blip>
          <a:srcRect b="0" l="19149" r="18739" t="29037"/>
          <a:stretch/>
        </p:blipFill>
        <p:spPr>
          <a:xfrm>
            <a:off x="622150" y="1319900"/>
            <a:ext cx="7711626" cy="550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using certain words indicate a certain temperament? Procedure</a:t>
            </a:r>
            <a:endParaRPr/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Clean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Create a column for I vs. E (binary)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Tokenize/Vectorize dataset (bag of words)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Count words &amp; create giant matrix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a 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Summarize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MBTI Python CODE Case STudy</a:t>
            </a:r>
            <a:endParaRPr/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Screens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7372" y="0"/>
            <a:ext cx="9529353" cy="70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56175" y="130150"/>
            <a:ext cx="11656350" cy="65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62124" y="0"/>
            <a:ext cx="10985500" cy="71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0" y="992769"/>
            <a:ext cx="8520600" cy="8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Today, we’ll talk about</a:t>
            </a:r>
            <a:endParaRPr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2285979"/>
            <a:ext cx="8520600" cy="3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Overview of Categorical Reponses</a:t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Case Study : Predicting personalities (binary)</a:t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Case Study: Epidemic outbreak of a disease ( ordinal)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2225" y="-73700"/>
            <a:ext cx="11675674" cy="70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311700" y="669581"/>
            <a:ext cx="8520600" cy="13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predict a categorical response?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(Ordinal:)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3"/>
          <p:cNvSpPr txBox="1"/>
          <p:nvPr>
            <p:ph idx="1" type="body"/>
          </p:nvPr>
        </p:nvSpPr>
        <p:spPr>
          <a:xfrm>
            <a:off x="311700" y="152078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                                   Example of ordinary variables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381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The following example illustrates the fitting and interpretation of a multiple logistic regression model that involves both quantitative and categorical predictor variables.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381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· Age (X1): a quantitative variable;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381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· Socioeconomic status of household. This is a categorical variable with three levels. It is coded by two indicator variables (X2 and X3) as follows: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381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· City sector (X4): Since there were only two sectors in the study, one indicator variable was used, defined as X4 = 0 for sector 1 and X4 = 1 for sector 2.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381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The primary purpose of the study was to assess the strength of the association between each of the predictor variables and the probability of a person having contracted the disease.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475" y="3852650"/>
            <a:ext cx="2120400" cy="89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/>
          <p:nvPr>
            <p:ph type="title"/>
          </p:nvPr>
        </p:nvSpPr>
        <p:spPr>
          <a:xfrm>
            <a:off x="311700" y="593381"/>
            <a:ext cx="8520600" cy="13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predict a categorical response?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ordinal: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925" y="2114238"/>
            <a:ext cx="213360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1525" y="3232781"/>
            <a:ext cx="28194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SAS output</a:t>
            </a:r>
            <a:endParaRPr/>
          </a:p>
        </p:txBody>
      </p:sp>
      <p:sp>
        <p:nvSpPr>
          <p:cNvPr id="260" name="Google Shape;260;p4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000" y="3798977"/>
            <a:ext cx="4889375" cy="2232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5100" y="1992163"/>
            <a:ext cx="2716275" cy="16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                                            </a:t>
            </a:r>
            <a:endParaRPr/>
          </a:p>
        </p:txBody>
      </p:sp>
      <p:pic>
        <p:nvPicPr>
          <p:cNvPr id="269" name="Google Shape;26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988" y="1352550"/>
            <a:ext cx="4772025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Multinomial Models</a:t>
            </a:r>
            <a:endParaRPr/>
          </a:p>
        </p:txBody>
      </p:sp>
      <p:sp>
        <p:nvSpPr>
          <p:cNvPr id="275" name="Google Shape;275;p4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multiple dummy regressions, each calculated simultaneously.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multinomial models (more than 1 possible response) ????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https://www.mathworks.com/help/stats/multinomial-models-for-nominal-responses.html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http://amunategui.github.io/multinomial-neuralnetworks-walkthrough/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https://www.theanalysisfactor.com/logistic-regression-models-for-multinomial-and-ordinal-variables/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 walkthrough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deeper look at Logistic Regression</a:t>
            </a:r>
            <a:endParaRPr/>
          </a:p>
        </p:txBody>
      </p:sp>
      <p:sp>
        <p:nvSpPr>
          <p:cNvPr id="281" name="Google Shape;281;p4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analyze a logistic regression?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we use r squared? Nope. Use Psuedo R^2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http://thestatsgeek.com/2014/02/08/r-squared-in-logistic-regression/</a:t>
            </a:r>
            <a:endParaRPr/>
          </a:p>
        </p:txBody>
      </p:sp>
      <p:pic>
        <p:nvPicPr>
          <p:cNvPr id="282" name="Google Shape;28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3925" y="2790174"/>
            <a:ext cx="4757500" cy="13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88" name="Google Shape;288;p4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https://en.wikipedia.org/wiki/Ordinal_regression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Ordinal Responses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Maybe an example? Which factor effects quality most? (Highest correlation) 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https://www.kaggle.com/uciml/red-wine-quality-cortez-et-al-2009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5"/>
              </a:rPr>
              <a:t>https://en.wikipedia.org/wiki/Ordered_logit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 of ordered regression problems: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6"/>
              </a:rPr>
              <a:t>https://stats.idre.ucla.edu/r/dae/ordinal-logistic-regression/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SPSS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https://www.ibm.com/support/knowledgecenter/en/SSLVMB_22.0.0/com.ibm.spss.statistics.help/spss/categories/idh_catr.htm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General information on categorical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http://www.ucd.ie/statdept/classpages/categorical_data_analysis/cda1.pdf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for R, SAS, &amp; Python</a:t>
            </a:r>
            <a:endParaRPr/>
          </a:p>
        </p:txBody>
      </p:sp>
      <p:sp>
        <p:nvSpPr>
          <p:cNvPr id="294" name="Google Shape;294;p5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https://www.analyticsvidhya.com/blog/2015/08/comprehensive-guide-regression/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 tutorial on running a logistic regression: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4"/>
              </a:rPr>
              <a:t>https://www.r-bloggers.com/how-to-perform-a-logistic-regression-in-r/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 tutorial on building  a logistic regression from scratch: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5"/>
              </a:rPr>
              <a:t>https://www.analyticsvidhya.com/blog/2015/10/basics-logistic-regression/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Python walkthrough: </a:t>
            </a:r>
            <a:r>
              <a:rPr lang="en" u="sng">
                <a:solidFill>
                  <a:schemeClr val="accent5"/>
                </a:solidFill>
                <a:hlinkClick r:id="rId6"/>
              </a:rPr>
              <a:t>https://towardsdatascience.com/logistic-regression-using-python-sklearn-numpy-mnist-handwriting-recognition-matplotlib-a6b31e2b166a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https://towardsdatascience.com/building-a-logistic-regression-in-python-step-by-step-becd4d56c9c8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SAS example: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http://support.sas.com/documentation/cdl/en/statug/63962/HTML/default/viewer.htm#statug_logistic_sect060.htm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/>
          <p:nvPr>
            <p:ph type="ctrTitle"/>
          </p:nvPr>
        </p:nvSpPr>
        <p:spPr>
          <a:xfrm>
            <a:off x="441900" y="752352"/>
            <a:ext cx="8520600" cy="121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Multivariate Regression with Categorical Response</a:t>
            </a:r>
            <a:endParaRPr sz="3000"/>
          </a:p>
        </p:txBody>
      </p:sp>
      <p:sp>
        <p:nvSpPr>
          <p:cNvPr id="300" name="Google Shape;300;p51"/>
          <p:cNvSpPr txBox="1"/>
          <p:nvPr>
            <p:ph idx="1" type="subTitle"/>
          </p:nvPr>
        </p:nvSpPr>
        <p:spPr>
          <a:xfrm>
            <a:off x="311700" y="2071547"/>
            <a:ext cx="8520600" cy="25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Robert Nakano 	robertnakano@gmail.com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Sunny Jelokhani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Ziyi Wang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Link to slides: </a:t>
            </a:r>
            <a:r>
              <a:rPr lang="en" sz="2400" u="sng">
                <a:solidFill>
                  <a:schemeClr val="accent5"/>
                </a:solidFill>
                <a:hlinkClick r:id="rId3"/>
              </a:rPr>
              <a:t>https://tinyurl.com/yatpwo83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95475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Data &amp; Reponses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536625"/>
            <a:ext cx="8520600" cy="28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categorical response?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Response data that is measured by categories instead of continuously.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Also called: Qualitative (vs. quantitative),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Categorical Responses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Binary: 1 or 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response variable is one of two things.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instance,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(EXAMPLES, can expand to multiple slides)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Male or Female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Smoker or Non-smoker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Netflix: THumbs up THumbs down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Pregnant or Not Pregnant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People who dance in front of the mirror or People who Don’t Dance in front of the mirror (picture)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Miss your ex-boyfriend/girlfriend or DON’T miss an ex.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Poll Dancer or NON poll dancer.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Kissed in the Rain or never kissed in the rain.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(MAKE PRETTY)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 variable is not binary, it is Polytomous 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Polytomous (more than 1 outcome)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Polytomous: Categorical Responses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Ordinal: On an ordered spectrum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Multiple Categories that can be ordered.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E.g. How much do you like Dr. Ath’s class?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(1 - 4)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Love it 2. Best class ever 3.Would Leave my spouse to take it. 4. Better than Game of THrones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How much do you like Hide in Heels (FIX ME)?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1 2 3 4 5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Hate itDOn’t like it, 3. It’s ok, 4. I like it 5. Love it!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E.g. Netflix old star system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Polytomous: Categorical Responses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Ordinal: On an ordered spectrum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Multiple Categories that can be ordered.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E.g. How much do you like Dr. Ath’s class?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(1 - 4)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Love it 2. Best class ever 3.Would Leave my spouse to take it. 4. Better than Game of THrones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(insert crappy show hear)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Interval: numerical distance between data points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Categorical Responses: Nominal 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Nominal has no order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E.g. Worst TV show is (izombie, etc.)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Possible Answers: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Who is your favorite singer?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Taylor Swift, The Biebs, Beyonce, Shakira, Robert Nakano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Favorite Dessert:</a:t>
            </a:r>
            <a:br>
              <a:rPr lang="en"/>
            </a:br>
            <a:r>
              <a:rPr lang="en"/>
              <a:t>Tira misu. Chocoalte cake. CHocolate Souffle, Beef jerky , Froyo!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