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5" r:id="rId7"/>
    <p:sldId id="287" r:id="rId8"/>
    <p:sldId id="288" r:id="rId9"/>
    <p:sldId id="289" r:id="rId10"/>
    <p:sldId id="290" r:id="rId11"/>
    <p:sldId id="260" r:id="rId12"/>
    <p:sldId id="291" r:id="rId13"/>
    <p:sldId id="292" r:id="rId14"/>
    <p:sldId id="297" r:id="rId15"/>
    <p:sldId id="294" r:id="rId16"/>
    <p:sldId id="295" r:id="rId17"/>
    <p:sldId id="296" r:id="rId18"/>
    <p:sldId id="300" r:id="rId19"/>
    <p:sldId id="279" r:id="rId20"/>
  </p:sldIdLst>
  <p:sldSz cx="9144000" cy="5143500"/>
  <p:notesSz cx="6858000" cy="9144000"/>
  <p:embeddedFontLst>
    <p:embeddedFont>
      <p:font typeface="Bangers" panose="00000500000000000000"/>
      <p:regular r:id="rId24"/>
    </p:embeddedFont>
    <p:embeddedFont>
      <p:font typeface="Sniglet" panose="04070505030100020000"/>
      <p:regular r:id="rId25"/>
    </p:embeddedFont>
    <p:embeddedFont>
      <p:font typeface="Bangers" panose="00000500000000000000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1" name="Google Shape;41;p6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/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 panose="04070505030100020000"/>
              <a:buChar char="×"/>
              <a:defRPr sz="30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 panose="04070505030100020000"/>
              <a:buChar char="×"/>
              <a:defRPr sz="24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 panose="04070505030100020000"/>
              <a:buChar char="×"/>
              <a:defRPr sz="24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://www.w3school.com/Tag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2372360" y="1488440"/>
            <a:ext cx="4543425" cy="17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/>
              <a:t>html</a:t>
            </a:r>
            <a:endParaRPr lang="en-US" altLang="en-GB" sz="9600"/>
          </a:p>
        </p:txBody>
      </p:sp>
      <p:sp>
        <p:nvSpPr>
          <p:cNvPr id="2" name="Google Shape;70;p11"/>
          <p:cNvSpPr txBox="1"/>
          <p:nvPr/>
        </p:nvSpPr>
        <p:spPr>
          <a:xfrm rot="21300000">
            <a:off x="2038985" y="4090670"/>
            <a:ext cx="1351915" cy="391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bobby irawan</a:t>
            </a:r>
            <a:endParaRPr lang="en-US" altLang="en-GB" sz="1800"/>
          </a:p>
        </p:txBody>
      </p:sp>
      <p:sp>
        <p:nvSpPr>
          <p:cNvPr id="4" name="Google Shape;70;p11"/>
          <p:cNvSpPr txBox="1"/>
          <p:nvPr/>
        </p:nvSpPr>
        <p:spPr>
          <a:xfrm rot="360000">
            <a:off x="1739900" y="768985"/>
            <a:ext cx="4866640" cy="815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HYPERTEXT MARKUP LANGUAGE</a:t>
            </a: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172343" y="1335185"/>
            <a:ext cx="3783965" cy="1993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algn="ctr">
              <a:lnSpc>
                <a:spcPts val="6120"/>
              </a:lnSpc>
              <a:spcBef>
                <a:spcPts val="125"/>
              </a:spcBef>
            </a:pPr>
            <a:r>
              <a:rPr lang="en-US" sz="5550">
                <a:latin typeface="Arial" panose="020B0604020202020204"/>
                <a:cs typeface="Arial" panose="020B0604020202020204"/>
              </a:rPr>
              <a:t>struktur</a:t>
            </a:r>
            <a:endParaRPr sz="55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9300"/>
              </a:lnSpc>
            </a:pPr>
            <a:r>
              <a:rPr lang="en-US" sz="8200" spc="10" dirty="0">
                <a:solidFill>
                  <a:srgbClr val="000000"/>
                </a:solidFill>
              </a:rPr>
              <a:t>tag</a:t>
            </a:r>
            <a:endParaRPr lang="en-US" sz="8200" spc="10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47650" y="2929890"/>
            <a:ext cx="8795385" cy="77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5" dirty="0">
                <a:solidFill>
                  <a:srgbClr val="000000"/>
                </a:solidFill>
              </a:rPr>
              <a:t>&lt;</a:t>
            </a:r>
            <a:r>
              <a:rPr sz="4400" spc="5" dirty="0">
                <a:solidFill>
                  <a:srgbClr val="A95648"/>
                </a:solidFill>
              </a:rPr>
              <a:t>namatag</a:t>
            </a:r>
            <a:r>
              <a:rPr sz="4400" spc="-45" dirty="0">
                <a:solidFill>
                  <a:srgbClr val="A95648"/>
                </a:solidFill>
              </a:rPr>
              <a:t> </a:t>
            </a:r>
            <a:r>
              <a:rPr sz="4400" spc="5" dirty="0">
                <a:solidFill>
                  <a:srgbClr val="88885A"/>
                </a:solidFill>
              </a:rPr>
              <a:t>atribut</a:t>
            </a:r>
            <a:r>
              <a:rPr sz="4400" spc="5" dirty="0">
                <a:solidFill>
                  <a:srgbClr val="000000"/>
                </a:solidFill>
              </a:rPr>
              <a:t>=“</a:t>
            </a:r>
            <a:r>
              <a:rPr sz="4400" spc="5" dirty="0"/>
              <a:t>nilai</a:t>
            </a:r>
            <a:r>
              <a:rPr sz="4400" spc="5" dirty="0">
                <a:solidFill>
                  <a:srgbClr val="000000"/>
                </a:solidFill>
              </a:rPr>
              <a:t>”</a:t>
            </a:r>
            <a:r>
              <a:rPr sz="4950" spc="5" dirty="0">
                <a:solidFill>
                  <a:srgbClr val="000000"/>
                </a:solidFill>
              </a:rPr>
              <a:t>&gt;</a:t>
            </a:r>
            <a:endParaRPr sz="495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12090" y="3077845"/>
            <a:ext cx="881824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&lt;</a:t>
            </a:r>
            <a:r>
              <a:rPr lang="en-US" sz="4000" dirty="0">
                <a:solidFill>
                  <a:srgbClr val="000000"/>
                </a:solidFill>
              </a:rPr>
              <a:t>table</a:t>
            </a:r>
            <a:r>
              <a:rPr sz="4000" spc="5" dirty="0">
                <a:solidFill>
                  <a:srgbClr val="A95648"/>
                </a:solidFill>
              </a:rPr>
              <a:t> </a:t>
            </a:r>
            <a:r>
              <a:rPr lang="en-US" sz="4000" dirty="0">
                <a:solidFill>
                  <a:srgbClr val="88885A"/>
                </a:solidFill>
              </a:rPr>
              <a:t>border</a:t>
            </a:r>
            <a:r>
              <a:rPr sz="4000" dirty="0">
                <a:solidFill>
                  <a:srgbClr val="000000"/>
                </a:solidFill>
              </a:rPr>
              <a:t>=“</a:t>
            </a:r>
            <a:r>
              <a:rPr lang="en-US" sz="4000" dirty="0">
                <a:solidFill>
                  <a:srgbClr val="000000"/>
                </a:solidFill>
              </a:rPr>
              <a:t>1</a:t>
            </a:r>
            <a:r>
              <a:rPr sz="4000" dirty="0">
                <a:solidFill>
                  <a:srgbClr val="000000"/>
                </a:solidFill>
              </a:rPr>
              <a:t>”&gt;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12090" y="3077845"/>
            <a:ext cx="881824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&lt;</a:t>
            </a:r>
            <a:r>
              <a:rPr lang="en-US" sz="4000" dirty="0">
                <a:solidFill>
                  <a:srgbClr val="A95648"/>
                </a:solidFill>
              </a:rPr>
              <a:t>table </a:t>
            </a:r>
            <a:r>
              <a:rPr lang="en-US" sz="4000" dirty="0">
                <a:solidFill>
                  <a:srgbClr val="88885A"/>
                </a:solidFill>
              </a:rPr>
              <a:t>border</a:t>
            </a:r>
            <a:r>
              <a:rPr sz="4000" dirty="0">
                <a:solidFill>
                  <a:srgbClr val="000000"/>
                </a:solidFill>
              </a:rPr>
              <a:t>=“</a:t>
            </a:r>
            <a:r>
              <a:rPr lang="en-US" sz="4000" dirty="0"/>
              <a:t>1</a:t>
            </a:r>
            <a:r>
              <a:rPr sz="4000" dirty="0">
                <a:solidFill>
                  <a:srgbClr val="000000"/>
                </a:solidFill>
              </a:rPr>
              <a:t>”&gt;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 rot="21420000">
            <a:off x="323121" y="1984512"/>
            <a:ext cx="1655303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0"/>
              </a:lnSpc>
            </a:pPr>
            <a:r>
              <a:rPr sz="3300" spc="-200" dirty="0">
                <a:latin typeface="Arial" panose="020B0604020202020204"/>
                <a:cs typeface="Arial" panose="020B0604020202020204"/>
              </a:rPr>
              <a:t>nama</a:t>
            </a:r>
            <a:r>
              <a:rPr sz="33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4950" spc="-225" baseline="3000" dirty="0">
                <a:latin typeface="Arial" panose="020B0604020202020204"/>
                <a:cs typeface="Arial" panose="020B0604020202020204"/>
              </a:rPr>
              <a:t>tag</a:t>
            </a:r>
            <a:endParaRPr sz="4950" baseline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325" y="2498671"/>
            <a:ext cx="362585" cy="614680"/>
            <a:chOff x="1048835" y="2642181"/>
            <a:chExt cx="362585" cy="614680"/>
          </a:xfrm>
        </p:grpSpPr>
        <p:sp>
          <p:nvSpPr>
            <p:cNvPr id="5" name="object 5"/>
            <p:cNvSpPr/>
            <p:nvPr/>
          </p:nvSpPr>
          <p:spPr>
            <a:xfrm>
              <a:off x="1058681" y="2652027"/>
              <a:ext cx="294005" cy="567690"/>
            </a:xfrm>
            <a:custGeom>
              <a:avLst/>
              <a:gdLst/>
              <a:ahLst/>
              <a:cxnLst/>
              <a:rect l="l" t="t" r="r" b="b"/>
              <a:pathLst>
                <a:path w="294005" h="567689">
                  <a:moveTo>
                    <a:pt x="29452" y="0"/>
                  </a:moveTo>
                  <a:lnTo>
                    <a:pt x="14052" y="47405"/>
                  </a:lnTo>
                  <a:lnTo>
                    <a:pt x="4264" y="95615"/>
                  </a:lnTo>
                  <a:lnTo>
                    <a:pt x="0" y="144175"/>
                  </a:lnTo>
                  <a:lnTo>
                    <a:pt x="1171" y="192631"/>
                  </a:lnTo>
                  <a:lnTo>
                    <a:pt x="7692" y="240527"/>
                  </a:lnTo>
                  <a:lnTo>
                    <a:pt x="19473" y="287409"/>
                  </a:lnTo>
                  <a:lnTo>
                    <a:pt x="36427" y="332822"/>
                  </a:lnTo>
                  <a:lnTo>
                    <a:pt x="58465" y="376312"/>
                  </a:lnTo>
                  <a:lnTo>
                    <a:pt x="85501" y="417423"/>
                  </a:lnTo>
                  <a:lnTo>
                    <a:pt x="117446" y="455702"/>
                  </a:lnTo>
                  <a:lnTo>
                    <a:pt x="154072" y="490396"/>
                  </a:lnTo>
                  <a:lnTo>
                    <a:pt x="194335" y="520294"/>
                  </a:lnTo>
                  <a:lnTo>
                    <a:pt x="237763" y="545139"/>
                  </a:lnTo>
                  <a:lnTo>
                    <a:pt x="283884" y="564676"/>
                  </a:lnTo>
                  <a:lnTo>
                    <a:pt x="293420" y="567181"/>
                  </a:lnTo>
                </a:path>
              </a:pathLst>
            </a:custGeom>
            <a:ln w="19690"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7706" y="3165030"/>
              <a:ext cx="103505" cy="91440"/>
            </a:xfrm>
            <a:custGeom>
              <a:avLst/>
              <a:gdLst/>
              <a:ahLst/>
              <a:cxnLst/>
              <a:rect l="l" t="t" r="r" b="b"/>
              <a:pathLst>
                <a:path w="103505" h="91439">
                  <a:moveTo>
                    <a:pt x="24041" y="0"/>
                  </a:moveTo>
                  <a:lnTo>
                    <a:pt x="34874" y="51676"/>
                  </a:lnTo>
                  <a:lnTo>
                    <a:pt x="0" y="91351"/>
                  </a:lnTo>
                  <a:lnTo>
                    <a:pt x="103441" y="69697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" name="Text Box 0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12090" y="3077845"/>
            <a:ext cx="881824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</a:rPr>
              <a:t>&lt;</a:t>
            </a:r>
            <a:r>
              <a:rPr lang="en-US" sz="4000" dirty="0">
                <a:solidFill>
                  <a:srgbClr val="A95648"/>
                </a:solidFill>
              </a:rPr>
              <a:t>table </a:t>
            </a:r>
            <a:r>
              <a:rPr lang="en-US" sz="4000" dirty="0">
                <a:solidFill>
                  <a:srgbClr val="88885A"/>
                </a:solidFill>
              </a:rPr>
              <a:t>border</a:t>
            </a:r>
            <a:r>
              <a:rPr sz="4000" dirty="0">
                <a:solidFill>
                  <a:srgbClr val="000000"/>
                </a:solidFill>
              </a:rPr>
              <a:t>=“</a:t>
            </a:r>
            <a:r>
              <a:rPr lang="en-US" sz="4000" dirty="0"/>
              <a:t>1</a:t>
            </a:r>
            <a:r>
              <a:rPr sz="4000" dirty="0">
                <a:solidFill>
                  <a:srgbClr val="000000"/>
                </a:solidFill>
              </a:rPr>
              <a:t>”&gt;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 rot="21420000">
            <a:off x="323121" y="1984512"/>
            <a:ext cx="1655303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0"/>
              </a:lnSpc>
            </a:pPr>
            <a:r>
              <a:rPr sz="3300" spc="-200" dirty="0">
                <a:latin typeface="Arial" panose="020B0604020202020204"/>
                <a:cs typeface="Arial" panose="020B0604020202020204"/>
              </a:rPr>
              <a:t>nama</a:t>
            </a:r>
            <a:r>
              <a:rPr sz="33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4950" spc="-225" baseline="3000" dirty="0">
                <a:latin typeface="Arial" panose="020B0604020202020204"/>
                <a:cs typeface="Arial" panose="020B0604020202020204"/>
              </a:rPr>
              <a:t>tag</a:t>
            </a:r>
            <a:endParaRPr sz="4950" baseline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325" y="2498671"/>
            <a:ext cx="362585" cy="614680"/>
            <a:chOff x="1048835" y="2642181"/>
            <a:chExt cx="362585" cy="614680"/>
          </a:xfrm>
        </p:grpSpPr>
        <p:sp>
          <p:nvSpPr>
            <p:cNvPr id="5" name="object 5"/>
            <p:cNvSpPr/>
            <p:nvPr/>
          </p:nvSpPr>
          <p:spPr>
            <a:xfrm>
              <a:off x="1058681" y="2652027"/>
              <a:ext cx="294005" cy="567690"/>
            </a:xfrm>
            <a:custGeom>
              <a:avLst/>
              <a:gdLst/>
              <a:ahLst/>
              <a:cxnLst/>
              <a:rect l="l" t="t" r="r" b="b"/>
              <a:pathLst>
                <a:path w="294005" h="567689">
                  <a:moveTo>
                    <a:pt x="29452" y="0"/>
                  </a:moveTo>
                  <a:lnTo>
                    <a:pt x="14052" y="47405"/>
                  </a:lnTo>
                  <a:lnTo>
                    <a:pt x="4264" y="95615"/>
                  </a:lnTo>
                  <a:lnTo>
                    <a:pt x="0" y="144175"/>
                  </a:lnTo>
                  <a:lnTo>
                    <a:pt x="1171" y="192631"/>
                  </a:lnTo>
                  <a:lnTo>
                    <a:pt x="7692" y="240527"/>
                  </a:lnTo>
                  <a:lnTo>
                    <a:pt x="19473" y="287409"/>
                  </a:lnTo>
                  <a:lnTo>
                    <a:pt x="36427" y="332822"/>
                  </a:lnTo>
                  <a:lnTo>
                    <a:pt x="58465" y="376312"/>
                  </a:lnTo>
                  <a:lnTo>
                    <a:pt x="85501" y="417423"/>
                  </a:lnTo>
                  <a:lnTo>
                    <a:pt x="117446" y="455702"/>
                  </a:lnTo>
                  <a:lnTo>
                    <a:pt x="154072" y="490396"/>
                  </a:lnTo>
                  <a:lnTo>
                    <a:pt x="194335" y="520294"/>
                  </a:lnTo>
                  <a:lnTo>
                    <a:pt x="237763" y="545139"/>
                  </a:lnTo>
                  <a:lnTo>
                    <a:pt x="283884" y="564676"/>
                  </a:lnTo>
                  <a:lnTo>
                    <a:pt x="293420" y="567181"/>
                  </a:lnTo>
                </a:path>
              </a:pathLst>
            </a:custGeom>
            <a:ln w="19690"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7706" y="3165030"/>
              <a:ext cx="103505" cy="91440"/>
            </a:xfrm>
            <a:custGeom>
              <a:avLst/>
              <a:gdLst/>
              <a:ahLst/>
              <a:cxnLst/>
              <a:rect l="l" t="t" r="r" b="b"/>
              <a:pathLst>
                <a:path w="103505" h="91439">
                  <a:moveTo>
                    <a:pt x="24041" y="0"/>
                  </a:moveTo>
                  <a:lnTo>
                    <a:pt x="34874" y="51676"/>
                  </a:lnTo>
                  <a:lnTo>
                    <a:pt x="0" y="91351"/>
                  </a:lnTo>
                  <a:lnTo>
                    <a:pt x="103441" y="69697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40000">
            <a:off x="3176573" y="4366817"/>
            <a:ext cx="1104852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330"/>
              </a:lnSpc>
            </a:pPr>
            <a:r>
              <a:rPr sz="3300" spc="-175" dirty="0">
                <a:latin typeface="Arial" panose="020B0604020202020204"/>
                <a:cs typeface="Arial" panose="020B0604020202020204"/>
              </a:rPr>
              <a:t>atribut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05072" y="3718318"/>
            <a:ext cx="287020" cy="621665"/>
            <a:chOff x="4394377" y="3933583"/>
            <a:chExt cx="287020" cy="621665"/>
          </a:xfrm>
        </p:grpSpPr>
        <p:sp>
          <p:nvSpPr>
            <p:cNvPr id="9" name="object 9"/>
            <p:cNvSpPr/>
            <p:nvPr/>
          </p:nvSpPr>
          <p:spPr>
            <a:xfrm>
              <a:off x="4448479" y="3961859"/>
              <a:ext cx="222885" cy="583565"/>
            </a:xfrm>
            <a:custGeom>
              <a:avLst/>
              <a:gdLst/>
              <a:ahLst/>
              <a:cxnLst/>
              <a:rect l="l" t="t" r="r" b="b"/>
              <a:pathLst>
                <a:path w="222885" h="583564">
                  <a:moveTo>
                    <a:pt x="181520" y="583523"/>
                  </a:moveTo>
                  <a:lnTo>
                    <a:pt x="198938" y="539170"/>
                  </a:lnTo>
                  <a:lnTo>
                    <a:pt x="211592" y="493688"/>
                  </a:lnTo>
                  <a:lnTo>
                    <a:pt x="219493" y="447447"/>
                  </a:lnTo>
                  <a:lnTo>
                    <a:pt x="222654" y="400813"/>
                  </a:lnTo>
                  <a:lnTo>
                    <a:pt x="221088" y="354153"/>
                  </a:lnTo>
                  <a:lnTo>
                    <a:pt x="214806" y="307835"/>
                  </a:lnTo>
                  <a:lnTo>
                    <a:pt x="203821" y="262227"/>
                  </a:lnTo>
                  <a:lnTo>
                    <a:pt x="188146" y="217695"/>
                  </a:lnTo>
                  <a:lnTo>
                    <a:pt x="167792" y="174608"/>
                  </a:lnTo>
                  <a:lnTo>
                    <a:pt x="143227" y="134093"/>
                  </a:lnTo>
                  <a:lnTo>
                    <a:pt x="114757" y="96575"/>
                  </a:lnTo>
                  <a:lnTo>
                    <a:pt x="82663" y="62309"/>
                  </a:lnTo>
                  <a:lnTo>
                    <a:pt x="47226" y="31552"/>
                  </a:lnTo>
                  <a:lnTo>
                    <a:pt x="8726" y="4562"/>
                  </a:lnTo>
                  <a:lnTo>
                    <a:pt x="0" y="0"/>
                  </a:lnTo>
                </a:path>
              </a:pathLst>
            </a:custGeom>
            <a:ln w="19691"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94377" y="3933583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61861" y="85636"/>
                  </a:lnTo>
                  <a:lnTo>
                    <a:pt x="62826" y="32842"/>
                  </a:lnTo>
                  <a:lnTo>
                    <a:pt x="105676" y="1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" name="Text Box 0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12090" y="3077845"/>
            <a:ext cx="881824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&lt;</a:t>
            </a:r>
            <a:r>
              <a:rPr lang="en-US" sz="4400" dirty="0">
                <a:solidFill>
                  <a:srgbClr val="000000"/>
                </a:solidFill>
              </a:rPr>
              <a:t>table </a:t>
            </a:r>
            <a:r>
              <a:rPr lang="en-US" sz="4400" dirty="0">
                <a:solidFill>
                  <a:srgbClr val="88885A"/>
                </a:solidFill>
              </a:rPr>
              <a:t>border</a:t>
            </a:r>
            <a:r>
              <a:rPr sz="4400" dirty="0">
                <a:solidFill>
                  <a:srgbClr val="000000"/>
                </a:solidFill>
              </a:rPr>
              <a:t>=“</a:t>
            </a:r>
            <a:r>
              <a:rPr lang="en-US" sz="4400" dirty="0"/>
              <a:t>1</a:t>
            </a:r>
            <a:r>
              <a:rPr sz="4400" dirty="0">
                <a:solidFill>
                  <a:srgbClr val="000000"/>
                </a:solidFill>
              </a:rPr>
              <a:t>”&gt;</a:t>
            </a:r>
            <a:endParaRPr sz="440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 rot="21420000">
            <a:off x="323121" y="1984512"/>
            <a:ext cx="1655303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0"/>
              </a:lnSpc>
            </a:pPr>
            <a:r>
              <a:rPr sz="3300" spc="-200" dirty="0">
                <a:latin typeface="Arial" panose="020B0604020202020204"/>
                <a:cs typeface="Arial" panose="020B0604020202020204"/>
              </a:rPr>
              <a:t>nama</a:t>
            </a:r>
            <a:r>
              <a:rPr sz="33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4950" spc="-225" baseline="3000" dirty="0">
                <a:latin typeface="Arial" panose="020B0604020202020204"/>
                <a:cs typeface="Arial" panose="020B0604020202020204"/>
              </a:rPr>
              <a:t>tag</a:t>
            </a:r>
            <a:endParaRPr sz="4950" baseline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325" y="2498671"/>
            <a:ext cx="362585" cy="614680"/>
            <a:chOff x="1048835" y="2642181"/>
            <a:chExt cx="362585" cy="614680"/>
          </a:xfrm>
        </p:grpSpPr>
        <p:sp>
          <p:nvSpPr>
            <p:cNvPr id="5" name="object 5"/>
            <p:cNvSpPr/>
            <p:nvPr/>
          </p:nvSpPr>
          <p:spPr>
            <a:xfrm>
              <a:off x="1058681" y="2652027"/>
              <a:ext cx="294005" cy="567690"/>
            </a:xfrm>
            <a:custGeom>
              <a:avLst/>
              <a:gdLst/>
              <a:ahLst/>
              <a:cxnLst/>
              <a:rect l="l" t="t" r="r" b="b"/>
              <a:pathLst>
                <a:path w="294005" h="567689">
                  <a:moveTo>
                    <a:pt x="29452" y="0"/>
                  </a:moveTo>
                  <a:lnTo>
                    <a:pt x="14052" y="47405"/>
                  </a:lnTo>
                  <a:lnTo>
                    <a:pt x="4264" y="95615"/>
                  </a:lnTo>
                  <a:lnTo>
                    <a:pt x="0" y="144175"/>
                  </a:lnTo>
                  <a:lnTo>
                    <a:pt x="1171" y="192631"/>
                  </a:lnTo>
                  <a:lnTo>
                    <a:pt x="7692" y="240527"/>
                  </a:lnTo>
                  <a:lnTo>
                    <a:pt x="19473" y="287409"/>
                  </a:lnTo>
                  <a:lnTo>
                    <a:pt x="36427" y="332822"/>
                  </a:lnTo>
                  <a:lnTo>
                    <a:pt x="58465" y="376312"/>
                  </a:lnTo>
                  <a:lnTo>
                    <a:pt x="85501" y="417423"/>
                  </a:lnTo>
                  <a:lnTo>
                    <a:pt x="117446" y="455702"/>
                  </a:lnTo>
                  <a:lnTo>
                    <a:pt x="154072" y="490396"/>
                  </a:lnTo>
                  <a:lnTo>
                    <a:pt x="194335" y="520294"/>
                  </a:lnTo>
                  <a:lnTo>
                    <a:pt x="237763" y="545139"/>
                  </a:lnTo>
                  <a:lnTo>
                    <a:pt x="283884" y="564676"/>
                  </a:lnTo>
                  <a:lnTo>
                    <a:pt x="293420" y="567181"/>
                  </a:lnTo>
                </a:path>
              </a:pathLst>
            </a:custGeom>
            <a:ln w="19690"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7706" y="3165030"/>
              <a:ext cx="103505" cy="91440"/>
            </a:xfrm>
            <a:custGeom>
              <a:avLst/>
              <a:gdLst/>
              <a:ahLst/>
              <a:cxnLst/>
              <a:rect l="l" t="t" r="r" b="b"/>
              <a:pathLst>
                <a:path w="103505" h="91439">
                  <a:moveTo>
                    <a:pt x="24041" y="0"/>
                  </a:moveTo>
                  <a:lnTo>
                    <a:pt x="34874" y="51676"/>
                  </a:lnTo>
                  <a:lnTo>
                    <a:pt x="0" y="91351"/>
                  </a:lnTo>
                  <a:lnTo>
                    <a:pt x="103441" y="69697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 rot="240000">
            <a:off x="3176573" y="4366817"/>
            <a:ext cx="1104852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330"/>
              </a:lnSpc>
            </a:pPr>
            <a:r>
              <a:rPr sz="3300" spc="-175" dirty="0">
                <a:latin typeface="Arial" panose="020B0604020202020204"/>
                <a:cs typeface="Arial" panose="020B0604020202020204"/>
              </a:rPr>
              <a:t>atribut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05072" y="3718318"/>
            <a:ext cx="287020" cy="621665"/>
            <a:chOff x="4394377" y="3933583"/>
            <a:chExt cx="287020" cy="621665"/>
          </a:xfrm>
        </p:grpSpPr>
        <p:sp>
          <p:nvSpPr>
            <p:cNvPr id="9" name="object 9"/>
            <p:cNvSpPr/>
            <p:nvPr/>
          </p:nvSpPr>
          <p:spPr>
            <a:xfrm>
              <a:off x="4448479" y="3961859"/>
              <a:ext cx="222885" cy="583565"/>
            </a:xfrm>
            <a:custGeom>
              <a:avLst/>
              <a:gdLst/>
              <a:ahLst/>
              <a:cxnLst/>
              <a:rect l="l" t="t" r="r" b="b"/>
              <a:pathLst>
                <a:path w="222885" h="583564">
                  <a:moveTo>
                    <a:pt x="181520" y="583523"/>
                  </a:moveTo>
                  <a:lnTo>
                    <a:pt x="198938" y="539170"/>
                  </a:lnTo>
                  <a:lnTo>
                    <a:pt x="211592" y="493688"/>
                  </a:lnTo>
                  <a:lnTo>
                    <a:pt x="219493" y="447447"/>
                  </a:lnTo>
                  <a:lnTo>
                    <a:pt x="222654" y="400813"/>
                  </a:lnTo>
                  <a:lnTo>
                    <a:pt x="221088" y="354153"/>
                  </a:lnTo>
                  <a:lnTo>
                    <a:pt x="214806" y="307835"/>
                  </a:lnTo>
                  <a:lnTo>
                    <a:pt x="203821" y="262227"/>
                  </a:lnTo>
                  <a:lnTo>
                    <a:pt x="188146" y="217695"/>
                  </a:lnTo>
                  <a:lnTo>
                    <a:pt x="167792" y="174608"/>
                  </a:lnTo>
                  <a:lnTo>
                    <a:pt x="143227" y="134093"/>
                  </a:lnTo>
                  <a:lnTo>
                    <a:pt x="114757" y="96575"/>
                  </a:lnTo>
                  <a:lnTo>
                    <a:pt x="82663" y="62309"/>
                  </a:lnTo>
                  <a:lnTo>
                    <a:pt x="47226" y="31552"/>
                  </a:lnTo>
                  <a:lnTo>
                    <a:pt x="8726" y="4562"/>
                  </a:lnTo>
                  <a:lnTo>
                    <a:pt x="0" y="0"/>
                  </a:lnTo>
                </a:path>
              </a:pathLst>
            </a:custGeom>
            <a:ln w="19691"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4394377" y="3933583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61861" y="85636"/>
                  </a:lnTo>
                  <a:lnTo>
                    <a:pt x="62826" y="32842"/>
                  </a:lnTo>
                  <a:lnTo>
                    <a:pt x="105676" y="1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1" name="object 11"/>
          <p:cNvSpPr txBox="1"/>
          <p:nvPr/>
        </p:nvSpPr>
        <p:spPr>
          <a:xfrm rot="60000">
            <a:off x="4810641" y="1785703"/>
            <a:ext cx="186854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330"/>
              </a:lnSpc>
            </a:pPr>
            <a:r>
              <a:rPr sz="4950" spc="-390" baseline="3000" dirty="0">
                <a:latin typeface="Arial" panose="020B0604020202020204"/>
                <a:cs typeface="Arial" panose="020B0604020202020204"/>
              </a:rPr>
              <a:t>nilai </a:t>
            </a:r>
            <a:r>
              <a:rPr sz="3300" spc="190" dirty="0">
                <a:latin typeface="Arial" panose="020B0604020202020204"/>
                <a:cs typeface="Arial" panose="020B0604020202020204"/>
              </a:rPr>
              <a:t>/</a:t>
            </a:r>
            <a:r>
              <a:rPr sz="33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3300" spc="-235" dirty="0">
                <a:latin typeface="Arial" panose="020B0604020202020204"/>
                <a:cs typeface="Arial" panose="020B0604020202020204"/>
              </a:rPr>
              <a:t>value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0199" y="2262806"/>
            <a:ext cx="297815" cy="785495"/>
            <a:chOff x="8258644" y="2478071"/>
            <a:chExt cx="297815" cy="785495"/>
          </a:xfrm>
        </p:grpSpPr>
        <p:sp>
          <p:nvSpPr>
            <p:cNvPr id="13" name="object 13"/>
            <p:cNvSpPr/>
            <p:nvPr/>
          </p:nvSpPr>
          <p:spPr>
            <a:xfrm>
              <a:off x="8313932" y="2487917"/>
              <a:ext cx="232410" cy="747395"/>
            </a:xfrm>
            <a:custGeom>
              <a:avLst/>
              <a:gdLst/>
              <a:ahLst/>
              <a:cxnLst/>
              <a:rect l="l" t="t" r="r" b="b"/>
              <a:pathLst>
                <a:path w="232409" h="747394">
                  <a:moveTo>
                    <a:pt x="52188" y="0"/>
                  </a:moveTo>
                  <a:lnTo>
                    <a:pt x="90461" y="31714"/>
                  </a:lnTo>
                  <a:lnTo>
                    <a:pt x="124551" y="67028"/>
                  </a:lnTo>
                  <a:lnTo>
                    <a:pt x="154294" y="105533"/>
                  </a:lnTo>
                  <a:lnTo>
                    <a:pt x="179522" y="146820"/>
                  </a:lnTo>
                  <a:lnTo>
                    <a:pt x="200069" y="190481"/>
                  </a:lnTo>
                  <a:lnTo>
                    <a:pt x="215770" y="236106"/>
                  </a:lnTo>
                  <a:lnTo>
                    <a:pt x="226459" y="283286"/>
                  </a:lnTo>
                  <a:lnTo>
                    <a:pt x="231970" y="331612"/>
                  </a:lnTo>
                  <a:lnTo>
                    <a:pt x="232136" y="380676"/>
                  </a:lnTo>
                  <a:lnTo>
                    <a:pt x="226791" y="430069"/>
                  </a:lnTo>
                  <a:lnTo>
                    <a:pt x="215849" y="478986"/>
                  </a:lnTo>
                  <a:lnTo>
                    <a:pt x="199668" y="525807"/>
                  </a:lnTo>
                  <a:lnTo>
                    <a:pt x="178540" y="570176"/>
                  </a:lnTo>
                  <a:lnTo>
                    <a:pt x="152757" y="611739"/>
                  </a:lnTo>
                  <a:lnTo>
                    <a:pt x="122612" y="650140"/>
                  </a:lnTo>
                  <a:lnTo>
                    <a:pt x="88397" y="685024"/>
                  </a:lnTo>
                  <a:lnTo>
                    <a:pt x="50404" y="716036"/>
                  </a:lnTo>
                  <a:lnTo>
                    <a:pt x="8926" y="742822"/>
                  </a:lnTo>
                  <a:lnTo>
                    <a:pt x="0" y="746997"/>
                  </a:lnTo>
                </a:path>
              </a:pathLst>
            </a:custGeom>
            <a:ln w="19692"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4" name="object 14"/>
            <p:cNvSpPr/>
            <p:nvPr/>
          </p:nvSpPr>
          <p:spPr>
            <a:xfrm>
              <a:off x="8258644" y="3177959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65570" y="0"/>
                  </a:moveTo>
                  <a:lnTo>
                    <a:pt x="0" y="82816"/>
                  </a:lnTo>
                  <a:lnTo>
                    <a:pt x="105651" y="85547"/>
                  </a:lnTo>
                  <a:lnTo>
                    <a:pt x="64211" y="52781"/>
                  </a:lnTo>
                  <a:lnTo>
                    <a:pt x="65570" y="0"/>
                  </a:lnTo>
                  <a:close/>
                </a:path>
              </a:pathLst>
            </a:custGeom>
            <a:solidFill>
              <a:srgbClr val="ABABAB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" name="Text Box 0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16" name="Google Shape;116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19" name="Google Shape;119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8" name="Google Shape;128;p1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67310" y="2874010"/>
            <a:ext cx="883666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9695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4800" b="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hlinkClick r:id="rId1"/>
              </a:rPr>
              <a:t>www.w3school.com/Tags</a:t>
            </a:r>
            <a:endParaRPr sz="4800" b="0" dirty="0">
              <a:solidFill>
                <a:schemeClr val="tx1"/>
              </a:solidFill>
              <a:latin typeface="Courier New" panose="02070309020205020404"/>
              <a:cs typeface="Courier New" panose="02070309020205020404"/>
              <a:hlinkClick r:id="rId1"/>
            </a:endParaRPr>
          </a:p>
        </p:txBody>
      </p:sp>
      <p:sp>
        <p:nvSpPr>
          <p:cNvPr id="3" name="Text Box 2"/>
          <p:cNvSpPr txBox="1"/>
          <p:nvPr/>
        </p:nvSpPr>
        <p:spPr>
          <a:xfrm rot="20640000">
            <a:off x="1687830" y="1431925"/>
            <a:ext cx="382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latin typeface="Bangers" panose="00000500000000000000" charset="0"/>
                <a:cs typeface="Bangers" panose="00000500000000000000" charset="0"/>
              </a:rPr>
              <a:t>referensi atribut</a:t>
            </a:r>
            <a:endParaRPr lang="en-US" sz="3600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Bobby Irawan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3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4511040" y="2065020"/>
            <a:ext cx="2820035" cy="939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6000">
                <a:latin typeface="Arial" panose="020B0604020202020204"/>
                <a:cs typeface="Arial" panose="020B0604020202020204"/>
              </a:rPr>
              <a:t>struktur</a:t>
            </a:r>
            <a:endParaRPr lang="en-US"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html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161729">
            <a:off x="976261" y="58988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struktur html</a:t>
            </a:r>
            <a:endParaRPr lang="en-US" altLang="en-GB"/>
          </a:p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1143000" y="1181100"/>
            <a:ext cx="6204585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>
                <a:sym typeface="+mn-ea"/>
              </a:rPr>
              <a:t>&lt;!DOCTYPE  </a:t>
            </a:r>
            <a:r>
              <a:rPr lang="en-US" sz="2400" b="1" spc="20" dirty="0">
                <a:latin typeface="Courier New" panose="02070309020205020404"/>
                <a:cs typeface="Courier New" panose="02070309020205020404"/>
                <a:sym typeface="+mn-ea"/>
              </a:rPr>
              <a:t>html</a:t>
            </a:r>
            <a:r>
              <a:rPr lang="en-US" altLang="en-GB" sz="2400">
                <a:sym typeface="+mn-ea"/>
              </a:rPr>
              <a:t>&gt;</a:t>
            </a:r>
            <a:endParaRPr lang="en-US" altLang="en-GB" sz="2400">
              <a:sym typeface="+mn-ea"/>
            </a:endParaRPr>
          </a:p>
          <a:p>
            <a:r>
              <a:rPr lang="en-US" altLang="en-GB" sz="2400">
                <a:sym typeface="+mn-ea"/>
              </a:rPr>
              <a:t>&lt;html&gt;</a:t>
            </a:r>
            <a:endParaRPr lang="en-US" altLang="en-GB" sz="2400">
              <a:sym typeface="+mn-ea"/>
            </a:endParaRPr>
          </a:p>
          <a:p>
            <a:r>
              <a:rPr lang="en-US" altLang="en-GB" sz="2400">
                <a:sym typeface="+mn-ea"/>
              </a:rPr>
              <a:t>&lt;head&gt;</a:t>
            </a:r>
            <a:endParaRPr lang="en-US" altLang="en-GB" sz="2400">
              <a:sym typeface="+mn-ea"/>
            </a:endParaRPr>
          </a:p>
          <a:p>
            <a:r>
              <a:rPr lang="en-US" altLang="en-GB" sz="2400">
                <a:sym typeface="+mn-ea"/>
              </a:rPr>
              <a:t>	</a:t>
            </a:r>
            <a:r>
              <a:rPr lang="en-US" altLang="en-GB">
                <a:sym typeface="+mn-ea"/>
              </a:rPr>
              <a:t>isi....</a:t>
            </a:r>
            <a:endParaRPr lang="en-US" altLang="en-GB" sz="2400">
              <a:sym typeface="+mn-ea"/>
            </a:endParaRPr>
          </a:p>
          <a:p>
            <a:r>
              <a:rPr lang="en-US" altLang="en-GB" sz="2400"/>
              <a:t>&lt;head/&gt;</a:t>
            </a:r>
            <a:endParaRPr lang="en-US" altLang="en-GB" sz="2400"/>
          </a:p>
          <a:p>
            <a:r>
              <a:rPr lang="en-US" altLang="en-GB" sz="2400"/>
              <a:t>&lt;body&gt;</a:t>
            </a:r>
            <a:endParaRPr lang="en-US" altLang="en-GB" sz="2400"/>
          </a:p>
          <a:p>
            <a:r>
              <a:rPr lang="en-US" altLang="en-GB"/>
              <a:t>	isi...</a:t>
            </a:r>
            <a:endParaRPr lang="en-US" altLang="en-GB" sz="2400"/>
          </a:p>
          <a:p>
            <a:r>
              <a:rPr lang="en-US" altLang="en-GB" sz="2400"/>
              <a:t>&lt;body/&gt;</a:t>
            </a:r>
            <a:endParaRPr lang="en-US" altLang="en-GB" sz="2400"/>
          </a:p>
          <a:p>
            <a:r>
              <a:rPr lang="en-US" altLang="en-GB" sz="2400"/>
              <a:t>&lt;html/&gt;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315853" y="1340900"/>
            <a:ext cx="3783965" cy="1987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algn="ctr">
              <a:lnSpc>
                <a:spcPts val="6120"/>
              </a:lnSpc>
              <a:spcBef>
                <a:spcPts val="125"/>
              </a:spcBef>
            </a:pPr>
            <a:r>
              <a:rPr sz="5550" b="0" spc="-3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bagian</a:t>
            </a:r>
            <a:endParaRPr sz="55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9300"/>
              </a:lnSpc>
            </a:pPr>
            <a:r>
              <a:rPr sz="8200" spc="10" dirty="0">
                <a:solidFill>
                  <a:srgbClr val="000000"/>
                </a:solidFill>
              </a:rPr>
              <a:t>&lt;head&gt;</a:t>
            </a:r>
            <a:endParaRPr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871220" y="596900"/>
            <a:ext cx="3449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o"/>
            </a:pPr>
            <a:r>
              <a:rPr lang="en-US" sz="3200">
                <a:latin typeface="Bangers" panose="00000500000000000000" charset="0"/>
                <a:cs typeface="Bangers" panose="00000500000000000000" charset="0"/>
              </a:rPr>
              <a:t>Judul Halaman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sz="3200">
                <a:latin typeface="Bangers" panose="00000500000000000000" charset="0"/>
                <a:cs typeface="Bangers" panose="00000500000000000000" charset="0"/>
              </a:rPr>
              <a:t>&lt;title&gt;&lt;/title&gt;</a:t>
            </a:r>
            <a:br>
              <a:rPr lang="en-US" sz="3200">
                <a:latin typeface="Bangers" panose="00000500000000000000" charset="0"/>
                <a:cs typeface="Bangers" panose="00000500000000000000" charset="0"/>
              </a:rPr>
            </a:b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3200">
                <a:latin typeface="Bangers" panose="00000500000000000000" charset="0"/>
                <a:cs typeface="Bangers" panose="00000500000000000000" charset="0"/>
              </a:rPr>
              <a:t>JavaScript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sz="3200">
                <a:latin typeface="Bangers" panose="00000500000000000000" charset="0"/>
                <a:cs typeface="Bangers" panose="00000500000000000000" charset="0"/>
              </a:rPr>
              <a:t>&lt;script&gt;&lt;/script&gt;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405630" y="1457960"/>
            <a:ext cx="34778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o"/>
            </a:pPr>
            <a:r>
              <a:rPr lang="en-US" sz="3200">
                <a:latin typeface="Bangers" panose="00000500000000000000" charset="0"/>
                <a:cs typeface="Bangers" panose="00000500000000000000" charset="0"/>
                <a:sym typeface="+mn-ea"/>
              </a:rPr>
              <a:t>metadata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>
                <a:latin typeface="Bangers" panose="00000500000000000000" charset="0"/>
                <a:cs typeface="Bangers" panose="00000500000000000000" charset="0"/>
                <a:sym typeface="+mn-ea"/>
              </a:rPr>
              <a:t>&lt;meta&gt;&lt;/meta&gt;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4333240" y="3100705"/>
            <a:ext cx="3551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o"/>
            </a:pPr>
            <a:r>
              <a:rPr lang="en-US" sz="3200">
                <a:latin typeface="Bangers" panose="00000500000000000000" charset="0"/>
                <a:cs typeface="Bangers" panose="00000500000000000000" charset="0"/>
                <a:sym typeface="+mn-ea"/>
              </a:rPr>
              <a:t>CSS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sz="3200">
                <a:latin typeface="Bangers" panose="00000500000000000000" charset="0"/>
                <a:cs typeface="Bangers" panose="00000500000000000000" charset="0"/>
                <a:sym typeface="+mn-ea"/>
              </a:rPr>
              <a:t>	&lt;style&gt;&lt;/style&gt;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172343" y="1478695"/>
            <a:ext cx="3783965" cy="1993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algn="ctr">
              <a:lnSpc>
                <a:spcPts val="6120"/>
              </a:lnSpc>
              <a:spcBef>
                <a:spcPts val="125"/>
              </a:spcBef>
            </a:pPr>
            <a:r>
              <a:rPr sz="5550" b="0" spc="-3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bagian</a:t>
            </a:r>
            <a:endParaRPr sz="55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9300"/>
              </a:lnSpc>
            </a:pPr>
            <a:r>
              <a:rPr sz="8200" spc="10" dirty="0">
                <a:solidFill>
                  <a:srgbClr val="000000"/>
                </a:solidFill>
              </a:rPr>
              <a:t>&lt;</a:t>
            </a:r>
            <a:r>
              <a:rPr lang="en-US" sz="8200" spc="10" dirty="0">
                <a:solidFill>
                  <a:srgbClr val="000000"/>
                </a:solidFill>
              </a:rPr>
              <a:t>BODY</a:t>
            </a:r>
            <a:r>
              <a:rPr sz="8200" spc="10" dirty="0">
                <a:solidFill>
                  <a:srgbClr val="000000"/>
                </a:solidFill>
              </a:rPr>
              <a:t>&gt;</a:t>
            </a:r>
            <a:endParaRPr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512445" y="596900"/>
            <a:ext cx="7562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TEXT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sz="1600" b="1" spc="20" dirty="0">
                <a:latin typeface="Courier New" panose="02070309020205020404"/>
                <a:cs typeface="Courier New" panose="02070309020205020404"/>
                <a:sym typeface="+mn-ea"/>
              </a:rPr>
              <a:t>&lt;h1&gt;, &lt;h2&gt;, &lt;h3&gt;,</a:t>
            </a:r>
            <a:r>
              <a:rPr sz="1600" b="1" spc="-4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600" b="1" spc="15" dirty="0">
                <a:latin typeface="Courier New" panose="02070309020205020404"/>
                <a:cs typeface="Courier New" panose="02070309020205020404"/>
                <a:sym typeface="+mn-ea"/>
              </a:rPr>
              <a:t>&lt;h4&gt;,</a:t>
            </a:r>
            <a:r>
              <a:rPr b="1" spc="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h5&gt;, &lt;h6&gt;, &lt;p&gt;,</a:t>
            </a:r>
            <a:r>
              <a:rPr b="1" spc="-6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…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" name="Text Box 0"/>
          <p:cNvSpPr txBox="1"/>
          <p:nvPr/>
        </p:nvSpPr>
        <p:spPr>
          <a:xfrm>
            <a:off x="567690" y="129794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PENDUKUNG TEXT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&lt;br&gt;, &lt;hr&gt;, &lt;em&gt;, &lt;strong&gt;,</a:t>
            </a:r>
            <a:r>
              <a:rPr b="1" spc="-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…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2935" y="199898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gambar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img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6425" y="270002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hyperlink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1670" y="3329305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list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&lt;ul&gt;, &lt;ol&gt;, &lt;li&gt;, &lt;dl&gt;, &lt;dt&gt;,</a:t>
            </a:r>
            <a:r>
              <a:rPr b="1" spc="-4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&lt;dd&gt;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16915" y="395859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table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table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thead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tbody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tr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th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&gt;,</a:t>
            </a:r>
            <a:r>
              <a:rPr b="1" spc="-4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td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1086485" y="1314450"/>
            <a:ext cx="7562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form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sz="1600"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input</a:t>
            </a:r>
            <a:r>
              <a:rPr sz="1600"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button</a:t>
            </a:r>
            <a:r>
              <a:rPr sz="1600" b="1" spc="20" dirty="0">
                <a:latin typeface="Courier New" panose="02070309020205020404"/>
                <a:cs typeface="Courier New" panose="02070309020205020404"/>
                <a:sym typeface="+mn-ea"/>
              </a:rPr>
              <a:t>&gt;, &lt;</a:t>
            </a: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label</a:t>
            </a:r>
            <a:r>
              <a:rPr sz="1600"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, ...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" name="Text Box 0"/>
          <p:cNvSpPr txBox="1"/>
          <p:nvPr/>
        </p:nvSpPr>
        <p:spPr>
          <a:xfrm>
            <a:off x="1141730" y="201549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script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script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endParaRPr lang="en-US">
              <a:latin typeface="Bangers" panose="00000500000000000000" charset="0"/>
              <a:cs typeface="Bangers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6975" y="2716530"/>
            <a:ext cx="756221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400">
                <a:latin typeface="Bangers" panose="00000500000000000000" charset="0"/>
                <a:cs typeface="Bangers" panose="00000500000000000000" charset="0"/>
              </a:rPr>
              <a:t>grouping</a:t>
            </a:r>
            <a:endParaRPr lang="en-US" sz="3200">
              <a:latin typeface="Bangers" panose="00000500000000000000" charset="0"/>
              <a:cs typeface="Bangers" panose="00000500000000000000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div</a:t>
            </a:r>
            <a:r>
              <a:rPr b="1" spc="20" dirty="0">
                <a:latin typeface="Courier New" panose="02070309020205020404"/>
                <a:cs typeface="Courier New" panose="02070309020205020404"/>
                <a:sym typeface="+mn-ea"/>
              </a:rPr>
              <a:t>&gt;</a:t>
            </a:r>
            <a:r>
              <a:rPr lang="en-US" b="1" spc="20" dirty="0">
                <a:latin typeface="Courier New" panose="02070309020205020404"/>
                <a:cs typeface="Courier New" panose="02070309020205020404"/>
                <a:sym typeface="+mn-ea"/>
              </a:rPr>
              <a:t>, &lt;span&gt;</a:t>
            </a:r>
            <a:endParaRPr lang="en-US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2383790" y="1731010"/>
            <a:ext cx="4356735" cy="131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</a:rPr>
              <a:t>komentar</a:t>
            </a:r>
            <a:endParaRPr lang="en-US" altLang="en-GB"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dk1"/>
                </a:solidFill>
              </a:rPr>
              <a:t>&lt;--  ini adalah komentar  --&gt;</a:t>
            </a:r>
            <a:endParaRPr lang="en-US" altLang="en-GB" sz="2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Presentation</Application>
  <PresentationFormat/>
  <Paragraphs>164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Bangers</vt:lpstr>
      <vt:lpstr>Sniglet</vt:lpstr>
      <vt:lpstr>Bangers</vt:lpstr>
      <vt:lpstr>Courier New</vt:lpstr>
      <vt:lpstr>Wingdings</vt:lpstr>
      <vt:lpstr>Microsoft YaHei</vt:lpstr>
      <vt:lpstr>Arial Unicode MS</vt:lpstr>
      <vt:lpstr>Jachimo template</vt:lpstr>
      <vt:lpstr>html</vt:lpstr>
      <vt:lpstr>PowerPoint 演示文稿</vt:lpstr>
      <vt:lpstr>struktur html</vt:lpstr>
      <vt:lpstr>&lt;head&gt;</vt:lpstr>
      <vt:lpstr>PowerPoint 演示文稿</vt:lpstr>
      <vt:lpstr>&lt;BODY&gt;</vt:lpstr>
      <vt:lpstr>PowerPoint 演示文稿</vt:lpstr>
      <vt:lpstr>PowerPoint 演示文稿</vt:lpstr>
      <vt:lpstr>PowerPoint 演示文稿</vt:lpstr>
      <vt:lpstr>tag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/>
  <cp:lastModifiedBy>Bobby</cp:lastModifiedBy>
  <cp:revision>14</cp:revision>
  <dcterms:created xsi:type="dcterms:W3CDTF">2020-01-30T15:23:00Z</dcterms:created>
  <dcterms:modified xsi:type="dcterms:W3CDTF">2020-02-19T07:58:22Z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