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21" r:id="rId5"/>
    <p:sldId id="303" r:id="rId6"/>
    <p:sldId id="348" r:id="rId7"/>
    <p:sldId id="306" r:id="rId8"/>
    <p:sldId id="313" r:id="rId9"/>
    <p:sldId id="347" r:id="rId10"/>
    <p:sldId id="310" r:id="rId11"/>
    <p:sldId id="304" r:id="rId12"/>
    <p:sldId id="311" r:id="rId13"/>
    <p:sldId id="305" r:id="rId14"/>
    <p:sldId id="312" r:id="rId15"/>
    <p:sldId id="307" r:id="rId16"/>
    <p:sldId id="332" r:id="rId17"/>
    <p:sldId id="331" r:id="rId18"/>
    <p:sldId id="330" r:id="rId19"/>
    <p:sldId id="340" r:id="rId20"/>
    <p:sldId id="323" r:id="rId21"/>
    <p:sldId id="341" r:id="rId22"/>
    <p:sldId id="327" r:id="rId23"/>
    <p:sldId id="349" r:id="rId24"/>
    <p:sldId id="351" r:id="rId25"/>
    <p:sldId id="352" r:id="rId26"/>
    <p:sldId id="353" r:id="rId27"/>
    <p:sldId id="279" r:id="rId28"/>
  </p:sldIdLst>
  <p:sldSz cx="9144000" cy="5143500"/>
  <p:notesSz cx="6858000" cy="9144000"/>
  <p:embeddedFontLst>
    <p:embeddedFont>
      <p:font typeface="Bangers" panose="00000500000000000000"/>
      <p:regular r:id="rId32"/>
    </p:embeddedFont>
    <p:embeddedFont>
      <p:font typeface="Sniglet" panose="04070505030100020000"/>
      <p:regular r:id="rId33"/>
    </p:embeddedFont>
    <p:embeddedFont>
      <p:font typeface="Bangers" panose="00000500000000000000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2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3608972" y="6461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3380372" y="4175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1992350" y="3777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1763750" y="-11462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 panose="00000500000000000000"/>
              <a:buChar char="×"/>
              <a:defRPr sz="2400">
                <a:solidFill>
                  <a:srgbClr val="000000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 panose="00000500000000000000"/>
              <a:buChar char="×"/>
              <a:defRPr>
                <a:solidFill>
                  <a:srgbClr val="000000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 panose="00000500000000000000"/>
              <a:buChar char="×"/>
              <a:defRPr>
                <a:solidFill>
                  <a:srgbClr val="000000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 panose="00000500000000000000"/>
              <a:buChar char="×"/>
              <a:defRPr sz="2400">
                <a:solidFill>
                  <a:srgbClr val="000000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 panose="00000500000000000000"/>
              <a:buChar char="×"/>
              <a:defRPr sz="2400">
                <a:solidFill>
                  <a:srgbClr val="000000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 panose="00000500000000000000"/>
              <a:buChar char="×"/>
              <a:defRPr sz="2400">
                <a:solidFill>
                  <a:srgbClr val="000000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 panose="00000500000000000000"/>
              <a:buChar char="×"/>
              <a:defRPr sz="2400">
                <a:solidFill>
                  <a:srgbClr val="000000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 panose="00000500000000000000"/>
              <a:buChar char="×"/>
              <a:defRPr sz="2400">
                <a:solidFill>
                  <a:srgbClr val="000000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 panose="00000500000000000000"/>
              <a:buChar char="×"/>
              <a:defRPr sz="2400">
                <a:solidFill>
                  <a:srgbClr val="000000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lvl="1">
              <a:buNone/>
              <a:defRPr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lvl="2">
              <a:buNone/>
              <a:defRPr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lvl="3">
              <a:buNone/>
              <a:defRPr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lvl="4">
              <a:buNone/>
              <a:defRPr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lvl="5">
              <a:buNone/>
              <a:defRPr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lvl="6">
              <a:buNone/>
              <a:defRPr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lvl="7">
              <a:buNone/>
              <a:defRPr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lvl="8">
              <a:buNone/>
              <a:defRPr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40" name="Google Shape;40;p6"/>
          <p:cNvSpPr txBox="1"/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41" name="Google Shape;41;p6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type="body" idx="3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/>
          <p:nvPr>
            <p:ph type="body" idx="1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2" name="Google Shape;62;p9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 panose="00000500000000000000"/>
              <a:buNone/>
              <a:defRPr sz="3000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 panose="04070505030100020000"/>
              <a:buChar char="×"/>
              <a:defRPr sz="3000">
                <a:solidFill>
                  <a:schemeClr val="dk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 panose="04070505030100020000"/>
              <a:buChar char="×"/>
              <a:defRPr sz="2400">
                <a:solidFill>
                  <a:schemeClr val="dk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 panose="04070505030100020000"/>
              <a:buChar char="×"/>
              <a:defRPr sz="2400">
                <a:solidFill>
                  <a:schemeClr val="dk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 panose="04070505030100020000"/>
              <a:buChar char="×"/>
              <a:defRPr sz="1800">
                <a:solidFill>
                  <a:schemeClr val="dk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 panose="04070505030100020000"/>
              <a:buChar char="×"/>
              <a:defRPr sz="1800">
                <a:solidFill>
                  <a:schemeClr val="dk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 panose="04070505030100020000"/>
              <a:buChar char="×"/>
              <a:defRPr sz="1800">
                <a:solidFill>
                  <a:schemeClr val="dk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 panose="04070505030100020000"/>
              <a:buChar char="×"/>
              <a:defRPr sz="1800">
                <a:solidFill>
                  <a:schemeClr val="dk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 panose="04070505030100020000"/>
              <a:buChar char="×"/>
              <a:defRPr sz="1800">
                <a:solidFill>
                  <a:schemeClr val="dk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 panose="04070505030100020000"/>
              <a:buChar char="×"/>
              <a:defRPr sz="1800">
                <a:solidFill>
                  <a:schemeClr val="dk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Google Shape;70;p11"/>
          <p:cNvSpPr txBox="1"/>
          <p:nvPr/>
        </p:nvSpPr>
        <p:spPr>
          <a:xfrm>
            <a:off x="3061335" y="1627505"/>
            <a:ext cx="2832735" cy="15290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9600"/>
              <a:t>css</a:t>
            </a:r>
            <a:endParaRPr lang="en-US" altLang="en-GB" sz="9600"/>
          </a:p>
        </p:txBody>
      </p:sp>
      <p:sp>
        <p:nvSpPr>
          <p:cNvPr id="2" name="Google Shape;70;p11"/>
          <p:cNvSpPr txBox="1"/>
          <p:nvPr/>
        </p:nvSpPr>
        <p:spPr>
          <a:xfrm rot="21300000">
            <a:off x="2038985" y="4090670"/>
            <a:ext cx="1351915" cy="3917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bobby irawan</a:t>
            </a:r>
            <a:endParaRPr lang="en-US" altLang="en-GB" sz="1800"/>
          </a:p>
        </p:txBody>
      </p:sp>
      <p:sp>
        <p:nvSpPr>
          <p:cNvPr id="5" name="Google Shape;70;p11"/>
          <p:cNvSpPr txBox="1"/>
          <p:nvPr/>
        </p:nvSpPr>
        <p:spPr>
          <a:xfrm rot="360000">
            <a:off x="1309370" y="697230"/>
            <a:ext cx="4866640" cy="8159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Bangers" panose="00000500000000000000"/>
              <a:buNone/>
              <a:defRPr sz="64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CASCADING STYLE SHEET</a:t>
            </a:r>
            <a:endParaRPr lang="en-US" altLang="en-GB" sz="32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Text Box 6"/>
          <p:cNvSpPr txBox="1"/>
          <p:nvPr/>
        </p:nvSpPr>
        <p:spPr>
          <a:xfrm>
            <a:off x="971550" y="884555"/>
            <a:ext cx="749808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p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color: green; option: "red", "#ff0000", "rgb(255,0,0)"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p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text-align: center; option: center, left, right, justify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a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text-decoration: none;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p{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text-transform: uppercase; option :uppercase, lowercase,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					capitalize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506595" y="1171575"/>
            <a:ext cx="3377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1" name="Straight Connector 0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1910" y="1994535"/>
            <a:ext cx="4015105" cy="10293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6600"/>
              <a:t>background</a:t>
            </a:r>
            <a:endParaRPr lang="en-US" sz="6600"/>
          </a:p>
        </p:txBody>
      </p:sp>
      <p:sp>
        <p:nvSpPr>
          <p:cNvPr id="4" name="object 2"/>
          <p:cNvSpPr txBox="1">
            <a:spLocks noGrp="1"/>
          </p:cNvSpPr>
          <p:nvPr/>
        </p:nvSpPr>
        <p:spPr>
          <a:xfrm>
            <a:off x="70485" y="81280"/>
            <a:ext cx="2896235" cy="12757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97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8200"/>
              <a:t>css</a:t>
            </a:r>
            <a:endParaRPr lang="en-US" sz="8200"/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Text Box 6"/>
          <p:cNvSpPr txBox="1"/>
          <p:nvPr/>
        </p:nvSpPr>
        <p:spPr>
          <a:xfrm>
            <a:off x="971550" y="884555"/>
            <a:ext cx="74980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div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	background-color: lightblue;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div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	background-image: url("img/i.png");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506595" y="1171575"/>
            <a:ext cx="3377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1" name="Straight Connector 0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1910" y="1994535"/>
            <a:ext cx="4015105" cy="10293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6600"/>
              <a:t>pseudo class</a:t>
            </a:r>
            <a:endParaRPr lang="en-US" sz="6600"/>
          </a:p>
        </p:txBody>
      </p:sp>
      <p:sp>
        <p:nvSpPr>
          <p:cNvPr id="4" name="object 2"/>
          <p:cNvSpPr txBox="1">
            <a:spLocks noGrp="1"/>
          </p:cNvSpPr>
          <p:nvPr/>
        </p:nvSpPr>
        <p:spPr>
          <a:xfrm>
            <a:off x="70485" y="81280"/>
            <a:ext cx="2896235" cy="12757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97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8200"/>
              <a:t>css</a:t>
            </a:r>
            <a:endParaRPr lang="en-US" sz="8200"/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 rot="-1065586">
            <a:off x="548060" y="749067"/>
            <a:ext cx="998274" cy="94846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5"/>
          <p:cNvSpPr/>
          <p:nvPr/>
        </p:nvSpPr>
        <p:spPr>
          <a:xfrm rot="148705">
            <a:off x="1623771" y="421708"/>
            <a:ext cx="603565" cy="573541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25"/>
          <p:cNvSpPr/>
          <p:nvPr/>
        </p:nvSpPr>
        <p:spPr>
          <a:xfrm rot="895552">
            <a:off x="7627470" y="3683274"/>
            <a:ext cx="998179" cy="94847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25"/>
          <p:cNvSpPr/>
          <p:nvPr/>
        </p:nvSpPr>
        <p:spPr>
          <a:xfrm rot="2271768">
            <a:off x="8384069" y="2526061"/>
            <a:ext cx="495134" cy="470770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25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object 2"/>
          <p:cNvSpPr txBox="1">
            <a:spLocks noGrp="1"/>
          </p:cNvSpPr>
          <p:nvPr/>
        </p:nvSpPr>
        <p:spPr>
          <a:xfrm>
            <a:off x="247650" y="1781810"/>
            <a:ext cx="8795385" cy="232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rgbClr val="557E8A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950">
                <a:solidFill>
                  <a:schemeClr val="tx1"/>
                </a:solidFill>
              </a:rPr>
              <a:t>selector</a:t>
            </a:r>
            <a:r>
              <a:rPr sz="4950">
                <a:solidFill>
                  <a:schemeClr val="bg1"/>
                </a:solidFill>
              </a:rPr>
              <a:t>:</a:t>
            </a:r>
            <a:r>
              <a:rPr sz="4950">
                <a:solidFill>
                  <a:srgbClr val="FFC000"/>
                </a:solidFill>
              </a:rPr>
              <a:t>pseudo-class</a:t>
            </a:r>
            <a:r>
              <a:rPr sz="4950">
                <a:solidFill>
                  <a:schemeClr val="bg1"/>
                </a:solidFill>
              </a:rPr>
              <a:t> {</a:t>
            </a:r>
            <a:endParaRPr sz="495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950">
                <a:solidFill>
                  <a:schemeClr val="bg1"/>
                </a:solidFill>
              </a:rPr>
              <a:t>  </a:t>
            </a:r>
            <a:r>
              <a:rPr sz="4950">
                <a:solidFill>
                  <a:schemeClr val="accent2"/>
                </a:solidFill>
              </a:rPr>
              <a:t>property</a:t>
            </a:r>
            <a:r>
              <a:rPr sz="4950">
                <a:solidFill>
                  <a:schemeClr val="bg1"/>
                </a:solidFill>
              </a:rPr>
              <a:t>:</a:t>
            </a:r>
            <a:r>
              <a:rPr sz="4950">
                <a:solidFill>
                  <a:srgbClr val="7030A0"/>
                </a:solidFill>
              </a:rPr>
              <a:t>value</a:t>
            </a:r>
            <a:r>
              <a:rPr sz="4950">
                <a:solidFill>
                  <a:schemeClr val="bg1"/>
                </a:solidFill>
              </a:rPr>
              <a:t>;</a:t>
            </a:r>
            <a:endParaRPr sz="495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950">
                <a:solidFill>
                  <a:schemeClr val="bg1"/>
                </a:solidFill>
              </a:rPr>
              <a:t>}</a:t>
            </a:r>
            <a:endParaRPr sz="495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Text Box 8"/>
          <p:cNvSpPr txBox="1"/>
          <p:nvPr/>
        </p:nvSpPr>
        <p:spPr>
          <a:xfrm>
            <a:off x="4506595" y="1171575"/>
            <a:ext cx="3377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637665" y="812800"/>
            <a:ext cx="69430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a:link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color: black;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a:visited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color: green;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a:hover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color: hotpink;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a:active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color: blue;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688340" y="-67945"/>
            <a:ext cx="2221865" cy="2115185"/>
          </a:xfrm>
        </p:spPr>
        <p:txBody>
          <a:bodyPr/>
          <a:p>
            <a:pPr algn="l"/>
            <a:r>
              <a:rPr lang="en-US" sz="8000"/>
              <a:t>css</a:t>
            </a:r>
            <a:br>
              <a:rPr lang="en-US" sz="4000"/>
            </a:br>
            <a:r>
              <a:rPr lang="en-US" sz="4000"/>
              <a:t>layout</a:t>
            </a:r>
            <a:endParaRPr lang="en-US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object 2"/>
          <p:cNvSpPr txBox="1">
            <a:spLocks noGrp="1"/>
          </p:cNvSpPr>
          <p:nvPr/>
        </p:nvSpPr>
        <p:spPr>
          <a:xfrm>
            <a:off x="3851910" y="1994535"/>
            <a:ext cx="4015105" cy="102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97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6600"/>
              <a:t>display</a:t>
            </a:r>
            <a:endParaRPr lang="en-US" sz="6600"/>
          </a:p>
        </p:txBody>
      </p:sp>
      <p:sp>
        <p:nvSpPr>
          <p:cNvPr id="7" name="Text Box 6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Text Box 8"/>
          <p:cNvSpPr txBox="1"/>
          <p:nvPr/>
        </p:nvSpPr>
        <p:spPr>
          <a:xfrm>
            <a:off x="4506595" y="1171575"/>
            <a:ext cx="3377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039495" y="831215"/>
            <a:ext cx="694309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li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display: inline;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a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display: block;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a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display: none;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h1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visibility: hidden;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688340" y="-67945"/>
            <a:ext cx="2221865" cy="2115185"/>
          </a:xfrm>
        </p:spPr>
        <p:txBody>
          <a:bodyPr/>
          <a:p>
            <a:pPr algn="l"/>
            <a:r>
              <a:rPr lang="en-US" sz="8000"/>
              <a:t>css</a:t>
            </a:r>
            <a:br>
              <a:rPr lang="en-US" sz="4000"/>
            </a:br>
            <a:r>
              <a:rPr lang="en-US" sz="4000"/>
              <a:t>box-model</a:t>
            </a:r>
            <a:endParaRPr lang="en-US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object 2"/>
          <p:cNvSpPr txBox="1">
            <a:spLocks noGrp="1"/>
          </p:cNvSpPr>
          <p:nvPr/>
        </p:nvSpPr>
        <p:spPr>
          <a:xfrm>
            <a:off x="3851910" y="1994535"/>
            <a:ext cx="4015105" cy="102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97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6600"/>
              <a:t>margin</a:t>
            </a:r>
            <a:endParaRPr lang="en-US" sz="6600"/>
          </a:p>
        </p:txBody>
      </p:sp>
      <p:sp>
        <p:nvSpPr>
          <p:cNvPr id="7" name="Text Box 6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Text Box 8"/>
          <p:cNvSpPr txBox="1"/>
          <p:nvPr/>
        </p:nvSpPr>
        <p:spPr>
          <a:xfrm>
            <a:off x="4506595" y="1171575"/>
            <a:ext cx="3377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039495" y="831215"/>
            <a:ext cx="69430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 margin: 10px 10px 10px 10px; top right bottom left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 margin-top: 10px;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 margin-bottom: 10px;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 margin-left: 10px;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 margin-right: 10px;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 rot="161729">
            <a:off x="817880" y="681990"/>
            <a:ext cx="7030085" cy="777240"/>
          </a:xfrm>
        </p:spPr>
        <p:txBody>
          <a:bodyPr/>
          <a:p>
            <a:r>
              <a:rPr lang="en-US" sz="3200">
                <a:sym typeface="+mn-ea"/>
              </a:rPr>
              <a:t>Apa itu CSS?</a:t>
            </a:r>
            <a:endParaRPr lang="en-US" sz="32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930275" y="926465"/>
            <a:ext cx="7265670" cy="3494405"/>
          </a:xfrm>
        </p:spPr>
        <p:txBody>
          <a:bodyPr/>
          <a:p>
            <a:endParaRPr lang="en-US"/>
          </a:p>
          <a:p>
            <a:r>
              <a:rPr lang="en-US"/>
              <a:t>CSS adalah singkatan dari C ascading S tyle S heets</a:t>
            </a:r>
            <a:endParaRPr lang="en-US"/>
          </a:p>
          <a:p>
            <a:r>
              <a:rPr lang="en-US"/>
              <a:t>CSS menjelaskan bagaimana elemen-elemen HTML ditampilkan di layar, kertas, atau di media lain</a:t>
            </a:r>
            <a:endParaRPr lang="en-US"/>
          </a:p>
          <a:p>
            <a:r>
              <a:rPr lang="en-US"/>
              <a:t>Lembar gaya eksternal disimpan dalam file CSS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688340" y="-67945"/>
            <a:ext cx="2221865" cy="2115185"/>
          </a:xfrm>
        </p:spPr>
        <p:txBody>
          <a:bodyPr/>
          <a:p>
            <a:pPr algn="l"/>
            <a:r>
              <a:rPr lang="en-US" sz="8000"/>
              <a:t>css</a:t>
            </a:r>
            <a:br>
              <a:rPr lang="en-US" sz="4000"/>
            </a:br>
            <a:r>
              <a:rPr lang="en-US" sz="4000"/>
              <a:t>box-model</a:t>
            </a:r>
            <a:endParaRPr lang="en-US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object 2"/>
          <p:cNvSpPr txBox="1">
            <a:spLocks noGrp="1"/>
          </p:cNvSpPr>
          <p:nvPr/>
        </p:nvSpPr>
        <p:spPr>
          <a:xfrm>
            <a:off x="3851910" y="652145"/>
            <a:ext cx="4015105" cy="30892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97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6600"/>
              <a:t>padding</a:t>
            </a:r>
            <a:endParaRPr lang="en-US" sz="66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6600"/>
              <a:t>&amp;</a:t>
            </a:r>
            <a:endParaRPr lang="en-US" sz="66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6600"/>
              <a:t> border</a:t>
            </a:r>
            <a:endParaRPr lang="en-US" sz="6600"/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Text Box 8"/>
          <p:cNvSpPr txBox="1"/>
          <p:nvPr/>
        </p:nvSpPr>
        <p:spPr>
          <a:xfrm>
            <a:off x="4506595" y="1171575"/>
            <a:ext cx="3377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52475" y="1118235"/>
            <a:ext cx="694309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padding-top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padding-right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padding-bottom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padding-left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div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padding: 25px 50px 75px 100px;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div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padding-top: 50px;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padding-right: 30px;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padding-bottom: 50px;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padding-left: 80px;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2"/>
          <p:cNvSpPr txBox="1">
            <a:spLocks noGrp="1"/>
          </p:cNvSpPr>
          <p:nvPr/>
        </p:nvSpPr>
        <p:spPr>
          <a:xfrm>
            <a:off x="-525145" y="528955"/>
            <a:ext cx="4015105" cy="62928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97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000"/>
              <a:t>padding</a:t>
            </a:r>
            <a:endParaRPr lang="en-US" sz="4000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Text Box 8"/>
          <p:cNvSpPr txBox="1"/>
          <p:nvPr/>
        </p:nvSpPr>
        <p:spPr>
          <a:xfrm>
            <a:off x="4506595" y="1171575"/>
            <a:ext cx="3377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95985" y="1333500"/>
            <a:ext cx="28651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dotted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solid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double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groove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ridge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inset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none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hidden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2"/>
          <p:cNvSpPr txBox="1">
            <a:spLocks noGrp="1"/>
          </p:cNvSpPr>
          <p:nvPr/>
        </p:nvSpPr>
        <p:spPr>
          <a:xfrm>
            <a:off x="-525145" y="528955"/>
            <a:ext cx="4015105" cy="62928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97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000"/>
              <a:t>borders</a:t>
            </a:r>
            <a:endParaRPr lang="en-US" sz="4000"/>
          </a:p>
        </p:txBody>
      </p:sp>
      <p:sp>
        <p:nvSpPr>
          <p:cNvPr id="1" name="Text Box 0"/>
          <p:cNvSpPr txBox="1"/>
          <p:nvPr/>
        </p:nvSpPr>
        <p:spPr>
          <a:xfrm>
            <a:off x="3893185" y="1891030"/>
            <a:ext cx="2865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border-style: dotted;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43860" y="3668395"/>
            <a:ext cx="33820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border: 5px dotted </a:t>
            </a:r>
            <a:r>
              <a:rPr lang="en-US" sz="1600" b="1" spc="20" dirty="0">
                <a:solidFill>
                  <a:schemeClr val="accent1"/>
                </a:solidFill>
                <a:latin typeface="Courier New" panose="02070309020205020404"/>
                <a:cs typeface="Courier New" panose="02070309020205020404"/>
                <a:sym typeface="+mn-ea"/>
              </a:rPr>
              <a:t>blue</a:t>
            </a: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>
          <a:xfrm>
            <a:off x="688340" y="-67945"/>
            <a:ext cx="2221865" cy="2115185"/>
          </a:xfrm>
        </p:spPr>
        <p:txBody>
          <a:bodyPr/>
          <a:p>
            <a:pPr algn="l"/>
            <a:r>
              <a:rPr lang="en-US" sz="8000"/>
              <a:t>css</a:t>
            </a:r>
            <a:br>
              <a:rPr lang="en-US" sz="4000"/>
            </a:br>
            <a:r>
              <a:rPr lang="en-US" sz="4000"/>
              <a:t>layout</a:t>
            </a:r>
            <a:endParaRPr lang="en-US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object 2"/>
          <p:cNvSpPr txBox="1">
            <a:spLocks noGrp="1"/>
          </p:cNvSpPr>
          <p:nvPr/>
        </p:nvSpPr>
        <p:spPr>
          <a:xfrm>
            <a:off x="3851910" y="1851025"/>
            <a:ext cx="4015105" cy="102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97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6600"/>
              <a:t>position</a:t>
            </a:r>
            <a:endParaRPr lang="en-US" sz="6600"/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1111250" y="831215"/>
            <a:ext cx="6151245" cy="3386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800" b="1" spc="20" dirty="0">
                <a:latin typeface="Courier New" panose="02070309020205020404"/>
                <a:cs typeface="Courier New" panose="02070309020205020404"/>
                <a:sym typeface="+mn-ea"/>
              </a:rPr>
              <a:t>absolute</a:t>
            </a:r>
            <a:endParaRPr lang="en-US" sz="28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800" b="1" spc="20" dirty="0">
                <a:latin typeface="Courier New" panose="02070309020205020404"/>
                <a:cs typeface="Courier New" panose="02070309020205020404"/>
                <a:sym typeface="+mn-ea"/>
              </a:rPr>
              <a:t>relative</a:t>
            </a:r>
            <a:endParaRPr lang="en-US" sz="28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800" b="1" spc="20" dirty="0">
                <a:latin typeface="Courier New" panose="02070309020205020404"/>
                <a:cs typeface="Courier New" panose="02070309020205020404"/>
                <a:sym typeface="+mn-ea"/>
              </a:rPr>
              <a:t>fixed</a:t>
            </a:r>
            <a:endParaRPr lang="en-US" sz="28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800" b="1" spc="20" dirty="0">
                <a:latin typeface="Courier New" panose="02070309020205020404"/>
                <a:cs typeface="Courier New" panose="02070309020205020404"/>
                <a:sym typeface="+mn-ea"/>
              </a:rPr>
              <a:t>static</a:t>
            </a:r>
            <a:endParaRPr lang="en-US" sz="28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b="1" spc="20" dirty="0">
                <a:solidFill>
                  <a:srgbClr val="0070C0"/>
                </a:solidFill>
                <a:latin typeface="Courier New" panose="02070309020205020404"/>
                <a:cs typeface="Courier New" panose="02070309020205020404"/>
                <a:sym typeface="+mn-ea"/>
              </a:rPr>
              <a:t>https://www.w3schools.com/css/css_positioning.asp</a:t>
            </a:r>
            <a:endParaRPr lang="en-US" b="1" spc="20" dirty="0">
              <a:solidFill>
                <a:srgbClr val="0070C0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ctrTitle" idx="4294967295"/>
          </p:nvPr>
        </p:nvSpPr>
        <p:spPr>
          <a:xfrm>
            <a:off x="762000" y="2471150"/>
            <a:ext cx="4777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>
                <a:solidFill>
                  <a:srgbClr val="FFFFFF"/>
                </a:solidFill>
              </a:rPr>
              <a:t>THANKS!</a:t>
            </a:r>
            <a:endParaRPr sz="12000">
              <a:solidFill>
                <a:srgbClr val="FFFFFF"/>
              </a:solidFill>
            </a:endParaRPr>
          </a:p>
        </p:txBody>
      </p:sp>
      <p:sp>
        <p:nvSpPr>
          <p:cNvPr id="277" name="Google Shape;277;p34"/>
          <p:cNvSpPr txBox="1"/>
          <p:nvPr>
            <p:ph type="subTitle" idx="4294967295"/>
          </p:nvPr>
        </p:nvSpPr>
        <p:spPr>
          <a:xfrm>
            <a:off x="762000" y="3296868"/>
            <a:ext cx="6593700" cy="14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Bobby Irawan</a:t>
            </a: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" name="Google Shape;279;p34"/>
          <p:cNvSpPr/>
          <p:nvPr/>
        </p:nvSpPr>
        <p:spPr>
          <a:xfrm>
            <a:off x="6452211" y="1206814"/>
            <a:ext cx="1134977" cy="113497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0" name="Google Shape;280;p34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Text Box 0"/>
          <p:cNvSpPr txBox="1"/>
          <p:nvPr/>
        </p:nvSpPr>
        <p:spPr>
          <a:xfrm>
            <a:off x="95250" y="91440"/>
            <a:ext cx="3945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referensi :   https://www.w3schools.com/css/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1465" y="1994535"/>
            <a:ext cx="3765550" cy="10293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6600"/>
              <a:t>penempatan</a:t>
            </a:r>
            <a:endParaRPr lang="en-US" sz="6600"/>
          </a:p>
        </p:txBody>
      </p:sp>
      <p:sp>
        <p:nvSpPr>
          <p:cNvPr id="4" name="object 2"/>
          <p:cNvSpPr txBox="1">
            <a:spLocks noGrp="1"/>
          </p:cNvSpPr>
          <p:nvPr/>
        </p:nvSpPr>
        <p:spPr>
          <a:xfrm>
            <a:off x="70485" y="81280"/>
            <a:ext cx="2896235" cy="12757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97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8200"/>
              <a:t>css</a:t>
            </a:r>
            <a:endParaRPr lang="en-US" sz="8200"/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930275" y="926465"/>
            <a:ext cx="7265670" cy="3494405"/>
          </a:xfrm>
        </p:spPr>
        <p:txBody>
          <a:bodyPr/>
          <a:p>
            <a:r>
              <a:rPr lang="en-US"/>
              <a:t>embed</a:t>
            </a:r>
            <a:endParaRPr lang="en-US"/>
          </a:p>
          <a:p>
            <a:pPr marL="546100" lvl="1" indent="0">
              <a:buNone/>
            </a:pPr>
            <a:r>
              <a:rPr lang="en-US"/>
              <a:t>&lt;style&gt;&lt;/style&gt;</a:t>
            </a:r>
            <a:endParaRPr lang="en-US"/>
          </a:p>
          <a:p>
            <a:pPr marL="546100" lvl="1" indent="0">
              <a:buNone/>
            </a:pPr>
            <a:endParaRPr lang="en-US"/>
          </a:p>
          <a:p>
            <a:r>
              <a:rPr lang="en-US"/>
              <a:t>inline</a:t>
            </a:r>
            <a:endParaRPr lang="en-US"/>
          </a:p>
          <a:p>
            <a:pPr marL="546100" lvl="1" indent="0">
              <a:buNone/>
            </a:pPr>
            <a:r>
              <a:rPr lang="en-US"/>
              <a:t>&lt;p style=”color: lightblue;”&gt;.....&lt;/p&gt;</a:t>
            </a:r>
            <a:endParaRPr lang="en-US"/>
          </a:p>
          <a:p>
            <a:pPr marL="546100" lvl="1" indent="0">
              <a:buNone/>
            </a:pPr>
            <a:endParaRPr lang="en-US"/>
          </a:p>
          <a:p>
            <a:r>
              <a:rPr lang="en-US"/>
              <a:t>external</a:t>
            </a:r>
            <a:endParaRPr lang="en-US"/>
          </a:p>
          <a:p>
            <a:pPr marL="546100" lvl="1" indent="0">
              <a:buNone/>
            </a:pPr>
            <a:r>
              <a:rPr lang="en-US"/>
              <a:t>&lt;link rel=”stylesheet”  href=”style.css” 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1910" y="1994535"/>
            <a:ext cx="4015105" cy="10293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6600"/>
              <a:t>selector</a:t>
            </a:r>
            <a:endParaRPr lang="en-US" sz="6600"/>
          </a:p>
        </p:txBody>
      </p:sp>
      <p:sp>
        <p:nvSpPr>
          <p:cNvPr id="4" name="object 2"/>
          <p:cNvSpPr txBox="1">
            <a:spLocks noGrp="1"/>
          </p:cNvSpPr>
          <p:nvPr/>
        </p:nvSpPr>
        <p:spPr>
          <a:xfrm>
            <a:off x="70485" y="81280"/>
            <a:ext cx="2896235" cy="12757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97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8200"/>
              <a:t>css</a:t>
            </a:r>
            <a:endParaRPr lang="en-US" sz="8200"/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Text Box 8"/>
          <p:cNvSpPr txBox="1"/>
          <p:nvPr/>
        </p:nvSpPr>
        <p:spPr>
          <a:xfrm>
            <a:off x="4506595" y="1171575"/>
            <a:ext cx="3377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190625" y="1171575"/>
            <a:ext cx="69430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.typeTulisan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font-family: "Times New Roman", serif;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#gayaTulisan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font-style: normal; option: normal, italic, oblique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p.ukuranTulisan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font-size: 14px; option: %, vw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ul li 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font-weight: bold; option: bold, normal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 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1465" y="1994535"/>
            <a:ext cx="3765550" cy="10293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6600"/>
              <a:t>font styling</a:t>
            </a:r>
            <a:endParaRPr lang="en-US" sz="6600"/>
          </a:p>
        </p:txBody>
      </p:sp>
      <p:sp>
        <p:nvSpPr>
          <p:cNvPr id="4" name="object 2"/>
          <p:cNvSpPr txBox="1">
            <a:spLocks noGrp="1"/>
          </p:cNvSpPr>
          <p:nvPr/>
        </p:nvSpPr>
        <p:spPr>
          <a:xfrm>
            <a:off x="70485" y="81280"/>
            <a:ext cx="2896235" cy="12757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97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8200"/>
              <a:t>css</a:t>
            </a:r>
            <a:endParaRPr lang="en-US" sz="8200"/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Text Box 6"/>
          <p:cNvSpPr txBox="1"/>
          <p:nvPr/>
        </p:nvSpPr>
        <p:spPr>
          <a:xfrm>
            <a:off x="941070" y="884555"/>
            <a:ext cx="69430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p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font-family: "Times New Roman", serif;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p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font-style: normal; option: normal, italic, oblique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p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font-size: 14px; option: em, %, vw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p {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  font-weight: bold; option: bold, normal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1600" b="1" spc="20" dirty="0"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en-US" sz="1600" b="1" spc="20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506595" y="1171575"/>
            <a:ext cx="3377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1465" y="1994535"/>
            <a:ext cx="3765550" cy="10293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6600"/>
              <a:t>text styling</a:t>
            </a:r>
            <a:endParaRPr lang="en-US" sz="6600"/>
          </a:p>
        </p:txBody>
      </p:sp>
      <p:sp>
        <p:nvSpPr>
          <p:cNvPr id="4" name="object 2"/>
          <p:cNvSpPr txBox="1">
            <a:spLocks noGrp="1"/>
          </p:cNvSpPr>
          <p:nvPr/>
        </p:nvSpPr>
        <p:spPr>
          <a:xfrm>
            <a:off x="70485" y="81280"/>
            <a:ext cx="2896235" cy="12757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970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ngers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Bangers" panose="00000500000000000000"/>
                <a:ea typeface="Bangers" panose="00000500000000000000"/>
                <a:cs typeface="Bangers" panose="00000500000000000000"/>
                <a:sym typeface="Bangers" panose="00000500000000000000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8200"/>
              <a:t>css</a:t>
            </a:r>
            <a:endParaRPr lang="en-US" sz="8200"/>
          </a:p>
        </p:txBody>
      </p:sp>
      <p:sp>
        <p:nvSpPr>
          <p:cNvPr id="5" name="Text Box 4"/>
          <p:cNvSpPr txBox="1"/>
          <p:nvPr/>
        </p:nvSpPr>
        <p:spPr>
          <a:xfrm>
            <a:off x="6557010" y="4819015"/>
            <a:ext cx="2401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Bangers" panose="00000500000000000000" charset="0"/>
                <a:cs typeface="Bangers" panose="00000500000000000000" charset="0"/>
              </a:rPr>
              <a:t>bobby irawan | ridick industries</a:t>
            </a:r>
            <a:endParaRPr lang="en-US">
              <a:solidFill>
                <a:schemeClr val="bg1"/>
              </a:solidFill>
              <a:latin typeface="Bangers" panose="00000500000000000000" charset="0"/>
              <a:cs typeface="Bangers" panose="000005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4435" y="4732020"/>
            <a:ext cx="0" cy="358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2729</Words>
  <Application>WPS Presentation</Application>
  <PresentationFormat/>
  <Paragraphs>294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SimSun</vt:lpstr>
      <vt:lpstr>Wingdings</vt:lpstr>
      <vt:lpstr>Arial</vt:lpstr>
      <vt:lpstr>Bangers</vt:lpstr>
      <vt:lpstr>Sniglet</vt:lpstr>
      <vt:lpstr>Bangers</vt:lpstr>
      <vt:lpstr>Wingdings</vt:lpstr>
      <vt:lpstr>Courier New</vt:lpstr>
      <vt:lpstr>Microsoft YaHei</vt:lpstr>
      <vt:lpstr>Arial Unicode MS</vt:lpstr>
      <vt:lpstr>Jachimo template</vt:lpstr>
      <vt:lpstr>PowerPoint 演示文稿</vt:lpstr>
      <vt:lpstr>Apa itu CSS?</vt:lpstr>
      <vt:lpstr>penempatan</vt:lpstr>
      <vt:lpstr>PowerPoint 演示文稿</vt:lpstr>
      <vt:lpstr>selector</vt:lpstr>
      <vt:lpstr>PowerPoint 演示文稿</vt:lpstr>
      <vt:lpstr>font styling</vt:lpstr>
      <vt:lpstr>PowerPoint 演示文稿</vt:lpstr>
      <vt:lpstr>text styling</vt:lpstr>
      <vt:lpstr>PowerPoint 演示文稿</vt:lpstr>
      <vt:lpstr>background</vt:lpstr>
      <vt:lpstr>PowerPoint 演示文稿</vt:lpstr>
      <vt:lpstr>pseudo class</vt:lpstr>
      <vt:lpstr>PowerPoint 演示文稿</vt:lpstr>
      <vt:lpstr>PowerPoint 演示文稿</vt:lpstr>
      <vt:lpstr>css layout</vt:lpstr>
      <vt:lpstr>PowerPoint 演示文稿</vt:lpstr>
      <vt:lpstr>css box-model</vt:lpstr>
      <vt:lpstr>PowerPoint 演示文稿</vt:lpstr>
      <vt:lpstr>css box-model</vt:lpstr>
      <vt:lpstr>PowerPoint 演示文稿</vt:lpstr>
      <vt:lpstr>PowerPoint 演示文稿</vt:lpstr>
      <vt:lpstr>css layout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/>
  <cp:lastModifiedBy>Bobby</cp:lastModifiedBy>
  <cp:revision>23</cp:revision>
  <dcterms:created xsi:type="dcterms:W3CDTF">2020-01-30T15:23:00Z</dcterms:created>
  <dcterms:modified xsi:type="dcterms:W3CDTF">2020-02-27T06:45:12Z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