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33"/>
  </p:notesMasterIdLst>
  <p:handoutMasterIdLst>
    <p:handoutMasterId r:id="rId34"/>
  </p:handoutMasterIdLst>
  <p:sldIdLst>
    <p:sldId id="258" r:id="rId4"/>
    <p:sldId id="257" r:id="rId5"/>
    <p:sldId id="588" r:id="rId6"/>
    <p:sldId id="260" r:id="rId7"/>
    <p:sldId id="259" r:id="rId8"/>
    <p:sldId id="261" r:id="rId9"/>
    <p:sldId id="352" r:id="rId10"/>
    <p:sldId id="353" r:id="rId11"/>
    <p:sldId id="280" r:id="rId12"/>
    <p:sldId id="262" r:id="rId13"/>
    <p:sldId id="388" r:id="rId14"/>
    <p:sldId id="389" r:id="rId15"/>
    <p:sldId id="392" r:id="rId16"/>
    <p:sldId id="391" r:id="rId17"/>
    <p:sldId id="393" r:id="rId18"/>
    <p:sldId id="394" r:id="rId19"/>
    <p:sldId id="428" r:id="rId20"/>
    <p:sldId id="429" r:id="rId21"/>
    <p:sldId id="481" r:id="rId22"/>
    <p:sldId id="479" r:id="rId23"/>
    <p:sldId id="482" r:id="rId24"/>
    <p:sldId id="483" r:id="rId25"/>
    <p:sldId id="484" r:id="rId26"/>
    <p:sldId id="518" r:id="rId27"/>
    <p:sldId id="519" r:id="rId28"/>
    <p:sldId id="552" r:id="rId29"/>
    <p:sldId id="585" r:id="rId30"/>
    <p:sldId id="586" r:id="rId31"/>
    <p:sldId id="293" r:id="rId32"/>
  </p:sldIdLst>
  <p:sldSz cx="18286095" cy="10287000"/>
  <p:notesSz cx="6858000" cy="9144000"/>
  <p:defaultTextStyle>
    <a:defPPr>
      <a:defRPr lang="ja-JP"/>
    </a:defPPr>
    <a:lvl1pPr marL="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61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58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9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80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78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39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36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097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654" y="-90"/>
      </p:cViewPr>
      <p:guideLst>
        <p:guide orient="horz" pos="3185"/>
        <p:guide pos="5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31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4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99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49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49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99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99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49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49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99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  <p:hf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  <a:endParaRPr kumimoji="1" lang="en-US" altLang="ja-JP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  <a:endParaRPr kumimoji="1" lang="en-US" altLang="ja-JP" dirty="0" smtClean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en-US" altLang="ja-JP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en-US" altLang="ja-JP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9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99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99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99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en-US" altLang="ja-JP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en-US" altLang="ja-JP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49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99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99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49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49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49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49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goes here</a:t>
            </a: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1632585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515" indent="-510540" algn="l" defTabSz="163258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89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50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47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8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69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67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28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9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78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39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36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097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sldNum="0" hdr="0" ftr="0"/>
  <p:txStyles>
    <p:titleStyle>
      <a:lvl1pPr algn="l" defTabSz="1632585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515" indent="-510540" algn="l" defTabSz="163258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89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50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47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8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69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67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28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9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78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39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36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097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hyperlink" Target="http://www.oracle.com/technology/pub/articles/php_experts/rasmus_php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17550" y="5647690"/>
            <a:ext cx="1008380" cy="2088515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18185" y="7063740"/>
            <a:ext cx="16849725" cy="1410335"/>
          </a:xfrm>
          <a:solidFill>
            <a:schemeClr val="bg1">
              <a:lumMod val="75000"/>
              <a:lumOff val="25000"/>
            </a:schemeClr>
          </a:solidFill>
          <a:ln w="57150"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kumimoji="1" lang="en-US" sz="7200" dirty="0" smtClean="0"/>
              <a:t>Bobby Irawan</a:t>
            </a:r>
            <a:endParaRPr kumimoji="1" lang="en-US" sz="72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14407515" y="9198610"/>
            <a:ext cx="3519805" cy="673735"/>
          </a:xfrm>
        </p:spPr>
        <p:txBody>
          <a:bodyPr/>
          <a:lstStyle/>
          <a:p>
            <a:r>
              <a:rPr kumimoji="1" lang="en-US" altLang="ja-JP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Ridick Industries</a:t>
            </a:r>
            <a:endParaRPr kumimoji="1" lang="en-US" altLang="ja-JP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Placeholder 1" descr="php icon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252720" y="904240"/>
            <a:ext cx="6495415" cy="388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7405" y="941705"/>
            <a:ext cx="16457930" cy="104584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SINTAKS DASAR PHP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042670" y="1898650"/>
            <a:ext cx="15913735" cy="7007860"/>
          </a:xfrm>
        </p:spPr>
        <p:txBody>
          <a:bodyPr/>
          <a:lstStyle/>
          <a:p>
            <a:pPr marL="571500" indent="-5715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TAG PEMBUNGKUS</a:t>
            </a:r>
            <a:endParaRPr kumimoji="1" lang="en-US" altLang="ja-JP" dirty="0"/>
          </a:p>
          <a:p>
            <a:r>
              <a:rPr kumimoji="1" lang="en-US" altLang="ja-JP" sz="3200" dirty="0"/>
              <a:t>     </a:t>
            </a:r>
            <a:r>
              <a:rPr kumimoji="1" lang="en-US" altLang="ja-JP" dirty="0"/>
              <a:t>&lt;? php ?&gt;</a:t>
            </a:r>
            <a:endParaRPr kumimoji="1" lang="en-US" altLang="ja-JP" sz="3200" dirty="0"/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KOMENTAR </a:t>
            </a:r>
            <a:r>
              <a:rPr kumimoji="1" lang="en-US" altLang="ja-JP" dirty="0">
                <a:cs typeface="+mn-lt"/>
              </a:rPr>
              <a:t>( sintaks pemrograman yang tidak akan dieksekusi)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</a:pPr>
            <a:r>
              <a:rPr kumimoji="1"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3200" dirty="0">
                <a:cs typeface="+mn-lt"/>
              </a:rPr>
              <a:t>  </a:t>
            </a:r>
            <a:r>
              <a:rPr kumimoji="1" lang="en-US" altLang="ja-JP" dirty="0">
                <a:cs typeface="+mn-lt"/>
              </a:rPr>
              <a:t>// komentar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  /* komentar */</a:t>
            </a:r>
            <a:endParaRPr kumimoji="1" lang="en-US" altLang="ja-JP" dirty="0">
              <a:cs typeface="+mn-lt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OUTPUT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 echo, print</a:t>
            </a:r>
            <a:endParaRPr kumimoji="1" lang="en-US" altLang="ja-JP" dirty="0">
              <a:cs typeface="+mn-lt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PENULISAN SINTAKS PHP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 1. php didalam html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 2. html didalam php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endParaRPr kumimoji="1" lang="en-US" altLang="ja-JP" dirty="0">
              <a:cs typeface="+mn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96000" y="6896735"/>
            <a:ext cx="284988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" name="Picture 19" descr="php dalam 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785" y="6675755"/>
            <a:ext cx="7520305" cy="1028065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300000">
            <a:off x="6151245" y="7741285"/>
            <a:ext cx="284988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html dalam ph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40" y="7544435"/>
            <a:ext cx="7240270" cy="16484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7405" y="941705"/>
            <a:ext cx="16457930" cy="104584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SINTAKS DASAR PHP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042670" y="1898650"/>
            <a:ext cx="15913735" cy="7737475"/>
          </a:xfrm>
        </p:spPr>
        <p:txBody>
          <a:bodyPr/>
          <a:lstStyle/>
          <a:p>
            <a:pPr marL="571500" indent="-5715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VARIABLE  (tidak boleh ada spasi)</a:t>
            </a:r>
            <a:endParaRPr kumimoji="1" lang="en-US" altLang="ja-JP" dirty="0"/>
          </a:p>
          <a:p>
            <a:r>
              <a:rPr kumimoji="1" lang="en-US" altLang="ja-JP" sz="3200" dirty="0"/>
              <a:t>    	$	</a:t>
            </a:r>
            <a:endParaRPr kumimoji="1" lang="en-US" altLang="ja-JP" sz="3200" dirty="0"/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OPERATOR ARITMATIKA</a:t>
            </a:r>
            <a:endParaRPr kumimoji="1"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</a:pPr>
            <a:r>
              <a:rPr kumimoji="1"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3200" dirty="0">
                <a:cs typeface="+mn-lt"/>
              </a:rPr>
              <a:t>  +, -,  /, *, %</a:t>
            </a:r>
            <a:endParaRPr kumimoji="1" lang="en-US" altLang="ja-JP" sz="3200" dirty="0">
              <a:cs typeface="+mn-lt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dirty="0">
                <a:cs typeface="+mn-lt"/>
              </a:rPr>
              <a:t> ASSIGNMENT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 =, +=, -=, *=, /=, %=, .=</a:t>
            </a:r>
            <a:endParaRPr kumimoji="1" lang="en-US" altLang="ja-JP" dirty="0">
              <a:cs typeface="+mn-lt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PENGGABUNG STRING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 .</a:t>
            </a:r>
            <a:endParaRPr kumimoji="1" lang="en-US" altLang="ja-JP" dirty="0">
              <a:cs typeface="+mn-lt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OPERATOR PENGGABUNG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&gt;, &lt;, &gt;=, &lt;=, ==, !=</a:t>
            </a:r>
            <a:endParaRPr kumimoji="1" lang="en-US" altLang="ja-JP" dirty="0">
              <a:cs typeface="+mn-lt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kumimoji="1" lang="en-US" altLang="ja-JP" dirty="0">
                <a:cs typeface="+mn-lt"/>
              </a:rPr>
              <a:t>LOGIKA</a:t>
            </a:r>
            <a:endParaRPr kumimoji="1" lang="en-US" altLang="ja-JP" dirty="0">
              <a:cs typeface="+mn-lt"/>
            </a:endParaRPr>
          </a:p>
          <a:p>
            <a:pPr>
              <a:buFont typeface="Wingdings" panose="05000000000000000000" charset="0"/>
            </a:pPr>
            <a:r>
              <a:rPr kumimoji="1" lang="en-US" altLang="ja-JP" dirty="0">
                <a:cs typeface="+mn-lt"/>
              </a:rPr>
              <a:t>    &amp;&amp;, ||, !</a:t>
            </a:r>
            <a:endParaRPr kumimoji="1" lang="en-US" altLang="ja-JP" dirty="0">
              <a:cs typeface="+mn-lt"/>
            </a:endParaRPr>
          </a:p>
        </p:txBody>
      </p:sp>
      <p:sp>
        <p:nvSpPr>
          <p:cNvPr id="11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 descr="vari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0" y="2274570"/>
            <a:ext cx="7772400" cy="114046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1120000">
            <a:off x="4131945" y="2770505"/>
            <a:ext cx="284988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operator aritmatik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70" y="3762375"/>
            <a:ext cx="5208270" cy="12636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54930" y="4142105"/>
            <a:ext cx="284988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580515" y="6125210"/>
            <a:ext cx="14783435" cy="2620010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CONTROL FLOW/ STRUKTUR KENDALI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7405" y="941705"/>
            <a:ext cx="16457930" cy="104584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STRUKTUR KENDALI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042670" y="2400935"/>
            <a:ext cx="15913735" cy="1227455"/>
          </a:xfrm>
        </p:spPr>
        <p:txBody>
          <a:bodyPr/>
          <a:lstStyle/>
          <a:p>
            <a:pPr marL="457200" indent="-457200">
              <a:buFont typeface="Wingdings" panose="05000000000000000000" charset="0"/>
              <a:buChar char="v"/>
            </a:pPr>
            <a:r>
              <a:rPr kumimoji="1" lang="en-US" altLang="ja-JP" sz="3200" dirty="0">
                <a:cs typeface="+mn-lt"/>
              </a:rPr>
              <a:t>Pengulangan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11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テキスト プレースホルダー 8"/>
          <p:cNvSpPr>
            <a:spLocks noGrp="1"/>
          </p:cNvSpPr>
          <p:nvPr/>
        </p:nvSpPr>
        <p:spPr>
          <a:xfrm>
            <a:off x="1097915" y="3532505"/>
            <a:ext cx="15913735" cy="122745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v"/>
            </a:pPr>
            <a:r>
              <a:rPr kumimoji="1" lang="en-US" altLang="ja-JP" sz="3200" dirty="0">
                <a:cs typeface="+mn-lt"/>
              </a:rPr>
              <a:t>Pengkondisian</a:t>
            </a:r>
            <a:endParaRPr kumimoji="1" lang="en-US" altLang="ja-JP" sz="3200" dirty="0">
              <a:cs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7405" y="941705"/>
            <a:ext cx="16457930" cy="104584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STRUKTUR KENDALI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042670" y="2400935"/>
            <a:ext cx="15913735" cy="1227455"/>
          </a:xfrm>
        </p:spPr>
        <p:txBody>
          <a:bodyPr/>
          <a:lstStyle/>
          <a:p>
            <a:pPr marL="457200" indent="-457200">
              <a:buFont typeface="Wingdings" panose="05000000000000000000" charset="0"/>
              <a:buChar char="v"/>
            </a:pPr>
            <a:r>
              <a:rPr kumimoji="1" lang="en-US" altLang="ja-JP" sz="3200" dirty="0">
                <a:cs typeface="+mn-lt"/>
              </a:rPr>
              <a:t>Pengulangan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11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テキスト プレースホルダー 8"/>
          <p:cNvSpPr>
            <a:spLocks noGrp="1"/>
          </p:cNvSpPr>
          <p:nvPr/>
        </p:nvSpPr>
        <p:spPr>
          <a:xfrm>
            <a:off x="2677795" y="3388995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for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5" name="テキスト プレースホルダー 8"/>
          <p:cNvSpPr>
            <a:spLocks noGrp="1"/>
          </p:cNvSpPr>
          <p:nvPr/>
        </p:nvSpPr>
        <p:spPr>
          <a:xfrm>
            <a:off x="2661285" y="4305300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while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6" name="テキスト プレースホルダー 8"/>
          <p:cNvSpPr>
            <a:spLocks noGrp="1"/>
          </p:cNvSpPr>
          <p:nvPr/>
        </p:nvSpPr>
        <p:spPr>
          <a:xfrm>
            <a:off x="2716530" y="5149850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do.. while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7" name="テキスト プレースホルダー 8"/>
          <p:cNvSpPr>
            <a:spLocks noGrp="1"/>
          </p:cNvSpPr>
          <p:nvPr/>
        </p:nvSpPr>
        <p:spPr>
          <a:xfrm>
            <a:off x="2700020" y="6066155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foreach</a:t>
            </a:r>
            <a:endParaRPr kumimoji="1" lang="en-US" altLang="ja-JP" sz="3200" dirty="0">
              <a:cs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7405" y="941705"/>
            <a:ext cx="16457930" cy="104584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STRUKTUR KENDALI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042670" y="2400935"/>
            <a:ext cx="15913735" cy="1227455"/>
          </a:xfrm>
        </p:spPr>
        <p:txBody>
          <a:bodyPr/>
          <a:lstStyle/>
          <a:p>
            <a:pPr marL="457200" indent="-457200">
              <a:buFont typeface="Wingdings" panose="05000000000000000000" charset="0"/>
              <a:buChar char="v"/>
            </a:pPr>
            <a:r>
              <a:rPr kumimoji="1" lang="en-US" altLang="ja-JP" sz="3200" dirty="0">
                <a:cs typeface="+mn-lt"/>
              </a:rPr>
              <a:t>Pengkondisian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11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テキスト プレースホルダー 8"/>
          <p:cNvSpPr>
            <a:spLocks noGrp="1"/>
          </p:cNvSpPr>
          <p:nvPr/>
        </p:nvSpPr>
        <p:spPr>
          <a:xfrm>
            <a:off x="2677795" y="3388995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if.. else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5" name="テキスト プレースホルダー 8"/>
          <p:cNvSpPr>
            <a:spLocks noGrp="1"/>
          </p:cNvSpPr>
          <p:nvPr/>
        </p:nvSpPr>
        <p:spPr>
          <a:xfrm>
            <a:off x="2661285" y="4305300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if.. elseif ..else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6" name="テキスト プレースホルダー 8"/>
          <p:cNvSpPr>
            <a:spLocks noGrp="1"/>
          </p:cNvSpPr>
          <p:nvPr/>
        </p:nvSpPr>
        <p:spPr>
          <a:xfrm>
            <a:off x="2716530" y="5149850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ternary</a:t>
            </a:r>
            <a:endParaRPr kumimoji="1" lang="en-US" altLang="ja-JP" sz="3200" dirty="0">
              <a:cs typeface="+mn-lt"/>
            </a:endParaRPr>
          </a:p>
        </p:txBody>
      </p:sp>
      <p:sp>
        <p:nvSpPr>
          <p:cNvPr id="7" name="テキスト プレースホルダー 8"/>
          <p:cNvSpPr>
            <a:spLocks noGrp="1"/>
          </p:cNvSpPr>
          <p:nvPr/>
        </p:nvSpPr>
        <p:spPr>
          <a:xfrm>
            <a:off x="2700020" y="6066155"/>
            <a:ext cx="6288405" cy="103886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585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kumimoji="1" lang="en-US" altLang="ja-JP" sz="3200" dirty="0">
                <a:cs typeface="+mn-lt"/>
              </a:rPr>
              <a:t>switch</a:t>
            </a:r>
            <a:endParaRPr kumimoji="1" lang="en-US" altLang="ja-JP" sz="3200" dirty="0">
              <a:cs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652270" y="6441440"/>
            <a:ext cx="14783435" cy="1299210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apa itu ?</a:t>
            </a:r>
            <a:endParaRPr kumimoji="1"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86180" y="2283460"/>
            <a:ext cx="15913735" cy="1777365"/>
          </a:xfrm>
        </p:spPr>
        <p:txBody>
          <a:bodyPr/>
          <a:lstStyle/>
          <a:p>
            <a:pPr algn="l">
              <a:buFont typeface="Wingdings" panose="05000000000000000000" charset="0"/>
            </a:pPr>
            <a:r>
              <a:rPr lang="en-US" sz="3200" smtClean="0"/>
              <a:t>singkatnya adalah potongan program atau source code yang dibuat untuk mempermudah pada saat membuat program. kode program itu bisa diberi nama dan bisa panggil berulang-ulang</a:t>
            </a:r>
            <a:endParaRPr lang="en-US" sz="3200" smtClean="0"/>
          </a:p>
          <a:p>
            <a:pPr algn="l">
              <a:buFont typeface="Wingdings" panose="05000000000000000000" charset="0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テキスト プレースホルダー 11"/>
          <p:cNvSpPr>
            <a:spLocks noGrp="1"/>
          </p:cNvSpPr>
          <p:nvPr/>
        </p:nvSpPr>
        <p:spPr>
          <a:xfrm>
            <a:off x="1186180" y="4255135"/>
            <a:ext cx="4352925" cy="762635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5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en-US" sz="3200" smtClean="0"/>
              <a:t>2 jenis function  </a:t>
            </a:r>
            <a:endParaRPr lang="en-US" sz="3200" smtClean="0"/>
          </a:p>
          <a:p>
            <a:pPr algn="l">
              <a:buFont typeface="Wingdings" panose="05000000000000000000" charset="0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/>
        </p:nvSpPr>
        <p:spPr>
          <a:xfrm>
            <a:off x="1643380" y="5017770"/>
            <a:ext cx="15666085" cy="1358900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5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smtClean="0"/>
              <a:t>Built-In Function ( https://php.net/manual/en/funcref.php) </a:t>
            </a:r>
            <a:endParaRPr lang="en-US" sz="3200" smtClean="0"/>
          </a:p>
          <a:p>
            <a:pPr algn="l">
              <a:buFont typeface="Arial" panose="020B0604020202020204" pitchFamily="34" charset="0"/>
            </a:pPr>
            <a:r>
              <a:rPr lang="en-US" sz="3200" smtClean="0"/>
              <a:t>  yaitu function yang sudah disiapkan oleh php</a:t>
            </a:r>
            <a:endParaRPr lang="en-US" sz="3200" smtClean="0"/>
          </a:p>
          <a:p>
            <a:pPr algn="l">
              <a:buFont typeface="Wingdings" panose="05000000000000000000" charset="0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/>
        </p:nvSpPr>
        <p:spPr>
          <a:xfrm>
            <a:off x="1626870" y="6364605"/>
            <a:ext cx="15666085" cy="1358900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5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smtClean="0"/>
              <a:t>User-Defined Function</a:t>
            </a:r>
            <a:endParaRPr lang="en-US" sz="3200" smtClean="0"/>
          </a:p>
          <a:p>
            <a:pPr algn="l">
              <a:buFont typeface="Arial" panose="020B0604020202020204" pitchFamily="34" charset="0"/>
            </a:pPr>
            <a:r>
              <a:rPr lang="en-US" sz="3200" smtClean="0"/>
              <a:t>   yaitu function yang dibuat oleh user sendiri</a:t>
            </a:r>
            <a:endParaRPr lang="en-US" sz="3200" smtClean="0"/>
          </a:p>
          <a:p>
            <a:pPr algn="l">
              <a:buFont typeface="Wingdings" panose="05000000000000000000" charset="0"/>
            </a:pPr>
            <a:endParaRPr lang="en-US" altLang="ja-JP" dirty="0"/>
          </a:p>
          <a:p>
            <a:endParaRPr kumimoji="1" lang="ja-JP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Built-In FUNCTION</a:t>
            </a:r>
            <a:endParaRPr kumimoji="1"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86180" y="2283460"/>
            <a:ext cx="15913735" cy="3901440"/>
          </a:xfrm>
        </p:spPr>
        <p:txBody>
          <a:bodyPr/>
          <a:lstStyle/>
          <a:p>
            <a:pPr algn="l">
              <a:buFont typeface="Wingdings" panose="05000000000000000000" charset="0"/>
            </a:pPr>
            <a:r>
              <a:rPr lang="en-US" sz="3200" smtClean="0"/>
              <a:t>DATE/TIME</a:t>
            </a:r>
            <a:endParaRPr lang="en-US" sz="3200" smtClean="0"/>
          </a:p>
          <a:p>
            <a:pPr marL="971550" lvl="1" indent="-514350" algn="l">
              <a:lnSpc>
                <a:spcPct val="160000"/>
              </a:lnSpc>
              <a:buFont typeface="+mj-lt"/>
              <a:buAutoNum type="arabicPeriod"/>
            </a:pPr>
            <a:r>
              <a:rPr lang="en-US" sz="2740" smtClean="0"/>
              <a:t>time()</a:t>
            </a:r>
            <a:endParaRPr lang="en-US" sz="2740" smtClean="0"/>
          </a:p>
          <a:p>
            <a:pPr marL="971550" lvl="1" indent="-514350" algn="l">
              <a:lnSpc>
                <a:spcPct val="160000"/>
              </a:lnSpc>
              <a:buFont typeface="+mj-lt"/>
              <a:buAutoNum type="arabicPeriod"/>
            </a:pPr>
            <a:r>
              <a:rPr lang="en-US" sz="2740" smtClean="0"/>
              <a:t>date()</a:t>
            </a:r>
            <a:endParaRPr lang="en-US" sz="2740" smtClean="0"/>
          </a:p>
          <a:p>
            <a:pPr marL="971550" lvl="1" indent="-514350" algn="l">
              <a:lnSpc>
                <a:spcPct val="160000"/>
              </a:lnSpc>
              <a:buFont typeface="+mj-lt"/>
              <a:buAutoNum type="arabicPeriod"/>
            </a:pPr>
            <a:r>
              <a:rPr lang="en-US" sz="2740" smtClean="0"/>
              <a:t>mktime()</a:t>
            </a:r>
            <a:endParaRPr lang="en-US" sz="2740" smtClean="0"/>
          </a:p>
          <a:p>
            <a:pPr marL="971550" lvl="1" indent="-514350" algn="l">
              <a:lnSpc>
                <a:spcPct val="160000"/>
              </a:lnSpc>
              <a:buFont typeface="+mj-lt"/>
              <a:buAutoNum type="arabicPeriod"/>
            </a:pPr>
            <a:r>
              <a:rPr lang="en-US" sz="2740" smtClean="0"/>
              <a:t>strtotime</a:t>
            </a:r>
            <a:endParaRPr lang="en-US" sz="2740" smtClean="0"/>
          </a:p>
          <a:p>
            <a:pPr algn="l">
              <a:buFont typeface="Wingdings" panose="05000000000000000000" charset="0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8" descr="date_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345" y="6184900"/>
            <a:ext cx="9764395" cy="26860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20000">
            <a:off x="3656330" y="4677410"/>
            <a:ext cx="597789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652270" y="6441440"/>
            <a:ext cx="14783435" cy="1299210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Segoe UI Semibold" panose="020B0702040204020203" charset="0"/>
                <a:cs typeface="Segoe UI Semibold" panose="020B0702040204020203" charset="0"/>
              </a:rPr>
              <a:t>Pokok Pembahasan</a:t>
            </a:r>
            <a:endParaRPr kumimoji="1" lang="en-US" altLang="ja-JP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intro</a:t>
            </a:r>
            <a:endParaRPr kumimoji="1"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50620" y="2212975"/>
            <a:ext cx="15913735" cy="6968490"/>
          </a:xfrm>
        </p:spPr>
        <p:txBody>
          <a:bodyPr/>
          <a:lstStyle/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pengenalan ?</a:t>
            </a:r>
            <a:endParaRPr lang="en-US" smtClean="0"/>
          </a:p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persiapan lingkungan pengembangan</a:t>
            </a:r>
            <a:endParaRPr lang="en-US" smtClean="0"/>
          </a:p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sintaks dasar php</a:t>
            </a:r>
            <a:endParaRPr lang="en-US" smtClean="0"/>
          </a:p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struktur kendali</a:t>
            </a:r>
            <a:endParaRPr lang="en-US" smtClean="0"/>
          </a:p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function</a:t>
            </a:r>
            <a:endParaRPr lang="en-US" smtClean="0"/>
          </a:p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array</a:t>
            </a:r>
            <a:endParaRPr lang="en-US" smtClean="0"/>
          </a:p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associative array</a:t>
            </a:r>
            <a:endParaRPr lang="en-US" smtClean="0"/>
          </a:p>
          <a:p>
            <a:pPr marL="457200" indent="-457200" algn="l">
              <a:lnSpc>
                <a:spcPct val="190000"/>
              </a:lnSpc>
              <a:buFont typeface="Wingdings" panose="05000000000000000000" charset="0"/>
              <a:buChar char="v"/>
            </a:pPr>
            <a:r>
              <a:rPr lang="en-US" smtClean="0"/>
              <a:t>request method</a:t>
            </a:r>
            <a:endParaRPr lang="en-US" smtClean="0"/>
          </a:p>
          <a:p>
            <a:pPr marL="457200" indent="-457200" algn="l">
              <a:buFont typeface="Wingdings" panose="05000000000000000000" charset="0"/>
              <a:buChar char="v"/>
            </a:pPr>
            <a:endParaRPr lang="en-US" smtClean="0"/>
          </a:p>
          <a:p>
            <a:pPr marL="457200" indent="-457200" algn="l">
              <a:buFont typeface="Wingdings" panose="05000000000000000000" charset="0"/>
              <a:buChar char="v"/>
            </a:pPr>
            <a:endParaRPr lang="en-US" smtClean="0"/>
          </a:p>
          <a:p>
            <a:pPr algn="l">
              <a:buFont typeface="Wingdings" panose="05000000000000000000" charset="0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dalam dunia programming</a:t>
            </a:r>
            <a:endParaRPr kumimoji="1"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4134485" y="2784475"/>
            <a:ext cx="10820400" cy="2769870"/>
          </a:xfrm>
        </p:spPr>
        <p:txBody>
          <a:bodyPr/>
          <a:lstStyle/>
          <a:p>
            <a:pPr algn="ctr"/>
            <a:r>
              <a:rPr kumimoji="1" lang="en-US" altLang="ja-JP" sz="4000" dirty="0"/>
              <a:t>“tipe data yang digunakan untuk mendeskripsikan kumpulan elemen ( nilai atau variable ), yang tiap-tiap elemennya memiliki index.”</a:t>
            </a:r>
            <a:endParaRPr kumimoji="1" lang="en-US" altLang="ja-JP" sz="4000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42865" y="6711950"/>
            <a:ext cx="8680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key nya berupa numerik yang dibuatkan oleh php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endParaRPr kumimoji="1" 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3333750"/>
            <a:ext cx="14413230" cy="1416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10275" y="2110740"/>
            <a:ext cx="6017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penulisan array dalam php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511925" y="5828030"/>
            <a:ext cx="5262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tipe data boleh berbeda</a:t>
            </a:r>
            <a:endParaRPr lang="en-US"/>
          </a:p>
        </p:txBody>
      </p:sp>
      <p:pic>
        <p:nvPicPr>
          <p:cNvPr id="9" name="Picture 8" descr="array be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95" y="6990080"/>
            <a:ext cx="9958070" cy="1151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652270" y="6441440"/>
            <a:ext cx="14783435" cy="1299210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ASSOCIATIVE ARRAY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ASSOCIATIVE ARRAY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endParaRPr kumimoji="1" 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0575" y="2110740"/>
            <a:ext cx="11237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key nya berupa string yang dibuat sendiri </a:t>
            </a:r>
            <a:endParaRPr lang="en-US"/>
          </a:p>
          <a:p>
            <a:pPr algn="l"/>
            <a:r>
              <a:rPr lang="en-US"/>
              <a:t>bukan php yang membuat</a:t>
            </a:r>
            <a:endParaRPr lang="en-US"/>
          </a:p>
        </p:txBody>
      </p:sp>
      <p:pic>
        <p:nvPicPr>
          <p:cNvPr id="10" name="Picture 9" descr="associative 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0975" y="5229225"/>
            <a:ext cx="9654540" cy="2816860"/>
          </a:xfrm>
          <a:prstGeom prst="rect">
            <a:avLst/>
          </a:prstGeom>
          <a:effectLst>
            <a:glow rad="596900">
              <a:schemeClr val="accent1">
                <a:alpha val="31000"/>
              </a:schemeClr>
            </a:glow>
            <a:outerShdw blurRad="838200" dist="660400" dir="3000000" sx="107000" sy="107000" algn="ctr" rotWithShape="0">
              <a:schemeClr val="accent4">
                <a:lumMod val="90000"/>
                <a:alpha val="100000"/>
              </a:schemeClr>
            </a:outerShdw>
          </a:effectLst>
          <a:scene3d>
            <a:camera prst="orthographicFront"/>
            <a:lightRig rig="threePt" dir="t"/>
          </a:scene3d>
          <a:sp3d extrusionH="133350" prstMaterial="dkEdge">
            <a:extrusionClr>
              <a:srgbClr val="BBFF02"/>
            </a:extrusion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760" y="6411595"/>
            <a:ext cx="15986760" cy="1345565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/>
          <a:p>
            <a:r>
              <a:rPr lang="en-US">
                <a:latin typeface="Yu Gothic UI Light" panose="020B0300000000000000" charset="-128"/>
                <a:ea typeface="Yu Gothic UI Light" panose="020B0300000000000000" charset="-128"/>
              </a:rPr>
              <a:t>Request Method</a:t>
            </a:r>
            <a:endParaRPr lang="en-US">
              <a:latin typeface="Yu Gothic UI Light" panose="020B0300000000000000" charset="-128"/>
              <a:ea typeface="Yu Gothic UI Light" panose="020B0300000000000000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08760" y="7969250"/>
            <a:ext cx="15986760" cy="599440"/>
          </a:xfrm>
        </p:spPr>
        <p:txBody>
          <a:bodyPr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Get &amp; Post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Method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superglobals ?</a:t>
            </a:r>
            <a:endParaRPr kumimoji="1" 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05375" y="3867150"/>
            <a:ext cx="84759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/>
              <a:t>“variable-variable yang sudah dimiliki php dan bisa kita akses dimanapun, kapanpun dalam halaman php.”</a:t>
            </a:r>
            <a:endParaRPr lang="en-US" sz="4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Method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superglobals</a:t>
            </a:r>
            <a:endParaRPr kumimoji="1" 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9940" y="2368550"/>
            <a:ext cx="16519525" cy="678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28800" lvl="3" indent="-457200" algn="l">
              <a:lnSpc>
                <a:spcPct val="170000"/>
              </a:lnSpc>
              <a:buFont typeface="Wingdings" panose="05000000000000000000" charset="0"/>
              <a:buChar char="v"/>
            </a:pPr>
            <a:r>
              <a:rPr lang="en-US"/>
              <a:t>$_GET</a:t>
            </a:r>
            <a:endParaRPr lang="en-US"/>
          </a:p>
          <a:p>
            <a:pPr marL="1828800" lvl="3" indent="-457200" algn="l">
              <a:lnSpc>
                <a:spcPct val="170000"/>
              </a:lnSpc>
              <a:buFont typeface="Wingdings" panose="05000000000000000000" charset="0"/>
              <a:buChar char="v"/>
            </a:pPr>
            <a:r>
              <a:rPr lang="en-US"/>
              <a:t>$_POST</a:t>
            </a:r>
            <a:endParaRPr lang="en-US"/>
          </a:p>
          <a:p>
            <a:pPr marL="1828800" lvl="3" indent="-457200" algn="l">
              <a:lnSpc>
                <a:spcPct val="170000"/>
              </a:lnSpc>
              <a:buFont typeface="Wingdings" panose="05000000000000000000" charset="0"/>
              <a:buChar char="v"/>
            </a:pPr>
            <a:r>
              <a:rPr lang="en-US"/>
              <a:t>$_REQUEST </a:t>
            </a:r>
            <a:endParaRPr lang="en-US"/>
          </a:p>
          <a:p>
            <a:pPr marL="1828800" lvl="3" indent="-457200" algn="l">
              <a:lnSpc>
                <a:spcPct val="170000"/>
              </a:lnSpc>
              <a:buFont typeface="Wingdings" panose="05000000000000000000" charset="0"/>
              <a:buChar char="v"/>
            </a:pPr>
            <a:r>
              <a:rPr lang="en-US"/>
              <a:t>$_SESSION</a:t>
            </a:r>
            <a:endParaRPr lang="en-US"/>
          </a:p>
          <a:p>
            <a:pPr marL="1828800" lvl="3" indent="-457200" algn="l">
              <a:lnSpc>
                <a:spcPct val="170000"/>
              </a:lnSpc>
              <a:buFont typeface="Wingdings" panose="05000000000000000000" charset="0"/>
              <a:buChar char="v"/>
            </a:pPr>
            <a:r>
              <a:rPr lang="en-US"/>
              <a:t>$_COOKIE</a:t>
            </a:r>
            <a:endParaRPr lang="en-US"/>
          </a:p>
          <a:p>
            <a:pPr marL="1828800" lvl="3" indent="-457200" algn="l">
              <a:lnSpc>
                <a:spcPct val="170000"/>
              </a:lnSpc>
              <a:buFont typeface="Wingdings" panose="05000000000000000000" charset="0"/>
              <a:buChar char="v"/>
            </a:pPr>
            <a:r>
              <a:rPr lang="en-US"/>
              <a:t>$_SERVER</a:t>
            </a:r>
            <a:endParaRPr lang="en-US"/>
          </a:p>
          <a:p>
            <a:pPr marL="1828800" lvl="3" indent="-457200" algn="l">
              <a:lnSpc>
                <a:spcPct val="170000"/>
              </a:lnSpc>
              <a:buFont typeface="Wingdings" panose="05000000000000000000" charset="0"/>
              <a:buChar char="v"/>
            </a:pPr>
            <a:r>
              <a:rPr lang="en-US"/>
              <a:t>$_ENV</a:t>
            </a:r>
            <a:endParaRPr lang="en-US"/>
          </a:p>
          <a:p>
            <a:pPr indent="0" algn="ctr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/>
              <a:t>		ini semua merupakan array assosiatif 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Method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request get</a:t>
            </a:r>
            <a:endParaRPr kumimoji="1" 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9940" y="2368550"/>
            <a:ext cx="16519525" cy="3683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/>
              <a:t>metode request get adalah metode pengiriman data melalui url dan data tersebut bisa diambil atau ditangkap oleh variable superglobal </a:t>
            </a:r>
            <a:r>
              <a:rPr lang="en-US" u="sng"/>
              <a:t>“$_GET”.</a:t>
            </a:r>
            <a:endParaRPr lang="en-US"/>
          </a:p>
          <a:p>
            <a:pPr marL="1371600" lvl="3" indent="0" algn="l">
              <a:lnSpc>
                <a:spcPct val="170000"/>
              </a:lnSpc>
              <a:buFont typeface="Wingdings" panose="05000000000000000000" charset="0"/>
              <a:buNone/>
            </a:pPr>
            <a:endParaRPr lang="en-US"/>
          </a:p>
          <a:p>
            <a:pPr marL="1371600" lvl="3" indent="0" algn="l">
              <a:lnSpc>
                <a:spcPct val="170000"/>
              </a:lnSpc>
              <a:buFont typeface="Wingdings" panose="05000000000000000000" charset="0"/>
              <a:buNone/>
            </a:pPr>
            <a:endParaRPr lang="en-US"/>
          </a:p>
          <a:p>
            <a:pPr marL="1371600" lvl="3" indent="0" algn="l">
              <a:lnSpc>
                <a:spcPct val="170000"/>
              </a:lnSpc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2" name="Picture 1" descr="superglobal g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0" y="4142740"/>
            <a:ext cx="8463915" cy="23152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Method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request post</a:t>
            </a:r>
            <a:endParaRPr kumimoji="1" 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scene3d>
              <a:camera prst="orthographicFront"/>
              <a:lightRig rig="threePt" dir="t"/>
            </a:scene3d>
          </a:bodyPr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9940" y="2368550"/>
            <a:ext cx="1651952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/>
              <a:t>metode request post adalah metode pengiriman data Lewat belakang layar dan data tersebut bisa diambil atau ditangkap oleh variable superglobal </a:t>
            </a:r>
            <a:r>
              <a:rPr lang="en-US" u="sng"/>
              <a:t>“$_POST”.</a:t>
            </a:r>
            <a:endParaRPr lang="en-US"/>
          </a:p>
          <a:p>
            <a:pPr marL="1371600" lvl="3" indent="0" algn="l">
              <a:lnSpc>
                <a:spcPct val="170000"/>
              </a:lnSpc>
              <a:buFont typeface="Wingdings" panose="05000000000000000000" charset="0"/>
              <a:buNone/>
            </a:pPr>
            <a:endParaRPr lang="en-US"/>
          </a:p>
          <a:p>
            <a:pPr marL="1371600" lvl="3" indent="0" algn="l">
              <a:lnSpc>
                <a:spcPct val="170000"/>
              </a:lnSpc>
              <a:buFont typeface="Wingdings" panose="05000000000000000000" charset="0"/>
              <a:buNone/>
            </a:pPr>
            <a:endParaRPr lang="en-US"/>
          </a:p>
          <a:p>
            <a:pPr marL="1371600" lvl="3" indent="0" algn="l">
              <a:lnSpc>
                <a:spcPct val="170000"/>
              </a:lnSpc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6" name="Picture 5" descr="reques p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070" y="4769485"/>
            <a:ext cx="10815955" cy="31908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914320" y="4494132"/>
            <a:ext cx="16457772" cy="1440161"/>
          </a:xfrm>
        </p:spPr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970915" y="9108440"/>
            <a:ext cx="16344900" cy="716280"/>
          </a:xfrm>
        </p:spPr>
        <p:txBody>
          <a:bodyPr/>
          <a:lstStyle/>
          <a:p>
            <a:pPr algn="ctr"/>
            <a:r>
              <a:rPr kumimoji="1" lang="en-US" altLang="ja-JP" dirty="0"/>
              <a:t>Bobby irawan</a:t>
            </a:r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Pengenalan</a:t>
            </a:r>
            <a:endParaRPr kumimoji="1"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Php: Hypertext Preprocessor</a:t>
            </a:r>
            <a:endParaRPr kumimoji="1"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50620" y="2212975"/>
            <a:ext cx="15913735" cy="2791460"/>
          </a:xfrm>
        </p:spPr>
        <p:txBody>
          <a:bodyPr/>
          <a:lstStyle/>
          <a:p>
            <a:pPr marL="457200" indent="-457200" algn="l">
              <a:buFont typeface="Wingdings" panose="05000000000000000000" charset="0"/>
              <a:buChar char="v"/>
            </a:pPr>
            <a:r>
              <a:rPr lang="id-ID" sz="4000" smtClean="0">
                <a:sym typeface="+mn-ea"/>
              </a:rPr>
              <a:t>Pertama kali dibuat oleh </a:t>
            </a:r>
            <a:r>
              <a:rPr lang="id-ID" sz="4000" b="1" smtClean="0">
                <a:sym typeface="+mn-ea"/>
                <a:hlinkClick r:id="rId1"/>
              </a:rPr>
              <a:t>Rasmus Lerdorf</a:t>
            </a:r>
            <a:r>
              <a:rPr lang="id-ID" sz="4000" b="1" smtClean="0">
                <a:sym typeface="+mn-ea"/>
              </a:rPr>
              <a:t> </a:t>
            </a:r>
            <a:r>
              <a:rPr lang="id-ID" sz="4000" smtClean="0">
                <a:sym typeface="+mn-ea"/>
              </a:rPr>
              <a:t>pada tahun 1994.</a:t>
            </a:r>
            <a:endParaRPr lang="id-ID" sz="4000" smtClean="0"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id-ID" sz="4000" smtClean="0">
                <a:sym typeface="+mn-ea"/>
              </a:rPr>
              <a:t>Setiap satu statement (perintah) biasanya diakhiri dengan titik-koma (;)</a:t>
            </a:r>
            <a:endParaRPr lang="en-US" smtClean="0"/>
          </a:p>
          <a:p>
            <a:pPr algn="l">
              <a:buFont typeface="Wingdings" panose="05000000000000000000" charset="0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17279620" y="9615805"/>
            <a:ext cx="1397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11"/>
          <p:cNvSpPr>
            <a:spLocks noGrp="1"/>
          </p:cNvSpPr>
          <p:nvPr/>
        </p:nvSpPr>
        <p:spPr>
          <a:xfrm>
            <a:off x="4203065" y="4560570"/>
            <a:ext cx="8629015" cy="2660015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585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dirty="0"/>
          </a:p>
        </p:txBody>
      </p:sp>
      <p:sp>
        <p:nvSpPr>
          <p:cNvPr id="6" name="テキスト プレースホルダー 11"/>
          <p:cNvSpPr>
            <a:spLocks noGrp="1"/>
          </p:cNvSpPr>
          <p:nvPr/>
        </p:nvSpPr>
        <p:spPr>
          <a:xfrm>
            <a:off x="4226560" y="4560570"/>
            <a:ext cx="8629015" cy="2660015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585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dirty="0"/>
          </a:p>
        </p:txBody>
      </p:sp>
      <p:sp>
        <p:nvSpPr>
          <p:cNvPr id="14" name="テキスト プレースホルダー 11"/>
          <p:cNvSpPr>
            <a:spLocks noGrp="1"/>
          </p:cNvSpPr>
          <p:nvPr/>
        </p:nvSpPr>
        <p:spPr>
          <a:xfrm>
            <a:off x="601980" y="393065"/>
            <a:ext cx="17430115" cy="1457960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585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4000" dirty="0"/>
              <a:t>Persiapan</a:t>
            </a:r>
            <a:endParaRPr kumimoji="1" lang="en-US" altLang="ja-JP" sz="4000" dirty="0"/>
          </a:p>
          <a:p>
            <a:pPr algn="r"/>
            <a:r>
              <a:rPr kumimoji="1" lang="en-US" altLang="ja-JP" sz="4000" b="1" dirty="0"/>
              <a:t>Lingkungan Pengembangan</a:t>
            </a:r>
            <a:r>
              <a:rPr kumimoji="1" lang="en-US" altLang="ja-JP" dirty="0"/>
              <a:t> </a:t>
            </a:r>
            <a:endParaRPr kumimoji="1" lang="en-US" altLang="ja-JP" dirty="0"/>
          </a:p>
        </p:txBody>
      </p:sp>
      <p:sp>
        <p:nvSpPr>
          <p:cNvPr id="15" name="テキスト プレースホルダー 11"/>
          <p:cNvSpPr>
            <a:spLocks noGrp="1"/>
          </p:cNvSpPr>
          <p:nvPr/>
        </p:nvSpPr>
        <p:spPr>
          <a:xfrm>
            <a:off x="1270000" y="6374765"/>
            <a:ext cx="13393420" cy="1589405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585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000" dirty="0"/>
              <a:t>untuk membuat website menggunakan php kita perlu sesuatu yang dinamakan </a:t>
            </a:r>
            <a:endParaRPr kumimoji="1" lang="en-US" altLang="ja-JP" sz="4000" dirty="0"/>
          </a:p>
        </p:txBody>
      </p:sp>
      <p:sp>
        <p:nvSpPr>
          <p:cNvPr id="16" name="テキスト プレースホルダー 11"/>
          <p:cNvSpPr>
            <a:spLocks noGrp="1"/>
          </p:cNvSpPr>
          <p:nvPr/>
        </p:nvSpPr>
        <p:spPr>
          <a:xfrm>
            <a:off x="7200265" y="3811905"/>
            <a:ext cx="5164455" cy="890905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585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515" indent="-510540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89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47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8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695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67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280" indent="-408305" algn="l" defTabSz="1632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000" dirty="0"/>
              <a:t>kenapa harus ?</a:t>
            </a:r>
            <a:endParaRPr kumimoji="1" lang="en-US" altLang="ja-JP" sz="4000" dirty="0"/>
          </a:p>
        </p:txBody>
      </p:sp>
      <p:sp>
        <p:nvSpPr>
          <p:cNvPr id="17" name="Text Box 16"/>
          <p:cNvSpPr txBox="1"/>
          <p:nvPr/>
        </p:nvSpPr>
        <p:spPr>
          <a:xfrm>
            <a:off x="11962130" y="7025005"/>
            <a:ext cx="3068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web server</a:t>
            </a:r>
            <a:endParaRPr lang="en-US" sz="40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270750" y="1176020"/>
            <a:ext cx="1296035" cy="8210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649095" y="3250565"/>
            <a:ext cx="16232505" cy="255333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>
              <a:schemeClr val="accent1">
                <a:alpha val="40000"/>
              </a:schemeClr>
            </a:glow>
            <a:reflection stA="45000" endPos="65000" dir="5400000" sy="-100000" algn="bl" rotWithShape="0"/>
          </a:effectLst>
        </p:spPr>
        <p:txBody>
          <a:bodyPr wrap="square" rtlCol="0">
            <a:spAutoFit/>
          </a:bodyPr>
          <a:p>
            <a:pPr algn="r"/>
            <a:r>
              <a:rPr lang="en-US" sz="8000">
                <a:latin typeface="Arial" panose="020B0604020202020204" pitchFamily="34" charset="0"/>
                <a:cs typeface="Arial" panose="020B0604020202020204" pitchFamily="34" charset="0"/>
              </a:rPr>
              <a:t>Client-side vs.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8000">
                <a:latin typeface="Arial" panose="020B0604020202020204" pitchFamily="34" charset="0"/>
                <a:cs typeface="Arial" panose="020B0604020202020204" pitchFamily="34" charset="0"/>
              </a:rPr>
              <a:t>Server-side scripting 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9107170" y="2476500"/>
            <a:ext cx="5940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72515" y="868045"/>
            <a:ext cx="16457930" cy="9785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client-side scripting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1072515" y="3918585"/>
            <a:ext cx="9180830" cy="3928745"/>
          </a:xfrm>
        </p:spPr>
        <p:txBody>
          <a:bodyPr/>
          <a:lstStyle/>
          <a:p>
            <a:pPr algn="r"/>
            <a:r>
              <a:rPr kumimoji="1" lang="en-US" altLang="ja-JP" sz="3200" dirty="0"/>
              <a:t>ketika membuat website dengan html, css dan javascript itu disebut dengan client-side scripting. Karena, semua pemrosesannya terjadi disisi client atau dikomputer masing-masing. beda dengan server-side scripting yang arsitekturnya lebih kompleks</a:t>
            </a:r>
            <a:endParaRPr kumimoji="1" lang="en-US" altLang="ja-JP" sz="3200" dirty="0"/>
          </a:p>
        </p:txBody>
      </p:sp>
      <p:pic>
        <p:nvPicPr>
          <p:cNvPr id="3" name="Picture Placeholder 2" descr="client side scripting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10618470" y="3919220"/>
            <a:ext cx="6911975" cy="3927475"/>
          </a:xfrm>
          <a:prstGeom prst="rect">
            <a:avLst/>
          </a:prstGeom>
        </p:spPr>
      </p:pic>
      <p:sp>
        <p:nvSpPr>
          <p:cNvPr id="8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72515" y="868045"/>
            <a:ext cx="16457930" cy="9785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server-side scripting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Placeholder 11" descr="server side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2659380" y="2145030"/>
            <a:ext cx="12966700" cy="6906260"/>
          </a:xfrm>
          <a:prstGeom prst="rect">
            <a:avLst/>
          </a:prstGeom>
          <a:effectLst>
            <a:glow rad="596900">
              <a:schemeClr val="accent1">
                <a:alpha val="40000"/>
              </a:schemeClr>
            </a:glow>
            <a:outerShdw blurRad="1270000" dist="355600" dir="21540000" sx="101000" sy="101000" algn="ctr" rotWithShape="0">
              <a:schemeClr val="accent1">
                <a:alpha val="100000"/>
              </a:schemeClr>
            </a:outerShdw>
            <a:softEdge rad="53340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98360" y="1255395"/>
            <a:ext cx="1296035" cy="810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62405" y="3180715"/>
            <a:ext cx="5735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Arial" panose="020B0604020202020204" pitchFamily="34" charset="0"/>
                <a:cs typeface="Arial" panose="020B0604020202020204" pitchFamily="34" charset="0"/>
              </a:rPr>
              <a:t>Get Started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38745" y="1698625"/>
            <a:ext cx="9855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Apache</a:t>
            </a:r>
            <a:endParaRPr lang="en-US" sz="4000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https://httpd.apache.org/download.cgi</a:t>
            </a:r>
            <a:endParaRPr lang="en-US"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38745" y="3514725"/>
            <a:ext cx="985520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4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PHP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>
                <a:sym typeface="+mn-ea"/>
              </a:rPr>
              <a:t>    https://www.php.net/downloads.php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738745" y="5236845"/>
            <a:ext cx="94976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MySql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     </a:t>
            </a:r>
            <a:r>
              <a:rPr lang="en-US">
                <a:cs typeface="+mn-lt"/>
                <a:sym typeface="+mn-ea"/>
              </a:rPr>
              <a:t>https://dev.mysql.com/downloads/mysql/</a:t>
            </a:r>
            <a:endParaRPr lang="en-US">
              <a:cs typeface="+mn-lt"/>
            </a:endParaRPr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38745" y="6928485"/>
            <a:ext cx="94976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All-In-One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     </a:t>
            </a:r>
            <a:r>
              <a:rPr lang="en-US">
                <a:cs typeface="+mn-lt"/>
                <a:sym typeface="+mn-ea"/>
              </a:rPr>
              <a:t>Wamp, Mamp, Lamp, Xampp</a:t>
            </a:r>
            <a:endParaRPr lang="en-US">
              <a:cs typeface="+mn-lt"/>
            </a:endParaRPr>
          </a:p>
          <a:p>
            <a:endParaRPr lang="en-US"/>
          </a:p>
        </p:txBody>
      </p:sp>
      <p:sp>
        <p:nvSpPr>
          <p:cNvPr id="12" name="フッター プレースホルダー 6"/>
          <p:cNvSpPr>
            <a:spLocks noGrp="1"/>
          </p:cNvSpPr>
          <p:nvPr/>
        </p:nvSpPr>
        <p:spPr>
          <a:xfrm>
            <a:off x="12365355" y="9636125"/>
            <a:ext cx="4914265" cy="548005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>
            <a:defPPr>
              <a:defRPr lang="ja-JP"/>
            </a:defPPr>
            <a:lvl1pPr marL="0" algn="ctr" defTabSz="1632585" rtl="0" eaLnBrk="1" latinLnBrk="0" hangingPunct="1">
              <a:defRPr kumimoji="1" sz="21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Bobby Irawan | Ridick Industries</a:t>
            </a:r>
            <a:endParaRPr lang="en-US" altLang="ja-JP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スライド番号プレースホルダー 7"/>
          <p:cNvSpPr>
            <a:spLocks noGrp="1"/>
          </p:cNvSpPr>
          <p:nvPr/>
        </p:nvSpPr>
        <p:spPr>
          <a:xfrm>
            <a:off x="17309311" y="9638928"/>
            <a:ext cx="1050919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l" defTabSz="1632585" rtl="0" eaLnBrk="1" latinLnBrk="0" hangingPunct="1">
              <a:defRPr kumimoji="1" sz="3600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61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9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80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78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390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36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0975" algn="l" defTabSz="1632585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B87ED-CE54-4A81-84E3-F65697A29D35}" type="slidenum">
              <a:rPr lang="ja-JP" alt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fld>
            <a:endParaRPr lang="ja-JP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207865" y="9615805"/>
            <a:ext cx="1397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/>
      <p:bldP spid="4" grpId="0"/>
      <p:bldP spid="7" grpId="0"/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580515" y="6514465"/>
            <a:ext cx="15610205" cy="1369695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SINTAKS DASAR PHP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3747</Words>
  <Application>WPS Presentation</Application>
  <PresentationFormat>ユーザー設定</PresentationFormat>
  <Paragraphs>312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Segoe UI Semibold</vt:lpstr>
      <vt:lpstr>Wingdings</vt:lpstr>
      <vt:lpstr>Comic Sans MS</vt:lpstr>
      <vt:lpstr>Crimson Text</vt:lpstr>
      <vt:lpstr>Segoe Print</vt:lpstr>
      <vt:lpstr>Microsoft YaHei</vt:lpstr>
      <vt:lpstr>Arial Unicode MS</vt:lpstr>
      <vt:lpstr>Spica Neue</vt:lpstr>
      <vt:lpstr>MS PGothic</vt:lpstr>
      <vt:lpstr>Calibri</vt:lpstr>
      <vt:lpstr>Yu Gothic UI Light</vt:lpstr>
      <vt:lpstr>Title</vt:lpstr>
      <vt:lpstr>Contents</vt:lpstr>
      <vt:lpstr>Bobby Irawan</vt:lpstr>
      <vt:lpstr>Pokok Pembahasan</vt:lpstr>
      <vt:lpstr>Pengenalan</vt:lpstr>
      <vt:lpstr>PowerPoint 演示文稿</vt:lpstr>
      <vt:lpstr>PowerPoint 演示文稿</vt:lpstr>
      <vt:lpstr>client-side scripting</vt:lpstr>
      <vt:lpstr>server-side scripting</vt:lpstr>
      <vt:lpstr>PowerPoint 演示文稿</vt:lpstr>
      <vt:lpstr>SINTAKS DASAR PHP</vt:lpstr>
      <vt:lpstr>SINTAKS DASAR PHP</vt:lpstr>
      <vt:lpstr>SINTAKS DASAR PHP</vt:lpstr>
      <vt:lpstr>CONTROL FLOW/ STRUKTUR KENDALI</vt:lpstr>
      <vt:lpstr>STRUKTUR KENDALI</vt:lpstr>
      <vt:lpstr>STRUKTUR KENDALI</vt:lpstr>
      <vt:lpstr>STRUKTUR KENDALI</vt:lpstr>
      <vt:lpstr>FUNCTION</vt:lpstr>
      <vt:lpstr>FUNCTION</vt:lpstr>
      <vt:lpstr>FUNCTION</vt:lpstr>
      <vt:lpstr>ARRAY</vt:lpstr>
      <vt:lpstr>ARRAY</vt:lpstr>
      <vt:lpstr>ARRAY</vt:lpstr>
      <vt:lpstr>ASSOCIATIVE ARRAY</vt:lpstr>
      <vt:lpstr>ASSOCIATIVE ARRAY</vt:lpstr>
      <vt:lpstr>Request Method</vt:lpstr>
      <vt:lpstr>Request Method</vt:lpstr>
      <vt:lpstr>Request Method</vt:lpstr>
      <vt:lpstr>Request Method</vt:lpstr>
      <vt:lpstr>Request Method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Bobby</cp:lastModifiedBy>
  <cp:revision>138</cp:revision>
  <dcterms:created xsi:type="dcterms:W3CDTF">2015-02-26T15:14:00Z</dcterms:created>
  <dcterms:modified xsi:type="dcterms:W3CDTF">2020-01-29T08:27:08Z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