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59" r:id="rId4"/>
    <p:sldId id="260" r:id="rId5"/>
    <p:sldId id="261" r:id="rId6"/>
    <p:sldId id="262" r:id="rId7"/>
    <p:sldId id="263" r:id="rId8"/>
    <p:sldId id="264" r:id="rId9"/>
    <p:sldId id="283" r:id="rId10"/>
    <p:sldId id="266" r:id="rId11"/>
    <p:sldId id="267" r:id="rId12"/>
    <p:sldId id="268" r:id="rId13"/>
    <p:sldId id="270" r:id="rId14"/>
    <p:sldId id="271" r:id="rId15"/>
    <p:sldId id="272" r:id="rId16"/>
    <p:sldId id="273" r:id="rId17"/>
    <p:sldId id="274" r:id="rId18"/>
    <p:sldId id="277" r:id="rId19"/>
    <p:sldId id="278" r:id="rId20"/>
    <p:sldId id="286" r:id="rId21"/>
    <p:sldId id="279" r:id="rId22"/>
    <p:sldId id="284" r:id="rId23"/>
    <p:sldId id="285" r:id="rId24"/>
    <p:sldId id="281" r:id="rId25"/>
    <p:sldId id="282"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0" autoAdjust="0"/>
    <p:restoredTop sz="94660"/>
  </p:normalViewPr>
  <p:slideViewPr>
    <p:cSldViewPr snapToGrid="0">
      <p:cViewPr varScale="1">
        <p:scale>
          <a:sx n="48" d="100"/>
          <a:sy n="48" d="100"/>
        </p:scale>
        <p:origin x="56" y="14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813118"/>
            <a:ext cx="9144000" cy="2387600"/>
          </a:xfrm>
        </p:spPr>
        <p:txBody>
          <a:bodyPr>
            <a:noAutofit/>
          </a:bodyPr>
          <a:lstStyle/>
          <a:p>
            <a:r>
              <a:rPr lang="zh-CN" altLang="en-US" sz="4400">
                <a:latin typeface="Calibri Light" panose="020F0302020204030204" charset="0"/>
                <a:ea typeface="宋体" panose="02010600030101010101" pitchFamily="2" charset="-122"/>
              </a:rPr>
              <a:t>软标签深度学习隐写分析网络模型</a:t>
            </a:r>
            <a:br>
              <a:rPr lang="zh-CN" altLang="en-US" sz="4400">
                <a:latin typeface="Calibri Light" panose="020F0302020204030204" charset="0"/>
                <a:ea typeface="宋体" panose="02010600030101010101" pitchFamily="2" charset="-122"/>
              </a:rPr>
            </a:br>
            <a:endParaRPr lang="en-US" altLang="zh-CN" sz="2800">
              <a:latin typeface="Calibri Light" panose="020F0302020204030204" charset="0"/>
              <a:ea typeface="宋体" panose="02010600030101010101" pitchFamily="2" charset="-122"/>
            </a:endParaRPr>
          </a:p>
        </p:txBody>
      </p:sp>
      <p:sp>
        <p:nvSpPr>
          <p:cNvPr id="3" name="副标题 2"/>
          <p:cNvSpPr>
            <a:spLocks noGrp="1"/>
          </p:cNvSpPr>
          <p:nvPr>
            <p:ph type="subTitle" idx="1"/>
          </p:nvPr>
        </p:nvSpPr>
        <p:spPr>
          <a:xfrm>
            <a:off x="1395730" y="3602355"/>
            <a:ext cx="9144000" cy="1357630"/>
          </a:xfrm>
        </p:spPr>
        <p:txBody>
          <a:bodyPr/>
          <a:lstStyle/>
          <a:p>
            <a:r>
              <a:rPr lang="zh-CN" altLang="en-US" sz="2000">
                <a:latin typeface="Calibri" panose="020F0502020204030204" charset="0"/>
                <a:ea typeface="宋体" panose="02010600030101010101" pitchFamily="2" charset="-122"/>
                <a:cs typeface="宋体" panose="02010600030101010101" pitchFamily="2" charset="-122"/>
                <a:sym typeface="+mn-ea"/>
              </a:rPr>
              <a:t>姓名：蒋乐璇</a:t>
            </a:r>
            <a:r>
              <a:rPr lang="en-US" altLang="zh-CN" sz="2000">
                <a:latin typeface="Calibri" panose="020F0502020204030204" charset="0"/>
                <a:ea typeface="宋体" panose="02010600030101010101" pitchFamily="2" charset="-122"/>
                <a:cs typeface="宋体" panose="02010600030101010101" pitchFamily="2" charset="-122"/>
                <a:sym typeface="+mn-ea"/>
              </a:rPr>
              <a:t> </a:t>
            </a:r>
            <a:r>
              <a:rPr lang="zh-CN" altLang="en-US" sz="2000">
                <a:latin typeface="Calibri" panose="020F0502020204030204" charset="0"/>
                <a:ea typeface="宋体" panose="02010600030101010101" pitchFamily="2" charset="-122"/>
                <a:cs typeface="宋体" panose="02010600030101010101" pitchFamily="2" charset="-122"/>
                <a:sym typeface="+mn-ea"/>
              </a:rPr>
              <a:t>晋一卓</a:t>
            </a:r>
            <a:endParaRPr lang="zh-CN" altLang="en-US" sz="2000">
              <a:latin typeface="Calibri" panose="020F0502020204030204" charset="0"/>
              <a:ea typeface="宋体" panose="02010600030101010101" pitchFamily="2" charset="-122"/>
              <a:cs typeface="宋体" panose="02010600030101010101" pitchFamily="2" charset="-122"/>
              <a:sym typeface="+mn-ea"/>
            </a:endParaRPr>
          </a:p>
          <a:p>
            <a:br>
              <a:rPr lang="zh-CN" altLang="en-US" sz="2000">
                <a:latin typeface="Calibri" panose="020F0502020204030204" charset="0"/>
                <a:ea typeface="宋体" panose="02010600030101010101" pitchFamily="2" charset="-122"/>
                <a:cs typeface="宋体" panose="02010600030101010101" pitchFamily="2" charset="-122"/>
                <a:sym typeface="+mn-ea"/>
              </a:rPr>
            </a:br>
            <a:endParaRPr lang="en-US" altLang="zh-CN" sz="2000">
              <a:latin typeface="Calibri" panose="020F0502020204030204" charset="0"/>
              <a:ea typeface="宋体" panose="02010600030101010101" pitchFamily="2" charset="-122"/>
              <a:cs typeface="宋体" panose="02010600030101010101" pitchFamily="2"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9930" y="212090"/>
            <a:ext cx="10515600" cy="1325563"/>
          </a:xfrm>
        </p:spPr>
        <p:txBody>
          <a:bodyPr/>
          <a:lstStyle/>
          <a:p>
            <a:r>
              <a:rPr lang="zh-CN" altLang="en-US" sz="3600"/>
              <a:t>实验过程</a:t>
            </a:r>
            <a:r>
              <a:rPr lang="zh-CN" altLang="en-US" sz="3200"/>
              <a:t>：</a:t>
            </a:r>
            <a:r>
              <a:rPr lang="zh-CN" altLang="en-US" sz="3200" i="1"/>
              <a:t>模型框架搭建</a:t>
            </a:r>
            <a:r>
              <a:rPr lang="en-US" altLang="zh-CN" sz="2800" i="1"/>
              <a:t> multitask_loss &amp; soft_label_utils</a:t>
            </a:r>
            <a:endParaRPr lang="en-US" altLang="zh-CN" sz="2800" i="1"/>
          </a:p>
        </p:txBody>
      </p:sp>
      <p:cxnSp>
        <p:nvCxnSpPr>
          <p:cNvPr id="7" name="直接连接符 6"/>
          <p:cNvCxnSpPr/>
          <p:nvPr/>
        </p:nvCxnSpPr>
        <p:spPr>
          <a:xfrm flipH="1" flipV="1">
            <a:off x="838200" y="1336040"/>
            <a:ext cx="10245725" cy="2540"/>
          </a:xfrm>
          <a:prstGeom prst="line">
            <a:avLst/>
          </a:prstGeom>
        </p:spPr>
        <p:style>
          <a:lnRef idx="2">
            <a:schemeClr val="accent1"/>
          </a:lnRef>
          <a:fillRef idx="0">
            <a:srgbClr val="FFFFFF"/>
          </a:fillRef>
          <a:effectRef idx="0">
            <a:srgbClr val="FFFFFF"/>
          </a:effectRef>
          <a:fontRef idx="minor">
            <a:schemeClr val="tx1"/>
          </a:fontRef>
        </p:style>
      </p:cxnSp>
      <p:sp>
        <p:nvSpPr>
          <p:cNvPr id="6" name="内容占位符 2"/>
          <p:cNvSpPr>
            <a:spLocks noGrp="1"/>
          </p:cNvSpPr>
          <p:nvPr/>
        </p:nvSpPr>
        <p:spPr>
          <a:xfrm>
            <a:off x="709930" y="1537970"/>
            <a:ext cx="8262620" cy="48069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700" b="1">
                <a:solidFill>
                  <a:srgbClr val="7030A0"/>
                </a:solidFill>
              </a:rPr>
              <a:t>3. multitask_loss.py</a:t>
            </a:r>
            <a:endParaRPr lang="en-US" altLang="zh-CN" sz="1700" b="1">
              <a:solidFill>
                <a:srgbClr val="7030A0"/>
              </a:solidFill>
            </a:endParaRPr>
          </a:p>
          <a:p>
            <a:pPr marL="0" indent="0">
              <a:lnSpc>
                <a:spcPct val="80000"/>
              </a:lnSpc>
              <a:buNone/>
            </a:pPr>
            <a:r>
              <a:rPr lang="zh-CN" altLang="en-US" sz="1300">
                <a:solidFill>
                  <a:schemeClr val="accent4">
                    <a:lumMod val="75000"/>
                  </a:schemeClr>
                </a:solidFill>
              </a:rPr>
              <a:t>【功能】</a:t>
            </a:r>
            <a:endParaRPr lang="zh-CN" altLang="en-US" sz="1300">
              <a:solidFill>
                <a:schemeClr val="accent4">
                  <a:lumMod val="75000"/>
                </a:schemeClr>
              </a:solidFill>
            </a:endParaRPr>
          </a:p>
          <a:p>
            <a:pPr marL="0" indent="0">
              <a:lnSpc>
                <a:spcPct val="80000"/>
              </a:lnSpc>
              <a:buNone/>
            </a:pPr>
            <a:r>
              <a:rPr lang="zh-CN" altLang="en-US" sz="1300">
                <a:solidFill>
                  <a:schemeClr val="tx1"/>
                </a:solidFill>
              </a:rPr>
              <a:t>实现损失权重分配，采用固定权重加权（分类损失权重</a:t>
            </a:r>
            <a:r>
              <a:rPr lang="en-US" altLang="zh-CN" sz="1300">
                <a:solidFill>
                  <a:schemeClr val="tx1"/>
                </a:solidFill>
              </a:rPr>
              <a:t>0.7</a:t>
            </a:r>
            <a:r>
              <a:rPr lang="zh-CN" altLang="en-US" sz="1300">
                <a:solidFill>
                  <a:schemeClr val="tx1"/>
                </a:solidFill>
              </a:rPr>
              <a:t>，回归损失权重</a:t>
            </a:r>
            <a:r>
              <a:rPr lang="en-US" altLang="zh-CN" sz="1300">
                <a:solidFill>
                  <a:schemeClr val="tx1"/>
                </a:solidFill>
              </a:rPr>
              <a:t>0.3</a:t>
            </a:r>
            <a:r>
              <a:rPr lang="zh-CN" altLang="en-US" sz="1300">
                <a:solidFill>
                  <a:schemeClr val="tx1"/>
                </a:solidFill>
              </a:rPr>
              <a:t>）</a:t>
            </a:r>
            <a:endParaRPr lang="zh-CN" altLang="en-US" sz="1300">
              <a:solidFill>
                <a:srgbClr val="7030A0"/>
              </a:solidFill>
            </a:endParaRPr>
          </a:p>
          <a:p>
            <a:pPr marL="0" indent="0">
              <a:lnSpc>
                <a:spcPct val="80000"/>
              </a:lnSpc>
              <a:buNone/>
            </a:pPr>
            <a:r>
              <a:rPr lang="en-US" altLang="zh-CN" sz="1600" b="1">
                <a:solidFill>
                  <a:srgbClr val="7030A0"/>
                </a:solidFill>
                <a:sym typeface="+mn-ea"/>
              </a:rPr>
              <a:t>4.soft_label_utils.py</a:t>
            </a:r>
            <a:endParaRPr lang="en-US" altLang="zh-CN" sz="1600" b="1">
              <a:solidFill>
                <a:srgbClr val="7030A0"/>
              </a:solidFill>
              <a:sym typeface="+mn-ea"/>
            </a:endParaRPr>
          </a:p>
          <a:p>
            <a:pPr marL="0" indent="0">
              <a:lnSpc>
                <a:spcPct val="100000"/>
              </a:lnSpc>
              <a:buNone/>
            </a:pPr>
            <a:r>
              <a:rPr lang="zh-CN" altLang="en-US" sz="1300" b="1">
                <a:solidFill>
                  <a:schemeClr val="accent4">
                    <a:lumMod val="75000"/>
                  </a:schemeClr>
                </a:solidFill>
                <a:sym typeface="+mn-ea"/>
              </a:rPr>
              <a:t>【功能】</a:t>
            </a:r>
            <a:endParaRPr lang="zh-CN" altLang="en-US" sz="1300" b="1">
              <a:solidFill>
                <a:schemeClr val="accent4">
                  <a:lumMod val="75000"/>
                </a:schemeClr>
              </a:solidFill>
              <a:sym typeface="+mn-ea"/>
            </a:endParaRPr>
          </a:p>
          <a:p>
            <a:pPr marL="0" indent="0">
              <a:lnSpc>
                <a:spcPct val="100000"/>
              </a:lnSpc>
              <a:buNone/>
            </a:pPr>
            <a:r>
              <a:rPr lang="zh-CN" altLang="en-US" sz="1300">
                <a:solidFill>
                  <a:schemeClr val="tx1"/>
                </a:solidFill>
                <a:sym typeface="+mn-ea"/>
              </a:rPr>
              <a:t>回归值</a:t>
            </a:r>
            <a:r>
              <a:rPr lang="en-US" altLang="zh-CN" sz="1300">
                <a:solidFill>
                  <a:schemeClr val="tx1"/>
                </a:solidFill>
                <a:sym typeface="+mn-ea"/>
              </a:rPr>
              <a:t>rate</a:t>
            </a:r>
            <a:r>
              <a:rPr lang="zh-CN" altLang="en-US" sz="1300">
                <a:solidFill>
                  <a:schemeClr val="tx1"/>
                </a:solidFill>
                <a:sym typeface="+mn-ea"/>
              </a:rPr>
              <a:t>转换为</a:t>
            </a:r>
            <a:r>
              <a:rPr lang="en-US" altLang="zh-CN" sz="1300">
                <a:solidFill>
                  <a:schemeClr val="tx1"/>
                </a:solidFill>
                <a:sym typeface="+mn-ea"/>
              </a:rPr>
              <a:t>soft-label</a:t>
            </a:r>
            <a:r>
              <a:rPr lang="zh-CN" altLang="en-US" sz="1300">
                <a:solidFill>
                  <a:schemeClr val="tx1"/>
                </a:solidFill>
                <a:sym typeface="+mn-ea"/>
              </a:rPr>
              <a:t>向量，用于分类任务中标签平滑，使得模型结果更贴近连续嵌入率的真实趋势</a:t>
            </a:r>
            <a:endParaRPr lang="zh-CN" altLang="en-US" sz="1300" b="1">
              <a:solidFill>
                <a:srgbClr val="7030A0"/>
              </a:solidFill>
              <a:sym typeface="+mn-ea"/>
            </a:endParaRPr>
          </a:p>
          <a:p>
            <a:pPr marL="0" indent="0">
              <a:lnSpc>
                <a:spcPct val="80000"/>
              </a:lnSpc>
              <a:buNone/>
            </a:pPr>
            <a:r>
              <a:rPr lang="zh-CN" altLang="en-US" sz="1300" b="1">
                <a:solidFill>
                  <a:schemeClr val="accent4">
                    <a:lumMod val="75000"/>
                  </a:schemeClr>
                </a:solidFill>
                <a:sym typeface="+mn-ea"/>
              </a:rPr>
              <a:t>【核心代码】</a:t>
            </a:r>
            <a:endParaRPr lang="zh-CN" altLang="en-US" sz="1300" b="1">
              <a:solidFill>
                <a:schemeClr val="accent4">
                  <a:lumMod val="75000"/>
                </a:schemeClr>
              </a:solidFill>
              <a:sym typeface="+mn-ea"/>
            </a:endParaRPr>
          </a:p>
          <a:p>
            <a:pPr marL="0" indent="0">
              <a:lnSpc>
                <a:spcPct val="110000"/>
              </a:lnSpc>
              <a:buNone/>
            </a:pPr>
            <a:r>
              <a:rPr lang="zh-CN" altLang="en-US" sz="1300" b="1">
                <a:solidFill>
                  <a:schemeClr val="tx1"/>
                </a:solidFill>
                <a:sym typeface="+mn-ea"/>
              </a:rPr>
              <a:t>输入参数</a:t>
            </a:r>
            <a:r>
              <a:rPr lang="zh-CN" altLang="en-US" sz="1300">
                <a:solidFill>
                  <a:schemeClr val="tx1"/>
                </a:solidFill>
                <a:sym typeface="+mn-ea"/>
              </a:rPr>
              <a:t>：</a:t>
            </a:r>
            <a:r>
              <a:rPr lang="en-US" altLang="zh-CN" sz="1300">
                <a:solidFill>
                  <a:schemeClr val="tx1"/>
                </a:solidFill>
                <a:sym typeface="+mn-ea"/>
              </a:rPr>
              <a:t> rate: torch.Tensor</a:t>
            </a:r>
            <a:r>
              <a:rPr lang="zh-CN" altLang="en-US" sz="1300">
                <a:solidFill>
                  <a:schemeClr val="tx1"/>
                </a:solidFill>
                <a:sym typeface="+mn-ea"/>
              </a:rPr>
              <a:t>：每个</a:t>
            </a:r>
            <a:r>
              <a:rPr lang="en-US" altLang="zh-CN" sz="1300">
                <a:solidFill>
                  <a:schemeClr val="tx1"/>
                </a:solidFill>
                <a:sym typeface="+mn-ea"/>
              </a:rPr>
              <a:t> rate[i] </a:t>
            </a:r>
            <a:r>
              <a:rPr lang="zh-CN" altLang="en-US" sz="1300">
                <a:solidFill>
                  <a:schemeClr val="tx1"/>
                </a:solidFill>
                <a:sym typeface="+mn-ea"/>
              </a:rPr>
              <a:t>表示第</a:t>
            </a:r>
            <a:r>
              <a:rPr lang="en-US" altLang="zh-CN" sz="1300">
                <a:solidFill>
                  <a:schemeClr val="tx1"/>
                </a:solidFill>
                <a:sym typeface="+mn-ea"/>
              </a:rPr>
              <a:t> i </a:t>
            </a:r>
            <a:r>
              <a:rPr lang="zh-CN" altLang="en-US" sz="1300">
                <a:solidFill>
                  <a:schemeClr val="tx1"/>
                </a:solidFill>
                <a:sym typeface="+mn-ea"/>
              </a:rPr>
              <a:t>个样本的真实嵌入率；</a:t>
            </a:r>
            <a:r>
              <a:rPr lang="en-US" altLang="zh-CN" sz="1300">
                <a:solidFill>
                  <a:schemeClr val="tx1"/>
                </a:solidFill>
                <a:sym typeface="+mn-ea"/>
              </a:rPr>
              <a:t>num_classes=11</a:t>
            </a:r>
            <a:r>
              <a:rPr lang="zh-CN" altLang="en-US" sz="1300">
                <a:solidFill>
                  <a:schemeClr val="tx1"/>
                </a:solidFill>
                <a:sym typeface="+mn-ea"/>
              </a:rPr>
              <a:t>：分类类别数默认为</a:t>
            </a:r>
            <a:r>
              <a:rPr lang="en-US" altLang="zh-CN" sz="1300">
                <a:solidFill>
                  <a:schemeClr val="tx1"/>
                </a:solidFill>
                <a:sym typeface="+mn-ea"/>
              </a:rPr>
              <a:t> 11</a:t>
            </a:r>
            <a:endParaRPr lang="en-US" altLang="zh-CN" sz="1300">
              <a:solidFill>
                <a:schemeClr val="tx1"/>
              </a:solidFill>
              <a:sym typeface="+mn-ea"/>
            </a:endParaRPr>
          </a:p>
          <a:p>
            <a:pPr marL="0" indent="0">
              <a:lnSpc>
                <a:spcPct val="110000"/>
              </a:lnSpc>
              <a:buNone/>
            </a:pPr>
            <a:r>
              <a:rPr lang="zh-CN" altLang="en-US" sz="1300" b="1">
                <a:solidFill>
                  <a:schemeClr val="tx1"/>
                </a:solidFill>
                <a:sym typeface="+mn-ea"/>
              </a:rPr>
              <a:t>输出结果</a:t>
            </a:r>
            <a:r>
              <a:rPr lang="zh-CN" altLang="en-US" sz="1300">
                <a:solidFill>
                  <a:schemeClr val="tx1"/>
                </a:solidFill>
                <a:sym typeface="+mn-ea"/>
              </a:rPr>
              <a:t>：</a:t>
            </a:r>
            <a:r>
              <a:rPr lang="en-US" altLang="zh-CN" sz="1300">
                <a:solidFill>
                  <a:schemeClr val="tx1"/>
                </a:solidFill>
                <a:sym typeface="+mn-ea"/>
              </a:rPr>
              <a:t> soft-label </a:t>
            </a:r>
            <a:r>
              <a:rPr lang="zh-CN" altLang="en-US" sz="1300">
                <a:solidFill>
                  <a:schemeClr val="tx1"/>
                </a:solidFill>
                <a:sym typeface="+mn-ea"/>
              </a:rPr>
              <a:t>浮点向量，权重总和为</a:t>
            </a:r>
            <a:r>
              <a:rPr lang="en-US" altLang="zh-CN" sz="1300">
                <a:solidFill>
                  <a:schemeClr val="tx1"/>
                </a:solidFill>
                <a:sym typeface="+mn-ea"/>
              </a:rPr>
              <a:t> 1</a:t>
            </a:r>
            <a:r>
              <a:rPr lang="zh-CN" altLang="en-US" sz="1300">
                <a:solidFill>
                  <a:schemeClr val="tx1"/>
                </a:solidFill>
                <a:sym typeface="+mn-ea"/>
              </a:rPr>
              <a:t>，标签权重只在两个相邻类别上非零</a:t>
            </a:r>
            <a:endParaRPr lang="zh-CN" altLang="en-US" sz="1300">
              <a:solidFill>
                <a:schemeClr val="tx1"/>
              </a:solidFill>
              <a:sym typeface="+mn-ea"/>
            </a:endParaRPr>
          </a:p>
          <a:p>
            <a:pPr marL="0" indent="0">
              <a:lnSpc>
                <a:spcPct val="130000"/>
              </a:lnSpc>
              <a:buNone/>
            </a:pPr>
            <a:r>
              <a:rPr lang="zh-CN" altLang="en-US" sz="1300" b="1">
                <a:solidFill>
                  <a:schemeClr val="tx1"/>
                </a:solidFill>
                <a:sym typeface="+mn-ea"/>
              </a:rPr>
              <a:t>实现机制：</a:t>
            </a:r>
            <a:r>
              <a:rPr lang="zh-CN" altLang="en-US" sz="1300">
                <a:solidFill>
                  <a:schemeClr val="tx1"/>
                </a:solidFill>
                <a:sym typeface="+mn-ea"/>
              </a:rPr>
              <a:t>将</a:t>
            </a:r>
            <a:r>
              <a:rPr lang="en-US" altLang="zh-CN" sz="1300">
                <a:solidFill>
                  <a:schemeClr val="tx1"/>
                </a:solidFill>
                <a:sym typeface="+mn-ea"/>
              </a:rPr>
              <a:t> [0,1] </a:t>
            </a:r>
            <a:r>
              <a:rPr lang="zh-CN" altLang="en-US" sz="1300">
                <a:solidFill>
                  <a:schemeClr val="tx1"/>
                </a:solidFill>
                <a:sym typeface="+mn-ea"/>
              </a:rPr>
              <a:t>映射到</a:t>
            </a:r>
            <a:r>
              <a:rPr lang="en-US" altLang="zh-CN" sz="1300">
                <a:solidFill>
                  <a:schemeClr val="tx1"/>
                </a:solidFill>
                <a:sym typeface="+mn-ea"/>
              </a:rPr>
              <a:t> [0,10]</a:t>
            </a:r>
            <a:r>
              <a:rPr lang="zh-CN" altLang="en-US" sz="1300">
                <a:solidFill>
                  <a:schemeClr val="tx1"/>
                </a:solidFill>
                <a:sym typeface="+mn-ea"/>
              </a:rPr>
              <a:t>，划分为</a:t>
            </a:r>
            <a:r>
              <a:rPr lang="en-US" altLang="zh-CN" sz="1300">
                <a:solidFill>
                  <a:schemeClr val="tx1"/>
                </a:solidFill>
                <a:sym typeface="+mn-ea"/>
              </a:rPr>
              <a:t> 11 </a:t>
            </a:r>
            <a:r>
              <a:rPr lang="zh-CN" altLang="en-US" sz="1300">
                <a:solidFill>
                  <a:schemeClr val="tx1"/>
                </a:solidFill>
                <a:sym typeface="+mn-ea"/>
              </a:rPr>
              <a:t>段，</a:t>
            </a:r>
            <a:r>
              <a:rPr lang="en-US" altLang="zh-CN" sz="1300">
                <a:solidFill>
                  <a:schemeClr val="tx1"/>
                </a:solidFill>
                <a:sym typeface="+mn-ea"/>
              </a:rPr>
              <a:t>base</a:t>
            </a:r>
            <a:r>
              <a:rPr lang="zh-CN" altLang="en-US" sz="1300">
                <a:solidFill>
                  <a:schemeClr val="tx1"/>
                </a:solidFill>
                <a:sym typeface="+mn-ea"/>
              </a:rPr>
              <a:t>对</a:t>
            </a:r>
            <a:r>
              <a:rPr lang="en-US" altLang="zh-CN" sz="1300">
                <a:solidFill>
                  <a:schemeClr val="tx1"/>
                </a:solidFill>
                <a:sym typeface="+mn-ea"/>
              </a:rPr>
              <a:t>rate</a:t>
            </a:r>
            <a:r>
              <a:rPr lang="zh-CN" altLang="en-US" sz="1300">
                <a:solidFill>
                  <a:schemeClr val="tx1"/>
                </a:solidFill>
                <a:sym typeface="+mn-ea"/>
              </a:rPr>
              <a:t>向下取整决定属于哪一类，</a:t>
            </a:r>
            <a:r>
              <a:rPr lang="en-US" altLang="zh-CN" sz="1300">
                <a:solidFill>
                  <a:schemeClr val="tx1"/>
                </a:solidFill>
                <a:sym typeface="+mn-ea"/>
              </a:rPr>
              <a:t>frac</a:t>
            </a:r>
            <a:r>
              <a:rPr lang="zh-CN" altLang="en-US" sz="1300">
                <a:solidFill>
                  <a:schemeClr val="tx1"/>
                </a:solidFill>
                <a:sym typeface="+mn-ea"/>
              </a:rPr>
              <a:t>是小数部分决定距离该类的偏移量</a:t>
            </a:r>
            <a:endParaRPr lang="zh-CN" altLang="en-US" sz="1300">
              <a:solidFill>
                <a:schemeClr val="tx1"/>
              </a:solidFill>
              <a:sym typeface="+mn-ea"/>
            </a:endParaRPr>
          </a:p>
          <a:p>
            <a:pPr marL="0" indent="0">
              <a:lnSpc>
                <a:spcPct val="130000"/>
              </a:lnSpc>
              <a:buNone/>
            </a:pPr>
            <a:r>
              <a:rPr lang="zh-CN" altLang="en-US" sz="1300" b="1">
                <a:solidFill>
                  <a:schemeClr val="tx1"/>
                </a:solidFill>
                <a:sym typeface="+mn-ea"/>
              </a:rPr>
              <a:t>核心循环逻辑：</a:t>
            </a:r>
            <a:r>
              <a:rPr lang="zh-CN" altLang="en-US" sz="1300">
                <a:solidFill>
                  <a:schemeClr val="tx1"/>
                </a:solidFill>
                <a:sym typeface="+mn-ea"/>
              </a:rPr>
              <a:t>对每个样本</a:t>
            </a:r>
            <a:r>
              <a:rPr lang="en-US" altLang="zh-CN" sz="1300">
                <a:solidFill>
                  <a:schemeClr val="tx1"/>
                </a:solidFill>
                <a:sym typeface="+mn-ea"/>
              </a:rPr>
              <a:t>i</a:t>
            </a:r>
            <a:r>
              <a:rPr lang="zh-CN" altLang="en-US" sz="1300">
                <a:solidFill>
                  <a:schemeClr val="tx1"/>
                </a:solidFill>
                <a:sym typeface="+mn-ea"/>
              </a:rPr>
              <a:t>，</a:t>
            </a:r>
            <a:r>
              <a:rPr lang="en-US" altLang="zh-CN" sz="1300">
                <a:solidFill>
                  <a:schemeClr val="tx1"/>
                </a:solidFill>
                <a:sym typeface="+mn-ea"/>
              </a:rPr>
              <a:t>b</a:t>
            </a:r>
            <a:r>
              <a:rPr lang="zh-CN" altLang="en-US" sz="1300">
                <a:solidFill>
                  <a:schemeClr val="tx1"/>
                </a:solidFill>
                <a:sym typeface="+mn-ea"/>
              </a:rPr>
              <a:t>为所属左边类的索引，</a:t>
            </a:r>
            <a:r>
              <a:rPr lang="en-US" altLang="zh-CN" sz="1300">
                <a:solidFill>
                  <a:schemeClr val="tx1"/>
                </a:solidFill>
                <a:sym typeface="+mn-ea"/>
              </a:rPr>
              <a:t>f</a:t>
            </a:r>
            <a:r>
              <a:rPr lang="zh-CN" altLang="en-US" sz="1300">
                <a:solidFill>
                  <a:schemeClr val="tx1"/>
                </a:solidFill>
                <a:sym typeface="+mn-ea"/>
              </a:rPr>
              <a:t>为小数偏移量</a:t>
            </a:r>
            <a:endParaRPr lang="zh-CN" altLang="en-US" sz="1300">
              <a:solidFill>
                <a:schemeClr val="tx1"/>
              </a:solidFill>
              <a:sym typeface="+mn-ea"/>
            </a:endParaRPr>
          </a:p>
        </p:txBody>
      </p:sp>
      <p:pic>
        <p:nvPicPr>
          <p:cNvPr id="1748495005"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5486400" y="5673090"/>
            <a:ext cx="2806700" cy="501650"/>
          </a:xfrm>
          <a:prstGeom prst="rect">
            <a:avLst/>
          </a:prstGeom>
          <a:noFill/>
          <a:ln>
            <a:noFill/>
          </a:ln>
        </p:spPr>
      </p:pic>
      <p:pic>
        <p:nvPicPr>
          <p:cNvPr id="401536919"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8472805" y="4777740"/>
            <a:ext cx="3378200" cy="1397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9930" y="212090"/>
            <a:ext cx="10515600" cy="1325563"/>
          </a:xfrm>
        </p:spPr>
        <p:txBody>
          <a:bodyPr/>
          <a:lstStyle/>
          <a:p>
            <a:r>
              <a:rPr lang="zh-CN" altLang="en-US" sz="3600"/>
              <a:t>实验过程</a:t>
            </a:r>
            <a:r>
              <a:rPr lang="zh-CN" altLang="en-US" sz="3200"/>
              <a:t>：</a:t>
            </a:r>
            <a:r>
              <a:rPr lang="zh-CN" altLang="en-US" sz="3200" i="1"/>
              <a:t>模型框架搭建</a:t>
            </a:r>
            <a:r>
              <a:rPr lang="en-US" altLang="zh-CN" sz="3200" i="1"/>
              <a:t> </a:t>
            </a:r>
            <a:r>
              <a:rPr lang="zh-CN" altLang="en-US" sz="2800" i="1"/>
              <a:t>训练主模块</a:t>
            </a:r>
            <a:r>
              <a:rPr lang="en-US" altLang="zh-CN" sz="2800" i="1"/>
              <a:t> train.py</a:t>
            </a:r>
            <a:endParaRPr lang="en-US" altLang="zh-CN" sz="2800" i="1"/>
          </a:p>
        </p:txBody>
      </p:sp>
      <p:cxnSp>
        <p:nvCxnSpPr>
          <p:cNvPr id="7" name="直接连接符 6"/>
          <p:cNvCxnSpPr/>
          <p:nvPr/>
        </p:nvCxnSpPr>
        <p:spPr>
          <a:xfrm flipH="1" flipV="1">
            <a:off x="838200" y="1336040"/>
            <a:ext cx="10245725" cy="2540"/>
          </a:xfrm>
          <a:prstGeom prst="line">
            <a:avLst/>
          </a:prstGeom>
        </p:spPr>
        <p:style>
          <a:lnRef idx="2">
            <a:schemeClr val="accent1"/>
          </a:lnRef>
          <a:fillRef idx="0">
            <a:srgbClr val="FFFFFF"/>
          </a:fillRef>
          <a:effectRef idx="0">
            <a:srgbClr val="FFFFFF"/>
          </a:effectRef>
          <a:fontRef idx="minor">
            <a:schemeClr val="tx1"/>
          </a:fontRef>
        </p:style>
      </p:cxnSp>
      <p:sp>
        <p:nvSpPr>
          <p:cNvPr id="6" name="内容占位符 2"/>
          <p:cNvSpPr>
            <a:spLocks noGrp="1"/>
          </p:cNvSpPr>
          <p:nvPr/>
        </p:nvSpPr>
        <p:spPr>
          <a:xfrm>
            <a:off x="709930" y="1537970"/>
            <a:ext cx="8262620" cy="48069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sz="1600">
                <a:solidFill>
                  <a:schemeClr val="tx1"/>
                </a:solidFill>
                <a:sym typeface="+mn-ea"/>
              </a:rPr>
              <a:t>【功能】</a:t>
            </a:r>
            <a:endParaRPr lang="zh-CN" altLang="en-US" sz="1300">
              <a:solidFill>
                <a:schemeClr val="tx1"/>
              </a:solidFill>
              <a:sym typeface="+mn-ea"/>
            </a:endParaRPr>
          </a:p>
          <a:p>
            <a:pPr marL="0" indent="0">
              <a:lnSpc>
                <a:spcPct val="150000"/>
              </a:lnSpc>
              <a:buNone/>
            </a:pPr>
            <a:endParaRPr lang="zh-CN" altLang="en-US" sz="1300">
              <a:solidFill>
                <a:schemeClr val="tx1"/>
              </a:solidFill>
              <a:sym typeface="+mn-ea"/>
            </a:endParaRPr>
          </a:p>
        </p:txBody>
      </p:sp>
      <p:sp>
        <p:nvSpPr>
          <p:cNvPr id="3" name="文本框 2"/>
          <p:cNvSpPr txBox="1"/>
          <p:nvPr/>
        </p:nvSpPr>
        <p:spPr>
          <a:xfrm>
            <a:off x="424815" y="1914525"/>
            <a:ext cx="3857625" cy="1406525"/>
          </a:xfrm>
          <a:prstGeom prst="rect">
            <a:avLst/>
          </a:prstGeom>
        </p:spPr>
        <p:txBody>
          <a:bodyPr>
            <a:noAutofit/>
          </a:bodyPr>
          <a:lstStyle/>
          <a:p>
            <a:pPr marL="457200" indent="-228600" algn="just" defTabSz="266700">
              <a:spcBef>
                <a:spcPct val="0"/>
              </a:spcBef>
              <a:spcAft>
                <a:spcPct val="0"/>
              </a:spcAft>
              <a:buFont typeface="宋体" panose="02010600030101010101" pitchFamily="2" charset="-122"/>
              <a:buChar char="·"/>
            </a:pPr>
            <a:r>
              <a:rPr lang="zh-CN" altLang="en-US" sz="1400">
                <a:latin typeface="Calibri" panose="020F0502020204030204"/>
                <a:ea typeface="宋体" panose="02010600030101010101" pitchFamily="2" charset="-122"/>
              </a:rPr>
              <a:t>配置模型，数据与优化器</a:t>
            </a:r>
            <a:endParaRPr lang="zh-CN" altLang="en-US" sz="1400">
              <a:latin typeface="Calibri" panose="020F0502020204030204"/>
              <a:ea typeface="宋体" panose="02010600030101010101" pitchFamily="2" charset="-122"/>
            </a:endParaRPr>
          </a:p>
          <a:p>
            <a:pPr marL="457200" indent="-228600" algn="just" defTabSz="266700">
              <a:spcBef>
                <a:spcPct val="0"/>
              </a:spcBef>
              <a:spcAft>
                <a:spcPct val="0"/>
              </a:spcAft>
              <a:buFont typeface="宋体" panose="02010600030101010101" pitchFamily="2" charset="-122"/>
              <a:buChar char="·"/>
            </a:pPr>
            <a:r>
              <a:rPr lang="zh-CN" altLang="en-US" sz="1400">
                <a:latin typeface="Calibri" panose="020F0502020204030204"/>
                <a:ea typeface="宋体" panose="02010600030101010101" pitchFamily="2" charset="-122"/>
              </a:rPr>
              <a:t>实现训练，验证，测试过程</a:t>
            </a:r>
            <a:endParaRPr lang="zh-CN" altLang="en-US" sz="1400">
              <a:latin typeface="Calibri" panose="020F0502020204030204"/>
              <a:ea typeface="宋体" panose="02010600030101010101" pitchFamily="2" charset="-122"/>
            </a:endParaRPr>
          </a:p>
          <a:p>
            <a:pPr marL="457200" indent="-228600" algn="just" defTabSz="266700">
              <a:spcBef>
                <a:spcPct val="0"/>
              </a:spcBef>
              <a:spcAft>
                <a:spcPct val="0"/>
              </a:spcAft>
              <a:buFont typeface="宋体" panose="02010600030101010101" pitchFamily="2" charset="-122"/>
              <a:buChar char="·"/>
            </a:pPr>
            <a:r>
              <a:rPr lang="zh-CN" altLang="en-US" sz="1400">
                <a:latin typeface="Calibri" panose="020F0502020204030204"/>
                <a:ea typeface="宋体" panose="02010600030101010101" pitchFamily="2" charset="-122"/>
              </a:rPr>
              <a:t>记录日志与早停机制，防止过拟合</a:t>
            </a:r>
            <a:endParaRPr lang="zh-CN" altLang="en-US" sz="1400">
              <a:latin typeface="Calibri" panose="020F0502020204030204"/>
              <a:ea typeface="宋体" panose="02010600030101010101" pitchFamily="2" charset="-122"/>
            </a:endParaRPr>
          </a:p>
          <a:p>
            <a:pPr marL="457200" indent="-228600" algn="just" defTabSz="266700">
              <a:spcBef>
                <a:spcPct val="0"/>
              </a:spcBef>
              <a:spcAft>
                <a:spcPct val="0"/>
              </a:spcAft>
              <a:buFont typeface="宋体" panose="02010600030101010101" pitchFamily="2" charset="-122"/>
              <a:buChar char="·"/>
            </a:pPr>
            <a:r>
              <a:rPr lang="zh-CN" altLang="en-US" sz="1400">
                <a:latin typeface="Calibri" panose="020F0502020204030204"/>
                <a:ea typeface="宋体" panose="02010600030101010101" pitchFamily="2" charset="-122"/>
              </a:rPr>
              <a:t>在验证集最优点保存模型</a:t>
            </a:r>
            <a:endParaRPr lang="zh-CN" altLang="en-US" sz="1400">
              <a:latin typeface="Calibri" panose="020F0502020204030204"/>
              <a:ea typeface="宋体" panose="02010600030101010101" pitchFamily="2" charset="-122"/>
            </a:endParaRPr>
          </a:p>
          <a:p>
            <a:pPr marL="457200" indent="-228600" algn="just" defTabSz="266700">
              <a:spcBef>
                <a:spcPct val="0"/>
              </a:spcBef>
              <a:spcAft>
                <a:spcPct val="0"/>
              </a:spcAft>
              <a:buFont typeface="宋体" panose="02010600030101010101" pitchFamily="2" charset="-122"/>
              <a:buChar char="·"/>
            </a:pPr>
            <a:r>
              <a:rPr lang="zh-CN" altLang="en-US" sz="1400">
                <a:latin typeface="Calibri" panose="020F0502020204030204"/>
                <a:ea typeface="宋体" panose="02010600030101010101" pitchFamily="2" charset="-122"/>
              </a:rPr>
              <a:t>训练过程可视化</a:t>
            </a:r>
            <a:endParaRPr lang="zh-CN" altLang="en-US" sz="1400">
              <a:latin typeface="Calibri" panose="020F0502020204030204"/>
              <a:ea typeface="宋体" panose="02010600030101010101" pitchFamily="2" charset="-122"/>
            </a:endParaRPr>
          </a:p>
        </p:txBody>
      </p:sp>
      <p:sp>
        <p:nvSpPr>
          <p:cNvPr id="4" name="文本框 3"/>
          <p:cNvSpPr txBox="1"/>
          <p:nvPr/>
        </p:nvSpPr>
        <p:spPr>
          <a:xfrm>
            <a:off x="5409565" y="1537970"/>
            <a:ext cx="6013450" cy="4579780"/>
          </a:xfrm>
          <a:prstGeom prst="rect">
            <a:avLst/>
          </a:prstGeom>
        </p:spPr>
        <p:txBody>
          <a:bodyPr wrap="square">
            <a:spAutoFit/>
          </a:bodyPr>
          <a:lstStyle/>
          <a:p>
            <a:pPr marL="0" indent="0" algn="just" defTabSz="266700">
              <a:lnSpc>
                <a:spcPct val="110000"/>
              </a:lnSpc>
              <a:spcBef>
                <a:spcPct val="0"/>
              </a:spcBef>
              <a:spcAft>
                <a:spcPct val="0"/>
              </a:spcAft>
            </a:pPr>
            <a:r>
              <a:rPr lang="zh-CN" altLang="en-US" sz="1400" dirty="0">
                <a:latin typeface="Calibri" panose="020F0502020204030204"/>
                <a:ea typeface="宋体" panose="02010600030101010101" pitchFamily="2" charset="-122"/>
              </a:rPr>
              <a:t>【关键函数说明】</a:t>
            </a:r>
            <a:endParaRPr lang="zh-CN" altLang="en-US" sz="1400" dirty="0">
              <a:latin typeface="Calibri" panose="020F0502020204030204"/>
              <a:ea typeface="宋体" panose="02010600030101010101" pitchFamily="2" charset="-122"/>
            </a:endParaRPr>
          </a:p>
          <a:p>
            <a:pPr marL="0" indent="0" algn="just" defTabSz="266700">
              <a:lnSpc>
                <a:spcPct val="110000"/>
              </a:lnSpc>
              <a:spcBef>
                <a:spcPct val="0"/>
              </a:spcBef>
              <a:spcAft>
                <a:spcPct val="0"/>
              </a:spcAft>
            </a:pPr>
            <a:r>
              <a:rPr lang="en-US" altLang="zh-CN" sz="1400" b="1" dirty="0">
                <a:latin typeface="Calibri" panose="020F0502020204030204"/>
                <a:ea typeface="宋体" panose="02010600030101010101" pitchFamily="2" charset="-122"/>
              </a:rPr>
              <a:t>·</a:t>
            </a:r>
            <a:r>
              <a:rPr lang="en-US" altLang="zh-CN" sz="1400" b="1" dirty="0" err="1">
                <a:latin typeface="Calibri" panose="020F0502020204030204"/>
                <a:ea typeface="Calibri" panose="020F0502020204030204"/>
              </a:rPr>
              <a:t>train_one_epoch</a:t>
            </a:r>
            <a:r>
              <a:rPr lang="zh-CN" altLang="en-US" sz="1400" b="1" dirty="0">
                <a:latin typeface="Calibri" panose="020F0502020204030204"/>
                <a:ea typeface="宋体" panose="02010600030101010101" pitchFamily="2" charset="-122"/>
              </a:rPr>
              <a:t>：</a:t>
            </a:r>
            <a:r>
              <a:rPr lang="zh-CN" altLang="en-US" sz="1400" dirty="0">
                <a:latin typeface="Calibri" panose="020F0502020204030204"/>
                <a:ea typeface="宋体" panose="02010600030101010101" pitchFamily="2" charset="-122"/>
              </a:rPr>
              <a:t>单轮训练过程：</a:t>
            </a:r>
            <a:endParaRPr lang="zh-CN" altLang="en-US" sz="1400" dirty="0">
              <a:latin typeface="Calibri" panose="020F0502020204030204"/>
              <a:ea typeface="宋体" panose="02010600030101010101" pitchFamily="2" charset="-122"/>
            </a:endParaRPr>
          </a:p>
          <a:p>
            <a:pPr marL="558800" indent="-279400" algn="just" defTabSz="266700">
              <a:lnSpc>
                <a:spcPct val="110000"/>
              </a:lnSpc>
              <a:spcBef>
                <a:spcPct val="0"/>
              </a:spcBef>
              <a:spcAft>
                <a:spcPct val="0"/>
              </a:spcAft>
              <a:buFont typeface="Times New Roman" panose="02020603050405020304"/>
              <a:buAutoNum type="arabicPeriod"/>
            </a:pPr>
            <a:r>
              <a:rPr lang="en-US" altLang="zh-CN" sz="1400" dirty="0">
                <a:latin typeface="Calibri" panose="020F0502020204030204"/>
                <a:ea typeface="Calibri" panose="020F0502020204030204"/>
              </a:rPr>
              <a:t>AMP </a:t>
            </a:r>
            <a:r>
              <a:rPr lang="zh-CN" altLang="en-US" sz="1400" dirty="0">
                <a:latin typeface="Calibri" panose="020F0502020204030204"/>
                <a:ea typeface="宋体" panose="02010600030101010101" pitchFamily="2" charset="-122"/>
              </a:rPr>
              <a:t>混合精度：</a:t>
            </a:r>
            <a:r>
              <a:rPr lang="en-US" altLang="zh-CN" sz="1400" dirty="0">
                <a:latin typeface="Calibri" panose="020F0502020204030204"/>
                <a:ea typeface="Calibri" panose="020F0502020204030204"/>
              </a:rPr>
              <a:t>with </a:t>
            </a:r>
            <a:r>
              <a:rPr lang="en-US" altLang="zh-CN" sz="1400" dirty="0" err="1">
                <a:latin typeface="Calibri" panose="020F0502020204030204"/>
                <a:ea typeface="Calibri" panose="020F0502020204030204"/>
              </a:rPr>
              <a:t>autocast</a:t>
            </a:r>
            <a:r>
              <a:rPr lang="en-US" altLang="zh-CN" sz="1400" dirty="0">
                <a:latin typeface="Calibri" panose="020F0502020204030204"/>
                <a:ea typeface="Calibri" panose="020F0502020204030204"/>
              </a:rPr>
              <a:t>()</a:t>
            </a:r>
            <a:r>
              <a:rPr lang="zh-CN" altLang="en-US" sz="1400" dirty="0">
                <a:latin typeface="Calibri" panose="020F0502020204030204"/>
                <a:ea typeface="宋体" panose="02010600030101010101" pitchFamily="2" charset="-122"/>
              </a:rPr>
              <a:t>提高训练速度</a:t>
            </a:r>
            <a:endParaRPr lang="zh-CN" altLang="en-US" sz="1400" dirty="0">
              <a:latin typeface="Calibri" panose="020F0502020204030204"/>
              <a:ea typeface="宋体" panose="02010600030101010101" pitchFamily="2" charset="-122"/>
            </a:endParaRPr>
          </a:p>
          <a:p>
            <a:pPr marL="558800" indent="-279400" algn="just" defTabSz="266700">
              <a:lnSpc>
                <a:spcPct val="110000"/>
              </a:lnSpc>
              <a:spcBef>
                <a:spcPct val="0"/>
              </a:spcBef>
              <a:spcAft>
                <a:spcPct val="0"/>
              </a:spcAft>
              <a:buFont typeface="Times New Roman" panose="02020603050405020304"/>
              <a:buAutoNum type="arabicPeriod"/>
            </a:pPr>
            <a:r>
              <a:rPr lang="zh-CN" altLang="en-US" sz="1400" dirty="0">
                <a:latin typeface="Calibri" panose="020F0502020204030204"/>
                <a:ea typeface="宋体" panose="02010600030101010101" pitchFamily="2" charset="-122"/>
              </a:rPr>
              <a:t>模型前向：</a:t>
            </a:r>
            <a:r>
              <a:rPr lang="zh-CN" altLang="en-US" sz="1400" dirty="0"/>
              <a:t>输出：</a:t>
            </a:r>
            <a:r>
              <a:rPr lang="en-US" altLang="zh-CN" sz="1400" dirty="0" err="1"/>
              <a:t>cls_logits</a:t>
            </a:r>
            <a:r>
              <a:rPr lang="zh-CN" altLang="en-US" sz="1400" dirty="0"/>
              <a:t>（分类</a:t>
            </a:r>
            <a:r>
              <a:rPr lang="en-US" altLang="zh-CN" sz="1400" dirty="0"/>
              <a:t>logits</a:t>
            </a:r>
            <a:r>
              <a:rPr lang="zh-CN" altLang="en-US" sz="1400" dirty="0"/>
              <a:t>）</a:t>
            </a:r>
            <a:r>
              <a:rPr lang="en-US" altLang="zh-CN" sz="1400" dirty="0"/>
              <a:t>, </a:t>
            </a:r>
            <a:r>
              <a:rPr lang="en-US" altLang="zh-CN" sz="1400" dirty="0" err="1"/>
              <a:t>reg_pred</a:t>
            </a:r>
            <a:r>
              <a:rPr lang="en-US" altLang="zh-CN" sz="1400" dirty="0"/>
              <a:t>(</a:t>
            </a:r>
            <a:r>
              <a:rPr lang="zh-CN" altLang="en-US" sz="1400" dirty="0"/>
              <a:t>回归预测值，嵌入率预测）</a:t>
            </a:r>
            <a:r>
              <a:rPr lang="en-US" altLang="zh-CN" sz="1400" dirty="0"/>
              <a:t>)</a:t>
            </a:r>
            <a:endParaRPr lang="en-US" altLang="zh-CN" sz="1400" dirty="0">
              <a:highlight>
                <a:srgbClr val="FFFF00"/>
              </a:highlight>
              <a:latin typeface="Calibri" panose="020F0502020204030204"/>
              <a:ea typeface="Calibri" panose="020F0502020204030204"/>
            </a:endParaRPr>
          </a:p>
          <a:p>
            <a:pPr marL="558800" indent="-279400" algn="just" defTabSz="266700">
              <a:lnSpc>
                <a:spcPct val="110000"/>
              </a:lnSpc>
              <a:spcBef>
                <a:spcPct val="0"/>
              </a:spcBef>
              <a:spcAft>
                <a:spcPct val="0"/>
              </a:spcAft>
              <a:buFont typeface="Times New Roman" panose="02020603050405020304"/>
              <a:buAutoNum type="arabicPeriod"/>
            </a:pPr>
            <a:r>
              <a:rPr lang="en-US" altLang="zh-CN" sz="1400" dirty="0">
                <a:latin typeface="Calibri" panose="020F0502020204030204"/>
                <a:ea typeface="Calibri" panose="020F0502020204030204"/>
              </a:rPr>
              <a:t>so</a:t>
            </a:r>
            <a:r>
              <a:rPr lang="zh-CN" altLang="en-US" sz="1400" dirty="0">
                <a:latin typeface="Calibri" panose="020F0502020204030204"/>
                <a:ea typeface="Calibri" panose="020F0502020204030204"/>
              </a:rPr>
              <a:t>预测</a:t>
            </a:r>
            <a:r>
              <a:rPr lang="en-US" altLang="zh-CN" sz="1400" dirty="0">
                <a:latin typeface="Calibri" panose="020F0502020204030204"/>
                <a:ea typeface="Calibri" panose="020F0502020204030204"/>
              </a:rPr>
              <a:t>ft-label</a:t>
            </a:r>
            <a:r>
              <a:rPr lang="zh-CN" altLang="en-US" sz="1400" dirty="0">
                <a:latin typeface="Calibri" panose="020F0502020204030204"/>
                <a:ea typeface="宋体" panose="02010600030101010101" pitchFamily="2" charset="-122"/>
              </a:rPr>
              <a:t>：调用 </a:t>
            </a:r>
            <a:r>
              <a:rPr lang="en-US" altLang="zh-CN" sz="1400" dirty="0" err="1">
                <a:latin typeface="Calibri" panose="020F0502020204030204"/>
                <a:ea typeface="Calibri" panose="020F0502020204030204"/>
              </a:rPr>
              <a:t>embed_rate_to_softlabel</a:t>
            </a:r>
            <a:r>
              <a:rPr lang="en-US" altLang="zh-CN" sz="1400" dirty="0">
                <a:latin typeface="Calibri" panose="020F0502020204030204"/>
                <a:ea typeface="Calibri" panose="020F0502020204030204"/>
              </a:rPr>
              <a:t>()</a:t>
            </a:r>
            <a:r>
              <a:rPr lang="zh-CN" altLang="en-US" sz="1400" dirty="0">
                <a:latin typeface="Calibri" panose="020F0502020204030204"/>
                <a:ea typeface="宋体" panose="02010600030101010101" pitchFamily="2" charset="-122"/>
              </a:rPr>
              <a:t>将回归输出变成 </a:t>
            </a:r>
            <a:r>
              <a:rPr lang="en-US" altLang="zh-CN" sz="1400" dirty="0">
                <a:latin typeface="Calibri" panose="020F0502020204030204"/>
                <a:ea typeface="Calibri" panose="020F0502020204030204"/>
              </a:rPr>
              <a:t>soft-label</a:t>
            </a:r>
            <a:endParaRPr lang="en-US" altLang="zh-CN" sz="1400" dirty="0">
              <a:latin typeface="Calibri" panose="020F0502020204030204"/>
              <a:ea typeface="Calibri" panose="020F0502020204030204"/>
            </a:endParaRPr>
          </a:p>
          <a:p>
            <a:pPr marL="558800" indent="-279400" algn="just" defTabSz="266700">
              <a:lnSpc>
                <a:spcPct val="110000"/>
              </a:lnSpc>
              <a:spcBef>
                <a:spcPct val="0"/>
              </a:spcBef>
              <a:spcAft>
                <a:spcPct val="0"/>
              </a:spcAft>
              <a:buFont typeface="Times New Roman" panose="02020603050405020304"/>
              <a:buAutoNum type="arabicPeriod"/>
            </a:pPr>
            <a:r>
              <a:rPr lang="zh-CN" altLang="en-US" sz="1400" dirty="0">
                <a:latin typeface="Calibri" panose="020F0502020204030204"/>
                <a:ea typeface="宋体" panose="02010600030101010101" pitchFamily="2" charset="-122"/>
              </a:rPr>
              <a:t>分类损失：</a:t>
            </a:r>
            <a:r>
              <a:rPr lang="en-US" altLang="zh-CN" sz="1400" dirty="0" err="1">
                <a:latin typeface="Calibri" panose="020F0502020204030204"/>
                <a:ea typeface="Calibri" panose="020F0502020204030204"/>
              </a:rPr>
              <a:t>KLDivLoss</a:t>
            </a:r>
            <a:r>
              <a:rPr lang="en-US" altLang="zh-CN" sz="1400" dirty="0">
                <a:latin typeface="Calibri" panose="020F0502020204030204"/>
                <a:ea typeface="Calibri" panose="020F0502020204030204"/>
              </a:rPr>
              <a:t>(</a:t>
            </a:r>
            <a:r>
              <a:rPr lang="en-US" altLang="zh-CN" sz="1400" dirty="0" err="1">
                <a:latin typeface="Calibri" panose="020F0502020204030204"/>
                <a:ea typeface="Calibri" panose="020F0502020204030204"/>
              </a:rPr>
              <a:t>log_softmax</a:t>
            </a:r>
            <a:r>
              <a:rPr lang="en-US" altLang="zh-CN" sz="1400" dirty="0">
                <a:latin typeface="Calibri" panose="020F0502020204030204"/>
                <a:ea typeface="Calibri" panose="020F0502020204030204"/>
              </a:rPr>
              <a:t>(</a:t>
            </a:r>
            <a:r>
              <a:rPr lang="en-US" altLang="zh-CN" sz="1400" dirty="0" err="1">
                <a:latin typeface="Calibri" panose="020F0502020204030204"/>
                <a:ea typeface="Calibri" panose="020F0502020204030204"/>
              </a:rPr>
              <a:t>cls_logits</a:t>
            </a:r>
            <a:r>
              <a:rPr lang="en-US" altLang="zh-CN" sz="1400" dirty="0">
                <a:latin typeface="Calibri" panose="020F0502020204030204"/>
                <a:ea typeface="Calibri" panose="020F0502020204030204"/>
              </a:rPr>
              <a:t> / T), </a:t>
            </a:r>
            <a:r>
              <a:rPr lang="en-US" altLang="zh-CN" sz="1400" dirty="0" err="1">
                <a:latin typeface="Calibri" panose="020F0502020204030204"/>
                <a:ea typeface="Calibri" panose="020F0502020204030204"/>
              </a:rPr>
              <a:t>soft_label</a:t>
            </a:r>
            <a:r>
              <a:rPr lang="en-US" altLang="zh-CN" sz="1400" dirty="0">
                <a:latin typeface="Calibri" panose="020F0502020204030204"/>
                <a:ea typeface="Calibri" panose="020F0502020204030204"/>
              </a:rPr>
              <a:t>)</a:t>
            </a:r>
            <a:endParaRPr lang="en-US" altLang="zh-CN" sz="1400" dirty="0">
              <a:latin typeface="Calibri" panose="020F0502020204030204"/>
              <a:ea typeface="Calibri" panose="020F0502020204030204"/>
            </a:endParaRPr>
          </a:p>
          <a:p>
            <a:pPr marL="558800" indent="-279400" algn="just" defTabSz="266700">
              <a:lnSpc>
                <a:spcPct val="110000"/>
              </a:lnSpc>
              <a:spcBef>
                <a:spcPct val="0"/>
              </a:spcBef>
              <a:spcAft>
                <a:spcPct val="0"/>
              </a:spcAft>
              <a:buFont typeface="Times New Roman" panose="02020603050405020304"/>
              <a:buAutoNum type="arabicPeriod"/>
            </a:pPr>
            <a:r>
              <a:rPr lang="zh-CN" altLang="en-US" sz="1400" dirty="0">
                <a:latin typeface="Calibri" panose="020F0502020204030204"/>
                <a:ea typeface="宋体" panose="02010600030101010101" pitchFamily="2" charset="-122"/>
              </a:rPr>
              <a:t>回归损失：</a:t>
            </a:r>
            <a:r>
              <a:rPr lang="en-US" altLang="zh-CN" sz="1400" dirty="0" err="1">
                <a:latin typeface="Calibri" panose="020F0502020204030204"/>
                <a:ea typeface="Calibri" panose="020F0502020204030204"/>
              </a:rPr>
              <a:t>MSELoss</a:t>
            </a:r>
            <a:r>
              <a:rPr lang="en-US" altLang="zh-CN" sz="1400" dirty="0">
                <a:latin typeface="Calibri" panose="020F0502020204030204"/>
                <a:ea typeface="Calibri" panose="020F0502020204030204"/>
              </a:rPr>
              <a:t>(</a:t>
            </a:r>
            <a:r>
              <a:rPr lang="en-US" altLang="zh-CN" sz="1400" dirty="0" err="1">
                <a:latin typeface="Calibri" panose="020F0502020204030204"/>
                <a:ea typeface="Calibri" panose="020F0502020204030204"/>
              </a:rPr>
              <a:t>reg_pred</a:t>
            </a:r>
            <a:r>
              <a:rPr lang="en-US" altLang="zh-CN" sz="1400" dirty="0">
                <a:latin typeface="Calibri" panose="020F0502020204030204"/>
                <a:ea typeface="Calibri" panose="020F0502020204030204"/>
              </a:rPr>
              <a:t>, </a:t>
            </a:r>
            <a:r>
              <a:rPr lang="en-US" altLang="zh-CN" sz="1400" dirty="0" err="1">
                <a:latin typeface="Calibri" panose="020F0502020204030204"/>
                <a:ea typeface="Calibri" panose="020F0502020204030204"/>
              </a:rPr>
              <a:t>reg_labels</a:t>
            </a:r>
            <a:r>
              <a:rPr lang="en-US" altLang="zh-CN" sz="1400" dirty="0">
                <a:latin typeface="Calibri" panose="020F0502020204030204"/>
                <a:ea typeface="Calibri" panose="020F0502020204030204"/>
              </a:rPr>
              <a:t>)</a:t>
            </a:r>
            <a:endParaRPr lang="en-US" altLang="zh-CN" sz="1400" dirty="0">
              <a:latin typeface="Calibri" panose="020F0502020204030204"/>
              <a:ea typeface="Calibri" panose="020F0502020204030204"/>
            </a:endParaRPr>
          </a:p>
          <a:p>
            <a:pPr marL="558800" indent="-279400" algn="just" defTabSz="266700">
              <a:lnSpc>
                <a:spcPct val="110000"/>
              </a:lnSpc>
              <a:spcBef>
                <a:spcPct val="0"/>
              </a:spcBef>
              <a:spcAft>
                <a:spcPct val="0"/>
              </a:spcAft>
              <a:buFont typeface="Times New Roman" panose="02020603050405020304"/>
              <a:buAutoNum type="arabicPeriod"/>
            </a:pPr>
            <a:r>
              <a:rPr lang="zh-CN" altLang="en-US" sz="1400" dirty="0">
                <a:latin typeface="Calibri" panose="020F0502020204030204"/>
                <a:ea typeface="宋体" panose="02010600030101010101" pitchFamily="2" charset="-122"/>
              </a:rPr>
              <a:t>总损失组合：</a:t>
            </a:r>
            <a:r>
              <a:rPr lang="en-US" altLang="zh-CN" sz="1400" dirty="0" err="1">
                <a:latin typeface="Calibri" panose="020F0502020204030204"/>
                <a:ea typeface="Calibri" panose="020F0502020204030204"/>
              </a:rPr>
              <a:t>loss_combiner</a:t>
            </a:r>
            <a:r>
              <a:rPr lang="en-US" altLang="zh-CN" sz="1400" dirty="0">
                <a:latin typeface="Calibri" panose="020F0502020204030204"/>
                <a:ea typeface="Calibri" panose="020F0502020204030204"/>
              </a:rPr>
              <a:t>(</a:t>
            </a:r>
            <a:r>
              <a:rPr lang="en-US" altLang="zh-CN" sz="1400" dirty="0" err="1">
                <a:latin typeface="Calibri" panose="020F0502020204030204"/>
                <a:ea typeface="Calibri" panose="020F0502020204030204"/>
              </a:rPr>
              <a:t>loss_cls</a:t>
            </a:r>
            <a:r>
              <a:rPr lang="en-US" altLang="zh-CN" sz="1400" dirty="0">
                <a:latin typeface="Calibri" panose="020F0502020204030204"/>
                <a:ea typeface="Calibri" panose="020F0502020204030204"/>
              </a:rPr>
              <a:t>, </a:t>
            </a:r>
            <a:r>
              <a:rPr lang="en-US" altLang="zh-CN" sz="1400" dirty="0" err="1">
                <a:latin typeface="Calibri" panose="020F0502020204030204"/>
                <a:ea typeface="Calibri" panose="020F0502020204030204"/>
              </a:rPr>
              <a:t>loss_reg</a:t>
            </a:r>
            <a:r>
              <a:rPr lang="en-US" altLang="zh-CN" sz="1400" dirty="0">
                <a:latin typeface="Calibri" panose="020F0502020204030204"/>
                <a:ea typeface="Calibri" panose="020F0502020204030204"/>
              </a:rPr>
              <a:t>)</a:t>
            </a:r>
            <a:endParaRPr lang="en-US" altLang="zh-CN" sz="1400" dirty="0">
              <a:latin typeface="Calibri" panose="020F0502020204030204"/>
              <a:ea typeface="Calibri" panose="020F0502020204030204"/>
            </a:endParaRPr>
          </a:p>
          <a:p>
            <a:pPr marL="558800" indent="-279400" algn="just" defTabSz="266700">
              <a:lnSpc>
                <a:spcPct val="110000"/>
              </a:lnSpc>
              <a:spcBef>
                <a:spcPct val="0"/>
              </a:spcBef>
              <a:spcAft>
                <a:spcPct val="0"/>
              </a:spcAft>
              <a:buFont typeface="Times New Roman" panose="02020603050405020304"/>
              <a:buAutoNum type="arabicPeriod"/>
            </a:pPr>
            <a:r>
              <a:rPr lang="zh-CN" altLang="en-US" sz="1400" dirty="0">
                <a:latin typeface="Calibri" panose="020F0502020204030204"/>
                <a:ea typeface="宋体" panose="02010600030101010101" pitchFamily="2" charset="-122"/>
              </a:rPr>
              <a:t>梯度更新：使用</a:t>
            </a:r>
            <a:r>
              <a:rPr lang="en-US" altLang="zh-CN" sz="1400" dirty="0" err="1">
                <a:latin typeface="Calibri" panose="020F0502020204030204"/>
                <a:ea typeface="Calibri" panose="020F0502020204030204"/>
              </a:rPr>
              <a:t>GradScaler</a:t>
            </a:r>
            <a:r>
              <a:rPr lang="zh-CN" altLang="en-US" sz="1400" dirty="0">
                <a:latin typeface="Calibri" panose="020F0502020204030204"/>
                <a:ea typeface="宋体" panose="02010600030101010101" pitchFamily="2" charset="-122"/>
              </a:rPr>
              <a:t>缩放 </a:t>
            </a:r>
            <a:r>
              <a:rPr lang="en-US" altLang="zh-CN" sz="1400" dirty="0">
                <a:latin typeface="Calibri" panose="020F0502020204030204"/>
                <a:ea typeface="Calibri" panose="020F0502020204030204"/>
              </a:rPr>
              <a:t>loss </a:t>
            </a:r>
            <a:r>
              <a:rPr lang="zh-CN" altLang="en-US" sz="1400" dirty="0">
                <a:latin typeface="Calibri" panose="020F0502020204030204"/>
                <a:ea typeface="宋体" panose="02010600030101010101" pitchFamily="2" charset="-122"/>
              </a:rPr>
              <a:t>以避免精度溢出</a:t>
            </a:r>
            <a:endParaRPr lang="zh-CN" altLang="en-US" sz="1400" dirty="0">
              <a:latin typeface="Calibri" panose="020F0502020204030204"/>
              <a:ea typeface="宋体" panose="02010600030101010101" pitchFamily="2" charset="-122"/>
            </a:endParaRPr>
          </a:p>
          <a:p>
            <a:pPr marL="558800" indent="-279400" algn="just" defTabSz="266700">
              <a:lnSpc>
                <a:spcPct val="110000"/>
              </a:lnSpc>
              <a:spcBef>
                <a:spcPct val="0"/>
              </a:spcBef>
              <a:spcAft>
                <a:spcPct val="0"/>
              </a:spcAft>
              <a:buFont typeface="Times New Roman" panose="02020603050405020304"/>
              <a:buAutoNum type="arabicPeriod"/>
            </a:pPr>
            <a:r>
              <a:rPr lang="zh-CN" altLang="en-US" sz="1400" dirty="0">
                <a:latin typeface="Calibri" panose="020F0502020204030204"/>
                <a:ea typeface="宋体" panose="02010600030101010101" pitchFamily="2" charset="-122"/>
              </a:rPr>
              <a:t>记录指标：</a:t>
            </a:r>
            <a:r>
              <a:rPr lang="zh-CN" altLang="en-US" sz="1400" dirty="0"/>
              <a:t>分类准确率、</a:t>
            </a:r>
            <a:r>
              <a:rPr lang="en-US" altLang="zh-CN" sz="1400" dirty="0"/>
              <a:t>MAE</a:t>
            </a:r>
            <a:r>
              <a:rPr lang="zh-CN" altLang="en-US" sz="1400" dirty="0"/>
              <a:t>（回归绝对误差），</a:t>
            </a:r>
            <a:r>
              <a:rPr lang="en-US" altLang="zh-CN" sz="1400" dirty="0"/>
              <a:t>MSE,RMSE</a:t>
            </a:r>
            <a:r>
              <a:rPr lang="zh-CN" altLang="en-US" sz="1400" dirty="0"/>
              <a:t>，以及回归预测均值和标准差</a:t>
            </a:r>
            <a:endParaRPr lang="zh-CN" altLang="en-US" sz="1400" dirty="0">
              <a:highlight>
                <a:srgbClr val="FFFF00"/>
              </a:highlight>
              <a:latin typeface="Calibri" panose="020F0502020204030204"/>
              <a:ea typeface="宋体" panose="02010600030101010101" pitchFamily="2" charset="-122"/>
            </a:endParaRPr>
          </a:p>
          <a:p>
            <a:pPr marL="558800" indent="-279400" algn="just" defTabSz="266700">
              <a:lnSpc>
                <a:spcPct val="110000"/>
              </a:lnSpc>
              <a:spcBef>
                <a:spcPct val="0"/>
              </a:spcBef>
              <a:spcAft>
                <a:spcPct val="0"/>
              </a:spcAft>
              <a:buFont typeface="Times New Roman" panose="02020603050405020304"/>
              <a:buAutoNum type="arabicPeriod"/>
            </a:pPr>
            <a:endParaRPr lang="zh-CN" altLang="en-US" sz="1400" dirty="0">
              <a:latin typeface="Calibri" panose="020F0502020204030204"/>
              <a:ea typeface="宋体" panose="02010600030101010101" pitchFamily="2" charset="-122"/>
            </a:endParaRPr>
          </a:p>
          <a:p>
            <a:pPr marL="0" indent="0" algn="just" defTabSz="266700">
              <a:lnSpc>
                <a:spcPct val="110000"/>
              </a:lnSpc>
              <a:spcBef>
                <a:spcPct val="0"/>
              </a:spcBef>
              <a:spcAft>
                <a:spcPct val="0"/>
              </a:spcAft>
            </a:pPr>
            <a:r>
              <a:rPr lang="en-US" altLang="zh-CN" sz="1400" b="1" dirty="0">
                <a:latin typeface="Calibri" panose="020F0502020204030204"/>
                <a:ea typeface="宋体" panose="02010600030101010101" pitchFamily="2" charset="-122"/>
              </a:rPr>
              <a:t>·</a:t>
            </a:r>
            <a:r>
              <a:rPr lang="en-US" altLang="zh-CN" sz="1400" b="1" dirty="0">
                <a:latin typeface="Calibri" panose="020F0502020204030204"/>
                <a:ea typeface="Calibri" panose="020F0502020204030204"/>
              </a:rPr>
              <a:t>evaluate</a:t>
            </a:r>
            <a:r>
              <a:rPr lang="zh-CN" altLang="en-US" sz="1400" b="1" dirty="0">
                <a:latin typeface="Calibri" panose="020F0502020204030204"/>
                <a:ea typeface="宋体" panose="02010600030101010101" pitchFamily="2" charset="-122"/>
              </a:rPr>
              <a:t>：</a:t>
            </a:r>
            <a:r>
              <a:rPr lang="zh-CN" altLang="en-US" sz="1400" dirty="0"/>
              <a:t>按真实标签</a:t>
            </a:r>
            <a:r>
              <a:rPr lang="en-US" altLang="zh-CN" sz="1400" dirty="0"/>
              <a:t>α</a:t>
            </a:r>
            <a:r>
              <a:rPr lang="zh-CN" altLang="en-US" sz="1400" dirty="0"/>
              <a:t>分档，统计预测值均值和标准差，分析回归预测在不同</a:t>
            </a:r>
            <a:r>
              <a:rPr lang="en-US" altLang="zh-CN" sz="1400" dirty="0"/>
              <a:t>α</a:t>
            </a:r>
            <a:r>
              <a:rPr lang="zh-CN" altLang="en-US" sz="1400" dirty="0"/>
              <a:t>值上的表现；返回二分类准确率，</a:t>
            </a:r>
            <a:r>
              <a:rPr lang="en-US" altLang="zh-CN" sz="1400" dirty="0"/>
              <a:t>MAE</a:t>
            </a:r>
            <a:r>
              <a:rPr lang="zh-CN" altLang="en-US" sz="1400" dirty="0"/>
              <a:t>，</a:t>
            </a:r>
            <a:r>
              <a:rPr lang="en-US" altLang="zh-CN" sz="1400" dirty="0"/>
              <a:t>MSE</a:t>
            </a:r>
            <a:r>
              <a:rPr lang="zh-CN" altLang="en-US" sz="1400" dirty="0"/>
              <a:t>，</a:t>
            </a:r>
            <a:r>
              <a:rPr lang="en-US" altLang="zh-CN" sz="1400" dirty="0"/>
              <a:t>RMSE</a:t>
            </a:r>
            <a:r>
              <a:rPr lang="zh-CN" altLang="en-US" sz="1400" dirty="0"/>
              <a:t>，及回归预测均值和标准差</a:t>
            </a:r>
            <a:endParaRPr lang="zh-CN" altLang="en-US" sz="1400" dirty="0"/>
          </a:p>
          <a:p>
            <a:pPr marL="0" indent="0" algn="just" defTabSz="266700">
              <a:lnSpc>
                <a:spcPct val="110000"/>
              </a:lnSpc>
              <a:spcBef>
                <a:spcPct val="0"/>
              </a:spcBef>
              <a:spcAft>
                <a:spcPct val="0"/>
              </a:spcAft>
            </a:pPr>
            <a:r>
              <a:rPr lang="en-US" altLang="zh-CN" sz="1400" b="1" dirty="0">
                <a:latin typeface="Calibri" panose="020F0502020204030204"/>
                <a:ea typeface="宋体" panose="02010600030101010101" pitchFamily="2" charset="-122"/>
              </a:rPr>
              <a:t>·</a:t>
            </a:r>
            <a:r>
              <a:rPr lang="en-US" altLang="zh-CN" sz="1400" b="1" dirty="0" err="1">
                <a:latin typeface="Calibri" panose="020F0502020204030204"/>
                <a:ea typeface="Calibri" panose="020F0502020204030204"/>
              </a:rPr>
              <a:t>Earlystopping</a:t>
            </a:r>
            <a:r>
              <a:rPr lang="zh-CN" altLang="en-US" sz="1400" b="1" dirty="0">
                <a:latin typeface="Calibri" panose="020F0502020204030204"/>
                <a:ea typeface="宋体" panose="02010600030101010101" pitchFamily="2" charset="-122"/>
              </a:rPr>
              <a:t>：</a:t>
            </a:r>
            <a:r>
              <a:rPr lang="zh-CN" altLang="en-US" sz="1400" dirty="0">
                <a:latin typeface="Calibri" panose="020F0502020204030204"/>
                <a:ea typeface="宋体" panose="02010600030101010101" pitchFamily="2" charset="-122"/>
              </a:rPr>
              <a:t>早停策略</a:t>
            </a:r>
            <a:endParaRPr lang="zh-CN" altLang="en-US" sz="1400" dirty="0">
              <a:latin typeface="Calibri" panose="020F0502020204030204"/>
              <a:ea typeface="宋体" panose="02010600030101010101" pitchFamily="2" charset="-122"/>
            </a:endParaRPr>
          </a:p>
          <a:p>
            <a:pPr marL="0" indent="0" algn="just" defTabSz="266700">
              <a:lnSpc>
                <a:spcPct val="110000"/>
              </a:lnSpc>
              <a:spcBef>
                <a:spcPct val="0"/>
              </a:spcBef>
              <a:spcAft>
                <a:spcPct val="0"/>
              </a:spcAft>
            </a:pPr>
            <a:r>
              <a:rPr lang="en-US" altLang="zh-CN" sz="1400" b="1" dirty="0">
                <a:latin typeface="Calibri" panose="020F0502020204030204"/>
                <a:ea typeface="宋体" panose="02010600030101010101" pitchFamily="2" charset="-122"/>
              </a:rPr>
              <a:t>·</a:t>
            </a:r>
            <a:r>
              <a:rPr lang="en-US" altLang="zh-CN" sz="1400" b="1" dirty="0" err="1">
                <a:latin typeface="Calibri" panose="020F0502020204030204"/>
                <a:ea typeface="Calibri" panose="020F0502020204030204"/>
              </a:rPr>
              <a:t>plot_and_save_curves</a:t>
            </a:r>
            <a:r>
              <a:rPr lang="zh-CN" altLang="en-US" sz="1400" dirty="0">
                <a:latin typeface="Calibri" panose="020F0502020204030204"/>
                <a:ea typeface="宋体" panose="02010600030101010101" pitchFamily="2" charset="-122"/>
              </a:rPr>
              <a:t>：训练过程可视化</a:t>
            </a:r>
            <a:endParaRPr lang="zh-CN" altLang="en-US" sz="1400" dirty="0">
              <a:latin typeface="Calibri" panose="020F0502020204030204"/>
              <a:ea typeface="宋体" panose="02010600030101010101" pitchFamily="2" charset="-122"/>
            </a:endParaRPr>
          </a:p>
        </p:txBody>
      </p:sp>
      <p:cxnSp>
        <p:nvCxnSpPr>
          <p:cNvPr id="5" name="直接连接符 4"/>
          <p:cNvCxnSpPr/>
          <p:nvPr/>
        </p:nvCxnSpPr>
        <p:spPr>
          <a:xfrm>
            <a:off x="4840605" y="1338580"/>
            <a:ext cx="10795" cy="4412615"/>
          </a:xfrm>
          <a:prstGeom prst="line">
            <a:avLst/>
          </a:prstGeom>
        </p:spPr>
        <p:style>
          <a:lnRef idx="2">
            <a:schemeClr val="accent1"/>
          </a:lnRef>
          <a:fillRef idx="0">
            <a:srgbClr val="FFFFFF"/>
          </a:fillRef>
          <a:effectRef idx="0">
            <a:srgbClr val="FFFFFF"/>
          </a:effectRef>
          <a:fontRef idx="minor">
            <a:schemeClr val="tx1"/>
          </a:fontRef>
        </p:style>
      </p:cxnSp>
      <p:sp>
        <p:nvSpPr>
          <p:cNvPr id="8" name="文本框 7"/>
          <p:cNvSpPr txBox="1"/>
          <p:nvPr/>
        </p:nvSpPr>
        <p:spPr>
          <a:xfrm>
            <a:off x="709930" y="3321050"/>
            <a:ext cx="3904615" cy="1412875"/>
          </a:xfrm>
          <a:prstGeom prst="rect">
            <a:avLst/>
          </a:prstGeom>
        </p:spPr>
        <p:txBody>
          <a:bodyPr>
            <a:noAutofit/>
          </a:bodyPr>
          <a:lstStyle/>
          <a:p>
            <a:pPr marL="0" indent="0" algn="just" defTabSz="266700">
              <a:spcBef>
                <a:spcPct val="0"/>
              </a:spcBef>
              <a:spcAft>
                <a:spcPct val="0"/>
              </a:spcAft>
            </a:pPr>
            <a:r>
              <a:rPr lang="zh-CN" altLang="en-US" sz="1400">
                <a:latin typeface="Calibri" panose="020F0502020204030204"/>
                <a:ea typeface="Calibri" panose="020F0502020204030204"/>
              </a:rPr>
              <a:t>【训练过程】</a:t>
            </a:r>
            <a:endParaRPr lang="zh-CN" altLang="en-US" sz="1400">
              <a:latin typeface="Calibri" panose="020F0502020204030204"/>
              <a:ea typeface="Calibri" panose="020F0502020204030204"/>
            </a:endParaRPr>
          </a:p>
          <a:p>
            <a:pPr marL="0" indent="0" algn="just" defTabSz="266700">
              <a:spcBef>
                <a:spcPct val="0"/>
              </a:spcBef>
              <a:spcAft>
                <a:spcPct val="0"/>
              </a:spcAft>
            </a:pPr>
            <a:endParaRPr lang="zh-CN" altLang="en-US" sz="1400">
              <a:latin typeface="Calibri" panose="020F0502020204030204"/>
              <a:ea typeface="Calibri" panose="020F0502020204030204"/>
            </a:endParaRPr>
          </a:p>
          <a:p>
            <a:pPr marL="0" indent="0" algn="just" defTabSz="266700">
              <a:spcBef>
                <a:spcPct val="0"/>
              </a:spcBef>
              <a:spcAft>
                <a:spcPct val="0"/>
              </a:spcAft>
            </a:pPr>
            <a:r>
              <a:rPr lang="zh-CN" altLang="en-US" sz="1400" b="1">
                <a:latin typeface="Calibri" panose="020F0502020204030204"/>
                <a:ea typeface="宋体" panose="02010600030101010101" pitchFamily="2" charset="-122"/>
              </a:rPr>
              <a:t>数据加载</a:t>
            </a:r>
            <a:r>
              <a:rPr lang="zh-CN" altLang="en-US" sz="1400">
                <a:latin typeface="Calibri" panose="020F0502020204030204"/>
                <a:ea typeface="宋体" panose="02010600030101010101" pitchFamily="2" charset="-122"/>
              </a:rPr>
              <a:t>：使用自定义数据集</a:t>
            </a:r>
            <a:r>
              <a:rPr lang="en-US" altLang="zh-CN" sz="1400">
                <a:latin typeface="Calibri" panose="020F0502020204030204"/>
                <a:ea typeface="Calibri" panose="020F0502020204030204"/>
              </a:rPr>
              <a:t>StegoDataset</a:t>
            </a:r>
            <a:r>
              <a:rPr lang="zh-CN" altLang="en-US" sz="1400">
                <a:latin typeface="Calibri" panose="020F0502020204030204"/>
                <a:ea typeface="宋体" panose="02010600030101010101" pitchFamily="2" charset="-122"/>
              </a:rPr>
              <a:t>，并启用</a:t>
            </a:r>
            <a:r>
              <a:rPr lang="en-US" altLang="zh-CN" sz="1400">
                <a:latin typeface="Calibri" panose="020F0502020204030204"/>
                <a:ea typeface="Calibri" panose="020F0502020204030204"/>
              </a:rPr>
              <a:t>pin_memory</a:t>
            </a:r>
            <a:r>
              <a:rPr lang="zh-CN" altLang="en-US" sz="1400">
                <a:latin typeface="Calibri" panose="020F0502020204030204"/>
                <a:ea typeface="宋体" panose="02010600030101010101" pitchFamily="2" charset="-122"/>
              </a:rPr>
              <a:t>加速数据传输</a:t>
            </a:r>
            <a:endParaRPr lang="zh-CN" altLang="en-US" sz="1400">
              <a:latin typeface="Calibri" panose="020F0502020204030204"/>
              <a:ea typeface="宋体" panose="02010600030101010101" pitchFamily="2" charset="-122"/>
            </a:endParaRPr>
          </a:p>
          <a:p>
            <a:pPr marL="0" indent="0" algn="just" defTabSz="266700">
              <a:spcBef>
                <a:spcPct val="0"/>
              </a:spcBef>
              <a:spcAft>
                <a:spcPct val="0"/>
              </a:spcAft>
            </a:pPr>
            <a:endParaRPr lang="zh-CN" altLang="en-US" sz="1400">
              <a:latin typeface="Calibri" panose="020F0502020204030204"/>
              <a:ea typeface="宋体" panose="02010600030101010101" pitchFamily="2" charset="-122"/>
            </a:endParaRPr>
          </a:p>
          <a:p>
            <a:pPr marL="0" indent="0" algn="just" defTabSz="266700">
              <a:spcBef>
                <a:spcPct val="0"/>
              </a:spcBef>
              <a:spcAft>
                <a:spcPct val="0"/>
              </a:spcAft>
            </a:pPr>
            <a:r>
              <a:rPr lang="zh-CN" altLang="en-US" sz="1400" b="1">
                <a:latin typeface="Calibri" panose="020F0502020204030204"/>
                <a:ea typeface="宋体" panose="02010600030101010101" pitchFamily="2" charset="-122"/>
              </a:rPr>
              <a:t>模型与训练配置</a:t>
            </a:r>
            <a:r>
              <a:rPr lang="zh-CN" altLang="en-US" sz="1400">
                <a:latin typeface="Calibri" panose="020F0502020204030204"/>
                <a:ea typeface="宋体" panose="02010600030101010101" pitchFamily="2" charset="-122"/>
              </a:rPr>
              <a:t>：</a:t>
            </a:r>
            <a:r>
              <a:rPr lang="en-US" altLang="zh-CN" sz="1400">
                <a:latin typeface="Calibri" panose="020F0502020204030204"/>
                <a:ea typeface="宋体" panose="02010600030101010101" pitchFamily="2" charset="-122"/>
              </a:rPr>
              <a:t>AdamW: </a:t>
            </a:r>
            <a:r>
              <a:rPr lang="zh-CN" altLang="en-US" sz="1400">
                <a:latin typeface="宋体" panose="02010600030101010101" pitchFamily="2" charset="-122"/>
                <a:ea typeface="宋体" panose="02010600030101010101" pitchFamily="2" charset="-122"/>
              </a:rPr>
              <a:t>稳定、适合多任务</a:t>
            </a:r>
            <a:r>
              <a:rPr lang="zh-CN" altLang="en-US" sz="1400">
                <a:latin typeface="Calibri" panose="020F0502020204030204"/>
                <a:ea typeface="宋体" panose="02010600030101010101" pitchFamily="2" charset="-122"/>
              </a:rPr>
              <a:t>优化器；</a:t>
            </a:r>
            <a:r>
              <a:rPr lang="en-US" altLang="zh-CN" sz="1400">
                <a:latin typeface="Calibri" panose="020F0502020204030204"/>
                <a:ea typeface="宋体" panose="02010600030101010101" pitchFamily="2" charset="-122"/>
              </a:rPr>
              <a:t>CosineAnnealingLR</a:t>
            </a:r>
            <a:r>
              <a:rPr lang="zh-CN" altLang="en-US" sz="1400">
                <a:latin typeface="Calibri" panose="020F0502020204030204"/>
                <a:ea typeface="宋体" panose="02010600030101010101" pitchFamily="2" charset="-122"/>
              </a:rPr>
              <a:t>：余弦退火学习率调度。</a:t>
            </a:r>
            <a:endParaRPr lang="zh-CN" altLang="en-US" sz="1400">
              <a:latin typeface="Calibri" panose="020F0502020204030204"/>
              <a:ea typeface="宋体" panose="02010600030101010101" pitchFamily="2" charset="-122"/>
            </a:endParaRPr>
          </a:p>
          <a:p>
            <a:pPr marL="0" indent="0" algn="just" defTabSz="266700">
              <a:spcBef>
                <a:spcPct val="0"/>
              </a:spcBef>
              <a:spcAft>
                <a:spcPct val="0"/>
              </a:spcAft>
            </a:pPr>
            <a:endParaRPr lang="zh-CN" altLang="en-US" sz="1400">
              <a:latin typeface="Calibri" panose="020F0502020204030204"/>
              <a:ea typeface="宋体" panose="02010600030101010101" pitchFamily="2" charset="-122"/>
              <a:sym typeface="+mn-ea"/>
            </a:endParaRPr>
          </a:p>
          <a:p>
            <a:pPr marL="0" indent="0" algn="just" defTabSz="266700">
              <a:spcBef>
                <a:spcPct val="0"/>
              </a:spcBef>
              <a:spcAft>
                <a:spcPct val="0"/>
              </a:spcAft>
            </a:pPr>
            <a:r>
              <a:rPr lang="zh-CN" altLang="en-US" sz="1400" b="1">
                <a:latin typeface="Calibri" panose="020F0502020204030204"/>
                <a:ea typeface="宋体" panose="02010600030101010101" pitchFamily="2" charset="-122"/>
                <a:sym typeface="+mn-ea"/>
              </a:rPr>
              <a:t>训练主循环</a:t>
            </a:r>
            <a:r>
              <a:rPr lang="zh-CN" altLang="en-US" sz="1400">
                <a:latin typeface="Calibri" panose="020F0502020204030204"/>
                <a:ea typeface="宋体" panose="02010600030101010101" pitchFamily="2" charset="-122"/>
                <a:sym typeface="+mn-ea"/>
              </a:rPr>
              <a:t>：每轮执行</a:t>
            </a:r>
            <a:r>
              <a:rPr lang="en-US" altLang="zh-CN" sz="1400">
                <a:latin typeface="Calibri" panose="020F0502020204030204"/>
                <a:ea typeface="Calibri" panose="020F0502020204030204"/>
                <a:sym typeface="+mn-ea"/>
              </a:rPr>
              <a:t>train_one_epoch</a:t>
            </a:r>
            <a:r>
              <a:rPr lang="zh-CN" altLang="en-US" sz="1400">
                <a:latin typeface="Calibri" panose="020F0502020204030204"/>
                <a:ea typeface="宋体" panose="02010600030101010101" pitchFamily="2" charset="-122"/>
                <a:sym typeface="+mn-ea"/>
              </a:rPr>
              <a:t>，验证</a:t>
            </a:r>
            <a:r>
              <a:rPr lang="en-US" altLang="zh-CN" sz="1400">
                <a:latin typeface="Calibri" panose="020F0502020204030204"/>
                <a:ea typeface="Calibri" panose="020F0502020204030204"/>
                <a:sym typeface="+mn-ea"/>
              </a:rPr>
              <a:t>evaluate</a:t>
            </a:r>
            <a:r>
              <a:rPr lang="zh-CN" altLang="en-US" sz="1400">
                <a:latin typeface="Calibri" panose="020F0502020204030204"/>
                <a:ea typeface="宋体" panose="02010600030101010101" pitchFamily="2" charset="-122"/>
                <a:sym typeface="+mn-ea"/>
              </a:rPr>
              <a:t>，并更新日志</a:t>
            </a:r>
            <a:r>
              <a:rPr lang="en-US" altLang="zh-CN" sz="1400">
                <a:latin typeface="Calibri" panose="020F0502020204030204"/>
                <a:ea typeface="Calibri" panose="020F0502020204030204"/>
                <a:sym typeface="+mn-ea"/>
              </a:rPr>
              <a:t>+early stopping</a:t>
            </a:r>
            <a:r>
              <a:rPr lang="zh-CN" altLang="en-US" sz="1400">
                <a:latin typeface="Calibri" panose="020F0502020204030204"/>
                <a:ea typeface="宋体" panose="02010600030101010101" pitchFamily="2" charset="-122"/>
                <a:sym typeface="+mn-ea"/>
              </a:rPr>
              <a:t>，最后由调度器调整学习率。</a:t>
            </a:r>
            <a:endParaRPr lang="zh-CN" altLang="en-US" sz="1400">
              <a:latin typeface="Calibri" panose="020F0502020204030204"/>
              <a:ea typeface="宋体" panose="02010600030101010101" pitchFamily="2" charset="-122"/>
            </a:endParaRPr>
          </a:p>
          <a:p>
            <a:pPr marL="558800" indent="-279400" algn="just" defTabSz="266700">
              <a:spcBef>
                <a:spcPct val="0"/>
              </a:spcBef>
              <a:spcAft>
                <a:spcPct val="0"/>
              </a:spcAft>
              <a:buFont typeface="Times New Roman" panose="02020603050405020304"/>
              <a:buAutoNum type="arabicPeriod"/>
            </a:pPr>
            <a:endParaRPr lang="zh-CN" altLang="en-US" sz="1000">
              <a:latin typeface="Calibri" panose="020F0502020204030204"/>
              <a:ea typeface="宋体" panose="02010600030101010101" pitchFamily="2" charset="-122"/>
            </a:endParaRPr>
          </a:p>
          <a:p>
            <a:pPr marL="279400" indent="0" algn="just" defTabSz="266700">
              <a:spcBef>
                <a:spcPct val="0"/>
              </a:spcBef>
              <a:spcAft>
                <a:spcPct val="0"/>
              </a:spcAft>
              <a:buFont typeface="Times New Roman" panose="02020603050405020304"/>
              <a:buNone/>
            </a:pPr>
            <a:endParaRPr lang="zh-CN" altLang="en-US" sz="1000">
              <a:latin typeface="Calibri" panose="020F0502020204030204"/>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9930" y="212090"/>
            <a:ext cx="10515600" cy="1325563"/>
          </a:xfrm>
        </p:spPr>
        <p:txBody>
          <a:bodyPr/>
          <a:lstStyle/>
          <a:p>
            <a:r>
              <a:rPr lang="zh-CN" altLang="en-US" sz="3600"/>
              <a:t>实验过程</a:t>
            </a:r>
            <a:r>
              <a:rPr lang="zh-CN" altLang="en-US" sz="3200"/>
              <a:t>：</a:t>
            </a:r>
            <a:r>
              <a:rPr lang="zh-CN" altLang="en-US" sz="3200" i="1"/>
              <a:t>模型框架搭建</a:t>
            </a:r>
            <a:r>
              <a:rPr lang="en-US" altLang="zh-CN" sz="3200" i="1"/>
              <a:t> </a:t>
            </a:r>
            <a:r>
              <a:rPr lang="zh-CN" altLang="en-US" sz="2400" i="1"/>
              <a:t>其他主要功能模块</a:t>
            </a:r>
            <a:r>
              <a:rPr lang="en-US" altLang="zh-CN" sz="3200" i="1"/>
              <a:t> </a:t>
            </a:r>
            <a:endParaRPr lang="en-US" altLang="zh-CN" sz="2800" i="1"/>
          </a:p>
        </p:txBody>
      </p:sp>
      <p:sp>
        <p:nvSpPr>
          <p:cNvPr id="6" name="内容占位符 2"/>
          <p:cNvSpPr>
            <a:spLocks noGrp="1"/>
          </p:cNvSpPr>
          <p:nvPr/>
        </p:nvSpPr>
        <p:spPr>
          <a:xfrm>
            <a:off x="709930" y="1537970"/>
            <a:ext cx="8262620" cy="48069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zh-CN" sz="1600">
              <a:solidFill>
                <a:schemeClr val="tx1"/>
              </a:solidFill>
              <a:sym typeface="+mn-ea"/>
            </a:endParaRPr>
          </a:p>
          <a:p>
            <a:pPr marL="0" indent="0">
              <a:lnSpc>
                <a:spcPct val="150000"/>
              </a:lnSpc>
              <a:buNone/>
            </a:pPr>
            <a:endParaRPr lang="zh-CN" altLang="en-US" sz="1300">
              <a:solidFill>
                <a:schemeClr val="tx1"/>
              </a:solidFill>
              <a:sym typeface="+mn-ea"/>
            </a:endParaRPr>
          </a:p>
          <a:p>
            <a:pPr marL="0" indent="0">
              <a:lnSpc>
                <a:spcPct val="150000"/>
              </a:lnSpc>
              <a:buNone/>
            </a:pPr>
            <a:endParaRPr lang="zh-CN" altLang="en-US" sz="1300">
              <a:solidFill>
                <a:schemeClr val="tx1"/>
              </a:solidFill>
              <a:sym typeface="+mn-ea"/>
            </a:endParaRPr>
          </a:p>
        </p:txBody>
      </p:sp>
      <p:sp>
        <p:nvSpPr>
          <p:cNvPr id="3" name="文本框 2"/>
          <p:cNvSpPr txBox="1"/>
          <p:nvPr/>
        </p:nvSpPr>
        <p:spPr>
          <a:xfrm>
            <a:off x="785495" y="2062480"/>
            <a:ext cx="5163185" cy="1406525"/>
          </a:xfrm>
          <a:prstGeom prst="rect">
            <a:avLst/>
          </a:prstGeom>
        </p:spPr>
        <p:txBody>
          <a:bodyPr>
            <a:noAutofit/>
          </a:bodyPr>
          <a:lstStyle/>
          <a:p>
            <a:pPr marL="457200" indent="-228600" algn="l" defTabSz="266700">
              <a:lnSpc>
                <a:spcPct val="140000"/>
              </a:lnSpc>
              <a:spcBef>
                <a:spcPct val="0"/>
              </a:spcBef>
              <a:spcAft>
                <a:spcPct val="0"/>
              </a:spcAft>
              <a:buFont typeface="宋体" panose="02010600030101010101" pitchFamily="2" charset="-122"/>
              <a:buChar char="·"/>
            </a:pPr>
            <a:r>
              <a:rPr lang="en-US" altLang="zh-CN" sz="1400">
                <a:latin typeface="Calibri" panose="020F0502020204030204"/>
                <a:ea typeface="宋体" panose="02010600030101010101" pitchFamily="2" charset="-122"/>
              </a:rPr>
              <a:t>·</a:t>
            </a:r>
            <a:r>
              <a:rPr lang="zh-CN" altLang="en-US" sz="1400">
                <a:latin typeface="Calibri" panose="020F0502020204030204"/>
                <a:ea typeface="宋体" panose="02010600030101010101" pitchFamily="2" charset="-122"/>
              </a:rPr>
              <a:t>对</a:t>
            </a:r>
            <a:r>
              <a:rPr lang="en-US" altLang="zh-CN" sz="1400">
                <a:latin typeface="Calibri" panose="020F0502020204030204"/>
                <a:ea typeface="宋体" panose="02010600030101010101" pitchFamily="2" charset="-122"/>
              </a:rPr>
              <a:t>.pgm</a:t>
            </a:r>
            <a:r>
              <a:rPr lang="zh-CN" altLang="en-US" sz="1400">
                <a:latin typeface="Calibri" panose="020F0502020204030204"/>
                <a:ea typeface="宋体" panose="02010600030101010101" pitchFamily="2" charset="-122"/>
              </a:rPr>
              <a:t>格式图像，自动灰度模式读取</a:t>
            </a:r>
            <a:endParaRPr lang="zh-CN" altLang="en-US" sz="1400">
              <a:latin typeface="Calibri" panose="020F0502020204030204"/>
              <a:ea typeface="宋体" panose="02010600030101010101" pitchFamily="2" charset="-122"/>
            </a:endParaRPr>
          </a:p>
          <a:p>
            <a:pPr marL="457200" indent="-228600" algn="l" defTabSz="266700">
              <a:lnSpc>
                <a:spcPct val="140000"/>
              </a:lnSpc>
              <a:spcBef>
                <a:spcPct val="0"/>
              </a:spcBef>
              <a:spcAft>
                <a:spcPct val="0"/>
              </a:spcAft>
              <a:buFont typeface="宋体" panose="02010600030101010101" pitchFamily="2" charset="-122"/>
              <a:buChar char="·"/>
            </a:pPr>
            <a:r>
              <a:rPr lang="en-US" altLang="zh-CN" sz="1400">
                <a:latin typeface="Calibri" panose="020F0502020204030204"/>
                <a:ea typeface="宋体" panose="02010600030101010101" pitchFamily="2" charset="-122"/>
              </a:rPr>
              <a:t>·</a:t>
            </a:r>
            <a:r>
              <a:rPr lang="zh-CN" altLang="en-US" sz="1400">
                <a:latin typeface="Calibri" panose="020F0502020204030204"/>
                <a:ea typeface="宋体" panose="02010600030101010101" pitchFamily="2" charset="-122"/>
              </a:rPr>
              <a:t>从文件名末尾提取标签，解析嵌入率</a:t>
            </a:r>
            <a:endParaRPr lang="zh-CN" altLang="en-US" sz="1400">
              <a:latin typeface="Calibri" panose="020F0502020204030204"/>
              <a:ea typeface="宋体" panose="02010600030101010101" pitchFamily="2" charset="-122"/>
            </a:endParaRPr>
          </a:p>
          <a:p>
            <a:pPr marL="457200" indent="-228600" algn="l" defTabSz="266700">
              <a:lnSpc>
                <a:spcPct val="140000"/>
              </a:lnSpc>
              <a:spcBef>
                <a:spcPct val="0"/>
              </a:spcBef>
              <a:spcAft>
                <a:spcPct val="0"/>
              </a:spcAft>
              <a:buFont typeface="宋体" panose="02010600030101010101" pitchFamily="2" charset="-122"/>
              <a:buChar char="·"/>
            </a:pPr>
            <a:r>
              <a:rPr lang="en-US" altLang="zh-CN" sz="1400">
                <a:latin typeface="Calibri" panose="020F0502020204030204"/>
                <a:ea typeface="宋体" panose="02010600030101010101" pitchFamily="2" charset="-122"/>
              </a:rPr>
              <a:t>·</a:t>
            </a:r>
            <a:r>
              <a:rPr lang="zh-CN" altLang="en-US" sz="1400">
                <a:latin typeface="Calibri" panose="020F0502020204030204"/>
                <a:ea typeface="宋体" panose="02010600030101010101" pitchFamily="2" charset="-122"/>
              </a:rPr>
              <a:t>输出为图像张量</a:t>
            </a:r>
            <a:r>
              <a:rPr lang="en-US" altLang="zh-CN" sz="1400">
                <a:latin typeface="Calibri" panose="020F0502020204030204"/>
                <a:ea typeface="宋体" panose="02010600030101010101" pitchFamily="2" charset="-122"/>
              </a:rPr>
              <a:t>[1,256,256]</a:t>
            </a:r>
            <a:r>
              <a:rPr lang="zh-CN" altLang="en-US" sz="1400">
                <a:latin typeface="Calibri" panose="020F0502020204030204"/>
                <a:ea typeface="宋体" panose="02010600030101010101" pitchFamily="2" charset="-122"/>
              </a:rPr>
              <a:t>，标签为</a:t>
            </a:r>
            <a:r>
              <a:rPr lang="en-US" altLang="zh-CN" sz="1400">
                <a:latin typeface="Calibri" panose="020F0502020204030204"/>
                <a:ea typeface="宋体" panose="02010600030101010101" pitchFamily="2" charset="-122"/>
              </a:rPr>
              <a:t>torch.tensor([rate*100])</a:t>
            </a:r>
            <a:endParaRPr lang="en-US" altLang="zh-CN" sz="1400">
              <a:latin typeface="Calibri" panose="020F0502020204030204"/>
              <a:ea typeface="宋体" panose="02010600030101010101" pitchFamily="2" charset="-122"/>
            </a:endParaRPr>
          </a:p>
        </p:txBody>
      </p:sp>
      <p:cxnSp>
        <p:nvCxnSpPr>
          <p:cNvPr id="5" name="直接连接符 4"/>
          <p:cNvCxnSpPr/>
          <p:nvPr/>
        </p:nvCxnSpPr>
        <p:spPr>
          <a:xfrm>
            <a:off x="5718810" y="1338580"/>
            <a:ext cx="10795" cy="4412615"/>
          </a:xfrm>
          <a:prstGeom prst="line">
            <a:avLst/>
          </a:prstGeom>
        </p:spPr>
        <p:style>
          <a:lnRef idx="2">
            <a:schemeClr val="accent1"/>
          </a:lnRef>
          <a:fillRef idx="0">
            <a:srgbClr val="FFFFFF"/>
          </a:fillRef>
          <a:effectRef idx="0">
            <a:srgbClr val="FFFFFF"/>
          </a:effectRef>
          <a:fontRef idx="minor">
            <a:schemeClr val="tx1"/>
          </a:fontRef>
        </p:style>
      </p:cxnSp>
      <p:sp>
        <p:nvSpPr>
          <p:cNvPr id="9" name="文本框 8"/>
          <p:cNvSpPr txBox="1"/>
          <p:nvPr/>
        </p:nvSpPr>
        <p:spPr>
          <a:xfrm>
            <a:off x="785495" y="1585595"/>
            <a:ext cx="3228340" cy="368300"/>
          </a:xfrm>
          <a:prstGeom prst="rect">
            <a:avLst/>
          </a:prstGeom>
          <a:noFill/>
        </p:spPr>
        <p:txBody>
          <a:bodyPr wrap="square" rtlCol="0" anchor="t">
            <a:spAutoFit/>
          </a:bodyPr>
          <a:lstStyle/>
          <a:p>
            <a:r>
              <a:rPr lang="en-US" altLang="zh-CN">
                <a:solidFill>
                  <a:srgbClr val="7030A0"/>
                </a:solidFill>
                <a:sym typeface="+mn-ea"/>
              </a:rPr>
              <a:t>· </a:t>
            </a:r>
            <a:r>
              <a:rPr lang="zh-CN" altLang="en-US">
                <a:solidFill>
                  <a:srgbClr val="7030A0"/>
                </a:solidFill>
                <a:sym typeface="+mn-ea"/>
              </a:rPr>
              <a:t>数据加载模块</a:t>
            </a:r>
            <a:r>
              <a:rPr lang="en-US" altLang="zh-CN">
                <a:solidFill>
                  <a:srgbClr val="7030A0"/>
                </a:solidFill>
                <a:sym typeface="+mn-ea"/>
              </a:rPr>
              <a:t> dataset.py</a:t>
            </a:r>
            <a:endParaRPr lang="en-US" altLang="zh-CN">
              <a:solidFill>
                <a:srgbClr val="7030A0"/>
              </a:solidFill>
              <a:sym typeface="+mn-ea"/>
            </a:endParaRPr>
          </a:p>
        </p:txBody>
      </p:sp>
      <p:sp>
        <p:nvSpPr>
          <p:cNvPr id="12" name="文本框 11"/>
          <p:cNvSpPr txBox="1"/>
          <p:nvPr/>
        </p:nvSpPr>
        <p:spPr>
          <a:xfrm>
            <a:off x="6918325" y="1585595"/>
            <a:ext cx="3085465" cy="368300"/>
          </a:xfrm>
          <a:prstGeom prst="rect">
            <a:avLst/>
          </a:prstGeom>
          <a:noFill/>
        </p:spPr>
        <p:txBody>
          <a:bodyPr wrap="square" rtlCol="0" anchor="t">
            <a:spAutoFit/>
          </a:bodyPr>
          <a:lstStyle/>
          <a:p>
            <a:r>
              <a:rPr lang="en-US" altLang="zh-CN">
                <a:solidFill>
                  <a:srgbClr val="7030A0"/>
                </a:solidFill>
                <a:sym typeface="+mn-ea"/>
              </a:rPr>
              <a:t>· </a:t>
            </a:r>
            <a:r>
              <a:rPr lang="zh-CN" altLang="en-US">
                <a:solidFill>
                  <a:srgbClr val="7030A0"/>
                </a:solidFill>
                <a:sym typeface="+mn-ea"/>
              </a:rPr>
              <a:t>全局配置模块</a:t>
            </a:r>
            <a:r>
              <a:rPr lang="en-US" altLang="zh-CN">
                <a:solidFill>
                  <a:srgbClr val="7030A0"/>
                </a:solidFill>
                <a:sym typeface="+mn-ea"/>
              </a:rPr>
              <a:t> config.py</a:t>
            </a:r>
            <a:endParaRPr lang="en-US" altLang="zh-CN">
              <a:solidFill>
                <a:srgbClr val="7030A0"/>
              </a:solidFill>
              <a:sym typeface="+mn-ea"/>
            </a:endParaRPr>
          </a:p>
        </p:txBody>
      </p:sp>
      <p:pic>
        <p:nvPicPr>
          <p:cNvPr id="1230108700" name="图片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6918325" y="2110105"/>
            <a:ext cx="3732530" cy="3219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9930" y="212090"/>
            <a:ext cx="10515600" cy="1325563"/>
          </a:xfrm>
        </p:spPr>
        <p:txBody>
          <a:bodyPr/>
          <a:lstStyle/>
          <a:p>
            <a:r>
              <a:rPr lang="zh-CN" altLang="en-US" sz="3600"/>
              <a:t>关键点解析</a:t>
            </a:r>
            <a:endParaRPr lang="en-US" altLang="zh-CN" sz="2800" i="1"/>
          </a:p>
        </p:txBody>
      </p:sp>
      <p:cxnSp>
        <p:nvCxnSpPr>
          <p:cNvPr id="7" name="直接连接符 6"/>
          <p:cNvCxnSpPr/>
          <p:nvPr/>
        </p:nvCxnSpPr>
        <p:spPr>
          <a:xfrm flipH="1" flipV="1">
            <a:off x="838200" y="1336040"/>
            <a:ext cx="10245725" cy="2540"/>
          </a:xfrm>
          <a:prstGeom prst="line">
            <a:avLst/>
          </a:prstGeom>
        </p:spPr>
        <p:style>
          <a:lnRef idx="2">
            <a:schemeClr val="accent1"/>
          </a:lnRef>
          <a:fillRef idx="0">
            <a:srgbClr val="FFFFFF"/>
          </a:fillRef>
          <a:effectRef idx="0">
            <a:srgbClr val="FFFFFF"/>
          </a:effectRef>
          <a:fontRef idx="minor">
            <a:schemeClr val="tx1"/>
          </a:fontRef>
        </p:style>
      </p:cxnSp>
      <p:sp>
        <p:nvSpPr>
          <p:cNvPr id="3" name="文本框 2"/>
          <p:cNvSpPr txBox="1"/>
          <p:nvPr/>
        </p:nvSpPr>
        <p:spPr>
          <a:xfrm>
            <a:off x="488950" y="1457325"/>
            <a:ext cx="10422255" cy="829945"/>
          </a:xfrm>
          <a:prstGeom prst="rect">
            <a:avLst/>
          </a:prstGeom>
        </p:spPr>
        <p:txBody>
          <a:bodyPr wrap="square">
            <a:spAutoFit/>
          </a:bodyPr>
          <a:lstStyle/>
          <a:p>
            <a:pPr marL="228600" indent="0" algn="l" defTabSz="266700">
              <a:spcBef>
                <a:spcPct val="0"/>
              </a:spcBef>
              <a:spcAft>
                <a:spcPct val="0"/>
              </a:spcAft>
              <a:buFont typeface="宋体" panose="02010600030101010101" pitchFamily="2" charset="-122"/>
              <a:buNone/>
            </a:pPr>
            <a:r>
              <a:rPr lang="en-US" altLang="zh-CN" b="1" dirty="0">
                <a:solidFill>
                  <a:schemeClr val="accent6"/>
                </a:solidFill>
                <a:latin typeface="Calibri" panose="020F0502020204030204"/>
                <a:ea typeface="宋体" panose="02010600030101010101" pitchFamily="2" charset="-122"/>
              </a:rPr>
              <a:t>Q: </a:t>
            </a:r>
            <a:r>
              <a:rPr lang="zh-CN" altLang="en-US" b="1" dirty="0">
                <a:solidFill>
                  <a:schemeClr val="accent6"/>
                </a:solidFill>
                <a:latin typeface="Calibri" panose="020F0502020204030204"/>
                <a:ea typeface="宋体" panose="02010600030101010101" pitchFamily="2" charset="-122"/>
              </a:rPr>
              <a:t>为什么选用温度缩放的</a:t>
            </a:r>
            <a:r>
              <a:rPr lang="en-US" altLang="zh-CN" b="1" dirty="0" err="1">
                <a:solidFill>
                  <a:schemeClr val="accent6"/>
                </a:solidFill>
                <a:latin typeface="Calibri" panose="020F0502020204030204"/>
                <a:ea typeface="Calibri" panose="020F0502020204030204"/>
              </a:rPr>
              <a:t>KLDivLoss</a:t>
            </a:r>
            <a:r>
              <a:rPr lang="zh-CN" altLang="en-US" b="1" dirty="0">
                <a:solidFill>
                  <a:schemeClr val="accent6"/>
                </a:solidFill>
                <a:latin typeface="Calibri" panose="020F0502020204030204"/>
                <a:ea typeface="宋体" panose="02010600030101010101" pitchFamily="2" charset="-122"/>
              </a:rPr>
              <a:t>作为损失函数，而不使用交叉熵？</a:t>
            </a:r>
            <a:endParaRPr lang="zh-CN" altLang="en-US" b="1" dirty="0">
              <a:solidFill>
                <a:schemeClr val="accent6"/>
              </a:solidFill>
              <a:latin typeface="Calibri" panose="020F0502020204030204"/>
              <a:ea typeface="宋体" panose="02010600030101010101" pitchFamily="2" charset="-122"/>
            </a:endParaRPr>
          </a:p>
          <a:p>
            <a:pPr marL="228600" indent="0" algn="l" defTabSz="266700">
              <a:spcBef>
                <a:spcPct val="0"/>
              </a:spcBef>
              <a:spcAft>
                <a:spcPct val="0"/>
              </a:spcAft>
            </a:pPr>
            <a:endParaRPr lang="zh-CN" altLang="en-US" sz="1600" dirty="0">
              <a:solidFill>
                <a:srgbClr val="7030A0"/>
              </a:solidFill>
              <a:latin typeface="Calibri" panose="020F0502020204030204"/>
              <a:ea typeface="宋体" panose="02010600030101010101" pitchFamily="2" charset="-122"/>
            </a:endParaRPr>
          </a:p>
          <a:p>
            <a:pPr marL="228600" indent="0" algn="l" defTabSz="266700">
              <a:spcBef>
                <a:spcPct val="0"/>
              </a:spcBef>
              <a:spcAft>
                <a:spcPct val="0"/>
              </a:spcAft>
            </a:pPr>
            <a:r>
              <a:rPr lang="en-US" altLang="zh-CN" sz="1400" b="1" dirty="0">
                <a:latin typeface="宋体" panose="02010600030101010101" pitchFamily="2" charset="-122"/>
                <a:ea typeface="宋体" panose="02010600030101010101" pitchFamily="2" charset="-122"/>
              </a:rPr>
              <a:t>·</a:t>
            </a:r>
            <a:r>
              <a:rPr lang="zh-CN" altLang="en-US" sz="1400" b="1" dirty="0">
                <a:latin typeface="宋体" panose="02010600030101010101" pitchFamily="2" charset="-122"/>
                <a:ea typeface="宋体" panose="02010600030101010101" pitchFamily="2" charset="-122"/>
              </a:rPr>
              <a:t>本任务使用的是</a:t>
            </a:r>
            <a:r>
              <a:rPr lang="zh-CN" altLang="en-US" sz="1400" b="1" dirty="0">
                <a:latin typeface="Calibri" panose="020F0502020204030204"/>
                <a:ea typeface="宋体" panose="02010600030101010101" pitchFamily="2" charset="-122"/>
              </a:rPr>
              <a:t> </a:t>
            </a:r>
            <a:r>
              <a:rPr lang="en-US" altLang="zh-CN" sz="1400" b="1" dirty="0">
                <a:latin typeface="Calibri" panose="020F0502020204030204"/>
                <a:ea typeface="宋体" panose="02010600030101010101" pitchFamily="2" charset="-122"/>
              </a:rPr>
              <a:t>soft-label </a:t>
            </a:r>
            <a:r>
              <a:rPr lang="zh-CN" altLang="en-US" sz="1400" b="1" dirty="0">
                <a:latin typeface="宋体" panose="02010600030101010101" pitchFamily="2" charset="-122"/>
                <a:ea typeface="宋体" panose="02010600030101010101" pitchFamily="2" charset="-122"/>
              </a:rPr>
              <a:t>作为分类目标，而非 </a:t>
            </a:r>
            <a:r>
              <a:rPr lang="en-US" altLang="zh-CN" sz="1400" b="1" dirty="0">
                <a:latin typeface="Calibri" panose="020F0502020204030204"/>
                <a:ea typeface="宋体" panose="02010600030101010101" pitchFamily="2" charset="-122"/>
              </a:rPr>
              <a:t>one-hot </a:t>
            </a:r>
            <a:r>
              <a:rPr lang="zh-CN" altLang="en-US" sz="1400" b="1" dirty="0">
                <a:latin typeface="宋体" panose="02010600030101010101" pitchFamily="2" charset="-122"/>
                <a:ea typeface="宋体" panose="02010600030101010101" pitchFamily="2" charset="-122"/>
              </a:rPr>
              <a:t>标签</a:t>
            </a:r>
            <a:r>
              <a:rPr lang="zh-CN" altLang="en-US" sz="1400" dirty="0">
                <a:latin typeface="宋体" panose="02010600030101010101" pitchFamily="2" charset="-122"/>
                <a:ea typeface="宋体" panose="02010600030101010101" pitchFamily="2" charset="-122"/>
              </a:rPr>
              <a:t>，两种标签形式在理论与实现层面对损失函数有本质差异</a:t>
            </a:r>
            <a:endParaRPr lang="zh-CN" altLang="en-US" sz="1400" dirty="0">
              <a:latin typeface="宋体" panose="02010600030101010101" pitchFamily="2" charset="-122"/>
              <a:ea typeface="宋体" panose="02010600030101010101" pitchFamily="2" charset="-122"/>
            </a:endParaRPr>
          </a:p>
        </p:txBody>
      </p:sp>
      <p:sp>
        <p:nvSpPr>
          <p:cNvPr id="4" name="文本框 3"/>
          <p:cNvSpPr txBox="1"/>
          <p:nvPr/>
        </p:nvSpPr>
        <p:spPr>
          <a:xfrm>
            <a:off x="154940" y="2375535"/>
            <a:ext cx="10972165" cy="1047115"/>
          </a:xfrm>
          <a:prstGeom prst="rect">
            <a:avLst/>
          </a:prstGeom>
        </p:spPr>
        <p:txBody>
          <a:bodyPr wrap="square">
            <a:spAutoFit/>
          </a:bodyPr>
          <a:lstStyle/>
          <a:p>
            <a:pPr marL="228600" indent="280670" algn="just" defTabSz="266700">
              <a:spcBef>
                <a:spcPct val="0"/>
              </a:spcBef>
              <a:spcAft>
                <a:spcPct val="0"/>
              </a:spcAft>
            </a:pPr>
            <a:r>
              <a:rPr lang="en-US" altLang="zh-CN" sz="1600" b="1" dirty="0">
                <a:latin typeface="Calibri" panose="020F0502020204030204"/>
                <a:ea typeface="宋体" panose="02010600030101010101" pitchFamily="2" charset="-122"/>
              </a:rPr>
              <a:t>1. </a:t>
            </a:r>
            <a:r>
              <a:rPr lang="en-US" altLang="zh-CN" sz="1600" b="1" dirty="0">
                <a:highlight>
                  <a:srgbClr val="C0C0C0"/>
                </a:highlight>
                <a:latin typeface="Calibri" panose="020F0502020204030204"/>
                <a:ea typeface="宋体" panose="02010600030101010101" pitchFamily="2" charset="-122"/>
              </a:rPr>
              <a:t>soft-label </a:t>
            </a:r>
            <a:r>
              <a:rPr lang="zh-CN" altLang="en-US" sz="1600" b="1" dirty="0">
                <a:highlight>
                  <a:srgbClr val="C0C0C0"/>
                </a:highlight>
                <a:latin typeface="宋体" panose="02010600030101010101" pitchFamily="2" charset="-122"/>
                <a:ea typeface="宋体" panose="02010600030101010101" pitchFamily="2" charset="-122"/>
              </a:rPr>
              <a:t>的分布性质更适合 </a:t>
            </a:r>
            <a:r>
              <a:rPr lang="en-US" altLang="zh-CN" sz="1600" b="1" dirty="0">
                <a:highlight>
                  <a:srgbClr val="C0C0C0"/>
                </a:highlight>
                <a:latin typeface="Calibri" panose="020F0502020204030204"/>
                <a:ea typeface="宋体" panose="02010600030101010101" pitchFamily="2" charset="-122"/>
              </a:rPr>
              <a:t>KL </a:t>
            </a:r>
            <a:r>
              <a:rPr lang="zh-CN" altLang="en-US" sz="1600" b="1" dirty="0">
                <a:highlight>
                  <a:srgbClr val="C0C0C0"/>
                </a:highlight>
                <a:latin typeface="宋体" panose="02010600030101010101" pitchFamily="2" charset="-122"/>
                <a:ea typeface="宋体" panose="02010600030101010101" pitchFamily="2" charset="-122"/>
              </a:rPr>
              <a:t>散度</a:t>
            </a:r>
            <a:endParaRPr lang="zh-CN" altLang="en-US" sz="1600" b="1" dirty="0">
              <a:latin typeface="宋体" panose="02010600030101010101" pitchFamily="2" charset="-122"/>
              <a:ea typeface="宋体" panose="02010600030101010101" pitchFamily="2" charset="-122"/>
            </a:endParaRPr>
          </a:p>
          <a:p>
            <a:pPr marL="228600" indent="279400" algn="just" defTabSz="266700">
              <a:lnSpc>
                <a:spcPct val="110000"/>
              </a:lnSpc>
              <a:spcBef>
                <a:spcPct val="0"/>
              </a:spcBef>
              <a:spcAft>
                <a:spcPct val="0"/>
              </a:spcAft>
            </a:pP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分类标签是由嵌入率预测值映射而成的连续 </a:t>
            </a:r>
            <a:r>
              <a:rPr lang="en-US" altLang="zh-CN" sz="1400" dirty="0">
                <a:latin typeface="Calibri" panose="020F0502020204030204"/>
                <a:ea typeface="宋体" panose="02010600030101010101" pitchFamily="2" charset="-122"/>
              </a:rPr>
              <a:t>soft-label</a:t>
            </a:r>
            <a:r>
              <a:rPr lang="zh-CN" altLang="en-US" sz="1400" dirty="0">
                <a:latin typeface="宋体" panose="02010600030101010101" pitchFamily="2" charset="-122"/>
                <a:ea typeface="宋体" panose="02010600030101010101" pitchFamily="2" charset="-122"/>
              </a:rPr>
              <a:t>，代表图像嵌入强度处于相邻两个等级之间的概率权重。</a:t>
            </a:r>
            <a:endParaRPr lang="zh-CN" altLang="en-US" sz="1400" dirty="0">
              <a:latin typeface="宋体" panose="02010600030101010101" pitchFamily="2" charset="-122"/>
              <a:ea typeface="宋体" panose="02010600030101010101" pitchFamily="2" charset="-122"/>
            </a:endParaRPr>
          </a:p>
          <a:p>
            <a:pPr marL="228600" indent="279400" algn="just" defTabSz="266700">
              <a:lnSpc>
                <a:spcPct val="110000"/>
              </a:lnSpc>
              <a:spcBef>
                <a:spcPct val="0"/>
              </a:spcBef>
              <a:spcAft>
                <a:spcPct val="0"/>
              </a:spcAft>
            </a:pP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标签形式本质是一个概率分布。</a:t>
            </a:r>
            <a:endParaRPr lang="zh-CN" altLang="en-US" sz="1400" dirty="0">
              <a:latin typeface="宋体" panose="02010600030101010101" pitchFamily="2" charset="-122"/>
              <a:ea typeface="宋体" panose="02010600030101010101" pitchFamily="2" charset="-122"/>
            </a:endParaRPr>
          </a:p>
          <a:p>
            <a:pPr marL="228600" indent="279400" algn="just" defTabSz="266700">
              <a:lnSpc>
                <a:spcPct val="110000"/>
              </a:lnSpc>
              <a:spcBef>
                <a:spcPct val="0"/>
              </a:spcBef>
              <a:spcAft>
                <a:spcPct val="0"/>
              </a:spcAft>
            </a:pP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采用</a:t>
            </a:r>
            <a:r>
              <a:rPr lang="en-US" altLang="zh-CN" sz="1400" b="1" dirty="0">
                <a:latin typeface="Calibri" panose="020F0502020204030204"/>
                <a:ea typeface="宋体" panose="02010600030101010101" pitchFamily="2" charset="-122"/>
              </a:rPr>
              <a:t>KL </a:t>
            </a:r>
            <a:r>
              <a:rPr lang="zh-CN" altLang="en-US" sz="1400" b="1" dirty="0">
                <a:latin typeface="宋体" panose="02010600030101010101" pitchFamily="2" charset="-122"/>
                <a:ea typeface="宋体" panose="02010600030101010101" pitchFamily="2" charset="-122"/>
              </a:rPr>
              <a:t>散度</a:t>
            </a:r>
            <a:r>
              <a:rPr lang="zh-CN" altLang="en-US" sz="1400" dirty="0">
                <a:latin typeface="宋体" panose="02010600030101010101" pitchFamily="2" charset="-122"/>
                <a:ea typeface="宋体" panose="02010600030101010101" pitchFamily="2" charset="-122"/>
              </a:rPr>
              <a:t>衡量目标分布</a:t>
            </a:r>
            <a:r>
              <a:rPr lang="en-US" altLang="zh-CN" sz="1400" dirty="0">
                <a:latin typeface="Calibri" panose="020F0502020204030204"/>
                <a:ea typeface="宋体" panose="02010600030101010101" pitchFamily="2" charset="-122"/>
              </a:rPr>
              <a:t>P </a:t>
            </a:r>
            <a:r>
              <a:rPr lang="zh-CN" altLang="en-US" sz="1400" dirty="0">
                <a:latin typeface="宋体" panose="02010600030101010101" pitchFamily="2" charset="-122"/>
                <a:ea typeface="宋体" panose="02010600030101010101" pitchFamily="2" charset="-122"/>
              </a:rPr>
              <a:t>与模型预测的概率分布</a:t>
            </a:r>
            <a:r>
              <a:rPr lang="en-US" altLang="zh-CN" sz="1400" dirty="0">
                <a:latin typeface="宋体" panose="02010600030101010101" pitchFamily="2" charset="-122"/>
                <a:ea typeface="宋体" panose="02010600030101010101" pitchFamily="2" charset="-122"/>
              </a:rPr>
              <a:t>Q</a:t>
            </a:r>
            <a:r>
              <a:rPr lang="zh-CN" altLang="en-US" sz="1400" dirty="0">
                <a:latin typeface="宋体" panose="02010600030101010101" pitchFamily="2" charset="-122"/>
                <a:ea typeface="宋体" panose="02010600030101010101" pitchFamily="2" charset="-122"/>
              </a:rPr>
              <a:t>的距离，是更为自然且理论上合理的选择。</a:t>
            </a:r>
            <a:endParaRPr lang="zh-CN" altLang="en-US" sz="1400" dirty="0">
              <a:latin typeface="宋体" panose="02010600030101010101" pitchFamily="2" charset="-122"/>
              <a:ea typeface="宋体" panose="02010600030101010101" pitchFamily="2" charset="-122"/>
            </a:endParaRPr>
          </a:p>
        </p:txBody>
      </p:sp>
      <p:sp>
        <p:nvSpPr>
          <p:cNvPr id="5" name="文本框 4"/>
          <p:cNvSpPr txBox="1"/>
          <p:nvPr/>
        </p:nvSpPr>
        <p:spPr>
          <a:xfrm>
            <a:off x="113030" y="3526155"/>
            <a:ext cx="9189720" cy="553085"/>
          </a:xfrm>
          <a:prstGeom prst="rect">
            <a:avLst/>
          </a:prstGeom>
        </p:spPr>
        <p:txBody>
          <a:bodyPr wrap="square">
            <a:spAutoFit/>
          </a:bodyPr>
          <a:lstStyle/>
          <a:p>
            <a:pPr marL="228600" indent="280670" algn="just" defTabSz="266700">
              <a:spcBef>
                <a:spcPct val="0"/>
              </a:spcBef>
              <a:spcAft>
                <a:spcPct val="0"/>
              </a:spcAft>
            </a:pPr>
            <a:r>
              <a:rPr lang="en-US" altLang="zh-CN" sz="1600" b="1" dirty="0">
                <a:latin typeface="Calibri" panose="020F0502020204030204"/>
                <a:ea typeface="宋体" panose="02010600030101010101" pitchFamily="2" charset="-122"/>
              </a:rPr>
              <a:t> 2. </a:t>
            </a:r>
            <a:r>
              <a:rPr lang="zh-CN" altLang="en-US" sz="1600" b="1" dirty="0">
                <a:highlight>
                  <a:srgbClr val="C0C0C0"/>
                </a:highlight>
                <a:latin typeface="宋体" panose="02010600030101010101" pitchFamily="2" charset="-122"/>
                <a:ea typeface="宋体" panose="02010600030101010101" pitchFamily="2" charset="-122"/>
              </a:rPr>
              <a:t>温度缩放提升分布对齐能力</a:t>
            </a:r>
            <a:endParaRPr lang="zh-CN" altLang="en-US" sz="1600" b="1" dirty="0">
              <a:latin typeface="宋体" panose="02010600030101010101" pitchFamily="2" charset="-122"/>
              <a:ea typeface="宋体" panose="02010600030101010101" pitchFamily="2" charset="-122"/>
            </a:endParaRPr>
          </a:p>
          <a:p>
            <a:pPr marL="228600" indent="279400" algn="just" defTabSz="266700">
              <a:spcBef>
                <a:spcPct val="0"/>
              </a:spcBef>
              <a:spcAft>
                <a:spcPct val="0"/>
              </a:spcAft>
            </a:pPr>
            <a:r>
              <a:rPr lang="en-US" altLang="zh-CN" sz="1400"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为避免</a:t>
            </a:r>
            <a:r>
              <a:rPr lang="zh-CN" altLang="en-US" sz="1400" dirty="0">
                <a:latin typeface="Calibri" panose="020F0502020204030204"/>
                <a:ea typeface="宋体" panose="02010600030101010101" pitchFamily="2" charset="-122"/>
              </a:rPr>
              <a:t> </a:t>
            </a:r>
            <a:r>
              <a:rPr lang="en-US" altLang="zh-CN" sz="1400" dirty="0">
                <a:latin typeface="Calibri" panose="020F0502020204030204"/>
                <a:ea typeface="宋体" panose="02010600030101010101" pitchFamily="2" charset="-122"/>
              </a:rPr>
              <a:t>logits </a:t>
            </a:r>
            <a:r>
              <a:rPr lang="zh-CN" altLang="en-US" sz="1400" dirty="0">
                <a:latin typeface="宋体" panose="02010600030101010101" pitchFamily="2" charset="-122"/>
                <a:ea typeface="宋体" panose="02010600030101010101" pitchFamily="2" charset="-122"/>
              </a:rPr>
              <a:t>分布过于尖锐导致模型过度自信，引入温度缩放参数 </a:t>
            </a:r>
            <a:r>
              <a:rPr lang="en-US" altLang="zh-CN" sz="1400" dirty="0">
                <a:latin typeface="Calibri" panose="020F0502020204030204"/>
                <a:ea typeface="宋体" panose="02010600030101010101" pitchFamily="2" charset="-122"/>
              </a:rPr>
              <a:t>T &gt; 1</a:t>
            </a:r>
            <a:r>
              <a:rPr lang="zh-CN" altLang="en-US" sz="1400" dirty="0">
                <a:latin typeface="宋体" panose="02010600030101010101" pitchFamily="2" charset="-122"/>
                <a:ea typeface="宋体" panose="02010600030101010101" pitchFamily="2" charset="-122"/>
              </a:rPr>
              <a:t>，用于平滑 </a:t>
            </a:r>
            <a:r>
              <a:rPr lang="en-US" altLang="zh-CN" sz="1400" dirty="0" err="1">
                <a:latin typeface="Calibri" panose="020F0502020204030204"/>
                <a:ea typeface="宋体" panose="02010600030101010101" pitchFamily="2" charset="-122"/>
              </a:rPr>
              <a:t>softmax</a:t>
            </a:r>
            <a:r>
              <a:rPr lang="en-US" altLang="zh-CN" sz="1400" dirty="0">
                <a:latin typeface="Calibri" panose="020F0502020204030204"/>
                <a:ea typeface="宋体" panose="02010600030101010101" pitchFamily="2" charset="-122"/>
              </a:rPr>
              <a:t> </a:t>
            </a:r>
            <a:r>
              <a:rPr lang="zh-CN" altLang="en-US" sz="1400" dirty="0">
                <a:latin typeface="宋体" panose="02010600030101010101" pitchFamily="2" charset="-122"/>
                <a:ea typeface="宋体" panose="02010600030101010101" pitchFamily="2" charset="-122"/>
              </a:rPr>
              <a:t>输出：</a:t>
            </a:r>
            <a:endParaRPr lang="zh-CN" altLang="en-US" sz="1400" dirty="0">
              <a:latin typeface="宋体" panose="02010600030101010101" pitchFamily="2" charset="-122"/>
              <a:ea typeface="宋体" panose="02010600030101010101" pitchFamily="2" charset="-122"/>
            </a:endParaRPr>
          </a:p>
        </p:txBody>
      </p:sp>
      <p:sp>
        <p:nvSpPr>
          <p:cNvPr id="8" name="文本框 7"/>
          <p:cNvSpPr txBox="1"/>
          <p:nvPr/>
        </p:nvSpPr>
        <p:spPr>
          <a:xfrm>
            <a:off x="274320" y="4133215"/>
            <a:ext cx="10349230" cy="306705"/>
          </a:xfrm>
          <a:prstGeom prst="rect">
            <a:avLst/>
          </a:prstGeom>
        </p:spPr>
        <p:txBody>
          <a:bodyPr wrap="square">
            <a:spAutoFit/>
          </a:bodyPr>
          <a:lstStyle/>
          <a:p>
            <a:pPr marL="228600" indent="279400" algn="just" defTabSz="266700">
              <a:spcBef>
                <a:spcPct val="0"/>
              </a:spcBef>
              <a:spcAft>
                <a:spcPct val="0"/>
              </a:spcAft>
            </a:pPr>
            <a:r>
              <a:rPr lang="zh-CN" altLang="en-US" sz="1400" dirty="0">
                <a:latin typeface="宋体" panose="02010600030101010101" pitchFamily="2" charset="-122"/>
                <a:ea typeface="宋体" panose="02010600030101010101" pitchFamily="2" charset="-122"/>
              </a:rPr>
              <a:t>当</a:t>
            </a:r>
            <a:r>
              <a:rPr lang="zh-CN" altLang="en-US" sz="1400" dirty="0">
                <a:latin typeface="Calibri" panose="020F0502020204030204"/>
                <a:ea typeface="宋体" panose="02010600030101010101" pitchFamily="2" charset="-122"/>
              </a:rPr>
              <a:t> </a:t>
            </a:r>
            <a:r>
              <a:rPr lang="en-US" altLang="zh-CN" sz="1400" dirty="0">
                <a:latin typeface="Calibri" panose="020F0502020204030204"/>
                <a:ea typeface="宋体" panose="02010600030101010101" pitchFamily="2" charset="-122"/>
              </a:rPr>
              <a:t>T </a:t>
            </a:r>
            <a:r>
              <a:rPr lang="zh-CN" altLang="en-US" sz="1400" dirty="0">
                <a:latin typeface="宋体" panose="02010600030101010101" pitchFamily="2" charset="-122"/>
                <a:ea typeface="宋体" panose="02010600030101010101" pitchFamily="2" charset="-122"/>
              </a:rPr>
              <a:t>较大时，输出分布更平滑，更容易与 </a:t>
            </a:r>
            <a:r>
              <a:rPr lang="en-US" altLang="zh-CN" sz="1400" dirty="0">
                <a:latin typeface="Calibri" panose="020F0502020204030204"/>
                <a:ea typeface="宋体" panose="02010600030101010101" pitchFamily="2" charset="-122"/>
              </a:rPr>
              <a:t>soft-label </a:t>
            </a:r>
            <a:r>
              <a:rPr lang="zh-CN" altLang="en-US" sz="1400" dirty="0">
                <a:latin typeface="宋体" panose="02010600030101010101" pitchFamily="2" charset="-122"/>
                <a:ea typeface="宋体" panose="02010600030101010101" pitchFamily="2" charset="-122"/>
              </a:rPr>
              <a:t>对齐，有助于 </a:t>
            </a:r>
            <a:r>
              <a:rPr lang="en-US" altLang="zh-CN" sz="1400" dirty="0">
                <a:latin typeface="Calibri" panose="020F0502020204030204"/>
                <a:ea typeface="宋体" panose="02010600030101010101" pitchFamily="2" charset="-122"/>
              </a:rPr>
              <a:t>KL </a:t>
            </a:r>
            <a:r>
              <a:rPr lang="zh-CN" altLang="en-US" sz="1400" dirty="0">
                <a:latin typeface="宋体" panose="02010600030101010101" pitchFamily="2" charset="-122"/>
                <a:ea typeface="宋体" panose="02010600030101010101" pitchFamily="2" charset="-122"/>
              </a:rPr>
              <a:t>损失在训练早期收敛，提升分布拟合稳定性。</a:t>
            </a:r>
            <a:endParaRPr lang="zh-CN" altLang="en-US" sz="1400" dirty="0">
              <a:latin typeface="宋体" panose="02010600030101010101" pitchFamily="2" charset="-122"/>
              <a:ea typeface="宋体" panose="02010600030101010101" pitchFamily="2" charset="-122"/>
            </a:endParaRPr>
          </a:p>
        </p:txBody>
      </p:sp>
      <p:pic>
        <p:nvPicPr>
          <p:cNvPr id="78327259" name="图片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9716770" y="2987993"/>
            <a:ext cx="1625600" cy="325755"/>
          </a:xfrm>
          <a:prstGeom prst="rect">
            <a:avLst/>
          </a:prstGeom>
          <a:noFill/>
          <a:ln>
            <a:noFill/>
          </a:ln>
        </p:spPr>
      </p:pic>
      <p:pic>
        <p:nvPicPr>
          <p:cNvPr id="1941336121"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8541385" y="3624898"/>
            <a:ext cx="1352550" cy="454025"/>
          </a:xfrm>
          <a:prstGeom prst="rect">
            <a:avLst/>
          </a:prstGeom>
          <a:noFill/>
          <a:ln>
            <a:noFill/>
          </a:ln>
        </p:spPr>
      </p:pic>
      <p:sp>
        <p:nvSpPr>
          <p:cNvPr id="9" name="文本框 8"/>
          <p:cNvSpPr txBox="1"/>
          <p:nvPr/>
        </p:nvSpPr>
        <p:spPr>
          <a:xfrm>
            <a:off x="154940" y="4603750"/>
            <a:ext cx="10288905" cy="768350"/>
          </a:xfrm>
          <a:prstGeom prst="rect">
            <a:avLst/>
          </a:prstGeom>
        </p:spPr>
        <p:txBody>
          <a:bodyPr wrap="square">
            <a:spAutoFit/>
          </a:bodyPr>
          <a:lstStyle/>
          <a:p>
            <a:pPr marL="228600" indent="280670" algn="just" defTabSz="266700">
              <a:spcBef>
                <a:spcPct val="0"/>
              </a:spcBef>
              <a:spcAft>
                <a:spcPct val="0"/>
              </a:spcAft>
            </a:pPr>
            <a:r>
              <a:rPr lang="en-US" altLang="zh-CN" sz="1600" b="1">
                <a:latin typeface="Calibri" panose="020F0502020204030204"/>
                <a:ea typeface="宋体" panose="02010600030101010101" pitchFamily="2" charset="-122"/>
              </a:rPr>
              <a:t>3. </a:t>
            </a:r>
            <a:r>
              <a:rPr lang="en-US" altLang="zh-CN" sz="1600" b="1">
                <a:highlight>
                  <a:srgbClr val="C0C0C0"/>
                </a:highlight>
                <a:latin typeface="Calibri" panose="020F0502020204030204"/>
                <a:ea typeface="宋体" panose="02010600030101010101" pitchFamily="2" charset="-122"/>
              </a:rPr>
              <a:t>CrossEntropyLoss </a:t>
            </a:r>
            <a:r>
              <a:rPr lang="zh-CN" altLang="en-US" sz="1600" b="1">
                <a:highlight>
                  <a:srgbClr val="C0C0C0"/>
                </a:highlight>
                <a:latin typeface="宋体" panose="02010600030101010101" pitchFamily="2" charset="-122"/>
                <a:ea typeface="宋体" panose="02010600030101010101" pitchFamily="2" charset="-122"/>
              </a:rPr>
              <a:t>不适用于 </a:t>
            </a:r>
            <a:r>
              <a:rPr lang="en-US" altLang="zh-CN" sz="1600" b="1">
                <a:highlight>
                  <a:srgbClr val="C0C0C0"/>
                </a:highlight>
                <a:latin typeface="Calibri" panose="020F0502020204030204"/>
                <a:ea typeface="宋体" panose="02010600030101010101" pitchFamily="2" charset="-122"/>
              </a:rPr>
              <a:t>soft-label </a:t>
            </a:r>
            <a:r>
              <a:rPr lang="zh-CN" altLang="en-US" sz="1600" b="1">
                <a:highlight>
                  <a:srgbClr val="C0C0C0"/>
                </a:highlight>
                <a:latin typeface="宋体" panose="02010600030101010101" pitchFamily="2" charset="-122"/>
                <a:ea typeface="宋体" panose="02010600030101010101" pitchFamily="2" charset="-122"/>
              </a:rPr>
              <a:t>分布监督</a:t>
            </a:r>
            <a:endParaRPr lang="zh-CN" altLang="en-US" sz="1600" b="1">
              <a:latin typeface="宋体" panose="02010600030101010101" pitchFamily="2" charset="-122"/>
              <a:ea typeface="宋体" panose="02010600030101010101" pitchFamily="2" charset="-122"/>
            </a:endParaRPr>
          </a:p>
          <a:p>
            <a:pPr marL="228600" indent="279400" algn="just" defTabSz="266700">
              <a:spcBef>
                <a:spcPct val="0"/>
              </a:spcBef>
              <a:spcAft>
                <a:spcPct val="0"/>
              </a:spcAft>
            </a:pPr>
            <a:r>
              <a:rPr lang="en-US" altLang="zh-CN" sz="1400">
                <a:latin typeface="宋体" panose="02010600030101010101" pitchFamily="2" charset="-122"/>
                <a:ea typeface="宋体" panose="02010600030101010101" pitchFamily="2" charset="-122"/>
                <a:sym typeface="+mn-ea"/>
              </a:rPr>
              <a:t>·</a:t>
            </a:r>
            <a:r>
              <a:rPr lang="en-US" altLang="zh-CN" sz="1400">
                <a:latin typeface="Calibri" panose="020F0502020204030204"/>
                <a:ea typeface="宋体" panose="02010600030101010101" pitchFamily="2" charset="-122"/>
              </a:rPr>
              <a:t>CrossEntropyLoss </a:t>
            </a:r>
            <a:r>
              <a:rPr lang="zh-CN" altLang="en-US" sz="1400">
                <a:latin typeface="宋体" panose="02010600030101010101" pitchFamily="2" charset="-122"/>
                <a:ea typeface="宋体" panose="02010600030101010101" pitchFamily="2" charset="-122"/>
              </a:rPr>
              <a:t>内部实现等价于 </a:t>
            </a:r>
            <a:r>
              <a:rPr lang="en-US" altLang="zh-CN" sz="1400">
                <a:latin typeface="Calibri" panose="020F0502020204030204"/>
                <a:ea typeface="宋体" panose="02010600030101010101" pitchFamily="2" charset="-122"/>
              </a:rPr>
              <a:t>log_softmax(logits) + NLLLoss(target)</a:t>
            </a:r>
            <a:r>
              <a:rPr lang="zh-CN" altLang="en-US" sz="1400">
                <a:latin typeface="宋体" panose="02010600030101010101" pitchFamily="2" charset="-122"/>
                <a:ea typeface="宋体" panose="02010600030101010101" pitchFamily="2" charset="-122"/>
              </a:rPr>
              <a:t>，仅接受 </a:t>
            </a:r>
            <a:r>
              <a:rPr lang="en-US" altLang="zh-CN" sz="1400">
                <a:latin typeface="Calibri" panose="020F0502020204030204"/>
                <a:ea typeface="宋体" panose="02010600030101010101" pitchFamily="2" charset="-122"/>
              </a:rPr>
              <a:t>LongTensor </a:t>
            </a:r>
            <a:r>
              <a:rPr lang="zh-CN" altLang="en-US" sz="1400">
                <a:latin typeface="宋体" panose="02010600030101010101" pitchFamily="2" charset="-122"/>
                <a:ea typeface="宋体" panose="02010600030101010101" pitchFamily="2" charset="-122"/>
              </a:rPr>
              <a:t>类型的标签。</a:t>
            </a:r>
            <a:endParaRPr lang="zh-CN" altLang="en-US" sz="1400">
              <a:latin typeface="宋体" panose="02010600030101010101" pitchFamily="2" charset="-122"/>
              <a:ea typeface="宋体" panose="02010600030101010101" pitchFamily="2" charset="-122"/>
            </a:endParaRPr>
          </a:p>
          <a:p>
            <a:pPr marL="228600" indent="279400" algn="just" defTabSz="266700">
              <a:spcBef>
                <a:spcPct val="0"/>
              </a:spcBef>
              <a:spcAft>
                <a:spcPct val="0"/>
              </a:spcAft>
            </a:pP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若强行用于 </a:t>
            </a:r>
            <a:r>
              <a:rPr lang="en-US" altLang="zh-CN" sz="1400">
                <a:latin typeface="Calibri" panose="020F0502020204030204"/>
                <a:ea typeface="宋体" panose="02010600030101010101" pitchFamily="2" charset="-122"/>
              </a:rPr>
              <a:t>soft-label</a:t>
            </a:r>
            <a:r>
              <a:rPr lang="zh-CN" altLang="en-US" sz="1400">
                <a:latin typeface="宋体" panose="02010600030101010101" pitchFamily="2" charset="-122"/>
                <a:ea typeface="宋体" panose="02010600030101010101" pitchFamily="2" charset="-122"/>
              </a:rPr>
              <a:t>，会出现以下问题：</a:t>
            </a:r>
            <a:endParaRPr lang="zh-CN" altLang="en-US" sz="1400">
              <a:latin typeface="宋体" panose="02010600030101010101" pitchFamily="2" charset="-122"/>
              <a:ea typeface="宋体" panose="02010600030101010101" pitchFamily="2" charset="-122"/>
            </a:endParaRPr>
          </a:p>
        </p:txBody>
      </p:sp>
      <p:sp>
        <p:nvSpPr>
          <p:cNvPr id="10" name="文本框 9"/>
          <p:cNvSpPr txBox="1"/>
          <p:nvPr/>
        </p:nvSpPr>
        <p:spPr>
          <a:xfrm>
            <a:off x="965835" y="5461318"/>
            <a:ext cx="5080000" cy="337185"/>
          </a:xfrm>
          <a:prstGeom prst="rect">
            <a:avLst/>
          </a:prstGeom>
        </p:spPr>
        <p:txBody>
          <a:bodyPr>
            <a:spAutoFit/>
          </a:bodyPr>
          <a:lstStyle/>
          <a:p>
            <a:pPr marL="0" indent="0" algn="just" defTabSz="266700">
              <a:spcBef>
                <a:spcPct val="0"/>
              </a:spcBef>
              <a:spcAft>
                <a:spcPct val="0"/>
              </a:spcAft>
            </a:pPr>
            <a:r>
              <a:rPr lang="zh-CN" altLang="en-US" sz="1600">
                <a:solidFill>
                  <a:schemeClr val="accent4">
                    <a:lumMod val="75000"/>
                  </a:schemeClr>
                </a:solidFill>
                <a:latin typeface="宋体" panose="02010600030101010101" pitchFamily="2" charset="-122"/>
                <a:ea typeface="宋体" panose="02010600030101010101" pitchFamily="2" charset="-122"/>
              </a:rPr>
              <a:t>数值不稳定</a:t>
            </a:r>
            <a:endParaRPr lang="zh-CN" altLang="en-US" sz="1600">
              <a:solidFill>
                <a:schemeClr val="accent4">
                  <a:lumMod val="75000"/>
                </a:schemeClr>
              </a:solidFill>
              <a:latin typeface="宋体" panose="02010600030101010101" pitchFamily="2" charset="-122"/>
              <a:ea typeface="宋体" panose="02010600030101010101" pitchFamily="2" charset="-122"/>
            </a:endParaRPr>
          </a:p>
        </p:txBody>
      </p:sp>
      <p:sp>
        <p:nvSpPr>
          <p:cNvPr id="11" name="文本框 10"/>
          <p:cNvSpPr txBox="1"/>
          <p:nvPr/>
        </p:nvSpPr>
        <p:spPr>
          <a:xfrm>
            <a:off x="2832735" y="5461318"/>
            <a:ext cx="5080000" cy="337185"/>
          </a:xfrm>
          <a:prstGeom prst="rect">
            <a:avLst/>
          </a:prstGeom>
        </p:spPr>
        <p:txBody>
          <a:bodyPr>
            <a:spAutoFit/>
          </a:bodyPr>
          <a:lstStyle/>
          <a:p>
            <a:pPr marL="0" indent="0" algn="just" defTabSz="266700">
              <a:spcBef>
                <a:spcPct val="0"/>
              </a:spcBef>
              <a:spcAft>
                <a:spcPct val="0"/>
              </a:spcAft>
            </a:pPr>
            <a:r>
              <a:rPr lang="zh-CN" altLang="en-US" sz="1600">
                <a:solidFill>
                  <a:schemeClr val="accent4">
                    <a:lumMod val="75000"/>
                  </a:schemeClr>
                </a:solidFill>
                <a:latin typeface="宋体" panose="02010600030101010101" pitchFamily="2" charset="-122"/>
                <a:ea typeface="宋体" panose="02010600030101010101" pitchFamily="2" charset="-122"/>
              </a:rPr>
              <a:t>理论不对齐</a:t>
            </a:r>
            <a:endParaRPr lang="zh-CN" altLang="en-US" sz="1600">
              <a:solidFill>
                <a:schemeClr val="accent4">
                  <a:lumMod val="75000"/>
                </a:schemeClr>
              </a:solidFill>
              <a:latin typeface="宋体" panose="02010600030101010101" pitchFamily="2" charset="-122"/>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9930" y="212090"/>
            <a:ext cx="10515600" cy="1325563"/>
          </a:xfrm>
        </p:spPr>
        <p:txBody>
          <a:bodyPr/>
          <a:lstStyle/>
          <a:p>
            <a:r>
              <a:rPr lang="zh-CN" altLang="en-US" sz="3600"/>
              <a:t>关键点解析</a:t>
            </a:r>
            <a:endParaRPr lang="en-US" altLang="zh-CN" sz="2800" i="1"/>
          </a:p>
        </p:txBody>
      </p:sp>
      <p:cxnSp>
        <p:nvCxnSpPr>
          <p:cNvPr id="7" name="直接连接符 6"/>
          <p:cNvCxnSpPr/>
          <p:nvPr/>
        </p:nvCxnSpPr>
        <p:spPr>
          <a:xfrm flipH="1" flipV="1">
            <a:off x="838200" y="1336040"/>
            <a:ext cx="10245725" cy="2540"/>
          </a:xfrm>
          <a:prstGeom prst="line">
            <a:avLst/>
          </a:prstGeom>
        </p:spPr>
        <p:style>
          <a:lnRef idx="2">
            <a:schemeClr val="accent1"/>
          </a:lnRef>
          <a:fillRef idx="0">
            <a:srgbClr val="FFFFFF"/>
          </a:fillRef>
          <a:effectRef idx="0">
            <a:srgbClr val="FFFFFF"/>
          </a:effectRef>
          <a:fontRef idx="minor">
            <a:schemeClr val="tx1"/>
          </a:fontRef>
        </p:style>
      </p:cxnSp>
      <p:sp>
        <p:nvSpPr>
          <p:cNvPr id="3" name="文本框 2"/>
          <p:cNvSpPr txBox="1"/>
          <p:nvPr/>
        </p:nvSpPr>
        <p:spPr>
          <a:xfrm>
            <a:off x="488950" y="1457325"/>
            <a:ext cx="10422255" cy="860425"/>
          </a:xfrm>
          <a:prstGeom prst="rect">
            <a:avLst/>
          </a:prstGeom>
        </p:spPr>
        <p:txBody>
          <a:bodyPr wrap="square">
            <a:spAutoFit/>
          </a:bodyPr>
          <a:lstStyle/>
          <a:p>
            <a:pPr marL="228600" indent="0" algn="l" defTabSz="266700">
              <a:spcBef>
                <a:spcPct val="0"/>
              </a:spcBef>
              <a:spcAft>
                <a:spcPct val="0"/>
              </a:spcAft>
              <a:buFont typeface="宋体" panose="02010600030101010101" pitchFamily="2" charset="-122"/>
              <a:buNone/>
            </a:pPr>
            <a:r>
              <a:rPr lang="en-US" altLang="zh-CN" b="1">
                <a:solidFill>
                  <a:schemeClr val="accent6"/>
                </a:solidFill>
                <a:latin typeface="Calibri" panose="020F0502020204030204"/>
                <a:ea typeface="宋体" panose="02010600030101010101" pitchFamily="2" charset="-122"/>
              </a:rPr>
              <a:t>Q: </a:t>
            </a:r>
            <a:r>
              <a:rPr lang="zh-CN" altLang="en-US" b="1">
                <a:solidFill>
                  <a:schemeClr val="accent6"/>
                </a:solidFill>
                <a:latin typeface="Calibri" panose="020F0502020204030204"/>
                <a:ea typeface="宋体" panose="02010600030101010101" pitchFamily="2" charset="-122"/>
              </a:rPr>
              <a:t>为什么在分类监督中未直接使用真实嵌入率生成的</a:t>
            </a:r>
            <a:r>
              <a:rPr lang="en-US" altLang="zh-CN" b="1">
                <a:solidFill>
                  <a:schemeClr val="accent6"/>
                </a:solidFill>
                <a:latin typeface="Calibri" panose="020F0502020204030204"/>
                <a:ea typeface="宋体" panose="02010600030101010101" pitchFamily="2" charset="-122"/>
              </a:rPr>
              <a:t> soft-label</a:t>
            </a:r>
            <a:r>
              <a:rPr lang="zh-CN" altLang="en-US" b="1">
                <a:solidFill>
                  <a:schemeClr val="accent6"/>
                </a:solidFill>
                <a:latin typeface="Calibri" panose="020F0502020204030204"/>
                <a:ea typeface="宋体" panose="02010600030101010101" pitchFamily="2" charset="-122"/>
              </a:rPr>
              <a:t>，而是采用模型当前回归预测结果（</a:t>
            </a:r>
            <a:r>
              <a:rPr lang="en-US" altLang="zh-CN" b="1">
                <a:solidFill>
                  <a:schemeClr val="accent6"/>
                </a:solidFill>
                <a:latin typeface="Calibri" panose="020F0502020204030204"/>
                <a:ea typeface="宋体" panose="02010600030101010101" pitchFamily="2" charset="-122"/>
              </a:rPr>
              <a:t>reg_pred</a:t>
            </a:r>
            <a:r>
              <a:rPr lang="zh-CN" altLang="en-US" b="1">
                <a:solidFill>
                  <a:schemeClr val="accent6"/>
                </a:solidFill>
                <a:latin typeface="Calibri" panose="020F0502020204030204"/>
                <a:ea typeface="宋体" panose="02010600030101010101" pitchFamily="2" charset="-122"/>
              </a:rPr>
              <a:t>）生成的</a:t>
            </a:r>
            <a:r>
              <a:rPr lang="en-US" altLang="zh-CN" b="1">
                <a:solidFill>
                  <a:schemeClr val="accent6"/>
                </a:solidFill>
                <a:latin typeface="Calibri" panose="020F0502020204030204"/>
                <a:ea typeface="宋体" panose="02010600030101010101" pitchFamily="2" charset="-122"/>
              </a:rPr>
              <a:t> soft-label </a:t>
            </a:r>
            <a:r>
              <a:rPr lang="zh-CN" altLang="en-US" b="1">
                <a:solidFill>
                  <a:schemeClr val="accent6"/>
                </a:solidFill>
                <a:latin typeface="Calibri" panose="020F0502020204030204"/>
                <a:ea typeface="宋体" panose="02010600030101010101" pitchFamily="2" charset="-122"/>
              </a:rPr>
              <a:t>作为分类目标</a:t>
            </a:r>
            <a:endParaRPr lang="zh-CN" altLang="en-US" b="1">
              <a:solidFill>
                <a:schemeClr val="accent6"/>
              </a:solidFill>
              <a:latin typeface="Calibri" panose="020F0502020204030204"/>
              <a:ea typeface="宋体" panose="02010600030101010101" pitchFamily="2" charset="-122"/>
            </a:endParaRPr>
          </a:p>
          <a:p>
            <a:pPr marL="228600" indent="0" algn="l" defTabSz="266700">
              <a:spcBef>
                <a:spcPct val="0"/>
              </a:spcBef>
              <a:spcAft>
                <a:spcPct val="0"/>
              </a:spcAft>
            </a:pPr>
            <a:endParaRPr lang="zh-CN" altLang="en-US" sz="1400" b="1">
              <a:solidFill>
                <a:schemeClr val="accent6"/>
              </a:solidFill>
              <a:latin typeface="Calibri" panose="020F0502020204030204"/>
              <a:ea typeface="宋体" panose="02010600030101010101" pitchFamily="2" charset="-122"/>
            </a:endParaRPr>
          </a:p>
        </p:txBody>
      </p:sp>
      <p:sp>
        <p:nvSpPr>
          <p:cNvPr id="6" name="文本框 5"/>
          <p:cNvSpPr txBox="1"/>
          <p:nvPr/>
        </p:nvSpPr>
        <p:spPr>
          <a:xfrm>
            <a:off x="488950" y="3081655"/>
            <a:ext cx="10508615" cy="2338070"/>
          </a:xfrm>
          <a:prstGeom prst="rect">
            <a:avLst/>
          </a:prstGeom>
        </p:spPr>
        <p:txBody>
          <a:bodyPr wrap="square">
            <a:spAutoFit/>
          </a:bodyPr>
          <a:lstStyle/>
          <a:p>
            <a:pPr marL="508000" indent="-279400" algn="l" defTabSz="266700">
              <a:spcBef>
                <a:spcPct val="0"/>
              </a:spcBef>
              <a:spcAft>
                <a:spcPct val="0"/>
              </a:spcAft>
            </a:pPr>
            <a:r>
              <a:rPr lang="en-US" altLang="zh-CN" sz="1600" b="1">
                <a:highlight>
                  <a:srgbClr val="C0C0C0"/>
                </a:highlight>
                <a:latin typeface="宋体" panose="02010600030101010101" pitchFamily="2" charset="-122"/>
                <a:ea typeface="宋体" panose="02010600030101010101" pitchFamily="2" charset="-122"/>
              </a:rPr>
              <a:t>·</a:t>
            </a:r>
            <a:r>
              <a:rPr lang="zh-CN" altLang="en-US" sz="1600" b="1">
                <a:highlight>
                  <a:srgbClr val="C0C0C0"/>
                </a:highlight>
                <a:latin typeface="宋体" panose="02010600030101010101" pitchFamily="2" charset="-122"/>
                <a:ea typeface="宋体" panose="02010600030101010101" pitchFamily="2" charset="-122"/>
              </a:rPr>
              <a:t>隐写检测的回归</a:t>
            </a:r>
            <a:r>
              <a:rPr lang="en-US" altLang="zh-CN" sz="1600" b="1">
                <a:highlight>
                  <a:srgbClr val="C0C0C0"/>
                </a:highlight>
                <a:latin typeface="Calibri" panose="020F0502020204030204"/>
                <a:ea typeface="宋体" panose="02010600030101010101" pitchFamily="2" charset="-122"/>
              </a:rPr>
              <a:t>-</a:t>
            </a:r>
            <a:r>
              <a:rPr lang="zh-CN" altLang="en-US" sz="1600" b="1">
                <a:highlight>
                  <a:srgbClr val="C0C0C0"/>
                </a:highlight>
                <a:latin typeface="宋体" panose="02010600030101010101" pitchFamily="2" charset="-122"/>
                <a:ea typeface="宋体" panose="02010600030101010101" pitchFamily="2" charset="-122"/>
              </a:rPr>
              <a:t>分类关系连续性</a:t>
            </a:r>
            <a:endParaRPr lang="zh-CN" altLang="en-US" sz="1600" b="1">
              <a:highlight>
                <a:srgbClr val="C0C0C0"/>
              </a:highlight>
              <a:latin typeface="宋体" panose="02010600030101010101" pitchFamily="2" charset="-122"/>
              <a:ea typeface="宋体" panose="02010600030101010101" pitchFamily="2" charset="-122"/>
            </a:endParaRPr>
          </a:p>
          <a:p>
            <a:pPr marL="508000" indent="-279400" algn="l" defTabSz="266700">
              <a:spcBef>
                <a:spcPct val="0"/>
              </a:spcBef>
              <a:spcAft>
                <a:spcPct val="0"/>
              </a:spcAft>
            </a:pPr>
            <a:r>
              <a:rPr lang="zh-CN" altLang="en-US" sz="1400">
                <a:latin typeface="宋体" panose="02010600030101010101" pitchFamily="2" charset="-122"/>
                <a:ea typeface="宋体" panose="02010600030101010101" pitchFamily="2" charset="-122"/>
              </a:rPr>
              <a:t>嵌入率本质是连续变量，离散划分为</a:t>
            </a:r>
            <a:r>
              <a:rPr lang="zh-CN" altLang="en-US" sz="1400">
                <a:latin typeface="Calibri" panose="020F0502020204030204"/>
                <a:ea typeface="宋体" panose="02010600030101010101" pitchFamily="2" charset="-122"/>
              </a:rPr>
              <a:t> </a:t>
            </a:r>
            <a:r>
              <a:rPr lang="en-US" altLang="zh-CN" sz="1400">
                <a:latin typeface="Calibri" panose="020F0502020204030204"/>
                <a:ea typeface="宋体" panose="02010600030101010101" pitchFamily="2" charset="-122"/>
              </a:rPr>
              <a:t>11 </a:t>
            </a:r>
            <a:r>
              <a:rPr lang="zh-CN" altLang="en-US" sz="1400">
                <a:latin typeface="宋体" panose="02010600030101010101" pitchFamily="2" charset="-122"/>
                <a:ea typeface="宋体" panose="02010600030101010101" pitchFamily="2" charset="-122"/>
              </a:rPr>
              <a:t>档仅为人为约定。用回归结果构造 </a:t>
            </a:r>
            <a:r>
              <a:rPr lang="en-US" altLang="zh-CN" sz="1400">
                <a:latin typeface="Calibri" panose="020F0502020204030204"/>
                <a:ea typeface="宋体" panose="02010600030101010101" pitchFamily="2" charset="-122"/>
              </a:rPr>
              <a:t>soft-label </a:t>
            </a:r>
            <a:r>
              <a:rPr lang="zh-CN" altLang="en-US" sz="1400">
                <a:latin typeface="宋体" panose="02010600030101010101" pitchFamily="2" charset="-122"/>
                <a:ea typeface="宋体" panose="02010600030101010101" pitchFamily="2" charset="-122"/>
              </a:rPr>
              <a:t>能够自然映射模型预测趋势，缓解分类任务中的标签离散性冲突，提升 </a:t>
            </a:r>
            <a:r>
              <a:rPr lang="en-US" altLang="zh-CN" sz="1400">
                <a:latin typeface="Calibri" panose="020F0502020204030204"/>
                <a:ea typeface="宋体" panose="02010600030101010101" pitchFamily="2" charset="-122"/>
              </a:rPr>
              <a:t>soft-label </a:t>
            </a:r>
            <a:r>
              <a:rPr lang="zh-CN" altLang="en-US" sz="1400">
                <a:latin typeface="宋体" panose="02010600030101010101" pitchFamily="2" charset="-122"/>
                <a:ea typeface="宋体" panose="02010600030101010101" pitchFamily="2" charset="-122"/>
              </a:rPr>
              <a:t>的平滑性和语义一致性。</a:t>
            </a:r>
            <a:endParaRPr lang="zh-CN" altLang="en-US" sz="1400">
              <a:latin typeface="宋体" panose="02010600030101010101" pitchFamily="2" charset="-122"/>
              <a:ea typeface="宋体" panose="02010600030101010101" pitchFamily="2" charset="-122"/>
            </a:endParaRPr>
          </a:p>
          <a:p>
            <a:pPr marL="508000" indent="-279400" algn="l" defTabSz="266700">
              <a:spcBef>
                <a:spcPct val="0"/>
              </a:spcBef>
              <a:spcAft>
                <a:spcPct val="0"/>
              </a:spcAft>
            </a:pPr>
            <a:endParaRPr lang="zh-CN" altLang="en-US" sz="1400">
              <a:latin typeface="宋体" panose="02010600030101010101" pitchFamily="2" charset="-122"/>
              <a:ea typeface="宋体" panose="02010600030101010101" pitchFamily="2" charset="-122"/>
            </a:endParaRPr>
          </a:p>
          <a:p>
            <a:pPr marL="508000" indent="-279400" algn="l" defTabSz="266700">
              <a:spcBef>
                <a:spcPct val="0"/>
              </a:spcBef>
              <a:spcAft>
                <a:spcPct val="0"/>
              </a:spcAft>
            </a:pPr>
            <a:r>
              <a:rPr lang="en-US" altLang="zh-CN" sz="1600">
                <a:highlight>
                  <a:srgbClr val="C0C0C0"/>
                </a:highlight>
                <a:latin typeface="宋体" panose="02010600030101010101" pitchFamily="2" charset="-122"/>
                <a:ea typeface="宋体" panose="02010600030101010101" pitchFamily="2" charset="-122"/>
              </a:rPr>
              <a:t>·</a:t>
            </a:r>
            <a:r>
              <a:rPr lang="en-US" altLang="zh-CN" sz="1600" b="1">
                <a:highlight>
                  <a:srgbClr val="C0C0C0"/>
                </a:highlight>
                <a:latin typeface="Calibri" panose="020F0502020204030204"/>
                <a:ea typeface="宋体" panose="02010600030101010101" pitchFamily="2" charset="-122"/>
              </a:rPr>
              <a:t>soft-label </a:t>
            </a:r>
            <a:r>
              <a:rPr lang="zh-CN" altLang="en-US" sz="1600" b="1">
                <a:highlight>
                  <a:srgbClr val="C0C0C0"/>
                </a:highlight>
                <a:latin typeface="宋体" panose="02010600030101010101" pitchFamily="2" charset="-122"/>
                <a:ea typeface="宋体" panose="02010600030101010101" pitchFamily="2" charset="-122"/>
              </a:rPr>
              <a:t>目标具有正向引导性</a:t>
            </a:r>
            <a:endParaRPr lang="zh-CN" altLang="en-US" sz="1600" b="1">
              <a:highlight>
                <a:srgbClr val="C0C0C0"/>
              </a:highlight>
              <a:latin typeface="宋体" panose="02010600030101010101" pitchFamily="2" charset="-122"/>
              <a:ea typeface="宋体" panose="02010600030101010101" pitchFamily="2" charset="-122"/>
            </a:endParaRPr>
          </a:p>
          <a:p>
            <a:pPr marL="508000" indent="-279400" algn="l" defTabSz="266700">
              <a:spcBef>
                <a:spcPct val="0"/>
              </a:spcBef>
              <a:spcAft>
                <a:spcPct val="0"/>
              </a:spcAft>
            </a:pPr>
            <a:r>
              <a:rPr lang="zh-CN" altLang="en-US" sz="1400">
                <a:latin typeface="宋体" panose="02010600030101010101" pitchFamily="2" charset="-122"/>
                <a:ea typeface="宋体" panose="02010600030101010101" pitchFamily="2" charset="-122"/>
              </a:rPr>
              <a:t>实验表明，</a:t>
            </a:r>
            <a:r>
              <a:rPr lang="en-US" altLang="zh-CN" sz="1400">
                <a:latin typeface="Calibri" panose="020F0502020204030204"/>
                <a:ea typeface="宋体" panose="02010600030101010101" pitchFamily="2" charset="-122"/>
              </a:rPr>
              <a:t>reg_pred </a:t>
            </a:r>
            <a:r>
              <a:rPr lang="zh-CN" altLang="en-US" sz="1400">
                <a:latin typeface="宋体" panose="02010600030101010101" pitchFamily="2" charset="-122"/>
                <a:ea typeface="宋体" panose="02010600030101010101" pitchFamily="2" charset="-122"/>
              </a:rPr>
              <a:t>所构造的 </a:t>
            </a:r>
            <a:r>
              <a:rPr lang="en-US" altLang="zh-CN" sz="1400">
                <a:latin typeface="Calibri" panose="020F0502020204030204"/>
                <a:ea typeface="宋体" panose="02010600030101010101" pitchFamily="2" charset="-122"/>
              </a:rPr>
              <a:t>soft-label </a:t>
            </a:r>
            <a:r>
              <a:rPr lang="zh-CN" altLang="en-US" sz="1400">
                <a:latin typeface="宋体" panose="02010600030101010101" pitchFamily="2" charset="-122"/>
                <a:ea typeface="宋体" panose="02010600030101010101" pitchFamily="2" charset="-122"/>
              </a:rPr>
              <a:t>通常与真实嵌入率邻近，从而为分类分支提供了较为可信的</a:t>
            </a:r>
            <a:r>
              <a:rPr lang="zh-CN" altLang="en-US" sz="1400">
                <a:latin typeface="Calibri" panose="020F0502020204030204"/>
                <a:ea typeface="宋体" panose="02010600030101010101" pitchFamily="2" charset="-122"/>
              </a:rPr>
              <a:t>“</a:t>
            </a:r>
            <a:r>
              <a:rPr lang="zh-CN" altLang="en-US" sz="1400">
                <a:latin typeface="宋体" panose="02010600030101010101" pitchFamily="2" charset="-122"/>
                <a:ea typeface="宋体" panose="02010600030101010101" pitchFamily="2" charset="-122"/>
              </a:rPr>
              <a:t>辅助标签</a:t>
            </a:r>
            <a:r>
              <a:rPr lang="zh-CN" altLang="en-US" sz="1400">
                <a:latin typeface="Calibri" panose="020F0502020204030204"/>
                <a:ea typeface="宋体" panose="02010600030101010101" pitchFamily="2" charset="-122"/>
              </a:rPr>
              <a:t>”</a:t>
            </a:r>
            <a:r>
              <a:rPr lang="zh-CN" altLang="en-US" sz="1400">
                <a:latin typeface="宋体" panose="02010600030101010101" pitchFamily="2" charset="-122"/>
                <a:ea typeface="宋体" panose="02010600030101010101" pitchFamily="2" charset="-122"/>
              </a:rPr>
              <a:t>，特别是在训练早期比直接使用真实标签构造更稳定，避免模型陷入梯度不稳定或 </a:t>
            </a:r>
            <a:r>
              <a:rPr lang="en-US" altLang="zh-CN" sz="1400">
                <a:latin typeface="Calibri" panose="020F0502020204030204"/>
                <a:ea typeface="宋体" panose="02010600030101010101" pitchFamily="2" charset="-122"/>
              </a:rPr>
              <a:t>early collapse</a:t>
            </a:r>
            <a:r>
              <a:rPr lang="zh-CN" altLang="en-US" sz="1400">
                <a:latin typeface="宋体" panose="02010600030101010101" pitchFamily="2" charset="-122"/>
                <a:ea typeface="宋体" panose="02010600030101010101" pitchFamily="2" charset="-122"/>
              </a:rPr>
              <a:t>。</a:t>
            </a:r>
            <a:endParaRPr lang="zh-CN" altLang="en-US" sz="1400">
              <a:latin typeface="宋体" panose="02010600030101010101" pitchFamily="2" charset="-122"/>
              <a:ea typeface="宋体" panose="02010600030101010101" pitchFamily="2" charset="-122"/>
            </a:endParaRPr>
          </a:p>
          <a:p>
            <a:pPr marL="508000" indent="-279400" algn="l" defTabSz="266700">
              <a:spcBef>
                <a:spcPct val="0"/>
              </a:spcBef>
              <a:spcAft>
                <a:spcPct val="0"/>
              </a:spcAft>
            </a:pPr>
            <a:endParaRPr lang="zh-CN" altLang="en-US" sz="1400">
              <a:latin typeface="宋体" panose="02010600030101010101" pitchFamily="2" charset="-122"/>
              <a:ea typeface="宋体" panose="02010600030101010101" pitchFamily="2" charset="-122"/>
            </a:endParaRPr>
          </a:p>
          <a:p>
            <a:pPr marL="508000" indent="-279400" algn="l" defTabSz="266700">
              <a:spcBef>
                <a:spcPct val="0"/>
              </a:spcBef>
              <a:spcAft>
                <a:spcPct val="0"/>
              </a:spcAft>
            </a:pPr>
            <a:r>
              <a:rPr lang="en-US" altLang="zh-CN" sz="1600">
                <a:highlight>
                  <a:srgbClr val="C0C0C0"/>
                </a:highlight>
                <a:latin typeface="宋体" panose="02010600030101010101" pitchFamily="2" charset="-122"/>
                <a:ea typeface="宋体" panose="02010600030101010101" pitchFamily="2" charset="-122"/>
              </a:rPr>
              <a:t>·</a:t>
            </a:r>
            <a:r>
              <a:rPr lang="zh-CN" altLang="en-US" sz="1600" b="1">
                <a:highlight>
                  <a:srgbClr val="C0C0C0"/>
                </a:highlight>
                <a:latin typeface="宋体" panose="02010600030101010101" pitchFamily="2" charset="-122"/>
                <a:ea typeface="宋体" panose="02010600030101010101" pitchFamily="2" charset="-122"/>
              </a:rPr>
              <a:t>分类任务为辅助任务，不主导总损失</a:t>
            </a:r>
            <a:endParaRPr lang="zh-CN" altLang="en-US" sz="1600" b="1">
              <a:highlight>
                <a:srgbClr val="C0C0C0"/>
              </a:highlight>
              <a:latin typeface="宋体" panose="02010600030101010101" pitchFamily="2" charset="-122"/>
              <a:ea typeface="宋体" panose="02010600030101010101" pitchFamily="2" charset="-122"/>
            </a:endParaRPr>
          </a:p>
          <a:p>
            <a:pPr marL="508000" indent="-279400" algn="l" defTabSz="266700">
              <a:spcBef>
                <a:spcPct val="0"/>
              </a:spcBef>
              <a:spcAft>
                <a:spcPct val="0"/>
              </a:spcAft>
            </a:pPr>
            <a:r>
              <a:rPr lang="zh-CN" altLang="en-US" sz="1400">
                <a:latin typeface="宋体" panose="02010600030101010101" pitchFamily="2" charset="-122"/>
                <a:ea typeface="宋体" panose="02010600030101010101" pitchFamily="2" charset="-122"/>
              </a:rPr>
              <a:t>在损失权重分配中，分类分支仅占较小比例，因此该策略不会主导训练方向，反而提升了多任务训练的整体协同效果。</a:t>
            </a:r>
            <a:endParaRPr lang="zh-CN" altLang="en-US" sz="1400">
              <a:latin typeface="宋体" panose="02010600030101010101" pitchFamily="2" charset="-122"/>
              <a:ea typeface="宋体" panose="02010600030101010101" pitchFamily="2" charset="-122"/>
            </a:endParaRPr>
          </a:p>
        </p:txBody>
      </p:sp>
      <p:sp>
        <p:nvSpPr>
          <p:cNvPr id="12" name="文本框 11"/>
          <p:cNvSpPr txBox="1"/>
          <p:nvPr/>
        </p:nvSpPr>
        <p:spPr>
          <a:xfrm>
            <a:off x="0" y="2205355"/>
            <a:ext cx="10509885" cy="768350"/>
          </a:xfrm>
          <a:prstGeom prst="rect">
            <a:avLst/>
          </a:prstGeom>
          <a:noFill/>
        </p:spPr>
        <p:txBody>
          <a:bodyPr wrap="square" rtlCol="0" anchor="t">
            <a:spAutoFit/>
          </a:bodyPr>
          <a:lstStyle/>
          <a:p>
            <a:pPr marL="736600" indent="0" algn="l" defTabSz="266700">
              <a:spcBef>
                <a:spcPct val="0"/>
              </a:spcBef>
              <a:spcAft>
                <a:spcPct val="0"/>
              </a:spcAft>
              <a:buFont typeface="Times New Roman" panose="02020603050405020304"/>
              <a:buNone/>
            </a:pPr>
            <a:r>
              <a:rPr lang="en-US" altLang="zh-CN" sz="1600" b="1">
                <a:highlight>
                  <a:srgbClr val="C0C0C0"/>
                </a:highlight>
                <a:latin typeface="宋体" panose="02010600030101010101" pitchFamily="2" charset="-122"/>
                <a:ea typeface="宋体" panose="02010600030101010101" pitchFamily="2" charset="-122"/>
                <a:sym typeface="+mn-ea"/>
              </a:rPr>
              <a:t>·</a:t>
            </a:r>
            <a:r>
              <a:rPr lang="zh-CN" altLang="en-US" sz="1600" b="1">
                <a:highlight>
                  <a:srgbClr val="C0C0C0"/>
                </a:highlight>
                <a:latin typeface="宋体" panose="02010600030101010101" pitchFamily="2" charset="-122"/>
                <a:ea typeface="宋体" panose="02010600030101010101" pitchFamily="2" charset="-122"/>
                <a:sym typeface="+mn-ea"/>
              </a:rPr>
              <a:t>任务结构协同性</a:t>
            </a:r>
            <a:endParaRPr lang="zh-CN" altLang="en-US" sz="1600" b="1">
              <a:highlight>
                <a:srgbClr val="C0C0C0"/>
              </a:highlight>
              <a:latin typeface="宋体" panose="02010600030101010101" pitchFamily="2" charset="-122"/>
              <a:ea typeface="宋体" panose="02010600030101010101" pitchFamily="2" charset="-122"/>
            </a:endParaRPr>
          </a:p>
          <a:p>
            <a:pPr marL="736600" indent="0" algn="l" defTabSz="266700">
              <a:spcBef>
                <a:spcPct val="0"/>
              </a:spcBef>
              <a:spcAft>
                <a:spcPct val="0"/>
              </a:spcAft>
              <a:buFont typeface="Times New Roman" panose="02020603050405020304"/>
              <a:buNone/>
            </a:pPr>
            <a:r>
              <a:rPr lang="zh-CN" altLang="en-US" sz="1400">
                <a:latin typeface="宋体" panose="02010600030101010101" pitchFamily="2" charset="-122"/>
                <a:ea typeface="宋体" panose="02010600030101010101" pitchFamily="2" charset="-122"/>
                <a:sym typeface="+mn-ea"/>
              </a:rPr>
              <a:t>回归与分类分支共享</a:t>
            </a:r>
            <a:r>
              <a:rPr lang="zh-CN" altLang="en-US" sz="1400">
                <a:latin typeface="Calibri" panose="020F0502020204030204"/>
                <a:ea typeface="宋体" panose="02010600030101010101" pitchFamily="2" charset="-122"/>
                <a:sym typeface="+mn-ea"/>
              </a:rPr>
              <a:t> </a:t>
            </a:r>
            <a:r>
              <a:rPr lang="en-US" altLang="zh-CN" sz="1400">
                <a:latin typeface="Calibri" panose="020F0502020204030204"/>
                <a:ea typeface="宋体" panose="02010600030101010101" pitchFamily="2" charset="-122"/>
                <a:sym typeface="+mn-ea"/>
              </a:rPr>
              <a:t>CNN </a:t>
            </a:r>
            <a:r>
              <a:rPr lang="zh-CN" altLang="en-US" sz="1400">
                <a:latin typeface="宋体" panose="02010600030101010101" pitchFamily="2" charset="-122"/>
                <a:ea typeface="宋体" panose="02010600030101010101" pitchFamily="2" charset="-122"/>
                <a:sym typeface="+mn-ea"/>
              </a:rPr>
              <a:t>特征主干，输出空间具有天然一致性。利用回归预测结果生成 </a:t>
            </a:r>
            <a:r>
              <a:rPr lang="en-US" altLang="zh-CN" sz="1400">
                <a:latin typeface="Calibri" panose="020F0502020204030204"/>
                <a:ea typeface="宋体" panose="02010600030101010101" pitchFamily="2" charset="-122"/>
                <a:sym typeface="+mn-ea"/>
              </a:rPr>
              <a:t>soft-label </a:t>
            </a:r>
            <a:r>
              <a:rPr lang="zh-CN" altLang="en-US" sz="1400">
                <a:latin typeface="宋体" panose="02010600030101010101" pitchFamily="2" charset="-122"/>
                <a:ea typeface="宋体" panose="02010600030101010101" pitchFamily="2" charset="-122"/>
                <a:sym typeface="+mn-ea"/>
              </a:rPr>
              <a:t>实质上形成了一种</a:t>
            </a:r>
            <a:r>
              <a:rPr lang="zh-CN" altLang="en-US" sz="1400">
                <a:latin typeface="Calibri" panose="020F0502020204030204"/>
                <a:ea typeface="宋体" panose="02010600030101010101" pitchFamily="2" charset="-122"/>
                <a:sym typeface="+mn-ea"/>
              </a:rPr>
              <a:t>“</a:t>
            </a:r>
            <a:r>
              <a:rPr lang="zh-CN" altLang="en-US" sz="1400">
                <a:latin typeface="宋体" panose="02010600030101010101" pitchFamily="2" charset="-122"/>
                <a:ea typeface="宋体" panose="02010600030101010101" pitchFamily="2" charset="-122"/>
                <a:sym typeface="+mn-ea"/>
              </a:rPr>
              <a:t>伪蒸馏</a:t>
            </a:r>
            <a:r>
              <a:rPr lang="zh-CN" altLang="en-US" sz="1400">
                <a:latin typeface="Calibri" panose="020F0502020204030204"/>
                <a:ea typeface="宋体" panose="02010600030101010101" pitchFamily="2" charset="-122"/>
                <a:sym typeface="+mn-ea"/>
              </a:rPr>
              <a:t>”</a:t>
            </a:r>
            <a:r>
              <a:rPr lang="zh-CN" altLang="en-US" sz="1400">
                <a:latin typeface="宋体" panose="02010600030101010101" pitchFamily="2" charset="-122"/>
                <a:ea typeface="宋体" panose="02010600030101010101" pitchFamily="2" charset="-122"/>
                <a:sym typeface="+mn-ea"/>
              </a:rPr>
              <a:t>机制，即分类头模拟回归输出的离散表示，有助于任务间协同优化。</a:t>
            </a:r>
            <a:endParaRPr lang="zh-CN" altLang="en-US" sz="1400">
              <a:latin typeface="宋体" panose="02010600030101010101" pitchFamily="2" charset="-122"/>
              <a:ea typeface="宋体" panose="02010600030101010101" pitchFamily="2"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9930" y="212090"/>
            <a:ext cx="10515600" cy="1325563"/>
          </a:xfrm>
        </p:spPr>
        <p:txBody>
          <a:bodyPr/>
          <a:lstStyle/>
          <a:p>
            <a:r>
              <a:rPr lang="zh-CN" altLang="en-US" sz="3600"/>
              <a:t>问题总结</a:t>
            </a:r>
            <a:endParaRPr lang="en-US" altLang="zh-CN" sz="2800" i="1"/>
          </a:p>
        </p:txBody>
      </p:sp>
      <p:cxnSp>
        <p:nvCxnSpPr>
          <p:cNvPr id="7" name="直接连接符 6"/>
          <p:cNvCxnSpPr/>
          <p:nvPr/>
        </p:nvCxnSpPr>
        <p:spPr>
          <a:xfrm flipH="1" flipV="1">
            <a:off x="838200" y="1336040"/>
            <a:ext cx="10245725" cy="2540"/>
          </a:xfrm>
          <a:prstGeom prst="line">
            <a:avLst/>
          </a:prstGeom>
        </p:spPr>
        <p:style>
          <a:lnRef idx="2">
            <a:schemeClr val="accent1"/>
          </a:lnRef>
          <a:fillRef idx="0">
            <a:srgbClr val="FFFFFF"/>
          </a:fillRef>
          <a:effectRef idx="0">
            <a:srgbClr val="FFFFFF"/>
          </a:effectRef>
          <a:fontRef idx="minor">
            <a:schemeClr val="tx1"/>
          </a:fontRef>
        </p:style>
      </p:cxnSp>
      <p:pic>
        <p:nvPicPr>
          <p:cNvPr id="4" name="图片 3"/>
          <p:cNvPicPr>
            <a:picLocks noChangeAspect="1"/>
          </p:cNvPicPr>
          <p:nvPr/>
        </p:nvPicPr>
        <p:blipFill>
          <a:blip r:embed="rId1"/>
          <a:stretch>
            <a:fillRect/>
          </a:stretch>
        </p:blipFill>
        <p:spPr>
          <a:xfrm>
            <a:off x="838200" y="1450340"/>
            <a:ext cx="6811645" cy="2734310"/>
          </a:xfrm>
          <a:prstGeom prst="rect">
            <a:avLst/>
          </a:prstGeom>
        </p:spPr>
      </p:pic>
      <p:pic>
        <p:nvPicPr>
          <p:cNvPr id="5" name="图片 4"/>
          <p:cNvPicPr>
            <a:picLocks noChangeAspect="1"/>
          </p:cNvPicPr>
          <p:nvPr/>
        </p:nvPicPr>
        <p:blipFill>
          <a:blip r:embed="rId2"/>
          <a:stretch>
            <a:fillRect/>
          </a:stretch>
        </p:blipFill>
        <p:spPr>
          <a:xfrm>
            <a:off x="901065" y="4246880"/>
            <a:ext cx="6344920" cy="21259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9930" y="212090"/>
            <a:ext cx="10515600" cy="1325563"/>
          </a:xfrm>
        </p:spPr>
        <p:txBody>
          <a:bodyPr/>
          <a:lstStyle/>
          <a:p>
            <a:r>
              <a:rPr lang="zh-CN" altLang="en-US" sz="3600"/>
              <a:t>问题总结</a:t>
            </a:r>
            <a:endParaRPr lang="en-US" altLang="zh-CN" sz="2800" i="1"/>
          </a:p>
        </p:txBody>
      </p:sp>
      <p:cxnSp>
        <p:nvCxnSpPr>
          <p:cNvPr id="7" name="直接连接符 6"/>
          <p:cNvCxnSpPr/>
          <p:nvPr/>
        </p:nvCxnSpPr>
        <p:spPr>
          <a:xfrm flipH="1" flipV="1">
            <a:off x="838200" y="1336040"/>
            <a:ext cx="10245725" cy="2540"/>
          </a:xfrm>
          <a:prstGeom prst="line">
            <a:avLst/>
          </a:prstGeom>
        </p:spPr>
        <p:style>
          <a:lnRef idx="2">
            <a:schemeClr val="accent1"/>
          </a:lnRef>
          <a:fillRef idx="0">
            <a:srgbClr val="FFFFFF"/>
          </a:fillRef>
          <a:effectRef idx="0">
            <a:srgbClr val="FFFFFF"/>
          </a:effectRef>
          <a:fontRef idx="minor">
            <a:schemeClr val="tx1"/>
          </a:fontRef>
        </p:style>
      </p:cxnSp>
      <p:sp>
        <p:nvSpPr>
          <p:cNvPr id="3" name="文本框 2"/>
          <p:cNvSpPr txBox="1"/>
          <p:nvPr/>
        </p:nvSpPr>
        <p:spPr>
          <a:xfrm>
            <a:off x="1256665" y="1905635"/>
            <a:ext cx="8949690" cy="2971165"/>
          </a:xfrm>
          <a:prstGeom prst="rect">
            <a:avLst/>
          </a:prstGeom>
        </p:spPr>
        <p:txBody>
          <a:bodyPr wrap="square">
            <a:spAutoFit/>
          </a:bodyPr>
          <a:lstStyle/>
          <a:p>
            <a:pPr marL="0" indent="0" algn="l" defTabSz="266700">
              <a:lnSpc>
                <a:spcPct val="130000"/>
              </a:lnSpc>
              <a:spcBef>
                <a:spcPct val="0"/>
              </a:spcBef>
              <a:spcAft>
                <a:spcPct val="0"/>
              </a:spcAft>
              <a:buFont typeface="Times New Roman" panose="02020603050405020304"/>
              <a:buNone/>
              <a:tabLst>
                <a:tab pos="198120" algn="l"/>
              </a:tabLst>
            </a:pPr>
            <a:r>
              <a:rPr lang="en-US" altLang="zh-CN" sz="1600" b="1">
                <a:latin typeface="Calibri" panose="020F0502020204030204"/>
                <a:ea typeface="宋体" panose="02010600030101010101" pitchFamily="2" charset="-122"/>
              </a:rPr>
              <a:t>3. </a:t>
            </a:r>
            <a:r>
              <a:rPr lang="zh-CN" altLang="en-US" sz="1600" b="1">
                <a:latin typeface="Calibri" panose="020F0502020204030204"/>
                <a:ea typeface="宋体" panose="02010600030101010101" pitchFamily="2" charset="-122"/>
              </a:rPr>
              <a:t>数据加载瓶颈：</a:t>
            </a:r>
            <a:r>
              <a:rPr lang="en-US" altLang="zh-CN" sz="1600" b="1">
                <a:latin typeface="Calibri" panose="020F0502020204030204"/>
                <a:ea typeface="Calibri" panose="020F0502020204030204"/>
              </a:rPr>
              <a:t>train_loader</a:t>
            </a:r>
            <a:r>
              <a:rPr lang="zh-CN" altLang="en-US" sz="1600" b="1">
                <a:latin typeface="Calibri" panose="020F0502020204030204"/>
                <a:ea typeface="宋体" panose="02010600030101010101" pitchFamily="2" charset="-122"/>
              </a:rPr>
              <a:t>数据加载事件远高于计算时间</a:t>
            </a:r>
            <a:endParaRPr lang="zh-CN" altLang="en-US" sz="1600" b="1">
              <a:latin typeface="Calibri" panose="020F0502020204030204"/>
              <a:ea typeface="宋体" panose="02010600030101010101" pitchFamily="2" charset="-122"/>
            </a:endParaRPr>
          </a:p>
          <a:p>
            <a:pPr marL="0" indent="0" algn="l" defTabSz="266700">
              <a:lnSpc>
                <a:spcPct val="130000"/>
              </a:lnSpc>
              <a:spcBef>
                <a:spcPct val="0"/>
              </a:spcBef>
              <a:spcAft>
                <a:spcPct val="0"/>
              </a:spcAft>
              <a:tabLst>
                <a:tab pos="198120" algn="l"/>
              </a:tabLst>
            </a:pPr>
            <a:r>
              <a:rPr lang="zh-CN" altLang="en-US" sz="1600">
                <a:latin typeface="Calibri" panose="020F0502020204030204"/>
                <a:ea typeface="宋体" panose="02010600030101010101" pitchFamily="2" charset="-122"/>
              </a:rPr>
              <a:t>【解决方法】</a:t>
            </a:r>
            <a:endParaRPr lang="zh-CN" altLang="en-US" sz="1600">
              <a:latin typeface="Calibri" panose="020F0502020204030204"/>
              <a:ea typeface="宋体" panose="02010600030101010101" pitchFamily="2" charset="-122"/>
            </a:endParaRPr>
          </a:p>
          <a:p>
            <a:pPr marL="0" indent="0" algn="l" defTabSz="266700">
              <a:lnSpc>
                <a:spcPct val="130000"/>
              </a:lnSpc>
              <a:spcBef>
                <a:spcPct val="0"/>
              </a:spcBef>
              <a:spcAft>
                <a:spcPct val="0"/>
              </a:spcAft>
              <a:tabLst>
                <a:tab pos="198120" algn="l"/>
              </a:tabLst>
            </a:pPr>
            <a:r>
              <a:rPr lang="en-US" altLang="zh-CN" sz="1600">
                <a:latin typeface="Calibri" panose="020F0502020204030204"/>
                <a:ea typeface="宋体" panose="02010600030101010101" pitchFamily="2" charset="-122"/>
              </a:rPr>
              <a:t>·</a:t>
            </a:r>
            <a:r>
              <a:rPr lang="zh-CN" altLang="en-US" sz="1600">
                <a:latin typeface="Calibri" panose="020F0502020204030204"/>
                <a:ea typeface="宋体" panose="02010600030101010101" pitchFamily="2" charset="-122"/>
              </a:rPr>
              <a:t>启用</a:t>
            </a:r>
            <a:r>
              <a:rPr lang="en-US" altLang="zh-CN" sz="1600">
                <a:latin typeface="Calibri" panose="020F0502020204030204"/>
                <a:ea typeface="Calibri" panose="020F0502020204030204"/>
              </a:rPr>
              <a:t>num_worker=4</a:t>
            </a:r>
            <a:r>
              <a:rPr lang="zh-CN" altLang="en-US" sz="1600">
                <a:latin typeface="Calibri" panose="020F0502020204030204"/>
                <a:ea typeface="宋体" panose="02010600030101010101" pitchFamily="2" charset="-122"/>
              </a:rPr>
              <a:t>与</a:t>
            </a:r>
            <a:r>
              <a:rPr lang="en-US" altLang="zh-CN" sz="1600">
                <a:latin typeface="Calibri" panose="020F0502020204030204"/>
                <a:ea typeface="Calibri" panose="020F0502020204030204"/>
              </a:rPr>
              <a:t>persistent_workers=True</a:t>
            </a:r>
            <a:endParaRPr lang="en-US" altLang="zh-CN" sz="1600">
              <a:latin typeface="Calibri" panose="020F0502020204030204"/>
              <a:ea typeface="Calibri" panose="020F0502020204030204"/>
            </a:endParaRPr>
          </a:p>
          <a:p>
            <a:pPr marL="0" indent="0" algn="l" defTabSz="266700">
              <a:lnSpc>
                <a:spcPct val="130000"/>
              </a:lnSpc>
              <a:spcBef>
                <a:spcPct val="0"/>
              </a:spcBef>
              <a:spcAft>
                <a:spcPct val="0"/>
              </a:spcAft>
              <a:tabLst>
                <a:tab pos="198120" algn="l"/>
              </a:tabLst>
            </a:pPr>
            <a:r>
              <a:rPr lang="en-US" altLang="zh-CN" sz="1600">
                <a:latin typeface="Calibri" panose="020F0502020204030204"/>
                <a:ea typeface="宋体" panose="02010600030101010101" pitchFamily="2" charset="-122"/>
              </a:rPr>
              <a:t>·</a:t>
            </a:r>
            <a:r>
              <a:rPr lang="zh-CN" altLang="en-US" sz="1600">
                <a:latin typeface="Calibri" panose="020F0502020204030204"/>
                <a:ea typeface="宋体" panose="02010600030101010101" pitchFamily="2" charset="-122"/>
              </a:rPr>
              <a:t>采用</a:t>
            </a:r>
            <a:r>
              <a:rPr lang="en-US" altLang="zh-CN" sz="1600">
                <a:latin typeface="Calibri" panose="020F0502020204030204"/>
                <a:ea typeface="Calibri" panose="020F0502020204030204"/>
              </a:rPr>
              <a:t>pin_memory=True</a:t>
            </a:r>
            <a:r>
              <a:rPr lang="zh-CN" altLang="en-US" sz="1600">
                <a:latin typeface="Calibri" panose="020F0502020204030204"/>
                <a:ea typeface="宋体" panose="02010600030101010101" pitchFamily="2" charset="-122"/>
              </a:rPr>
              <a:t>来提高</a:t>
            </a:r>
            <a:r>
              <a:rPr lang="en-US" altLang="zh-CN" sz="1600">
                <a:latin typeface="Calibri" panose="020F0502020204030204"/>
                <a:ea typeface="Calibri" panose="020F0502020204030204"/>
              </a:rPr>
              <a:t>GPU</a:t>
            </a:r>
            <a:r>
              <a:rPr lang="zh-CN" altLang="en-US" sz="1600">
                <a:latin typeface="Calibri" panose="020F0502020204030204"/>
                <a:ea typeface="宋体" panose="02010600030101010101" pitchFamily="2" charset="-122"/>
              </a:rPr>
              <a:t>的数据拷贝效率</a:t>
            </a:r>
            <a:endParaRPr lang="zh-CN" altLang="en-US" sz="1600">
              <a:latin typeface="Calibri" panose="020F0502020204030204"/>
              <a:ea typeface="宋体" panose="02010600030101010101" pitchFamily="2" charset="-122"/>
            </a:endParaRPr>
          </a:p>
          <a:p>
            <a:pPr marL="0" indent="0" algn="l" defTabSz="266700">
              <a:lnSpc>
                <a:spcPct val="130000"/>
              </a:lnSpc>
              <a:spcBef>
                <a:spcPct val="0"/>
              </a:spcBef>
              <a:spcAft>
                <a:spcPct val="0"/>
              </a:spcAft>
              <a:tabLst>
                <a:tab pos="198120" algn="l"/>
              </a:tabLst>
            </a:pPr>
            <a:r>
              <a:rPr lang="en-US" altLang="zh-CN" sz="1600">
                <a:latin typeface="Calibri" panose="020F0502020204030204"/>
                <a:ea typeface="宋体" panose="02010600030101010101" pitchFamily="2" charset="-122"/>
              </a:rPr>
              <a:t> </a:t>
            </a:r>
            <a:endParaRPr lang="en-US" altLang="zh-CN" sz="1600">
              <a:latin typeface="Calibri" panose="020F0502020204030204"/>
              <a:ea typeface="宋体" panose="02010600030101010101" pitchFamily="2" charset="-122"/>
            </a:endParaRPr>
          </a:p>
          <a:p>
            <a:pPr marL="0" indent="0" algn="l" defTabSz="266700">
              <a:lnSpc>
                <a:spcPct val="130000"/>
              </a:lnSpc>
              <a:spcBef>
                <a:spcPct val="0"/>
              </a:spcBef>
              <a:spcAft>
                <a:spcPct val="0"/>
              </a:spcAft>
              <a:tabLst>
                <a:tab pos="198120" algn="l"/>
              </a:tabLst>
            </a:pPr>
            <a:r>
              <a:rPr lang="en-US" altLang="zh-CN" sz="1600" b="1">
                <a:latin typeface="Calibri" panose="020F0502020204030204"/>
                <a:ea typeface="宋体" panose="02010600030101010101" pitchFamily="2" charset="-122"/>
              </a:rPr>
              <a:t>4. B</a:t>
            </a:r>
            <a:r>
              <a:rPr lang="en-US" altLang="zh-CN" sz="1600" b="1">
                <a:latin typeface="Calibri" panose="020F0502020204030204"/>
                <a:ea typeface="Calibri" panose="020F0502020204030204"/>
              </a:rPr>
              <a:t>atchsize</a:t>
            </a:r>
            <a:r>
              <a:rPr lang="zh-CN" altLang="en-US" sz="1600" b="1">
                <a:latin typeface="Calibri" panose="020F0502020204030204"/>
                <a:ea typeface="宋体" panose="02010600030101010101" pitchFamily="2" charset="-122"/>
              </a:rPr>
              <a:t>为</a:t>
            </a:r>
            <a:r>
              <a:rPr lang="en-US" altLang="zh-CN" sz="1600" b="1">
                <a:latin typeface="Calibri" panose="020F0502020204030204"/>
                <a:ea typeface="Calibri" panose="020F0502020204030204"/>
              </a:rPr>
              <a:t>64</a:t>
            </a:r>
            <a:r>
              <a:rPr lang="zh-CN" altLang="en-US" sz="1600" b="1">
                <a:latin typeface="Calibri" panose="020F0502020204030204"/>
                <a:ea typeface="宋体" panose="02010600030101010101" pitchFamily="2" charset="-122"/>
              </a:rPr>
              <a:t>时，第一个</a:t>
            </a:r>
            <a:r>
              <a:rPr lang="en-US" altLang="zh-CN" sz="1600" b="1">
                <a:latin typeface="Calibri" panose="020F0502020204030204"/>
                <a:ea typeface="Calibri" panose="020F0502020204030204"/>
              </a:rPr>
              <a:t>epoch</a:t>
            </a:r>
            <a:r>
              <a:rPr lang="zh-CN" altLang="en-US" sz="1600" b="1">
                <a:latin typeface="Calibri" panose="020F0502020204030204"/>
                <a:ea typeface="宋体" panose="02010600030101010101" pitchFamily="2" charset="-122"/>
              </a:rPr>
              <a:t>就得到了极高的准确率，不确定是否出现了标签泄露的现象。</a:t>
            </a:r>
            <a:endParaRPr lang="zh-CN" altLang="en-US" sz="1600" b="1">
              <a:latin typeface="Calibri" panose="020F0502020204030204"/>
              <a:ea typeface="宋体" panose="02010600030101010101" pitchFamily="2" charset="-122"/>
            </a:endParaRPr>
          </a:p>
          <a:p>
            <a:pPr marL="0" indent="0" algn="l" defTabSz="266700">
              <a:lnSpc>
                <a:spcPct val="130000"/>
              </a:lnSpc>
              <a:spcBef>
                <a:spcPct val="0"/>
              </a:spcBef>
              <a:spcAft>
                <a:spcPct val="0"/>
              </a:spcAft>
              <a:tabLst>
                <a:tab pos="198120" algn="l"/>
              </a:tabLst>
            </a:pPr>
            <a:r>
              <a:rPr lang="zh-CN" altLang="en-US" sz="1600">
                <a:latin typeface="Calibri" panose="020F0502020204030204"/>
                <a:ea typeface="宋体" panose="02010600030101010101" pitchFamily="2" charset="-122"/>
              </a:rPr>
              <a:t>【解决方法】</a:t>
            </a:r>
            <a:endParaRPr lang="zh-CN" altLang="en-US" sz="1600">
              <a:latin typeface="Calibri" panose="020F0502020204030204"/>
              <a:ea typeface="宋体" panose="02010600030101010101" pitchFamily="2" charset="-122"/>
            </a:endParaRPr>
          </a:p>
          <a:p>
            <a:pPr marL="0" indent="0" algn="l" defTabSz="266700">
              <a:lnSpc>
                <a:spcPct val="130000"/>
              </a:lnSpc>
              <a:spcBef>
                <a:spcPct val="0"/>
              </a:spcBef>
              <a:spcAft>
                <a:spcPct val="0"/>
              </a:spcAft>
              <a:tabLst>
                <a:tab pos="198120" algn="l"/>
              </a:tabLst>
            </a:pPr>
            <a:r>
              <a:rPr lang="zh-CN" altLang="en-US" sz="1600">
                <a:latin typeface="Calibri" panose="020F0502020204030204"/>
                <a:ea typeface="宋体" panose="02010600030101010101" pitchFamily="2" charset="-122"/>
              </a:rPr>
              <a:t>将</a:t>
            </a:r>
            <a:r>
              <a:rPr lang="en-US" altLang="zh-CN" sz="1600">
                <a:latin typeface="Calibri" panose="020F0502020204030204"/>
                <a:ea typeface="Calibri" panose="020F0502020204030204"/>
              </a:rPr>
              <a:t>batchsize</a:t>
            </a:r>
            <a:r>
              <a:rPr lang="zh-CN" altLang="en-US" sz="1600">
                <a:latin typeface="Calibri" panose="020F0502020204030204"/>
                <a:ea typeface="宋体" panose="02010600030101010101" pitchFamily="2" charset="-122"/>
              </a:rPr>
              <a:t>调整至</a:t>
            </a:r>
            <a:r>
              <a:rPr lang="en-US" altLang="zh-CN" sz="1600">
                <a:latin typeface="Calibri" panose="020F0502020204030204"/>
                <a:ea typeface="Calibri" panose="020F0502020204030204"/>
              </a:rPr>
              <a:t>128</a:t>
            </a:r>
            <a:r>
              <a:rPr lang="zh-CN" altLang="en-US" sz="1600">
                <a:latin typeface="Calibri" panose="020F0502020204030204"/>
                <a:ea typeface="宋体" panose="02010600030101010101" pitchFamily="2" charset="-122"/>
              </a:rPr>
              <a:t>，可以观察到明显的收敛过程。由此得出结论，这种现象的出现是由于数据集太大，</a:t>
            </a:r>
            <a:r>
              <a:rPr lang="en-US" altLang="zh-CN" sz="1600">
                <a:latin typeface="Calibri" panose="020F0502020204030204"/>
                <a:ea typeface="Calibri" panose="020F0502020204030204"/>
              </a:rPr>
              <a:t>batchsize</a:t>
            </a:r>
            <a:r>
              <a:rPr lang="zh-CN" altLang="en-US" sz="1600">
                <a:latin typeface="Calibri" panose="020F0502020204030204"/>
                <a:ea typeface="宋体" panose="02010600030101010101" pitchFamily="2" charset="-122"/>
              </a:rPr>
              <a:t>为</a:t>
            </a:r>
            <a:r>
              <a:rPr lang="en-US" altLang="zh-CN" sz="1600">
                <a:latin typeface="Calibri" panose="020F0502020204030204"/>
                <a:ea typeface="Calibri" panose="020F0502020204030204"/>
              </a:rPr>
              <a:t>64</a:t>
            </a:r>
            <a:r>
              <a:rPr lang="zh-CN" altLang="en-US" sz="1600">
                <a:latin typeface="Calibri" panose="020F0502020204030204"/>
                <a:ea typeface="宋体" panose="02010600030101010101" pitchFamily="2" charset="-122"/>
              </a:rPr>
              <a:t>时模型可以快速泛化。</a:t>
            </a:r>
            <a:endParaRPr lang="zh-CN" altLang="en-US" sz="1600">
              <a:latin typeface="Calibri" panose="020F0502020204030204"/>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9930" y="212090"/>
            <a:ext cx="10515600" cy="1325563"/>
          </a:xfrm>
        </p:spPr>
        <p:txBody>
          <a:bodyPr/>
          <a:lstStyle/>
          <a:p>
            <a:r>
              <a:rPr lang="zh-CN" altLang="en-US" sz="3600"/>
              <a:t>实验结果</a:t>
            </a:r>
            <a:r>
              <a:rPr lang="en-US" altLang="zh-CN" sz="3600"/>
              <a:t> </a:t>
            </a:r>
            <a:r>
              <a:rPr lang="zh-CN" altLang="en-US" sz="2400" i="1">
                <a:sym typeface="+mn-ea"/>
              </a:rPr>
              <a:t>对</a:t>
            </a:r>
            <a:r>
              <a:rPr lang="en-US" altLang="zh-CN" sz="2400" i="1">
                <a:sym typeface="+mn-ea"/>
              </a:rPr>
              <a:t> Acc Curve </a:t>
            </a:r>
            <a:r>
              <a:rPr lang="zh-CN" altLang="en-US" sz="2400" i="1">
                <a:sym typeface="+mn-ea"/>
              </a:rPr>
              <a:t>可视化分析</a:t>
            </a:r>
            <a:endParaRPr lang="zh-CN" altLang="en-US" sz="2400" i="1">
              <a:sym typeface="+mn-ea"/>
            </a:endParaRPr>
          </a:p>
        </p:txBody>
      </p:sp>
      <p:cxnSp>
        <p:nvCxnSpPr>
          <p:cNvPr id="7" name="直接连接符 6"/>
          <p:cNvCxnSpPr/>
          <p:nvPr/>
        </p:nvCxnSpPr>
        <p:spPr>
          <a:xfrm flipH="1" flipV="1">
            <a:off x="838200" y="1336040"/>
            <a:ext cx="10245725" cy="2540"/>
          </a:xfrm>
          <a:prstGeom prst="line">
            <a:avLst/>
          </a:prstGeom>
        </p:spPr>
        <p:style>
          <a:lnRef idx="2">
            <a:schemeClr val="accent1"/>
          </a:lnRef>
          <a:fillRef idx="0">
            <a:srgbClr val="FFFFFF"/>
          </a:fillRef>
          <a:effectRef idx="0">
            <a:srgbClr val="FFFFFF"/>
          </a:effectRef>
          <a:fontRef idx="minor">
            <a:schemeClr val="tx1"/>
          </a:fontRef>
        </p:style>
      </p:cxnSp>
      <p:sp>
        <p:nvSpPr>
          <p:cNvPr id="4" name="文本框 3"/>
          <p:cNvSpPr txBox="1"/>
          <p:nvPr/>
        </p:nvSpPr>
        <p:spPr>
          <a:xfrm>
            <a:off x="838200" y="1637665"/>
            <a:ext cx="10013315" cy="923330"/>
          </a:xfrm>
          <a:prstGeom prst="rect">
            <a:avLst/>
          </a:prstGeom>
        </p:spPr>
        <p:txBody>
          <a:bodyPr wrap="square">
            <a:spAutoFit/>
          </a:bodyPr>
          <a:lstStyle/>
          <a:p>
            <a:r>
              <a:rPr lang="zh-CN" altLang="zh-CN" dirty="0"/>
              <a:t>准确率曲线显示模型在早期训练阶段（前</a:t>
            </a:r>
            <a:r>
              <a:rPr lang="en-US" altLang="zh-CN" dirty="0"/>
              <a:t>5</a:t>
            </a:r>
            <a:r>
              <a:rPr lang="zh-CN" altLang="zh-CN" dirty="0"/>
              <a:t>轮）快速学习核心特征，中期进入平稳提升阶段。最终训练准确率</a:t>
            </a:r>
            <a:r>
              <a:rPr lang="en-US" altLang="zh-CN" dirty="0"/>
              <a:t> 0.87 </a:t>
            </a:r>
            <a:r>
              <a:rPr lang="zh-CN" altLang="zh-CN" dirty="0"/>
              <a:t>与验证准确率</a:t>
            </a:r>
            <a:r>
              <a:rPr lang="en-US" altLang="zh-CN" dirty="0"/>
              <a:t> 0.85 </a:t>
            </a:r>
            <a:r>
              <a:rPr lang="zh-CN" altLang="zh-CN" dirty="0"/>
              <a:t>的微小差距（仅</a:t>
            </a:r>
            <a:r>
              <a:rPr lang="en-US" altLang="zh-CN" dirty="0"/>
              <a:t>2%</a:t>
            </a:r>
            <a:r>
              <a:rPr lang="zh-CN" altLang="zh-CN" dirty="0"/>
              <a:t>）证明了优秀的泛化能力，未见明显过拟合迹象。</a:t>
            </a:r>
            <a:endParaRPr lang="zh-CN" altLang="zh-CN" dirty="0"/>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5201" y="2713990"/>
            <a:ext cx="5419311" cy="36128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9930" y="212090"/>
            <a:ext cx="10515600" cy="1325563"/>
          </a:xfrm>
        </p:spPr>
        <p:txBody>
          <a:bodyPr/>
          <a:lstStyle/>
          <a:p>
            <a:r>
              <a:rPr lang="zh-CN" altLang="en-US" sz="3600"/>
              <a:t>实验结果</a:t>
            </a:r>
            <a:r>
              <a:rPr lang="en-US" altLang="zh-CN" sz="3600"/>
              <a:t> </a:t>
            </a:r>
            <a:r>
              <a:rPr lang="zh-CN" altLang="en-US" sz="2400" i="1"/>
              <a:t>对</a:t>
            </a:r>
            <a:r>
              <a:rPr lang="en-US" altLang="zh-CN" sz="2400" i="1"/>
              <a:t> Loss Curve </a:t>
            </a:r>
            <a:r>
              <a:rPr lang="zh-CN" altLang="en-US" sz="2400" i="1"/>
              <a:t>可视化分析</a:t>
            </a:r>
            <a:endParaRPr lang="zh-CN" altLang="en-US" sz="2400" i="1"/>
          </a:p>
        </p:txBody>
      </p:sp>
      <p:cxnSp>
        <p:nvCxnSpPr>
          <p:cNvPr id="7" name="直接连接符 6"/>
          <p:cNvCxnSpPr/>
          <p:nvPr/>
        </p:nvCxnSpPr>
        <p:spPr>
          <a:xfrm flipH="1" flipV="1">
            <a:off x="838200" y="1336040"/>
            <a:ext cx="10245725" cy="2540"/>
          </a:xfrm>
          <a:prstGeom prst="line">
            <a:avLst/>
          </a:prstGeom>
        </p:spPr>
        <p:style>
          <a:lnRef idx="2">
            <a:schemeClr val="accent1"/>
          </a:lnRef>
          <a:fillRef idx="0">
            <a:srgbClr val="FFFFFF"/>
          </a:fillRef>
          <a:effectRef idx="0">
            <a:srgbClr val="FFFFFF"/>
          </a:effectRef>
          <a:fontRef idx="minor">
            <a:schemeClr val="tx1"/>
          </a:fontRef>
        </p:style>
      </p:cxnSp>
      <p:sp>
        <p:nvSpPr>
          <p:cNvPr id="4" name="文本框 3"/>
          <p:cNvSpPr txBox="1"/>
          <p:nvPr/>
        </p:nvSpPr>
        <p:spPr>
          <a:xfrm>
            <a:off x="838200" y="1637665"/>
            <a:ext cx="10013315" cy="923330"/>
          </a:xfrm>
          <a:prstGeom prst="rect">
            <a:avLst/>
          </a:prstGeom>
        </p:spPr>
        <p:txBody>
          <a:bodyPr wrap="square">
            <a:spAutoFit/>
          </a:bodyPr>
          <a:lstStyle/>
          <a:p>
            <a:r>
              <a:rPr lang="zh-CN" altLang="zh-CN" dirty="0"/>
              <a:t>模型的损失函数呈现典型的收敛曲线，训练与验证损失同步下降，最终稳定在低值区间（训练损失</a:t>
            </a:r>
            <a:r>
              <a:rPr lang="en-US" altLang="zh-CN" dirty="0"/>
              <a:t> 0.23</a:t>
            </a:r>
            <a:r>
              <a:rPr lang="zh-CN" altLang="zh-CN" dirty="0"/>
              <a:t>，验证损失</a:t>
            </a:r>
            <a:r>
              <a:rPr lang="en-US" altLang="zh-CN" dirty="0"/>
              <a:t> 0.25</a:t>
            </a:r>
            <a:r>
              <a:rPr lang="zh-CN" altLang="zh-CN" dirty="0"/>
              <a:t>）。两者差距保持在健康范围内（</a:t>
            </a:r>
            <a:r>
              <a:rPr lang="en-US" altLang="zh-CN" dirty="0"/>
              <a:t>&lt;0.03</a:t>
            </a:r>
            <a:r>
              <a:rPr lang="zh-CN" altLang="zh-CN" dirty="0"/>
              <a:t>），表明模型未出现过拟合，优化过程高效稳定。</a:t>
            </a:r>
            <a:endParaRPr lang="zh-CN" altLang="zh-CN" dirty="0"/>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03515" y="2661603"/>
            <a:ext cx="5785841" cy="385722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9930" y="212090"/>
            <a:ext cx="10515600" cy="1325563"/>
          </a:xfrm>
        </p:spPr>
        <p:txBody>
          <a:bodyPr/>
          <a:lstStyle/>
          <a:p>
            <a:r>
              <a:rPr lang="zh-CN" altLang="en-US" sz="3600" dirty="0"/>
              <a:t>实验结果</a:t>
            </a:r>
            <a:r>
              <a:rPr lang="en-US" altLang="zh-CN" sz="3600" dirty="0"/>
              <a:t> </a:t>
            </a:r>
            <a:r>
              <a:rPr lang="zh-CN" altLang="en-US" sz="2400" i="1" dirty="0">
                <a:sym typeface="+mn-ea"/>
              </a:rPr>
              <a:t>对</a:t>
            </a:r>
            <a:r>
              <a:rPr lang="en-US" altLang="zh-CN" sz="2400" i="1" dirty="0">
                <a:sym typeface="+mn-ea"/>
              </a:rPr>
              <a:t> MSE Curve </a:t>
            </a:r>
            <a:r>
              <a:rPr lang="zh-CN" altLang="en-US" sz="2400" i="1" dirty="0">
                <a:sym typeface="+mn-ea"/>
              </a:rPr>
              <a:t>可视化分析</a:t>
            </a:r>
            <a:endParaRPr lang="zh-CN" altLang="en-US" sz="2400" i="1" dirty="0">
              <a:sym typeface="+mn-ea"/>
            </a:endParaRPr>
          </a:p>
        </p:txBody>
      </p:sp>
      <p:cxnSp>
        <p:nvCxnSpPr>
          <p:cNvPr id="7" name="直接连接符 6"/>
          <p:cNvCxnSpPr/>
          <p:nvPr/>
        </p:nvCxnSpPr>
        <p:spPr>
          <a:xfrm flipH="1" flipV="1">
            <a:off x="838200" y="1336040"/>
            <a:ext cx="10245725" cy="2540"/>
          </a:xfrm>
          <a:prstGeom prst="line">
            <a:avLst/>
          </a:prstGeom>
        </p:spPr>
        <p:style>
          <a:lnRef idx="2">
            <a:schemeClr val="accent1"/>
          </a:lnRef>
          <a:fillRef idx="0">
            <a:srgbClr val="FFFFFF"/>
          </a:fillRef>
          <a:effectRef idx="0">
            <a:srgbClr val="FFFFFF"/>
          </a:effectRef>
          <a:fontRef idx="minor">
            <a:schemeClr val="tx1"/>
          </a:fontRef>
        </p:style>
      </p:cxnSp>
      <p:sp>
        <p:nvSpPr>
          <p:cNvPr id="4" name="文本框 3"/>
          <p:cNvSpPr txBox="1"/>
          <p:nvPr/>
        </p:nvSpPr>
        <p:spPr>
          <a:xfrm>
            <a:off x="838200" y="1637665"/>
            <a:ext cx="10013315" cy="646331"/>
          </a:xfrm>
          <a:prstGeom prst="rect">
            <a:avLst/>
          </a:prstGeom>
        </p:spPr>
        <p:txBody>
          <a:bodyPr wrap="square">
            <a:spAutoFit/>
          </a:bodyPr>
          <a:lstStyle/>
          <a:p>
            <a:r>
              <a:rPr lang="en-US" altLang="zh-CN" dirty="0"/>
              <a:t>MSE</a:t>
            </a:r>
            <a:r>
              <a:rPr lang="zh-CN" altLang="zh-CN" dirty="0"/>
              <a:t>曲线显示训练集拟合程度高，验证集误差持续改善至</a:t>
            </a:r>
            <a:r>
              <a:rPr lang="en-US" altLang="zh-CN" dirty="0"/>
              <a:t>0.010</a:t>
            </a:r>
            <a:r>
              <a:rPr lang="zh-CN" altLang="zh-CN" dirty="0"/>
              <a:t>。训练</a:t>
            </a:r>
            <a:r>
              <a:rPr lang="en-US" altLang="zh-CN" dirty="0"/>
              <a:t>-</a:t>
            </a:r>
            <a:r>
              <a:rPr lang="zh-CN" altLang="zh-CN" dirty="0"/>
              <a:t>验证差距虽有所扩大，但仍保持在健康阈值内（</a:t>
            </a:r>
            <a:r>
              <a:rPr lang="en-US" altLang="zh-CN" dirty="0"/>
              <a:t>&lt;0.015</a:t>
            </a:r>
            <a:r>
              <a:rPr lang="zh-CN" altLang="zh-CN" dirty="0"/>
              <a:t>），表明模型具有优秀的泛化能力而未过度依赖训练数据特征。</a:t>
            </a:r>
            <a:endParaRPr lang="zh-CN" altLang="zh-CN" dirty="0"/>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65564" y="2661603"/>
            <a:ext cx="5758586" cy="383905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latin typeface="Calibri Light" panose="020F0302020204030204" charset="0"/>
                <a:ea typeface="宋体" panose="02010600030101010101" pitchFamily="2" charset="-122"/>
              </a:rPr>
              <a:t>项目分工</a:t>
            </a:r>
            <a:endParaRPr lang="zh-CN" altLang="en-US" sz="3600" dirty="0">
              <a:latin typeface="Calibri Light" panose="020F0302020204030204" charset="0"/>
              <a:ea typeface="宋体" panose="02010600030101010101" pitchFamily="2" charset="-122"/>
            </a:endParaRPr>
          </a:p>
        </p:txBody>
      </p:sp>
      <p:sp>
        <p:nvSpPr>
          <p:cNvPr id="3" name="内容占位符 2"/>
          <p:cNvSpPr>
            <a:spLocks noGrp="1"/>
          </p:cNvSpPr>
          <p:nvPr>
            <p:ph idx="1"/>
          </p:nvPr>
        </p:nvSpPr>
        <p:spPr>
          <a:xfrm>
            <a:off x="1019810" y="1564640"/>
            <a:ext cx="5158105" cy="4260850"/>
          </a:xfrm>
        </p:spPr>
        <p:txBody>
          <a:bodyPr/>
          <a:lstStyle/>
          <a:p>
            <a:pPr marL="0" indent="0">
              <a:buNone/>
            </a:pPr>
            <a:r>
              <a:rPr lang="zh-CN" altLang="en-US" sz="2000" u="sng"/>
              <a:t>晋一卓</a:t>
            </a:r>
            <a:endParaRPr lang="zh-CN" altLang="en-US" sz="2000" u="sng"/>
          </a:p>
          <a:p>
            <a:pPr marL="0" indent="457200">
              <a:buNone/>
            </a:pPr>
            <a:r>
              <a:rPr lang="en-US" altLang="zh-CN" sz="1800" b="1"/>
              <a:t>·</a:t>
            </a:r>
            <a:r>
              <a:rPr lang="zh-CN" altLang="en-US" sz="1800" b="1"/>
              <a:t>前期准备</a:t>
            </a:r>
            <a:endParaRPr lang="zh-CN" altLang="en-US" sz="1800" b="1"/>
          </a:p>
          <a:p>
            <a:pPr marL="0" indent="457200">
              <a:buNone/>
            </a:pPr>
            <a:r>
              <a:rPr lang="en-US" altLang="zh-CN" sz="1800" b="1"/>
              <a:t>·</a:t>
            </a:r>
            <a:r>
              <a:rPr lang="zh-CN" altLang="en-US" sz="1800" b="1"/>
              <a:t>数据处理</a:t>
            </a:r>
            <a:endParaRPr lang="zh-CN" altLang="en-US" sz="1800" b="1"/>
          </a:p>
          <a:p>
            <a:pPr marL="457200" lvl="1" indent="457200">
              <a:buNone/>
            </a:pPr>
            <a:r>
              <a:rPr lang="zh-CN" altLang="en-US" sz="1800">
                <a:sym typeface="+mn-ea"/>
              </a:rPr>
              <a:t>原始图像清洗与格式转换</a:t>
            </a:r>
            <a:endParaRPr lang="zh-CN" altLang="en-US" sz="1800"/>
          </a:p>
          <a:p>
            <a:pPr marL="457200" lvl="1" indent="457200">
              <a:buNone/>
            </a:pPr>
            <a:r>
              <a:rPr lang="zh-CN" altLang="en-US" sz="1800">
                <a:sym typeface="+mn-ea"/>
              </a:rPr>
              <a:t>图像隐写处理脚本编写与数据集构造</a:t>
            </a:r>
            <a:endParaRPr lang="zh-CN" altLang="en-US" sz="1800"/>
          </a:p>
          <a:p>
            <a:pPr marL="457200" lvl="1" indent="457200">
              <a:buNone/>
            </a:pPr>
            <a:r>
              <a:rPr lang="en-US" altLang="zh-CN" sz="1800">
                <a:sym typeface="+mn-ea"/>
              </a:rPr>
              <a:t>clean.py</a:t>
            </a:r>
            <a:r>
              <a:rPr lang="zh-CN" altLang="en-US" sz="1800">
                <a:sym typeface="+mn-ea"/>
              </a:rPr>
              <a:t>脚本编写与异常文件清理</a:t>
            </a:r>
            <a:endParaRPr lang="zh-CN" altLang="en-US" sz="1800"/>
          </a:p>
          <a:p>
            <a:pPr marL="0" indent="457200">
              <a:buNone/>
            </a:pPr>
            <a:r>
              <a:rPr lang="en-US" altLang="zh-CN" sz="1800" b="1"/>
              <a:t>·</a:t>
            </a:r>
            <a:r>
              <a:rPr lang="zh-CN" altLang="en-US" sz="1800" b="1">
                <a:sym typeface="+mn-ea"/>
              </a:rPr>
              <a:t>基础模型搭建</a:t>
            </a:r>
            <a:endParaRPr lang="zh-CN" altLang="en-US" sz="1800" b="1">
              <a:sym typeface="+mn-ea"/>
            </a:endParaRPr>
          </a:p>
          <a:p>
            <a:pPr marL="457200" lvl="1" indent="457200">
              <a:buNone/>
            </a:pPr>
            <a:r>
              <a:rPr lang="zh-CN" altLang="en-US" sz="1600"/>
              <a:t>实现</a:t>
            </a:r>
            <a:r>
              <a:rPr lang="en-US" altLang="zh-CN" sz="1600"/>
              <a:t>StegoNet</a:t>
            </a:r>
            <a:r>
              <a:rPr lang="zh-CN" altLang="en-US" sz="1600"/>
              <a:t>主体结构</a:t>
            </a:r>
            <a:endParaRPr lang="zh-CN" altLang="en-US" sz="1600"/>
          </a:p>
          <a:p>
            <a:pPr marL="457200" lvl="1" indent="457200">
              <a:buNone/>
            </a:pPr>
            <a:r>
              <a:rPr lang="zh-CN" altLang="en-US" sz="1600"/>
              <a:t>编写模型训练与测试主程序</a:t>
            </a:r>
            <a:endParaRPr lang="zh-CN" altLang="en-US" sz="1600"/>
          </a:p>
        </p:txBody>
      </p:sp>
      <p:sp>
        <p:nvSpPr>
          <p:cNvPr id="4" name="内容占位符 2"/>
          <p:cNvSpPr>
            <a:spLocks noGrp="1"/>
          </p:cNvSpPr>
          <p:nvPr/>
        </p:nvSpPr>
        <p:spPr>
          <a:xfrm>
            <a:off x="6459855" y="1564640"/>
            <a:ext cx="5732145" cy="43402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u="sng" dirty="0"/>
              <a:t>蒋乐璇</a:t>
            </a:r>
            <a:endParaRPr lang="zh-CN" altLang="en-US" sz="2000" u="sng" dirty="0"/>
          </a:p>
          <a:p>
            <a:pPr marL="0" indent="457200">
              <a:buNone/>
            </a:pPr>
            <a:r>
              <a:rPr lang="en-US" altLang="zh-CN" sz="1800" b="1" dirty="0"/>
              <a:t>·</a:t>
            </a:r>
            <a:r>
              <a:rPr lang="zh-CN" altLang="en-US" sz="1800" b="1" dirty="0"/>
              <a:t>模型优化与调参</a:t>
            </a:r>
            <a:endParaRPr lang="en-US" altLang="zh-CN" sz="1800" b="1" dirty="0"/>
          </a:p>
          <a:p>
            <a:pPr marL="0" indent="457200">
              <a:buNone/>
            </a:pPr>
            <a:r>
              <a:rPr lang="en-US" altLang="zh-CN" sz="1800" b="1" dirty="0"/>
              <a:t>	</a:t>
            </a:r>
            <a:r>
              <a:rPr lang="zh-CN" altLang="en-US" sz="1800" dirty="0"/>
              <a:t>添加</a:t>
            </a:r>
            <a:r>
              <a:rPr lang="en-US" altLang="zh-CN" sz="1800" dirty="0" err="1"/>
              <a:t>mutitask_loss</a:t>
            </a:r>
            <a:r>
              <a:rPr lang="zh-CN" altLang="en-US" sz="1800" dirty="0"/>
              <a:t>和</a:t>
            </a:r>
            <a:r>
              <a:rPr lang="en-US" altLang="zh-CN" sz="1800" i="1" dirty="0" err="1"/>
              <a:t>soft_label_utils</a:t>
            </a:r>
            <a:r>
              <a:rPr lang="zh-CN" altLang="en-US" sz="1800" i="1" dirty="0"/>
              <a:t>等模块</a:t>
            </a:r>
            <a:endParaRPr lang="en-US" altLang="zh-CN" sz="1800" i="1" dirty="0"/>
          </a:p>
          <a:p>
            <a:pPr marL="0" indent="457200">
              <a:buNone/>
            </a:pPr>
            <a:r>
              <a:rPr lang="en-US" altLang="zh-CN" sz="1800" i="1" dirty="0"/>
              <a:t>	</a:t>
            </a:r>
            <a:r>
              <a:rPr lang="zh-CN" altLang="en-US" sz="1800" dirty="0"/>
              <a:t>改用</a:t>
            </a:r>
            <a:r>
              <a:rPr lang="en-US" altLang="zh-CN" sz="1800" dirty="0" err="1"/>
              <a:t>SEBlock</a:t>
            </a:r>
            <a:endParaRPr lang="en-US" altLang="zh-CN" sz="1800" dirty="0"/>
          </a:p>
          <a:p>
            <a:pPr marL="0" indent="457200">
              <a:buNone/>
            </a:pPr>
            <a:r>
              <a:rPr lang="en-US" altLang="zh-CN" sz="1800" dirty="0"/>
              <a:t>	</a:t>
            </a:r>
            <a:r>
              <a:rPr lang="zh-CN" altLang="en-US" sz="1800" dirty="0"/>
              <a:t>改用温度</a:t>
            </a:r>
            <a:r>
              <a:rPr lang="zh-CN" altLang="en-US" sz="1800" dirty="0">
                <a:latin typeface="宋体" panose="02010600030101010101" pitchFamily="2" charset="-122"/>
                <a:ea typeface="宋体" panose="02010600030101010101" pitchFamily="2" charset="-122"/>
              </a:rPr>
              <a:t>缩放后的</a:t>
            </a:r>
            <a:r>
              <a:rPr lang="en-US" altLang="zh-CN" sz="1800" dirty="0">
                <a:latin typeface="宋体" panose="02010600030101010101" pitchFamily="2" charset="-122"/>
                <a:ea typeface="宋体" panose="02010600030101010101" pitchFamily="2" charset="-122"/>
              </a:rPr>
              <a:t> KL </a:t>
            </a:r>
            <a:r>
              <a:rPr lang="zh-CN" altLang="en-US" sz="1800" dirty="0">
                <a:latin typeface="宋体" panose="02010600030101010101" pitchFamily="2" charset="-122"/>
                <a:ea typeface="宋体" panose="02010600030101010101" pitchFamily="2" charset="-122"/>
              </a:rPr>
              <a:t>散度作为损失函数</a:t>
            </a:r>
            <a:endParaRPr lang="en-US" altLang="zh-CN" sz="1800" dirty="0">
              <a:latin typeface="宋体" panose="02010600030101010101" pitchFamily="2" charset="-122"/>
              <a:ea typeface="宋体" panose="02010600030101010101" pitchFamily="2" charset="-122"/>
            </a:endParaRPr>
          </a:p>
          <a:p>
            <a:pPr marL="0" indent="457200">
              <a:buNone/>
            </a:pPr>
            <a:r>
              <a:rPr lang="en-US" altLang="zh-CN" sz="1800" dirty="0"/>
              <a:t>	</a:t>
            </a:r>
            <a:r>
              <a:rPr lang="zh-CN" altLang="en-US" sz="1800" dirty="0"/>
              <a:t>调整</a:t>
            </a:r>
            <a:r>
              <a:rPr lang="en-US" altLang="zh-CN" sz="1800" dirty="0"/>
              <a:t>config</a:t>
            </a:r>
            <a:r>
              <a:rPr lang="zh-CN" altLang="en-US" sz="1800"/>
              <a:t>中的参数</a:t>
            </a:r>
            <a:endParaRPr lang="zh-CN" altLang="en-US" sz="1800" dirty="0"/>
          </a:p>
          <a:p>
            <a:pPr marL="0" indent="457200">
              <a:buNone/>
            </a:pPr>
            <a:r>
              <a:rPr lang="en-US" altLang="zh-CN" sz="1800" b="1" dirty="0"/>
              <a:t>·</a:t>
            </a:r>
            <a:r>
              <a:rPr lang="zh-CN" altLang="en-US" sz="1800" b="1" dirty="0"/>
              <a:t>性能提升与稳定性改进</a:t>
            </a:r>
            <a:endParaRPr lang="zh-CN" altLang="en-US" sz="1800" b="1" dirty="0"/>
          </a:p>
          <a:p>
            <a:pPr marL="0" indent="457200">
              <a:buNone/>
            </a:pPr>
            <a:r>
              <a:rPr lang="en-US" altLang="zh-CN" sz="1800" b="1" dirty="0"/>
              <a:t>·</a:t>
            </a:r>
            <a:r>
              <a:rPr lang="zh-CN" altLang="en-US" sz="1800" b="1" dirty="0"/>
              <a:t>训练记录与结果可视化分析对比</a:t>
            </a:r>
            <a:endParaRPr lang="zh-CN" altLang="en-US" sz="1800" b="1" dirty="0"/>
          </a:p>
          <a:p>
            <a:pPr marL="0" indent="457200">
              <a:buNone/>
            </a:pPr>
            <a:endParaRPr lang="zh-CN" altLang="en-US" sz="2000" b="1" dirty="0">
              <a:sym typeface="+mn-ea"/>
            </a:endParaRPr>
          </a:p>
          <a:p>
            <a:pPr marL="457200" lvl="1" indent="457200">
              <a:buNone/>
            </a:pPr>
            <a:endParaRPr lang="zh-CN" altLang="en-US" sz="1800" b="1" dirty="0"/>
          </a:p>
        </p:txBody>
      </p:sp>
      <p:cxnSp>
        <p:nvCxnSpPr>
          <p:cNvPr id="5" name="直接连接符 4"/>
          <p:cNvCxnSpPr/>
          <p:nvPr/>
        </p:nvCxnSpPr>
        <p:spPr>
          <a:xfrm>
            <a:off x="6096000" y="1354455"/>
            <a:ext cx="10795" cy="441261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9930" y="212090"/>
            <a:ext cx="10515600" cy="1325563"/>
          </a:xfrm>
        </p:spPr>
        <p:txBody>
          <a:bodyPr/>
          <a:lstStyle/>
          <a:p>
            <a:r>
              <a:rPr lang="zh-CN" altLang="en-US" sz="3600"/>
              <a:t>实验结果</a:t>
            </a:r>
            <a:r>
              <a:rPr lang="en-US" altLang="zh-CN" sz="3600"/>
              <a:t> </a:t>
            </a:r>
            <a:r>
              <a:rPr lang="zh-CN" altLang="en-US" sz="2400" i="1">
                <a:sym typeface="+mn-ea"/>
              </a:rPr>
              <a:t>对</a:t>
            </a:r>
            <a:r>
              <a:rPr lang="en-US" altLang="zh-CN" sz="2400" i="1">
                <a:sym typeface="+mn-ea"/>
              </a:rPr>
              <a:t> MAE Curve </a:t>
            </a:r>
            <a:r>
              <a:rPr lang="zh-CN" altLang="en-US" sz="2400" i="1">
                <a:sym typeface="+mn-ea"/>
              </a:rPr>
              <a:t>可视化分析</a:t>
            </a:r>
            <a:endParaRPr lang="zh-CN" altLang="en-US" sz="2400" i="1">
              <a:sym typeface="+mn-ea"/>
            </a:endParaRPr>
          </a:p>
        </p:txBody>
      </p:sp>
      <p:cxnSp>
        <p:nvCxnSpPr>
          <p:cNvPr id="7" name="直接连接符 6"/>
          <p:cNvCxnSpPr/>
          <p:nvPr/>
        </p:nvCxnSpPr>
        <p:spPr>
          <a:xfrm flipH="1" flipV="1">
            <a:off x="838200" y="1336040"/>
            <a:ext cx="10245725" cy="2540"/>
          </a:xfrm>
          <a:prstGeom prst="line">
            <a:avLst/>
          </a:prstGeom>
        </p:spPr>
        <p:style>
          <a:lnRef idx="2">
            <a:schemeClr val="accent1"/>
          </a:lnRef>
          <a:fillRef idx="0">
            <a:srgbClr val="FFFFFF"/>
          </a:fillRef>
          <a:effectRef idx="0">
            <a:srgbClr val="FFFFFF"/>
          </a:effectRef>
          <a:fontRef idx="minor">
            <a:schemeClr val="tx1"/>
          </a:fontRef>
        </p:style>
      </p:cxnSp>
      <p:sp>
        <p:nvSpPr>
          <p:cNvPr id="4" name="文本框 3"/>
          <p:cNvSpPr txBox="1"/>
          <p:nvPr/>
        </p:nvSpPr>
        <p:spPr>
          <a:xfrm>
            <a:off x="838200" y="1539200"/>
            <a:ext cx="10013315" cy="923330"/>
          </a:xfrm>
          <a:prstGeom prst="rect">
            <a:avLst/>
          </a:prstGeom>
        </p:spPr>
        <p:txBody>
          <a:bodyPr wrap="square">
            <a:spAutoFit/>
          </a:bodyPr>
          <a:lstStyle/>
          <a:p>
            <a:r>
              <a:rPr lang="zh-CN" altLang="zh-CN" dirty="0"/>
              <a:t>回归任务的</a:t>
            </a:r>
            <a:r>
              <a:rPr lang="en-US" altLang="zh-CN" dirty="0"/>
              <a:t>MAE</a:t>
            </a:r>
            <a:r>
              <a:rPr lang="zh-CN" altLang="zh-CN" dirty="0"/>
              <a:t>曲线呈现理想下降趋势，训练与验证误差的同步减少表明模型成功学习了嵌入率的预测模式。尽管在第</a:t>
            </a:r>
            <a:r>
              <a:rPr lang="en-US" altLang="zh-CN" dirty="0"/>
              <a:t>5</a:t>
            </a:r>
            <a:r>
              <a:rPr lang="zh-CN" altLang="zh-CN" dirty="0"/>
              <a:t>轮出现轻微波动（</a:t>
            </a:r>
            <a:r>
              <a:rPr lang="en-US" altLang="zh-CN" dirty="0"/>
              <a:t>&lt;0.01</a:t>
            </a:r>
            <a:r>
              <a:rPr lang="zh-CN" altLang="zh-CN" dirty="0"/>
              <a:t>的变化），但后期保持稳定收敛，最终验证集预测误差约</a:t>
            </a:r>
            <a:r>
              <a:rPr lang="en-US" altLang="zh-CN" dirty="0"/>
              <a:t>9%</a:t>
            </a:r>
            <a:r>
              <a:rPr lang="zh-CN" altLang="zh-CN" dirty="0"/>
              <a:t>达到优良水平。</a:t>
            </a:r>
            <a:endParaRPr lang="zh-CN" altLang="zh-CN" dirty="0"/>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753843" y="2661603"/>
            <a:ext cx="6182027" cy="41213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9930" y="212090"/>
            <a:ext cx="10515600" cy="1325563"/>
          </a:xfrm>
        </p:spPr>
        <p:txBody>
          <a:bodyPr/>
          <a:lstStyle/>
          <a:p>
            <a:r>
              <a:rPr lang="zh-CN" altLang="en-US" sz="3600"/>
              <a:t>实验结果</a:t>
            </a:r>
            <a:r>
              <a:rPr lang="en-US" altLang="zh-CN" sz="3600"/>
              <a:t> </a:t>
            </a:r>
            <a:r>
              <a:rPr lang="zh-CN" altLang="en-US" sz="2800" i="1"/>
              <a:t>最终输出</a:t>
            </a:r>
            <a:endParaRPr lang="zh-CN" altLang="en-US" sz="2800" i="1"/>
          </a:p>
        </p:txBody>
      </p:sp>
      <p:cxnSp>
        <p:nvCxnSpPr>
          <p:cNvPr id="7" name="直接连接符 6"/>
          <p:cNvCxnSpPr/>
          <p:nvPr/>
        </p:nvCxnSpPr>
        <p:spPr>
          <a:xfrm flipH="1" flipV="1">
            <a:off x="838200" y="1336040"/>
            <a:ext cx="10245725" cy="2540"/>
          </a:xfrm>
          <a:prstGeom prst="line">
            <a:avLst/>
          </a:prstGeom>
        </p:spPr>
        <p:style>
          <a:lnRef idx="2">
            <a:schemeClr val="accent1"/>
          </a:lnRef>
          <a:fillRef idx="0">
            <a:srgbClr val="FFFFFF"/>
          </a:fillRef>
          <a:effectRef idx="0">
            <a:srgbClr val="FFFFFF"/>
          </a:effectRef>
          <a:fontRef idx="minor">
            <a:schemeClr val="tx1"/>
          </a:fontRef>
        </p:style>
      </p:cxnSp>
      <p:pic>
        <p:nvPicPr>
          <p:cNvPr id="1169648954" name="图片 7"/>
          <p:cNvPicPr>
            <a:picLocks noChangeAspect="1" noChangeArrowheads="1"/>
          </p:cNvPicPr>
          <p:nvPr/>
        </p:nvPicPr>
        <p:blipFill>
          <a:blip r:embed="rId1">
            <a:extLst>
              <a:ext uri="{28A0092B-C50C-407E-A947-70E740481C1C}">
                <a14:useLocalDpi xmlns:a14="http://schemas.microsoft.com/office/drawing/2010/main" val="0"/>
              </a:ext>
            </a:extLst>
          </a:blip>
          <a:srcRect t="8252" r="47461" b="7148"/>
          <a:stretch>
            <a:fillRect/>
          </a:stretch>
        </p:blipFill>
        <p:spPr>
          <a:xfrm>
            <a:off x="709930" y="2146300"/>
            <a:ext cx="4467860" cy="3066415"/>
          </a:xfrm>
          <a:prstGeom prst="rect">
            <a:avLst/>
          </a:prstGeom>
          <a:noFill/>
          <a:ln>
            <a:noFill/>
          </a:ln>
        </p:spPr>
      </p:pic>
      <p:sp>
        <p:nvSpPr>
          <p:cNvPr id="3" name="文本框 2"/>
          <p:cNvSpPr txBox="1"/>
          <p:nvPr/>
        </p:nvSpPr>
        <p:spPr>
          <a:xfrm>
            <a:off x="5922010" y="2146300"/>
            <a:ext cx="5553075" cy="3385185"/>
          </a:xfrm>
          <a:prstGeom prst="rect">
            <a:avLst/>
          </a:prstGeom>
        </p:spPr>
        <p:txBody>
          <a:bodyPr>
            <a:noAutofit/>
          </a:bodyPr>
          <a:lstStyle/>
          <a:p>
            <a:pPr marL="0" indent="0" algn="just" defTabSz="266700">
              <a:spcBef>
                <a:spcPct val="0"/>
              </a:spcBef>
              <a:spcAft>
                <a:spcPct val="0"/>
              </a:spcAft>
            </a:pPr>
            <a:r>
              <a:rPr lang="en-US" altLang="zh-CN" sz="1600" b="1">
                <a:latin typeface="Calibri" panose="020F0502020204030204"/>
                <a:ea typeface="宋体" panose="02010600030101010101" pitchFamily="2" charset="-122"/>
              </a:rPr>
              <a:t>α</a:t>
            </a:r>
            <a:r>
              <a:rPr lang="zh-CN" altLang="en-US" sz="1600" b="1">
                <a:latin typeface="Calibri" panose="020F0502020204030204"/>
                <a:ea typeface="宋体" panose="02010600030101010101" pitchFamily="2" charset="-122"/>
              </a:rPr>
              <a:t>分档表现分析</a:t>
            </a:r>
            <a:r>
              <a:rPr lang="zh-CN" altLang="en-US" sz="1600">
                <a:latin typeface="Calibri" panose="020F0502020204030204"/>
                <a:ea typeface="宋体" panose="02010600030101010101" pitchFamily="2" charset="-122"/>
              </a:rPr>
              <a:t>：</a:t>
            </a:r>
            <a:r>
              <a:rPr lang="zh-CN" altLang="en-US" sz="1600">
                <a:latin typeface="宋体" panose="02010600030101010101" pitchFamily="2" charset="-122"/>
                <a:ea typeface="宋体" panose="02010600030101010101" pitchFamily="2" charset="-122"/>
              </a:rPr>
              <a:t>模型在中间嵌入率区间表现优异，两端表现有待提升。</a:t>
            </a:r>
            <a:endParaRPr lang="zh-CN" altLang="en-US" sz="1600">
              <a:latin typeface="宋体" panose="02010600030101010101" pitchFamily="2" charset="-122"/>
              <a:ea typeface="宋体" panose="02010600030101010101" pitchFamily="2" charset="-122"/>
            </a:endParaRPr>
          </a:p>
          <a:p>
            <a:pPr marL="0" indent="0" algn="just" defTabSz="266700">
              <a:spcBef>
                <a:spcPct val="0"/>
              </a:spcBef>
              <a:spcAft>
                <a:spcPct val="0"/>
              </a:spcAft>
            </a:pPr>
            <a:endParaRPr lang="zh-CN" altLang="en-US" sz="1600">
              <a:latin typeface="宋体" panose="02010600030101010101" pitchFamily="2" charset="-122"/>
              <a:ea typeface="宋体" panose="02010600030101010101" pitchFamily="2" charset="-122"/>
            </a:endParaRPr>
          </a:p>
          <a:p>
            <a:pPr marL="0" indent="0" algn="just" defTabSz="266700">
              <a:spcBef>
                <a:spcPct val="0"/>
              </a:spcBef>
              <a:spcAft>
                <a:spcPct val="0"/>
              </a:spcAft>
            </a:pPr>
            <a:r>
              <a:rPr lang="zh-CN" altLang="en-US" sz="1600">
                <a:latin typeface="宋体" panose="02010600030101010101" pitchFamily="2" charset="-122"/>
                <a:ea typeface="宋体" panose="02010600030101010101" pitchFamily="2" charset="-122"/>
              </a:rPr>
              <a:t>（</a:t>
            </a:r>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）整体预测趋势：随着真实</a:t>
            </a:r>
            <a:r>
              <a:rPr lang="en-US" altLang="zh-CN" sz="1600">
                <a:latin typeface="Calibri" panose="020F0502020204030204"/>
                <a:ea typeface="宋体" panose="02010600030101010101" pitchFamily="2" charset="-122"/>
              </a:rPr>
              <a:t>α</a:t>
            </a:r>
            <a:r>
              <a:rPr lang="zh-CN" altLang="en-US" sz="1600">
                <a:latin typeface="宋体" panose="02010600030101010101" pitchFamily="2" charset="-122"/>
                <a:ea typeface="宋体" panose="02010600030101010101" pitchFamily="2" charset="-122"/>
              </a:rPr>
              <a:t>值的增加，预测均值也呈现增加趋势，说明模型能够学习到</a:t>
            </a:r>
            <a:r>
              <a:rPr lang="en-US" altLang="zh-CN" sz="1600">
                <a:latin typeface="Calibri" panose="020F0502020204030204"/>
                <a:ea typeface="宋体" panose="02010600030101010101" pitchFamily="2" charset="-122"/>
              </a:rPr>
              <a:t>α</a:t>
            </a:r>
            <a:r>
              <a:rPr lang="zh-CN" altLang="en-US" sz="1600">
                <a:latin typeface="宋体" panose="02010600030101010101" pitchFamily="2" charset="-122"/>
                <a:ea typeface="宋体" panose="02010600030101010101" pitchFamily="2" charset="-122"/>
              </a:rPr>
              <a:t>值与特征之间的正相关关系。</a:t>
            </a:r>
            <a:endParaRPr lang="zh-CN" altLang="en-US" sz="1600">
              <a:latin typeface="宋体" panose="02010600030101010101" pitchFamily="2" charset="-122"/>
              <a:ea typeface="宋体" panose="02010600030101010101" pitchFamily="2" charset="-122"/>
            </a:endParaRPr>
          </a:p>
          <a:p>
            <a:pPr marL="0" indent="0" algn="just" defTabSz="266700">
              <a:spcBef>
                <a:spcPct val="0"/>
              </a:spcBef>
              <a:spcAft>
                <a:spcPct val="0"/>
              </a:spcAft>
            </a:pPr>
            <a:r>
              <a:rPr lang="zh-CN" altLang="en-US" sz="1600">
                <a:latin typeface="宋体" panose="02010600030101010101" pitchFamily="2" charset="-122"/>
                <a:ea typeface="宋体" panose="02010600030101010101" pitchFamily="2" charset="-122"/>
              </a:rPr>
              <a:t>（</a:t>
            </a:r>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）预测偏差：在两端（</a:t>
            </a:r>
            <a:r>
              <a:rPr lang="en-US" altLang="zh-CN" sz="1600">
                <a:latin typeface="Calibri" panose="020F0502020204030204"/>
                <a:ea typeface="宋体" panose="02010600030101010101" pitchFamily="2" charset="-122"/>
              </a:rPr>
              <a:t>α=0.0</a:t>
            </a:r>
            <a:r>
              <a:rPr lang="zh-CN" altLang="en-US" sz="1600">
                <a:latin typeface="宋体" panose="02010600030101010101" pitchFamily="2" charset="-122"/>
                <a:ea typeface="宋体" panose="02010600030101010101" pitchFamily="2" charset="-122"/>
              </a:rPr>
              <a:t>和</a:t>
            </a:r>
            <a:r>
              <a:rPr lang="en-US" altLang="zh-CN" sz="1600">
                <a:latin typeface="Calibri" panose="020F0502020204030204"/>
                <a:ea typeface="宋体" panose="02010600030101010101" pitchFamily="2" charset="-122"/>
              </a:rPr>
              <a:t>α=1.0</a:t>
            </a:r>
            <a:r>
              <a:rPr lang="zh-CN" altLang="en-US" sz="1600">
                <a:latin typeface="宋体" panose="02010600030101010101" pitchFamily="2" charset="-122"/>
                <a:ea typeface="宋体" panose="02010600030101010101" pitchFamily="2" charset="-122"/>
              </a:rPr>
              <a:t>）预测偏差较大（</a:t>
            </a:r>
            <a:r>
              <a:rPr lang="en-US" altLang="zh-CN" sz="1600">
                <a:latin typeface="Calibri" panose="020F0502020204030204"/>
                <a:ea typeface="宋体" panose="02010600030101010101" pitchFamily="2" charset="-122"/>
              </a:rPr>
              <a:t>α=0.0</a:t>
            </a:r>
            <a:r>
              <a:rPr lang="zh-CN" altLang="en-US" sz="1600">
                <a:latin typeface="宋体" panose="02010600030101010101" pitchFamily="2" charset="-122"/>
                <a:ea typeface="宋体" panose="02010600030101010101" pitchFamily="2" charset="-122"/>
              </a:rPr>
              <a:t>时预测</a:t>
            </a:r>
            <a:r>
              <a:rPr lang="en-US" altLang="zh-CN" sz="1600">
                <a:latin typeface="Calibri" panose="020F0502020204030204"/>
                <a:ea typeface="宋体" panose="02010600030101010101" pitchFamily="2" charset="-122"/>
              </a:rPr>
              <a:t>0.163</a:t>
            </a:r>
            <a:r>
              <a:rPr lang="zh-CN" altLang="en-US" sz="1600">
                <a:latin typeface="宋体" panose="02010600030101010101" pitchFamily="2" charset="-122"/>
                <a:ea typeface="宋体" panose="02010600030101010101" pitchFamily="2" charset="-122"/>
              </a:rPr>
              <a:t>，偏差</a:t>
            </a:r>
            <a:r>
              <a:rPr lang="en-US" altLang="zh-CN" sz="1600">
                <a:latin typeface="Calibri" panose="020F0502020204030204"/>
                <a:ea typeface="宋体" panose="02010600030101010101" pitchFamily="2" charset="-122"/>
              </a:rPr>
              <a:t>16.3%</a:t>
            </a:r>
            <a:r>
              <a:rPr lang="zh-CN" altLang="en-US" sz="1600">
                <a:latin typeface="宋体" panose="02010600030101010101" pitchFamily="2" charset="-122"/>
                <a:ea typeface="宋体" panose="02010600030101010101" pitchFamily="2" charset="-122"/>
              </a:rPr>
              <a:t>；</a:t>
            </a:r>
            <a:r>
              <a:rPr lang="en-US" altLang="zh-CN" sz="1600">
                <a:latin typeface="Calibri" panose="020F0502020204030204"/>
                <a:ea typeface="宋体" panose="02010600030101010101" pitchFamily="2" charset="-122"/>
              </a:rPr>
              <a:t>α=1.0</a:t>
            </a:r>
            <a:r>
              <a:rPr lang="zh-CN" altLang="en-US" sz="1600">
                <a:latin typeface="宋体" panose="02010600030101010101" pitchFamily="2" charset="-122"/>
                <a:ea typeface="宋体" panose="02010600030101010101" pitchFamily="2" charset="-122"/>
              </a:rPr>
              <a:t>时预测</a:t>
            </a:r>
            <a:r>
              <a:rPr lang="en-US" altLang="zh-CN" sz="1600">
                <a:latin typeface="Calibri" panose="020F0502020204030204"/>
                <a:ea typeface="宋体" panose="02010600030101010101" pitchFamily="2" charset="-122"/>
              </a:rPr>
              <a:t>0.839</a:t>
            </a:r>
            <a:r>
              <a:rPr lang="zh-CN" altLang="en-US" sz="1600">
                <a:latin typeface="宋体" panose="02010600030101010101" pitchFamily="2" charset="-122"/>
                <a:ea typeface="宋体" panose="02010600030101010101" pitchFamily="2" charset="-122"/>
              </a:rPr>
              <a:t>，偏差</a:t>
            </a:r>
            <a:r>
              <a:rPr lang="en-US" altLang="zh-CN" sz="1600">
                <a:latin typeface="Calibri" panose="020F0502020204030204"/>
                <a:ea typeface="宋体" panose="02010600030101010101" pitchFamily="2" charset="-122"/>
              </a:rPr>
              <a:t>16.1%</a:t>
            </a:r>
            <a:r>
              <a:rPr lang="zh-CN" altLang="en-US" sz="1600">
                <a:latin typeface="宋体" panose="02010600030101010101" pitchFamily="2" charset="-122"/>
                <a:ea typeface="宋体" panose="02010600030101010101" pitchFamily="2" charset="-122"/>
              </a:rPr>
              <a:t>），而在中间区域（如</a:t>
            </a:r>
            <a:r>
              <a:rPr lang="en-US" altLang="zh-CN" sz="1600">
                <a:latin typeface="Calibri" panose="020F0502020204030204"/>
                <a:ea typeface="宋体" panose="02010600030101010101" pitchFamily="2" charset="-122"/>
              </a:rPr>
              <a:t>α=0.5</a:t>
            </a:r>
            <a:r>
              <a:rPr lang="zh-CN" altLang="en-US" sz="1600">
                <a:latin typeface="宋体" panose="02010600030101010101" pitchFamily="2" charset="-122"/>
                <a:ea typeface="宋体" panose="02010600030101010101" pitchFamily="2" charset="-122"/>
              </a:rPr>
              <a:t>）预测非常准确（</a:t>
            </a:r>
            <a:r>
              <a:rPr lang="en-US" altLang="zh-CN" sz="1600">
                <a:latin typeface="Calibri" panose="020F0502020204030204"/>
                <a:ea typeface="宋体" panose="02010600030101010101" pitchFamily="2" charset="-122"/>
              </a:rPr>
              <a:t>0.503</a:t>
            </a:r>
            <a:r>
              <a:rPr lang="zh-CN" altLang="en-US" sz="1600">
                <a:latin typeface="宋体" panose="02010600030101010101" pitchFamily="2" charset="-122"/>
                <a:ea typeface="宋体" panose="02010600030101010101" pitchFamily="2" charset="-122"/>
              </a:rPr>
              <a:t>，偏差</a:t>
            </a:r>
            <a:r>
              <a:rPr lang="en-US" altLang="zh-CN" sz="1600">
                <a:latin typeface="Calibri" panose="020F0502020204030204"/>
                <a:ea typeface="宋体" panose="02010600030101010101" pitchFamily="2" charset="-122"/>
              </a:rPr>
              <a:t>0.3%</a:t>
            </a:r>
            <a:r>
              <a:rPr lang="zh-CN" altLang="en-US" sz="1600">
                <a:latin typeface="宋体" panose="02010600030101010101" pitchFamily="2" charset="-122"/>
                <a:ea typeface="宋体" panose="02010600030101010101" pitchFamily="2" charset="-122"/>
              </a:rPr>
              <a:t>）。</a:t>
            </a:r>
            <a:endParaRPr lang="zh-CN" altLang="en-US" sz="1600">
              <a:latin typeface="宋体" panose="02010600030101010101" pitchFamily="2" charset="-122"/>
              <a:ea typeface="宋体" panose="02010600030101010101" pitchFamily="2" charset="-122"/>
            </a:endParaRPr>
          </a:p>
          <a:p>
            <a:pPr marL="0" indent="0" algn="just" defTabSz="266700">
              <a:spcBef>
                <a:spcPct val="0"/>
              </a:spcBef>
              <a:spcAft>
                <a:spcPct val="0"/>
              </a:spcAft>
            </a:pPr>
            <a:r>
              <a:rPr lang="zh-CN" altLang="en-US" sz="1600">
                <a:latin typeface="宋体" panose="02010600030101010101" pitchFamily="2" charset="-122"/>
                <a:ea typeface="宋体" panose="02010600030101010101" pitchFamily="2" charset="-122"/>
              </a:rPr>
              <a:t>（</a:t>
            </a:r>
            <a:r>
              <a:rPr lang="en-US" altLang="zh-CN" sz="1600">
                <a:latin typeface="宋体" panose="02010600030101010101" pitchFamily="2" charset="-122"/>
                <a:ea typeface="宋体" panose="02010600030101010101" pitchFamily="2" charset="-122"/>
              </a:rPr>
              <a:t>3</a:t>
            </a:r>
            <a:r>
              <a:rPr lang="zh-CN" altLang="en-US" sz="1600">
                <a:latin typeface="宋体" panose="02010600030101010101" pitchFamily="2" charset="-122"/>
                <a:ea typeface="宋体" panose="02010600030101010101" pitchFamily="2" charset="-122"/>
              </a:rPr>
              <a:t>）标准差（</a:t>
            </a:r>
            <a:r>
              <a:rPr lang="en-US" altLang="zh-CN" sz="1600">
                <a:latin typeface="Calibri" panose="020F0502020204030204"/>
                <a:ea typeface="宋体" panose="02010600030101010101" pitchFamily="2" charset="-122"/>
              </a:rPr>
              <a:t>σ</a:t>
            </a:r>
            <a:r>
              <a:rPr lang="zh-CN" altLang="en-US" sz="1600">
                <a:latin typeface="宋体" panose="02010600030101010101" pitchFamily="2" charset="-122"/>
                <a:ea typeface="宋体" panose="02010600030101010101" pitchFamily="2" charset="-122"/>
              </a:rPr>
              <a:t>）分析：在中间</a:t>
            </a:r>
            <a:r>
              <a:rPr lang="en-US" altLang="zh-CN" sz="1600">
                <a:latin typeface="Calibri" panose="020F0502020204030204"/>
                <a:ea typeface="宋体" panose="02010600030101010101" pitchFamily="2" charset="-122"/>
              </a:rPr>
              <a:t>α</a:t>
            </a:r>
            <a:r>
              <a:rPr lang="zh-CN" altLang="en-US" sz="1600">
                <a:latin typeface="宋体" panose="02010600030101010101" pitchFamily="2" charset="-122"/>
                <a:ea typeface="宋体" panose="02010600030101010101" pitchFamily="2" charset="-122"/>
              </a:rPr>
              <a:t>值（如</a:t>
            </a:r>
            <a:r>
              <a:rPr lang="en-US" altLang="zh-CN" sz="1600">
                <a:latin typeface="Calibri" panose="020F0502020204030204"/>
                <a:ea typeface="宋体" panose="02010600030101010101" pitchFamily="2" charset="-122"/>
              </a:rPr>
              <a:t>0.3-0.7</a:t>
            </a:r>
            <a:r>
              <a:rPr lang="zh-CN" altLang="en-US" sz="1600">
                <a:latin typeface="宋体" panose="02010600030101010101" pitchFamily="2" charset="-122"/>
                <a:ea typeface="宋体" panose="02010600030101010101" pitchFamily="2" charset="-122"/>
              </a:rPr>
              <a:t>）标准差较小（在</a:t>
            </a:r>
            <a:r>
              <a:rPr lang="en-US" altLang="zh-CN" sz="1600">
                <a:latin typeface="Calibri" panose="020F0502020204030204"/>
                <a:ea typeface="宋体" panose="02010600030101010101" pitchFamily="2" charset="-122"/>
              </a:rPr>
              <a:t>0.055~0.062</a:t>
            </a:r>
            <a:r>
              <a:rPr lang="zh-CN" altLang="en-US" sz="1600">
                <a:latin typeface="宋体" panose="02010600030101010101" pitchFamily="2" charset="-122"/>
                <a:ea typeface="宋体" panose="02010600030101010101" pitchFamily="2" charset="-122"/>
              </a:rPr>
              <a:t>之间），说明预测结果较为稳定；而在两端标准差相对较大，说明预测结果波动性较大。</a:t>
            </a:r>
            <a:endParaRPr lang="zh-CN" altLang="en-US" sz="1600">
              <a:latin typeface="宋体" panose="02010600030101010101" pitchFamily="2" charset="-122"/>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9930" y="212090"/>
            <a:ext cx="10515600" cy="1325563"/>
          </a:xfrm>
        </p:spPr>
        <p:txBody>
          <a:bodyPr/>
          <a:lstStyle/>
          <a:p>
            <a:r>
              <a:rPr lang="zh-CN" altLang="en-US" sz="3600"/>
              <a:t>实验结果</a:t>
            </a:r>
            <a:r>
              <a:rPr lang="en-US" altLang="zh-CN" sz="3600"/>
              <a:t> </a:t>
            </a:r>
            <a:r>
              <a:rPr lang="zh-CN" altLang="en-US" sz="2800" i="1"/>
              <a:t>最终输出总结</a:t>
            </a:r>
            <a:endParaRPr lang="zh-CN" altLang="en-US" sz="2800" i="1"/>
          </a:p>
        </p:txBody>
      </p:sp>
      <p:cxnSp>
        <p:nvCxnSpPr>
          <p:cNvPr id="7" name="直接连接符 6"/>
          <p:cNvCxnSpPr/>
          <p:nvPr/>
        </p:nvCxnSpPr>
        <p:spPr>
          <a:xfrm flipH="1" flipV="1">
            <a:off x="838200" y="1336040"/>
            <a:ext cx="10245725" cy="2540"/>
          </a:xfrm>
          <a:prstGeom prst="line">
            <a:avLst/>
          </a:prstGeom>
        </p:spPr>
        <p:style>
          <a:lnRef idx="2">
            <a:schemeClr val="accent1"/>
          </a:lnRef>
          <a:fillRef idx="0">
            <a:srgbClr val="FFFFFF"/>
          </a:fillRef>
          <a:effectRef idx="0">
            <a:srgbClr val="FFFFFF"/>
          </a:effectRef>
          <a:fontRef idx="minor">
            <a:schemeClr val="tx1"/>
          </a:fontRef>
        </p:style>
      </p:cxnSp>
      <p:sp>
        <p:nvSpPr>
          <p:cNvPr id="3" name="文本框 2"/>
          <p:cNvSpPr txBox="1"/>
          <p:nvPr/>
        </p:nvSpPr>
        <p:spPr>
          <a:xfrm>
            <a:off x="5922010" y="2146300"/>
            <a:ext cx="5553075" cy="3385185"/>
          </a:xfrm>
          <a:prstGeom prst="rect">
            <a:avLst/>
          </a:prstGeom>
        </p:spPr>
        <p:txBody>
          <a:bodyPr>
            <a:noAutofit/>
          </a:bodyPr>
          <a:lstStyle/>
          <a:p>
            <a:pPr marL="0" indent="0" algn="just" defTabSz="266700">
              <a:spcBef>
                <a:spcPct val="0"/>
              </a:spcBef>
              <a:spcAft>
                <a:spcPct val="0"/>
              </a:spcAft>
            </a:pPr>
            <a:endParaRPr lang="zh-CN" altLang="en-US" sz="1600">
              <a:latin typeface="宋体" panose="02010600030101010101" pitchFamily="2" charset="-122"/>
              <a:ea typeface="宋体" panose="02010600030101010101" pitchFamily="2" charset="-122"/>
            </a:endParaRPr>
          </a:p>
        </p:txBody>
      </p:sp>
      <p:pic>
        <p:nvPicPr>
          <p:cNvPr id="4" name="图片 7"/>
          <p:cNvPicPr>
            <a:picLocks noChangeAspect="1" noChangeArrowheads="1"/>
          </p:cNvPicPr>
          <p:nvPr/>
        </p:nvPicPr>
        <p:blipFill>
          <a:blip r:embed="rId1">
            <a:extLst>
              <a:ext uri="{28A0092B-C50C-407E-A947-70E740481C1C}">
                <a14:useLocalDpi xmlns:a14="http://schemas.microsoft.com/office/drawing/2010/main" val="0"/>
              </a:ext>
            </a:extLst>
          </a:blip>
          <a:srcRect t="91299"/>
          <a:stretch>
            <a:fillRect/>
          </a:stretch>
        </p:blipFill>
        <p:spPr>
          <a:xfrm>
            <a:off x="709930" y="1537970"/>
            <a:ext cx="10531475" cy="390525"/>
          </a:xfrm>
          <a:prstGeom prst="rect">
            <a:avLst/>
          </a:prstGeom>
          <a:noFill/>
          <a:ln>
            <a:noFill/>
          </a:ln>
        </p:spPr>
      </p:pic>
      <p:graphicFrame>
        <p:nvGraphicFramePr>
          <p:cNvPr id="5" name="表格 4"/>
          <p:cNvGraphicFramePr/>
          <p:nvPr>
            <p:custDataLst>
              <p:tags r:id="rId2"/>
            </p:custDataLst>
          </p:nvPr>
        </p:nvGraphicFramePr>
        <p:xfrm>
          <a:off x="1408430" y="2377440"/>
          <a:ext cx="9134475" cy="3757930"/>
        </p:xfrm>
        <a:graphic>
          <a:graphicData uri="http://schemas.openxmlformats.org/drawingml/2006/table">
            <a:tbl>
              <a:tblPr/>
              <a:tblGrid>
                <a:gridCol w="1800860"/>
                <a:gridCol w="7333615"/>
              </a:tblGrid>
              <a:tr h="466090">
                <a:tc>
                  <a:txBody>
                    <a:bodyPr/>
                    <a:lstStyle/>
                    <a:p>
                      <a:pPr marL="33655" indent="0" algn="just">
                        <a:spcBef>
                          <a:spcPct val="0"/>
                        </a:spcBef>
                        <a:spcAft>
                          <a:spcPct val="0"/>
                        </a:spcAft>
                      </a:pPr>
                      <a:r>
                        <a:rPr lang="zh-CN" sz="1600" b="1">
                          <a:latin typeface="宋体" panose="02010600030101010101" pitchFamily="2" charset="-122"/>
                          <a:ea typeface="宋体" panose="02010600030101010101" pitchFamily="2" charset="-122"/>
                        </a:rPr>
                        <a:t>指标</a:t>
                      </a:r>
                      <a:endParaRPr lang="zh-CN" sz="1600" b="1">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33655" indent="0" algn="just">
                        <a:spcBef>
                          <a:spcPct val="0"/>
                        </a:spcBef>
                        <a:spcAft>
                          <a:spcPct val="0"/>
                        </a:spcAft>
                      </a:pPr>
                      <a:r>
                        <a:rPr lang="zh-CN" sz="1600" b="1">
                          <a:latin typeface="宋体" panose="02010600030101010101" pitchFamily="2" charset="-122"/>
                          <a:ea typeface="宋体" panose="02010600030101010101" pitchFamily="2" charset="-122"/>
                        </a:rPr>
                        <a:t>含义与说明</a:t>
                      </a:r>
                      <a:endParaRPr lang="zh-CN" sz="1600" b="1">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885825">
                <a:tc>
                  <a:txBody>
                    <a:bodyPr/>
                    <a:lstStyle/>
                    <a:p>
                      <a:pPr marL="33655" indent="0" algn="just">
                        <a:spcBef>
                          <a:spcPct val="0"/>
                        </a:spcBef>
                        <a:spcAft>
                          <a:spcPct val="0"/>
                        </a:spcAft>
                      </a:pPr>
                      <a:r>
                        <a:rPr lang="en-US" altLang="zh-CN" sz="1600" b="1">
                          <a:latin typeface="Calibri" panose="020F0502020204030204"/>
                          <a:ea typeface="宋体" panose="02010600030101010101" pitchFamily="2" charset="-122"/>
                        </a:rPr>
                        <a:t>Loss</a:t>
                      </a:r>
                      <a:endParaRPr lang="en-US" altLang="zh-CN" sz="1600" b="1">
                        <a:latin typeface="Calibri" panose="020F0502020204030204"/>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33655" indent="0" algn="just">
                        <a:spcBef>
                          <a:spcPct val="0"/>
                        </a:spcBef>
                        <a:spcAft>
                          <a:spcPct val="0"/>
                        </a:spcAft>
                      </a:pPr>
                      <a:r>
                        <a:rPr lang="zh-CN" sz="1600">
                          <a:latin typeface="宋体" panose="02010600030101010101" pitchFamily="2" charset="-122"/>
                          <a:ea typeface="宋体" panose="02010600030101010101" pitchFamily="2" charset="-122"/>
                        </a:rPr>
                        <a:t>多任务总损失（分类</a:t>
                      </a:r>
                      <a:r>
                        <a:rPr lang="zh-CN" altLang="en-US" sz="1600">
                          <a:latin typeface="Calibri" panose="020F0502020204030204"/>
                          <a:ea typeface="宋体" panose="02010600030101010101" pitchFamily="2" charset="-122"/>
                        </a:rPr>
                        <a:t> </a:t>
                      </a:r>
                      <a:r>
                        <a:rPr lang="en-US" altLang="zh-CN" sz="1600">
                          <a:latin typeface="Calibri" panose="020F0502020204030204"/>
                          <a:ea typeface="宋体" panose="02010600030101010101" pitchFamily="2" charset="-122"/>
                        </a:rPr>
                        <a:t>KLDivLoss + </a:t>
                      </a:r>
                      <a:r>
                        <a:rPr lang="zh-CN" sz="1600">
                          <a:latin typeface="宋体" panose="02010600030101010101" pitchFamily="2" charset="-122"/>
                          <a:ea typeface="宋体" panose="02010600030101010101" pitchFamily="2" charset="-122"/>
                        </a:rPr>
                        <a:t>回归 </a:t>
                      </a:r>
                      <a:r>
                        <a:rPr lang="en-US" altLang="zh-CN" sz="1600">
                          <a:latin typeface="Calibri" panose="020F0502020204030204"/>
                          <a:ea typeface="宋体" panose="02010600030101010101" pitchFamily="2" charset="-122"/>
                        </a:rPr>
                        <a:t>MSELoss </a:t>
                      </a:r>
                      <a:r>
                        <a:rPr lang="zh-CN" sz="1600">
                          <a:latin typeface="宋体" panose="02010600030101010101" pitchFamily="2" charset="-122"/>
                          <a:ea typeface="宋体" panose="02010600030101010101" pitchFamily="2" charset="-122"/>
                        </a:rPr>
                        <a:t>的加权组合）；表明模型整体收敛良好</a:t>
                      </a:r>
                      <a:endParaRPr lang="zh-CN" sz="16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883920">
                <a:tc>
                  <a:txBody>
                    <a:bodyPr/>
                    <a:lstStyle/>
                    <a:p>
                      <a:pPr marL="33655" indent="0" algn="just">
                        <a:spcBef>
                          <a:spcPct val="0"/>
                        </a:spcBef>
                        <a:spcAft>
                          <a:spcPct val="0"/>
                        </a:spcAft>
                      </a:pPr>
                      <a:r>
                        <a:rPr lang="en-US" altLang="zh-CN" sz="1600" b="1">
                          <a:latin typeface="Calibri" panose="020F0502020204030204"/>
                          <a:ea typeface="宋体" panose="02010600030101010101" pitchFamily="2" charset="-122"/>
                        </a:rPr>
                        <a:t>Acc</a:t>
                      </a:r>
                      <a:endParaRPr lang="en-US" altLang="zh-CN" sz="1600" b="1">
                        <a:latin typeface="Calibri" panose="020F0502020204030204"/>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33655" indent="0" algn="just">
                        <a:spcBef>
                          <a:spcPct val="0"/>
                        </a:spcBef>
                        <a:spcAft>
                          <a:spcPct val="0"/>
                        </a:spcAft>
                      </a:pPr>
                      <a:r>
                        <a:rPr lang="zh-CN" sz="1600">
                          <a:latin typeface="宋体" panose="02010600030101010101" pitchFamily="2" charset="-122"/>
                          <a:ea typeface="宋体" panose="02010600030101010101" pitchFamily="2" charset="-122"/>
                        </a:rPr>
                        <a:t>判断图像是否嵌入的二分类准确率（</a:t>
                      </a:r>
                      <a:r>
                        <a:rPr lang="en-US" altLang="zh-CN" sz="1600">
                          <a:latin typeface="Calibri" panose="020F0502020204030204"/>
                          <a:ea typeface="宋体" panose="02010600030101010101" pitchFamily="2" charset="-122"/>
                        </a:rPr>
                        <a:t>α &gt; 0 </a:t>
                      </a:r>
                      <a:r>
                        <a:rPr lang="zh-CN" sz="1600">
                          <a:latin typeface="宋体" panose="02010600030101010101" pitchFamily="2" charset="-122"/>
                          <a:ea typeface="宋体" panose="02010600030101010101" pitchFamily="2" charset="-122"/>
                        </a:rPr>
                        <a:t>视为</a:t>
                      </a:r>
                      <a:r>
                        <a:rPr lang="zh-CN" altLang="en-US" sz="1600">
                          <a:latin typeface="Calibri" panose="020F0502020204030204"/>
                          <a:ea typeface="宋体" panose="02010600030101010101" pitchFamily="2" charset="-122"/>
                        </a:rPr>
                        <a:t>“</a:t>
                      </a:r>
                      <a:r>
                        <a:rPr lang="zh-CN" sz="1600">
                          <a:latin typeface="宋体" panose="02010600030101010101" pitchFamily="2" charset="-122"/>
                          <a:ea typeface="宋体" panose="02010600030101010101" pitchFamily="2" charset="-122"/>
                        </a:rPr>
                        <a:t>嵌入</a:t>
                      </a:r>
                      <a:r>
                        <a:rPr lang="zh-CN" altLang="en-US" sz="1600">
                          <a:latin typeface="Calibri" panose="020F0502020204030204"/>
                          <a:ea typeface="宋体" panose="02010600030101010101" pitchFamily="2" charset="-122"/>
                        </a:rPr>
                        <a:t>”</a:t>
                      </a:r>
                      <a:r>
                        <a:rPr lang="zh-CN" sz="1600">
                          <a:latin typeface="宋体" panose="02010600030101010101" pitchFamily="2" charset="-122"/>
                          <a:ea typeface="宋体" panose="02010600030101010101" pitchFamily="2" charset="-122"/>
                        </a:rPr>
                        <a:t>）；达到 </a:t>
                      </a:r>
                      <a:r>
                        <a:rPr lang="en-US" altLang="zh-CN" sz="1600" b="1">
                          <a:latin typeface="Calibri" panose="020F0502020204030204"/>
                          <a:ea typeface="宋体" panose="02010600030101010101" pitchFamily="2" charset="-122"/>
                        </a:rPr>
                        <a:t>87.43%</a:t>
                      </a:r>
                      <a:r>
                        <a:rPr lang="zh-CN" sz="1600">
                          <a:latin typeface="宋体" panose="02010600030101010101" pitchFamily="2" charset="-122"/>
                          <a:ea typeface="宋体" panose="02010600030101010101" pitchFamily="2" charset="-122"/>
                        </a:rPr>
                        <a:t>，具备较强分类能力</a:t>
                      </a:r>
                      <a:endParaRPr lang="zh-CN" sz="16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527685">
                <a:tc>
                  <a:txBody>
                    <a:bodyPr/>
                    <a:lstStyle/>
                    <a:p>
                      <a:pPr marL="33655" indent="0" algn="just">
                        <a:spcBef>
                          <a:spcPct val="0"/>
                        </a:spcBef>
                        <a:spcAft>
                          <a:spcPct val="0"/>
                        </a:spcAft>
                      </a:pPr>
                      <a:r>
                        <a:rPr lang="en-US" altLang="zh-CN" sz="1600" b="1">
                          <a:latin typeface="Calibri" panose="020F0502020204030204"/>
                          <a:ea typeface="宋体" panose="02010600030101010101" pitchFamily="2" charset="-122"/>
                        </a:rPr>
                        <a:t>MAE</a:t>
                      </a:r>
                      <a:endParaRPr lang="en-US" altLang="zh-CN" sz="1600" b="1">
                        <a:latin typeface="Calibri" panose="020F0502020204030204"/>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33655" indent="0" algn="just">
                        <a:spcBef>
                          <a:spcPct val="0"/>
                        </a:spcBef>
                        <a:spcAft>
                          <a:spcPct val="0"/>
                        </a:spcAft>
                      </a:pPr>
                      <a:r>
                        <a:rPr lang="zh-CN" sz="1600">
                          <a:latin typeface="宋体" panose="02010600030101010101" pitchFamily="2" charset="-122"/>
                          <a:ea typeface="宋体" panose="02010600030101010101" pitchFamily="2" charset="-122"/>
                        </a:rPr>
                        <a:t>回归预测</a:t>
                      </a:r>
                      <a:r>
                        <a:rPr lang="zh-CN" altLang="en-US" sz="1600">
                          <a:latin typeface="Calibri" panose="020F0502020204030204"/>
                          <a:ea typeface="宋体" panose="02010600030101010101" pitchFamily="2" charset="-122"/>
                        </a:rPr>
                        <a:t> </a:t>
                      </a:r>
                      <a:r>
                        <a:rPr lang="en-US" altLang="zh-CN" sz="1600">
                          <a:latin typeface="Calibri" panose="020F0502020204030204"/>
                          <a:ea typeface="宋体" panose="02010600030101010101" pitchFamily="2" charset="-122"/>
                        </a:rPr>
                        <a:t>α </a:t>
                      </a:r>
                      <a:r>
                        <a:rPr lang="zh-CN" sz="1600">
                          <a:latin typeface="宋体" panose="02010600030101010101" pitchFamily="2" charset="-122"/>
                          <a:ea typeface="宋体" panose="02010600030101010101" pitchFamily="2" charset="-122"/>
                        </a:rPr>
                        <a:t>与真实值的平均绝对误差，</a:t>
                      </a:r>
                      <a:r>
                        <a:rPr lang="zh-CN" sz="1600" b="1">
                          <a:latin typeface="宋体" panose="02010600030101010101" pitchFamily="2" charset="-122"/>
                          <a:ea typeface="宋体" panose="02010600030101010101" pitchFamily="2" charset="-122"/>
                        </a:rPr>
                        <a:t>仅</a:t>
                      </a:r>
                      <a:r>
                        <a:rPr lang="zh-CN" altLang="en-US" sz="1600" b="1">
                          <a:latin typeface="Calibri" panose="020F0502020204030204"/>
                          <a:ea typeface="宋体" panose="02010600030101010101" pitchFamily="2" charset="-122"/>
                        </a:rPr>
                        <a:t> </a:t>
                      </a:r>
                      <a:r>
                        <a:rPr lang="en-US" altLang="zh-CN" sz="1600" b="1">
                          <a:latin typeface="Calibri" panose="020F0502020204030204"/>
                          <a:ea typeface="宋体" panose="02010600030101010101" pitchFamily="2" charset="-122"/>
                        </a:rPr>
                        <a:t>0.035</a:t>
                      </a:r>
                      <a:r>
                        <a:rPr lang="zh-CN" sz="1600">
                          <a:latin typeface="宋体" panose="02010600030101010101" pitchFamily="2" charset="-122"/>
                          <a:ea typeface="宋体" panose="02010600030101010101" pitchFamily="2" charset="-122"/>
                        </a:rPr>
                        <a:t>，说明嵌入率回归较为精确</a:t>
                      </a:r>
                      <a:endParaRPr lang="zh-CN" sz="16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66725">
                <a:tc>
                  <a:txBody>
                    <a:bodyPr/>
                    <a:lstStyle/>
                    <a:p>
                      <a:pPr marL="33655" indent="0" algn="just">
                        <a:spcBef>
                          <a:spcPct val="0"/>
                        </a:spcBef>
                        <a:spcAft>
                          <a:spcPct val="0"/>
                        </a:spcAft>
                      </a:pPr>
                      <a:r>
                        <a:rPr lang="en-US" altLang="zh-CN" sz="1600" b="1">
                          <a:latin typeface="Calibri" panose="020F0502020204030204"/>
                          <a:ea typeface="宋体" panose="02010600030101010101" pitchFamily="2" charset="-122"/>
                        </a:rPr>
                        <a:t>MSE</a:t>
                      </a:r>
                      <a:endParaRPr lang="en-US" altLang="zh-CN" sz="1600" b="1">
                        <a:latin typeface="Calibri" panose="020F0502020204030204"/>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33655" indent="0" algn="just">
                        <a:spcBef>
                          <a:spcPct val="0"/>
                        </a:spcBef>
                        <a:spcAft>
                          <a:spcPct val="0"/>
                        </a:spcAft>
                      </a:pPr>
                      <a:r>
                        <a:rPr lang="zh-CN" sz="1600">
                          <a:latin typeface="宋体" panose="02010600030101010101" pitchFamily="2" charset="-122"/>
                          <a:ea typeface="宋体" panose="02010600030101010101" pitchFamily="2" charset="-122"/>
                        </a:rPr>
                        <a:t>回归预测误差的均方值，</a:t>
                      </a:r>
                      <a:r>
                        <a:rPr lang="zh-CN" sz="1600" b="1">
                          <a:latin typeface="宋体" panose="02010600030101010101" pitchFamily="2" charset="-122"/>
                          <a:ea typeface="宋体" panose="02010600030101010101" pitchFamily="2" charset="-122"/>
                        </a:rPr>
                        <a:t>仅</a:t>
                      </a:r>
                      <a:r>
                        <a:rPr lang="en-US" altLang="zh-CN" sz="1600" b="1">
                          <a:latin typeface="Calibri" panose="020F0502020204030204"/>
                          <a:ea typeface="宋体" panose="02010600030101010101" pitchFamily="2" charset="-122"/>
                        </a:rPr>
                        <a:t>0.0028</a:t>
                      </a:r>
                      <a:r>
                        <a:rPr lang="zh-CN" sz="1600">
                          <a:latin typeface="宋体" panose="02010600030101010101" pitchFamily="2" charset="-122"/>
                          <a:ea typeface="宋体" panose="02010600030101010101" pitchFamily="2" charset="-122"/>
                        </a:rPr>
                        <a:t>，表明整体波动较小</a:t>
                      </a:r>
                      <a:endParaRPr lang="zh-CN" sz="16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527685">
                <a:tc>
                  <a:txBody>
                    <a:bodyPr/>
                    <a:lstStyle/>
                    <a:p>
                      <a:pPr marL="33655" indent="0" algn="just">
                        <a:spcBef>
                          <a:spcPct val="0"/>
                        </a:spcBef>
                        <a:spcAft>
                          <a:spcPct val="0"/>
                        </a:spcAft>
                      </a:pPr>
                      <a:r>
                        <a:rPr lang="en-US" altLang="zh-CN" sz="1600" b="1">
                          <a:latin typeface="Calibri" panose="020F0502020204030204"/>
                          <a:ea typeface="宋体" panose="02010600030101010101" pitchFamily="2" charset="-122"/>
                        </a:rPr>
                        <a:t>α</a:t>
                      </a:r>
                      <a:r>
                        <a:rPr lang="zh-CN" sz="1600" b="1">
                          <a:latin typeface="宋体" panose="02010600030101010101" pitchFamily="2" charset="-122"/>
                          <a:ea typeface="宋体" panose="02010600030101010101" pitchFamily="2" charset="-122"/>
                        </a:rPr>
                        <a:t>统计</a:t>
                      </a:r>
                      <a:endParaRPr lang="zh-CN" sz="1600" b="1">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33655" indent="0" algn="just">
                        <a:spcBef>
                          <a:spcPct val="0"/>
                        </a:spcBef>
                        <a:spcAft>
                          <a:spcPct val="0"/>
                        </a:spcAft>
                      </a:pPr>
                      <a:r>
                        <a:rPr lang="zh-CN" sz="1600">
                          <a:latin typeface="宋体" panose="02010600030101010101" pitchFamily="2" charset="-122"/>
                          <a:ea typeface="宋体" panose="02010600030101010101" pitchFamily="2" charset="-122"/>
                        </a:rPr>
                        <a:t>模型输出的</a:t>
                      </a:r>
                      <a:r>
                        <a:rPr lang="zh-CN" altLang="en-US" sz="1600">
                          <a:latin typeface="Calibri" panose="020F0502020204030204"/>
                          <a:ea typeface="宋体" panose="02010600030101010101" pitchFamily="2" charset="-122"/>
                        </a:rPr>
                        <a:t> </a:t>
                      </a:r>
                      <a:r>
                        <a:rPr lang="en-US" altLang="zh-CN" sz="1600">
                          <a:latin typeface="Calibri" panose="020F0502020204030204"/>
                          <a:ea typeface="宋体" panose="02010600030101010101" pitchFamily="2" charset="-122"/>
                        </a:rPr>
                        <a:t>α </a:t>
                      </a:r>
                      <a:r>
                        <a:rPr lang="zh-CN" sz="1600">
                          <a:latin typeface="宋体" panose="02010600030101010101" pitchFamily="2" charset="-122"/>
                          <a:ea typeface="宋体" panose="02010600030101010101" pitchFamily="2" charset="-122"/>
                        </a:rPr>
                        <a:t>预测值均值约为 </a:t>
                      </a:r>
                      <a:r>
                        <a:rPr lang="en-US" altLang="zh-CN" sz="1600">
                          <a:latin typeface="Calibri" panose="020F0502020204030204"/>
                          <a:ea typeface="宋体" panose="02010600030101010101" pitchFamily="2" charset="-122"/>
                        </a:rPr>
                        <a:t>0.499</a:t>
                      </a:r>
                      <a:r>
                        <a:rPr lang="zh-CN" sz="1600">
                          <a:latin typeface="宋体" panose="02010600030101010101" pitchFamily="2" charset="-122"/>
                          <a:ea typeface="宋体" panose="02010600030101010101" pitchFamily="2" charset="-122"/>
                        </a:rPr>
                        <a:t>，标准差 </a:t>
                      </a:r>
                      <a:r>
                        <a:rPr lang="en-US" altLang="zh-CN" sz="1600">
                          <a:latin typeface="Calibri" panose="020F0502020204030204"/>
                          <a:ea typeface="宋体" panose="02010600030101010101" pitchFamily="2" charset="-122"/>
                        </a:rPr>
                        <a:t>0.134</a:t>
                      </a:r>
                      <a:r>
                        <a:rPr lang="zh-CN" sz="1600">
                          <a:latin typeface="宋体" panose="02010600030101010101" pitchFamily="2" charset="-122"/>
                          <a:ea typeface="宋体" panose="02010600030101010101" pitchFamily="2" charset="-122"/>
                        </a:rPr>
                        <a:t>，分布居中、波动合理</a:t>
                      </a:r>
                      <a:endParaRPr lang="zh-CN" sz="1600">
                        <a:latin typeface="宋体" panose="02010600030101010101" pitchFamily="2" charset="-122"/>
                        <a:ea typeface="宋体" panose="02010600030101010101" pitchFamily="2" charset="-122"/>
                      </a:endParaRP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9930" y="212090"/>
            <a:ext cx="10515600" cy="1325563"/>
          </a:xfrm>
        </p:spPr>
        <p:txBody>
          <a:bodyPr/>
          <a:lstStyle/>
          <a:p>
            <a:r>
              <a:rPr lang="zh-CN" altLang="en-US" sz="3600"/>
              <a:t>项目总结</a:t>
            </a:r>
            <a:endParaRPr lang="zh-CN" altLang="en-US" sz="3600"/>
          </a:p>
        </p:txBody>
      </p:sp>
      <p:cxnSp>
        <p:nvCxnSpPr>
          <p:cNvPr id="7" name="直接连接符 6"/>
          <p:cNvCxnSpPr/>
          <p:nvPr/>
        </p:nvCxnSpPr>
        <p:spPr>
          <a:xfrm flipH="1" flipV="1">
            <a:off x="838200" y="1336040"/>
            <a:ext cx="10245725" cy="2540"/>
          </a:xfrm>
          <a:prstGeom prst="line">
            <a:avLst/>
          </a:prstGeom>
        </p:spPr>
        <p:style>
          <a:lnRef idx="2">
            <a:schemeClr val="accent1"/>
          </a:lnRef>
          <a:fillRef idx="0">
            <a:srgbClr val="FFFFFF"/>
          </a:fillRef>
          <a:effectRef idx="0">
            <a:srgbClr val="FFFFFF"/>
          </a:effectRef>
          <a:fontRef idx="minor">
            <a:schemeClr val="tx1"/>
          </a:fontRef>
        </p:style>
      </p:cxnSp>
      <p:sp>
        <p:nvSpPr>
          <p:cNvPr id="4" name="文本框 3"/>
          <p:cNvSpPr txBox="1"/>
          <p:nvPr/>
        </p:nvSpPr>
        <p:spPr>
          <a:xfrm>
            <a:off x="954405" y="1637665"/>
            <a:ext cx="10129520" cy="4225925"/>
          </a:xfrm>
          <a:prstGeom prst="rect">
            <a:avLst/>
          </a:prstGeom>
        </p:spPr>
        <p:txBody>
          <a:bodyPr wrap="square">
            <a:spAutoFit/>
          </a:bodyPr>
          <a:lstStyle/>
          <a:p>
            <a:pPr marL="0" indent="0" algn="just" defTabSz="266700">
              <a:lnSpc>
                <a:spcPct val="120000"/>
              </a:lnSpc>
              <a:spcBef>
                <a:spcPct val="0"/>
              </a:spcBef>
              <a:spcAft>
                <a:spcPct val="0"/>
              </a:spcAft>
            </a:pPr>
            <a:r>
              <a:rPr lang="en-US" altLang="zh-CN" sz="2800">
                <a:latin typeface="宋体" panose="02010600030101010101" pitchFamily="2" charset="-122"/>
                <a:ea typeface="宋体" panose="02010600030101010101" pitchFamily="2" charset="-122"/>
              </a:rPr>
              <a:t>·</a:t>
            </a:r>
            <a:r>
              <a:rPr lang="zh-CN" altLang="en-US" sz="2800">
                <a:latin typeface="宋体" panose="02010600030101010101" pitchFamily="2" charset="-122"/>
                <a:ea typeface="宋体" panose="02010600030101010101" pitchFamily="2" charset="-122"/>
              </a:rPr>
              <a:t>综合训练曲线与模型表现分析可知，本实验所构建的</a:t>
            </a:r>
            <a:r>
              <a:rPr lang="en-US" altLang="zh-CN" sz="2800">
                <a:latin typeface="宋体" panose="02010600030101010101" pitchFamily="2" charset="-122"/>
                <a:ea typeface="宋体" panose="02010600030101010101" pitchFamily="2" charset="-122"/>
              </a:rPr>
              <a:t> StegoNet </a:t>
            </a:r>
            <a:r>
              <a:rPr lang="zh-CN" altLang="en-US" sz="2800">
                <a:latin typeface="宋体" panose="02010600030101010101" pitchFamily="2" charset="-122"/>
                <a:ea typeface="宋体" panose="02010600030101010101" pitchFamily="2" charset="-122"/>
              </a:rPr>
              <a:t>多任务深度神经网络在图像隐写检测任务中取得了优异表现，且模型在训练与验证阶段均表现出高度一致的趋势，未出现明显的过拟合或欠拟合。</a:t>
            </a:r>
            <a:endParaRPr lang="zh-CN" altLang="en-US" sz="2800">
              <a:latin typeface="宋体" panose="02010600030101010101" pitchFamily="2" charset="-122"/>
              <a:ea typeface="宋体" panose="02010600030101010101" pitchFamily="2" charset="-122"/>
            </a:endParaRPr>
          </a:p>
          <a:p>
            <a:pPr marL="0" indent="0" algn="just" defTabSz="266700">
              <a:lnSpc>
                <a:spcPct val="120000"/>
              </a:lnSpc>
              <a:spcBef>
                <a:spcPct val="0"/>
              </a:spcBef>
              <a:spcAft>
                <a:spcPct val="0"/>
              </a:spcAft>
            </a:pPr>
            <a:endParaRPr lang="zh-CN" altLang="en-US" sz="2800">
              <a:latin typeface="宋体" panose="02010600030101010101" pitchFamily="2" charset="-122"/>
              <a:ea typeface="宋体" panose="02010600030101010101" pitchFamily="2" charset="-122"/>
            </a:endParaRPr>
          </a:p>
          <a:p>
            <a:pPr marL="0" indent="0" algn="just" defTabSz="266700">
              <a:lnSpc>
                <a:spcPct val="120000"/>
              </a:lnSpc>
              <a:spcBef>
                <a:spcPct val="0"/>
              </a:spcBef>
              <a:spcAft>
                <a:spcPct val="0"/>
              </a:spcAft>
            </a:pPr>
            <a:r>
              <a:rPr lang="en-US" altLang="zh-CN" sz="2800">
                <a:latin typeface="宋体" panose="02010600030101010101" pitchFamily="2" charset="-122"/>
                <a:ea typeface="宋体" panose="02010600030101010101" pitchFamily="2" charset="-122"/>
              </a:rPr>
              <a:t>·</a:t>
            </a:r>
            <a:r>
              <a:rPr lang="zh-CN" altLang="en-US" sz="2800">
                <a:latin typeface="宋体" panose="02010600030101010101" pitchFamily="2" charset="-122"/>
                <a:ea typeface="宋体" panose="02010600030101010101" pitchFamily="2" charset="-122"/>
              </a:rPr>
              <a:t>整体网络结构与损失设计均展现出良好的稳定性与收敛性。实验结果表明，该方法具备较强的隐写检测能力，可应用于更广泛的图像安全分析任务中。</a:t>
            </a:r>
            <a:endParaRPr lang="zh-CN" altLang="en-US" sz="2800">
              <a:latin typeface="宋体" panose="02010600030101010101" pitchFamily="2" charset="-122"/>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01420" y="2643505"/>
            <a:ext cx="9434195" cy="1409065"/>
          </a:xfrm>
        </p:spPr>
        <p:txBody>
          <a:bodyPr/>
          <a:lstStyle/>
          <a:p>
            <a:pPr marL="0" indent="0" algn="ctr">
              <a:buNone/>
            </a:pPr>
            <a:r>
              <a:rPr lang="zh-CN" altLang="en-US" sz="4000"/>
              <a:t>恳请老师批评指正</a:t>
            </a:r>
            <a:endParaRPr lang="zh-CN" altLang="en-US" sz="4000"/>
          </a:p>
          <a:p>
            <a:pPr marL="0" indent="0" algn="ctr">
              <a:buNone/>
            </a:pPr>
            <a:r>
              <a:rPr lang="zh-CN" altLang="en-US" sz="4000"/>
              <a:t>欢迎大家交流讨论</a:t>
            </a:r>
            <a:endParaRPr lang="zh-CN" altLang="en-US" sz="4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a:t>background</a:t>
            </a:r>
            <a:endParaRPr lang="en-US" altLang="zh-CN" sz="3600"/>
          </a:p>
        </p:txBody>
      </p:sp>
      <p:sp>
        <p:nvSpPr>
          <p:cNvPr id="3" name="内容占位符 2"/>
          <p:cNvSpPr>
            <a:spLocks noGrp="1"/>
          </p:cNvSpPr>
          <p:nvPr>
            <p:ph idx="1"/>
          </p:nvPr>
        </p:nvSpPr>
        <p:spPr/>
        <p:txBody>
          <a:bodyPr/>
          <a:lstStyle/>
          <a:p>
            <a:pPr marL="0" indent="0">
              <a:buNone/>
            </a:pPr>
            <a:r>
              <a:rPr lang="en-US" altLang="zh-CN" sz="2400"/>
              <a:t>·</a:t>
            </a:r>
            <a:r>
              <a:rPr lang="zh-CN" altLang="en-US" sz="2400"/>
              <a:t>实验目的</a:t>
            </a:r>
            <a:endParaRPr lang="zh-CN" altLang="en-US" sz="2400"/>
          </a:p>
          <a:p>
            <a:pPr marL="0" indent="0">
              <a:buNone/>
            </a:pPr>
            <a:r>
              <a:rPr lang="zh-CN" altLang="en-US" sz="1800"/>
              <a:t>通过深度学习模型对隐写图像进行分类识别，实现图像隐写检测任务。通过训练卷积神经网络（</a:t>
            </a:r>
            <a:r>
              <a:rPr lang="en-US" altLang="zh-CN" sz="1800"/>
              <a:t>CNN</a:t>
            </a:r>
            <a:r>
              <a:rPr lang="zh-CN" altLang="en-US" sz="1800"/>
              <a:t>）模型，判别图像是否被嵌入秘密信息，并分类预测嵌入强度（</a:t>
            </a:r>
            <a:r>
              <a:rPr lang="en-US" altLang="zh-CN" sz="1800"/>
              <a:t>bbp</a:t>
            </a:r>
            <a:r>
              <a:rPr lang="zh-CN" altLang="en-US" sz="1800"/>
              <a:t>）。</a:t>
            </a:r>
            <a:endParaRPr lang="zh-CN" altLang="en-US" sz="1800"/>
          </a:p>
          <a:p>
            <a:endParaRPr lang="zh-CN" altLang="en-US" sz="2000"/>
          </a:p>
          <a:p>
            <a:pPr marL="0" indent="0">
              <a:buNone/>
            </a:pPr>
            <a:r>
              <a:rPr lang="en-US" altLang="zh-CN" sz="2400"/>
              <a:t>·</a:t>
            </a:r>
            <a:r>
              <a:rPr lang="zh-CN" altLang="en-US" sz="2400"/>
              <a:t>实验要求</a:t>
            </a:r>
            <a:endParaRPr lang="en-US" altLang="zh-CN" sz="2400"/>
          </a:p>
          <a:p>
            <a:pPr marL="0" indent="0">
              <a:buNone/>
            </a:pPr>
            <a:r>
              <a:rPr lang="en-US" altLang="zh-CN" sz="1600"/>
              <a:t>1. </a:t>
            </a:r>
            <a:r>
              <a:rPr lang="zh-CN" altLang="en-US" sz="1600"/>
              <a:t>使用深度学习方法实现图像隐写检测</a:t>
            </a:r>
            <a:endParaRPr lang="zh-CN" altLang="en-US" sz="1600"/>
          </a:p>
          <a:p>
            <a:pPr marL="0" indent="0">
              <a:buNone/>
            </a:pPr>
            <a:r>
              <a:rPr lang="en-US" altLang="zh-CN" sz="1600"/>
              <a:t>2. </a:t>
            </a:r>
            <a:r>
              <a:rPr lang="zh-CN" altLang="en-US" sz="1600"/>
              <a:t>搭建</a:t>
            </a:r>
            <a:r>
              <a:rPr lang="en-US" altLang="zh-CN" sz="1600"/>
              <a:t>StegoNet</a:t>
            </a:r>
            <a:r>
              <a:rPr lang="zh-CN" altLang="en-US" sz="1600"/>
              <a:t>模型进行图像分类</a:t>
            </a:r>
            <a:endParaRPr lang="zh-CN" altLang="en-US" sz="1600"/>
          </a:p>
          <a:p>
            <a:pPr marL="0" indent="0">
              <a:buNone/>
            </a:pPr>
            <a:r>
              <a:rPr lang="en-US" altLang="zh-CN" sz="1600"/>
              <a:t>3. </a:t>
            </a:r>
            <a:r>
              <a:rPr lang="zh-CN" altLang="en-US" sz="1600"/>
              <a:t>对图像进行适当预处理</a:t>
            </a:r>
            <a:endParaRPr lang="zh-CN" altLang="en-US" sz="1600"/>
          </a:p>
          <a:p>
            <a:pPr marL="0" indent="0">
              <a:buNone/>
            </a:pPr>
            <a:r>
              <a:rPr lang="en-US" altLang="zh-CN" sz="1600"/>
              <a:t>4. </a:t>
            </a:r>
            <a:r>
              <a:rPr lang="zh-CN" altLang="en-US" sz="1600"/>
              <a:t>使用训练集训练模型，验证集进行</a:t>
            </a:r>
            <a:r>
              <a:rPr lang="en-US" altLang="zh-CN" sz="1600"/>
              <a:t>early stopping</a:t>
            </a:r>
            <a:r>
              <a:rPr lang="zh-CN" altLang="en-US" sz="1600"/>
              <a:t>，测试集评估模型性能</a:t>
            </a:r>
            <a:endParaRPr lang="zh-CN" altLang="en-US" sz="1600"/>
          </a:p>
          <a:p>
            <a:pPr marL="0" indent="0">
              <a:buNone/>
            </a:pPr>
            <a:r>
              <a:rPr lang="en-US" altLang="zh-CN" sz="1600"/>
              <a:t>5. </a:t>
            </a:r>
            <a:r>
              <a:rPr lang="zh-CN" altLang="en-US" sz="1600"/>
              <a:t>输出准确率（</a:t>
            </a:r>
            <a:r>
              <a:rPr lang="en-US" altLang="zh-CN" sz="1600"/>
              <a:t>Accuracy</a:t>
            </a:r>
            <a:r>
              <a:rPr lang="zh-CN" altLang="en-US" sz="1600"/>
              <a:t>）和平均绝对误差（</a:t>
            </a:r>
            <a:r>
              <a:rPr lang="en-US" altLang="zh-CN" sz="1600"/>
              <a:t>MAE</a:t>
            </a:r>
            <a:r>
              <a:rPr lang="zh-CN" altLang="en-US" sz="1600"/>
              <a:t>）、标准差（</a:t>
            </a:r>
            <a:r>
              <a:rPr lang="en-US" altLang="zh-CN" sz="1600"/>
              <a:t>σ</a:t>
            </a:r>
            <a:r>
              <a:rPr lang="zh-CN" altLang="en-US" sz="1600"/>
              <a:t>）等指标</a:t>
            </a:r>
            <a:endParaRPr lang="zh-CN" altLang="en-US"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a:t>实验原理</a:t>
            </a:r>
            <a:endParaRPr lang="zh-CN" altLang="en-US" sz="3600"/>
          </a:p>
        </p:txBody>
      </p:sp>
      <p:sp>
        <p:nvSpPr>
          <p:cNvPr id="3" name="内容占位符 2"/>
          <p:cNvSpPr>
            <a:spLocks noGrp="1"/>
          </p:cNvSpPr>
          <p:nvPr>
            <p:ph idx="1"/>
          </p:nvPr>
        </p:nvSpPr>
        <p:spPr>
          <a:xfrm>
            <a:off x="887095" y="1489710"/>
            <a:ext cx="10515600" cy="4351338"/>
          </a:xfrm>
        </p:spPr>
        <p:txBody>
          <a:bodyPr>
            <a:normAutofit/>
          </a:bodyPr>
          <a:lstStyle/>
          <a:p>
            <a:pPr>
              <a:lnSpc>
                <a:spcPct val="110000"/>
              </a:lnSpc>
            </a:pPr>
            <a:r>
              <a:rPr lang="zh-CN" altLang="en-US" sz="2000"/>
              <a:t>细粒度图像分类问题</a:t>
            </a:r>
            <a:endParaRPr lang="zh-CN" altLang="en-US" sz="2000"/>
          </a:p>
          <a:p>
            <a:pPr>
              <a:lnSpc>
                <a:spcPct val="110000"/>
              </a:lnSpc>
            </a:pPr>
            <a:r>
              <a:rPr lang="zh-CN" altLang="en-US" sz="2000"/>
              <a:t>监督学习方式，</a:t>
            </a:r>
            <a:r>
              <a:rPr lang="en-US" altLang="zh-CN" sz="2000"/>
              <a:t>CNN</a:t>
            </a:r>
            <a:r>
              <a:rPr lang="zh-CN" altLang="en-US" sz="2000"/>
              <a:t>提取微弱噪声，高通滤波增强图像嵌入特性</a:t>
            </a:r>
            <a:endParaRPr lang="zh-CN" altLang="en-US" sz="2000"/>
          </a:p>
          <a:p>
            <a:pPr>
              <a:lnSpc>
                <a:spcPct val="110000"/>
              </a:lnSpc>
            </a:pPr>
            <a:r>
              <a:rPr lang="zh-CN" altLang="en-US" sz="2000"/>
              <a:t>多任务结构并行预测</a:t>
            </a:r>
            <a:endParaRPr lang="zh-CN" altLang="en-US" sz="2000"/>
          </a:p>
          <a:p>
            <a:pPr>
              <a:lnSpc>
                <a:spcPct val="110000"/>
              </a:lnSpc>
            </a:pPr>
            <a:r>
              <a:rPr lang="zh-CN" altLang="en-US" sz="2000"/>
              <a:t>分类任务：</a:t>
            </a:r>
            <a:r>
              <a:rPr lang="zh-CN" altLang="en-US" sz="1800"/>
              <a:t>预测图像嵌入率所处区间</a:t>
            </a:r>
            <a:endParaRPr lang="zh-CN" altLang="en-US" sz="1800"/>
          </a:p>
          <a:p>
            <a:pPr>
              <a:lnSpc>
                <a:spcPct val="110000"/>
              </a:lnSpc>
            </a:pPr>
            <a:r>
              <a:rPr lang="zh-CN" altLang="en-US" sz="2000"/>
              <a:t>回归任务：</a:t>
            </a:r>
            <a:r>
              <a:rPr lang="zh-CN" altLang="en-US" sz="1800"/>
              <a:t>预测图像真实嵌入率</a:t>
            </a:r>
            <a:endParaRPr lang="zh-CN" altLang="en-US" sz="1800"/>
          </a:p>
          <a:p>
            <a:pPr>
              <a:lnSpc>
                <a:spcPct val="110000"/>
              </a:lnSpc>
            </a:pPr>
            <a:r>
              <a:rPr lang="zh-CN" altLang="en-US" sz="2000"/>
              <a:t>分类标签：</a:t>
            </a:r>
            <a:r>
              <a:rPr lang="en-US" altLang="zh-CN" sz="2000"/>
              <a:t>Soft Label</a:t>
            </a:r>
            <a:r>
              <a:rPr lang="zh-CN" altLang="en-US" sz="2000"/>
              <a:t>，</a:t>
            </a:r>
            <a:r>
              <a:rPr lang="en-US" altLang="zh-CN" sz="2000"/>
              <a:t>KL</a:t>
            </a:r>
            <a:r>
              <a:rPr lang="zh-CN" altLang="en-US" sz="2000"/>
              <a:t>散度均衡</a:t>
            </a:r>
            <a:endParaRPr lang="zh-CN" altLang="en-US" sz="2000"/>
          </a:p>
          <a:p>
            <a:pPr>
              <a:lnSpc>
                <a:spcPct val="110000"/>
              </a:lnSpc>
            </a:pPr>
            <a:r>
              <a:rPr lang="zh-CN" altLang="en-US" sz="2000"/>
              <a:t>损失函数设计：</a:t>
            </a:r>
            <a:endParaRPr lang="zh-CN" altLang="en-US" sz="2000"/>
          </a:p>
          <a:p>
            <a:pPr marL="1371600" lvl="3" indent="0">
              <a:buNone/>
            </a:pPr>
            <a:r>
              <a:rPr lang="zh-CN" altLang="en-US"/>
              <a:t>分类损失：</a:t>
            </a:r>
            <a:r>
              <a:rPr lang="en-US" altLang="zh-CN"/>
              <a:t>KLDivLoss</a:t>
            </a:r>
            <a:endParaRPr lang="en-US" altLang="zh-CN"/>
          </a:p>
          <a:p>
            <a:pPr marL="1371600" lvl="3" indent="0">
              <a:buNone/>
            </a:pPr>
            <a:r>
              <a:rPr lang="zh-CN" altLang="en-US"/>
              <a:t>回归损失：</a:t>
            </a:r>
            <a:r>
              <a:rPr lang="en-US" altLang="zh-CN"/>
              <a:t>MSELoss</a:t>
            </a:r>
            <a:endParaRPr lang="en-US" altLang="zh-CN"/>
          </a:p>
          <a:p>
            <a:pPr marL="1371600" lvl="3" indent="0">
              <a:buNone/>
            </a:pPr>
            <a:r>
              <a:rPr lang="zh-CN" altLang="en-US"/>
              <a:t>总损失：</a:t>
            </a:r>
            <a:r>
              <a:rPr lang="en-US" altLang="zh-CN"/>
              <a:t>MultiTaskLoss</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9930" y="212090"/>
            <a:ext cx="10515600" cy="1325563"/>
          </a:xfrm>
        </p:spPr>
        <p:txBody>
          <a:bodyPr/>
          <a:lstStyle/>
          <a:p>
            <a:r>
              <a:rPr lang="zh-CN" altLang="en-US" sz="3600"/>
              <a:t>实验过程</a:t>
            </a:r>
            <a:r>
              <a:rPr lang="zh-CN" altLang="en-US" sz="3200"/>
              <a:t>：</a:t>
            </a:r>
            <a:r>
              <a:rPr lang="zh-CN" altLang="en-US" sz="3200" i="1"/>
              <a:t>数据预处理阶段</a:t>
            </a:r>
            <a:endParaRPr lang="zh-CN" altLang="en-US" sz="3200" i="1"/>
          </a:p>
        </p:txBody>
      </p:sp>
      <p:sp>
        <p:nvSpPr>
          <p:cNvPr id="3" name="内容占位符 2"/>
          <p:cNvSpPr>
            <a:spLocks noGrp="1"/>
          </p:cNvSpPr>
          <p:nvPr>
            <p:ph idx="1"/>
          </p:nvPr>
        </p:nvSpPr>
        <p:spPr>
          <a:xfrm>
            <a:off x="838200" y="1428115"/>
            <a:ext cx="4934585" cy="2534920"/>
          </a:xfrm>
        </p:spPr>
        <p:txBody>
          <a:bodyPr>
            <a:normAutofit lnSpcReduction="10000"/>
          </a:bodyPr>
          <a:lstStyle/>
          <a:p>
            <a:r>
              <a:rPr lang="zh-CN" altLang="en-US" sz="2000"/>
              <a:t>数据集划分模块（</a:t>
            </a:r>
            <a:r>
              <a:rPr lang="en-US" altLang="zh-CN" sz="2000"/>
              <a:t>split.py</a:t>
            </a:r>
            <a:r>
              <a:rPr lang="zh-CN" altLang="en-US" sz="2000"/>
              <a:t>）</a:t>
            </a:r>
            <a:endParaRPr lang="zh-CN" altLang="en-US" sz="2000"/>
          </a:p>
          <a:p>
            <a:pPr marL="0" indent="0">
              <a:buNone/>
            </a:pPr>
            <a:r>
              <a:rPr lang="zh-CN" altLang="en-US" sz="1600">
                <a:solidFill>
                  <a:srgbClr val="7030A0"/>
                </a:solidFill>
              </a:rPr>
              <a:t>【功能】</a:t>
            </a:r>
            <a:endParaRPr lang="zh-CN" altLang="en-US" sz="1600">
              <a:solidFill>
                <a:srgbClr val="7030A0"/>
              </a:solidFill>
            </a:endParaRPr>
          </a:p>
          <a:p>
            <a:pPr marL="0" indent="0">
              <a:buNone/>
            </a:pPr>
            <a:r>
              <a:rPr lang="en-US" altLang="zh-CN" sz="1400"/>
              <a:t>1. random.shuffle</a:t>
            </a:r>
            <a:r>
              <a:rPr lang="zh-CN" altLang="en-US" sz="1400"/>
              <a:t>文件随机打乱</a:t>
            </a:r>
            <a:endParaRPr lang="zh-CN" altLang="en-US" sz="1400"/>
          </a:p>
          <a:p>
            <a:pPr marL="0" indent="0">
              <a:buNone/>
            </a:pPr>
            <a:endParaRPr lang="zh-CN" altLang="en-US" sz="1600"/>
          </a:p>
          <a:p>
            <a:pPr marL="0" indent="0">
              <a:buNone/>
            </a:pPr>
            <a:endParaRPr lang="zh-CN" altLang="en-US" sz="1600"/>
          </a:p>
          <a:p>
            <a:pPr marL="0" indent="0">
              <a:buNone/>
            </a:pPr>
            <a:endParaRPr lang="zh-CN" altLang="en-US" sz="1600"/>
          </a:p>
          <a:p>
            <a:pPr marL="0" indent="0">
              <a:buNone/>
            </a:pPr>
            <a:r>
              <a:rPr lang="en-US" altLang="zh-CN" sz="1400"/>
              <a:t>2. </a:t>
            </a:r>
            <a:r>
              <a:rPr lang="zh-CN" altLang="en-US" sz="1400"/>
              <a:t>原图像数据按要求比例随机划分为</a:t>
            </a:r>
            <a:r>
              <a:rPr lang="en-US" altLang="zh-CN" sz="1400"/>
              <a:t>trian/val/test</a:t>
            </a:r>
            <a:endParaRPr lang="en-US" altLang="zh-CN" sz="1400"/>
          </a:p>
          <a:p>
            <a:pPr marL="0" indent="0">
              <a:buNone/>
            </a:pPr>
            <a:r>
              <a:rPr lang="en-US" altLang="zh-CN" sz="1400"/>
              <a:t>3. </a:t>
            </a:r>
            <a:r>
              <a:rPr lang="zh-CN" altLang="en-US" sz="1400"/>
              <a:t>统一规范化文件命名</a:t>
            </a:r>
            <a:endParaRPr lang="zh-CN" altLang="en-US" sz="1400"/>
          </a:p>
          <a:p>
            <a:pPr marL="0" indent="0">
              <a:buNone/>
            </a:pPr>
            <a:endParaRPr lang="zh-CN" altLang="en-US" sz="1600"/>
          </a:p>
          <a:p>
            <a:pPr marL="0" indent="0">
              <a:buNone/>
            </a:pPr>
            <a:endParaRPr lang="zh-CN" altLang="en-US" sz="1600"/>
          </a:p>
          <a:p>
            <a:pPr marL="0" indent="0">
              <a:buNone/>
            </a:pPr>
            <a:endParaRPr lang="zh-CN" altLang="en-US" sz="1600">
              <a:solidFill>
                <a:srgbClr val="7030A0"/>
              </a:solidFill>
            </a:endParaRPr>
          </a:p>
        </p:txBody>
      </p:sp>
      <p:pic>
        <p:nvPicPr>
          <p:cNvPr id="4" name="图片 1"/>
          <p:cNvPicPr>
            <a:picLocks noChangeAspect="1"/>
          </p:cNvPicPr>
          <p:nvPr/>
        </p:nvPicPr>
        <p:blipFill>
          <a:blip r:embed="rId1"/>
          <a:stretch>
            <a:fillRect/>
          </a:stretch>
        </p:blipFill>
        <p:spPr>
          <a:xfrm>
            <a:off x="1010285" y="2433320"/>
            <a:ext cx="2091690" cy="524510"/>
          </a:xfrm>
          <a:prstGeom prst="rect">
            <a:avLst/>
          </a:prstGeom>
          <a:noFill/>
          <a:ln>
            <a:noFill/>
          </a:ln>
        </p:spPr>
      </p:pic>
      <p:pic>
        <p:nvPicPr>
          <p:cNvPr id="5" name="图片 2"/>
          <p:cNvPicPr>
            <a:picLocks noChangeAspect="1"/>
          </p:cNvPicPr>
          <p:nvPr/>
        </p:nvPicPr>
        <p:blipFill>
          <a:blip r:embed="rId2"/>
          <a:stretch>
            <a:fillRect/>
          </a:stretch>
        </p:blipFill>
        <p:spPr>
          <a:xfrm>
            <a:off x="1009968" y="3852863"/>
            <a:ext cx="3119755" cy="728345"/>
          </a:xfrm>
          <a:prstGeom prst="rect">
            <a:avLst/>
          </a:prstGeom>
          <a:noFill/>
          <a:ln>
            <a:noFill/>
          </a:ln>
        </p:spPr>
      </p:pic>
      <p:pic>
        <p:nvPicPr>
          <p:cNvPr id="6" name="图片 3"/>
          <p:cNvPicPr>
            <a:picLocks noChangeAspect="1"/>
          </p:cNvPicPr>
          <p:nvPr/>
        </p:nvPicPr>
        <p:blipFill>
          <a:blip r:embed="rId3"/>
          <a:stretch>
            <a:fillRect/>
          </a:stretch>
        </p:blipFill>
        <p:spPr>
          <a:xfrm>
            <a:off x="1010285" y="5191443"/>
            <a:ext cx="1482090" cy="937895"/>
          </a:xfrm>
          <a:prstGeom prst="rect">
            <a:avLst/>
          </a:prstGeom>
          <a:noFill/>
          <a:ln>
            <a:noFill/>
          </a:ln>
        </p:spPr>
      </p:pic>
      <p:cxnSp>
        <p:nvCxnSpPr>
          <p:cNvPr id="7" name="直接连接符 6"/>
          <p:cNvCxnSpPr/>
          <p:nvPr/>
        </p:nvCxnSpPr>
        <p:spPr>
          <a:xfrm>
            <a:off x="6096000" y="1354455"/>
            <a:ext cx="10795" cy="4412615"/>
          </a:xfrm>
          <a:prstGeom prst="line">
            <a:avLst/>
          </a:prstGeom>
        </p:spPr>
        <p:style>
          <a:lnRef idx="2">
            <a:schemeClr val="accent1"/>
          </a:lnRef>
          <a:fillRef idx="0">
            <a:srgbClr val="FFFFFF"/>
          </a:fillRef>
          <a:effectRef idx="0">
            <a:srgbClr val="FFFFFF"/>
          </a:effectRef>
          <a:fontRef idx="minor">
            <a:schemeClr val="tx1"/>
          </a:fontRef>
        </p:style>
      </p:cxnSp>
      <p:sp>
        <p:nvSpPr>
          <p:cNvPr id="8" name="文本框 7"/>
          <p:cNvSpPr txBox="1"/>
          <p:nvPr/>
        </p:nvSpPr>
        <p:spPr>
          <a:xfrm>
            <a:off x="838200" y="4763770"/>
            <a:ext cx="1527175" cy="337185"/>
          </a:xfrm>
          <a:prstGeom prst="rect">
            <a:avLst/>
          </a:prstGeom>
          <a:noFill/>
        </p:spPr>
        <p:txBody>
          <a:bodyPr wrap="square" rtlCol="0" anchor="t">
            <a:spAutoFit/>
          </a:bodyPr>
          <a:lstStyle/>
          <a:p>
            <a:pPr marL="0" indent="0">
              <a:buNone/>
            </a:pPr>
            <a:r>
              <a:rPr lang="zh-CN" altLang="en-US" sz="1600">
                <a:solidFill>
                  <a:srgbClr val="7030A0"/>
                </a:solidFill>
                <a:sym typeface="+mn-ea"/>
              </a:rPr>
              <a:t>【输出结构】</a:t>
            </a:r>
            <a:endParaRPr lang="zh-CN" altLang="en-US" sz="1600">
              <a:solidFill>
                <a:srgbClr val="7030A0"/>
              </a:solidFill>
              <a:sym typeface="+mn-ea"/>
            </a:endParaRPr>
          </a:p>
        </p:txBody>
      </p:sp>
      <p:sp>
        <p:nvSpPr>
          <p:cNvPr id="10" name="内容占位符 2"/>
          <p:cNvSpPr>
            <a:spLocks noGrp="1"/>
          </p:cNvSpPr>
          <p:nvPr/>
        </p:nvSpPr>
        <p:spPr>
          <a:xfrm>
            <a:off x="6303010" y="1428115"/>
            <a:ext cx="4934585" cy="20770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a:t>隐写处理模块（</a:t>
            </a:r>
            <a:r>
              <a:rPr lang="en-US" altLang="zh-CN" sz="2000"/>
              <a:t>process&amp;loader.py</a:t>
            </a:r>
            <a:r>
              <a:rPr lang="zh-CN" altLang="en-US" sz="2000"/>
              <a:t>）</a:t>
            </a:r>
            <a:endParaRPr lang="zh-CN" altLang="en-US" sz="2000"/>
          </a:p>
          <a:p>
            <a:pPr marL="0" indent="0">
              <a:buNone/>
            </a:pPr>
            <a:r>
              <a:rPr lang="zh-CN" altLang="en-US" sz="1600">
                <a:solidFill>
                  <a:srgbClr val="7030A0"/>
                </a:solidFill>
              </a:rPr>
              <a:t>【功能】</a:t>
            </a:r>
            <a:endParaRPr lang="zh-CN" altLang="en-US" sz="1600">
              <a:solidFill>
                <a:srgbClr val="7030A0"/>
              </a:solidFill>
            </a:endParaRPr>
          </a:p>
          <a:p>
            <a:pPr marL="0" indent="0">
              <a:lnSpc>
                <a:spcPct val="150000"/>
              </a:lnSpc>
              <a:buNone/>
            </a:pPr>
            <a:r>
              <a:rPr lang="zh-CN" altLang="en-US" sz="1400"/>
              <a:t>对已划分的数据集图像进行</a:t>
            </a:r>
            <a:r>
              <a:rPr lang="en-US" altLang="zh-CN" sz="1400"/>
              <a:t>LSB</a:t>
            </a:r>
            <a:r>
              <a:rPr lang="zh-CN" altLang="en-US" sz="1400"/>
              <a:t>隐写处理，生成不同替换率下图像（</a:t>
            </a:r>
            <a:r>
              <a:rPr lang="en-US" altLang="zh-CN" sz="1400"/>
              <a:t>payload∈[0.1,1.0]</a:t>
            </a:r>
            <a:r>
              <a:rPr lang="zh-CN" altLang="en-US" sz="1400"/>
              <a:t>）用于构建有监督学习任务</a:t>
            </a:r>
            <a:endParaRPr lang="zh-CN" altLang="en-US" sz="1600"/>
          </a:p>
          <a:p>
            <a:pPr marL="0" indent="0">
              <a:buNone/>
            </a:pPr>
            <a:r>
              <a:rPr lang="zh-CN" altLang="en-US" sz="1600">
                <a:solidFill>
                  <a:srgbClr val="7030A0"/>
                </a:solidFill>
                <a:sym typeface="+mn-ea"/>
              </a:rPr>
              <a:t>【原理】</a:t>
            </a:r>
            <a:r>
              <a:rPr lang="en-US" altLang="zh-CN" sz="1600">
                <a:solidFill>
                  <a:srgbClr val="7030A0"/>
                </a:solidFill>
                <a:sym typeface="+mn-ea"/>
              </a:rPr>
              <a:t>LSB</a:t>
            </a:r>
            <a:r>
              <a:rPr lang="zh-CN" altLang="en-US" sz="1600">
                <a:solidFill>
                  <a:srgbClr val="7030A0"/>
                </a:solidFill>
                <a:sym typeface="+mn-ea"/>
              </a:rPr>
              <a:t>替换</a:t>
            </a:r>
            <a:endParaRPr lang="zh-CN" altLang="en-US" sz="1600">
              <a:solidFill>
                <a:srgbClr val="7030A0"/>
              </a:solidFill>
            </a:endParaRPr>
          </a:p>
          <a:p>
            <a:pPr marL="0" indent="0">
              <a:buNone/>
            </a:pPr>
            <a:endParaRPr lang="zh-CN" altLang="en-US" sz="1600"/>
          </a:p>
          <a:p>
            <a:pPr marL="0" indent="0">
              <a:buNone/>
            </a:pPr>
            <a:endParaRPr lang="zh-CN" altLang="en-US" sz="1600">
              <a:solidFill>
                <a:srgbClr val="7030A0"/>
              </a:solidFill>
            </a:endParaRPr>
          </a:p>
        </p:txBody>
      </p:sp>
      <p:sp>
        <p:nvSpPr>
          <p:cNvPr id="11" name="文本框 10"/>
          <p:cNvSpPr txBox="1"/>
          <p:nvPr/>
        </p:nvSpPr>
        <p:spPr>
          <a:xfrm>
            <a:off x="6303010" y="2957830"/>
            <a:ext cx="5679440" cy="1279525"/>
          </a:xfrm>
          <a:prstGeom prst="rect">
            <a:avLst/>
          </a:prstGeom>
        </p:spPr>
        <p:txBody>
          <a:bodyPr>
            <a:noAutofit/>
          </a:bodyPr>
          <a:lstStyle/>
          <a:p>
            <a:pPr marL="0" indent="0" algn="just" defTabSz="266700">
              <a:lnSpc>
                <a:spcPct val="150000"/>
              </a:lnSpc>
              <a:spcBef>
                <a:spcPct val="0"/>
              </a:spcBef>
              <a:spcAft>
                <a:spcPct val="0"/>
              </a:spcAft>
            </a:pPr>
            <a:r>
              <a:rPr lang="zh-CN" altLang="en-US" sz="1400">
                <a:latin typeface="Calibri" panose="020F0502020204030204"/>
                <a:ea typeface="宋体" panose="02010600030101010101" pitchFamily="2" charset="-122"/>
              </a:rPr>
              <a:t>将图像展平成一维数组</a:t>
            </a:r>
            <a:endParaRPr lang="zh-CN" altLang="en-US" sz="1400">
              <a:latin typeface="Calibri" panose="020F0502020204030204"/>
              <a:ea typeface="宋体" panose="02010600030101010101" pitchFamily="2" charset="-122"/>
            </a:endParaRPr>
          </a:p>
          <a:p>
            <a:pPr marL="0" indent="0" algn="just" defTabSz="266700">
              <a:lnSpc>
                <a:spcPct val="150000"/>
              </a:lnSpc>
              <a:spcBef>
                <a:spcPct val="0"/>
              </a:spcBef>
              <a:spcAft>
                <a:spcPct val="0"/>
              </a:spcAft>
            </a:pPr>
            <a:r>
              <a:rPr lang="zh-CN" altLang="en-US" sz="1400">
                <a:latin typeface="Calibri" panose="020F0502020204030204"/>
                <a:ea typeface="宋体" panose="02010600030101010101" pitchFamily="2" charset="-122"/>
              </a:rPr>
              <a:t>随机选取像素，替换最低有效位（</a:t>
            </a:r>
            <a:r>
              <a:rPr lang="en-US" altLang="zh-CN" sz="1400">
                <a:latin typeface="Calibri" panose="020F0502020204030204"/>
                <a:ea typeface="Calibri" panose="020F0502020204030204"/>
              </a:rPr>
              <a:t>LSB</a:t>
            </a:r>
            <a:r>
              <a:rPr lang="zh-CN" altLang="en-US" sz="1400">
                <a:latin typeface="Calibri" panose="020F0502020204030204"/>
                <a:ea typeface="宋体" panose="02010600030101010101" pitchFamily="2" charset="-122"/>
              </a:rPr>
              <a:t>）为随机秘密比特</a:t>
            </a:r>
            <a:endParaRPr lang="zh-CN" altLang="en-US" sz="1400">
              <a:latin typeface="Calibri" panose="020F0502020204030204"/>
              <a:ea typeface="宋体" panose="02010600030101010101" pitchFamily="2" charset="-122"/>
            </a:endParaRPr>
          </a:p>
          <a:p>
            <a:pPr marL="0" indent="0" algn="just" defTabSz="266700">
              <a:lnSpc>
                <a:spcPct val="150000"/>
              </a:lnSpc>
              <a:spcBef>
                <a:spcPct val="0"/>
              </a:spcBef>
              <a:spcAft>
                <a:spcPct val="0"/>
              </a:spcAft>
            </a:pPr>
            <a:endParaRPr lang="zh-CN" altLang="en-US" sz="1400">
              <a:latin typeface="Calibri" panose="020F0502020204030204"/>
              <a:ea typeface="宋体" panose="02010600030101010101" pitchFamily="2" charset="-122"/>
            </a:endParaRPr>
          </a:p>
          <a:p>
            <a:pPr marL="0" indent="0" algn="just" defTabSz="266700">
              <a:lnSpc>
                <a:spcPct val="150000"/>
              </a:lnSpc>
              <a:spcBef>
                <a:spcPct val="0"/>
              </a:spcBef>
              <a:spcAft>
                <a:spcPct val="0"/>
              </a:spcAft>
            </a:pPr>
            <a:r>
              <a:rPr lang="zh-CN" altLang="en-US" sz="1400">
                <a:latin typeface="Calibri" panose="020F0502020204030204"/>
                <a:ea typeface="宋体" panose="02010600030101010101" pitchFamily="2" charset="-122"/>
              </a:rPr>
              <a:t>按嵌入率保存多个版本，如：</a:t>
            </a:r>
            <a:r>
              <a:rPr lang="en-US" altLang="zh-CN" sz="1400">
                <a:latin typeface="Calibri" panose="020F0502020204030204"/>
                <a:ea typeface="Calibri" panose="020F0502020204030204"/>
              </a:rPr>
              <a:t>train_00001_0.3.pgm</a:t>
            </a:r>
            <a:r>
              <a:rPr lang="zh-CN" altLang="en-US" sz="1400">
                <a:latin typeface="Calibri" panose="020F0502020204030204"/>
                <a:ea typeface="宋体" panose="02010600030101010101" pitchFamily="2" charset="-122"/>
              </a:rPr>
              <a:t>表示</a:t>
            </a:r>
            <a:r>
              <a:rPr lang="en-US" altLang="zh-CN" sz="1400">
                <a:latin typeface="Calibri" panose="020F0502020204030204"/>
                <a:ea typeface="Calibri" panose="020F0502020204030204"/>
              </a:rPr>
              <a:t>30%</a:t>
            </a:r>
            <a:r>
              <a:rPr lang="zh-CN" altLang="en-US" sz="1400">
                <a:latin typeface="Calibri" panose="020F0502020204030204"/>
                <a:ea typeface="宋体" panose="02010600030101010101" pitchFamily="2" charset="-122"/>
              </a:rPr>
              <a:t>嵌入率图像</a:t>
            </a:r>
            <a:endParaRPr lang="zh-CN" altLang="en-US" sz="1400">
              <a:latin typeface="Calibri" panose="020F0502020204030204"/>
              <a:ea typeface="宋体" panose="02010600030101010101" pitchFamily="2" charset="-122"/>
            </a:endParaRPr>
          </a:p>
        </p:txBody>
      </p:sp>
      <p:pic>
        <p:nvPicPr>
          <p:cNvPr id="12" name="图片 4"/>
          <p:cNvPicPr>
            <a:picLocks noChangeAspect="1"/>
          </p:cNvPicPr>
          <p:nvPr/>
        </p:nvPicPr>
        <p:blipFill>
          <a:blip r:embed="rId4"/>
          <a:stretch>
            <a:fillRect/>
          </a:stretch>
        </p:blipFill>
        <p:spPr>
          <a:xfrm>
            <a:off x="6430010" y="3654743"/>
            <a:ext cx="2612390" cy="309245"/>
          </a:xfrm>
          <a:prstGeom prst="rect">
            <a:avLst/>
          </a:prstGeom>
          <a:noFill/>
          <a:ln>
            <a:noFill/>
          </a:ln>
        </p:spPr>
      </p:pic>
      <p:pic>
        <p:nvPicPr>
          <p:cNvPr id="13" name="图片 5"/>
          <p:cNvPicPr>
            <a:picLocks noChangeAspect="1"/>
          </p:cNvPicPr>
          <p:nvPr/>
        </p:nvPicPr>
        <p:blipFill>
          <a:blip r:embed="rId5"/>
          <a:stretch>
            <a:fillRect/>
          </a:stretch>
        </p:blipFill>
        <p:spPr>
          <a:xfrm>
            <a:off x="6429693" y="4404678"/>
            <a:ext cx="2982595" cy="358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9930" y="212090"/>
            <a:ext cx="10515600" cy="1325563"/>
          </a:xfrm>
        </p:spPr>
        <p:txBody>
          <a:bodyPr/>
          <a:lstStyle/>
          <a:p>
            <a:r>
              <a:rPr lang="zh-CN" altLang="en-US" sz="3600"/>
              <a:t>实验过程</a:t>
            </a:r>
            <a:r>
              <a:rPr lang="zh-CN" altLang="en-US" sz="3200"/>
              <a:t>：</a:t>
            </a:r>
            <a:r>
              <a:rPr lang="zh-CN" altLang="en-US" sz="3200" i="1"/>
              <a:t>数据预处理阶段</a:t>
            </a:r>
            <a:endParaRPr lang="zh-CN" altLang="en-US" sz="3200" i="1"/>
          </a:p>
        </p:txBody>
      </p:sp>
      <p:sp>
        <p:nvSpPr>
          <p:cNvPr id="3" name="内容占位符 2"/>
          <p:cNvSpPr>
            <a:spLocks noGrp="1"/>
          </p:cNvSpPr>
          <p:nvPr>
            <p:ph idx="1"/>
          </p:nvPr>
        </p:nvSpPr>
        <p:spPr>
          <a:xfrm>
            <a:off x="838200" y="1428115"/>
            <a:ext cx="5267960" cy="2534920"/>
          </a:xfrm>
        </p:spPr>
        <p:txBody>
          <a:bodyPr>
            <a:normAutofit/>
          </a:bodyPr>
          <a:lstStyle/>
          <a:p>
            <a:r>
              <a:rPr lang="zh-CN" altLang="en-US" sz="2000"/>
              <a:t>数据集封装类（</a:t>
            </a:r>
            <a:r>
              <a:rPr lang="en-US" altLang="zh-CN" sz="2000"/>
              <a:t>StegoDataset</a:t>
            </a:r>
            <a:r>
              <a:rPr lang="zh-CN" altLang="en-US" sz="2000"/>
              <a:t>）</a:t>
            </a:r>
            <a:endParaRPr lang="zh-CN" altLang="en-US" sz="2000"/>
          </a:p>
          <a:p>
            <a:pPr marL="0" indent="0">
              <a:buNone/>
            </a:pPr>
            <a:r>
              <a:rPr lang="zh-CN" altLang="en-US" sz="1600">
                <a:solidFill>
                  <a:srgbClr val="7030A0"/>
                </a:solidFill>
              </a:rPr>
              <a:t>【功能】</a:t>
            </a:r>
            <a:endParaRPr lang="zh-CN" altLang="en-US" sz="1600">
              <a:solidFill>
                <a:srgbClr val="7030A0"/>
              </a:solidFill>
            </a:endParaRPr>
          </a:p>
          <a:p>
            <a:pPr marL="0" indent="0">
              <a:buNone/>
            </a:pPr>
            <a:r>
              <a:rPr lang="zh-CN" altLang="en-US" sz="1600"/>
              <a:t>封装图像路径与嵌入率标签的</a:t>
            </a:r>
            <a:r>
              <a:rPr lang="en-US" altLang="zh-CN" sz="1600"/>
              <a:t>Dataset</a:t>
            </a:r>
            <a:r>
              <a:rPr lang="zh-CN" altLang="en-US" sz="1600"/>
              <a:t>类供训练加载使用</a:t>
            </a:r>
            <a:endParaRPr lang="zh-CN" altLang="en-US" sz="1600"/>
          </a:p>
          <a:p>
            <a:pPr marL="0" indent="457200">
              <a:lnSpc>
                <a:spcPct val="150000"/>
              </a:lnSpc>
              <a:buNone/>
            </a:pPr>
            <a:r>
              <a:rPr lang="en-US" altLang="zh-CN" sz="1600"/>
              <a:t>·</a:t>
            </a:r>
            <a:r>
              <a:rPr lang="zh-CN" altLang="en-US" sz="1600"/>
              <a:t>自动从文件名提取嵌入率特征作为回归标签</a:t>
            </a:r>
            <a:endParaRPr lang="zh-CN" altLang="en-US" sz="1600"/>
          </a:p>
          <a:p>
            <a:pPr marL="0" indent="457200">
              <a:lnSpc>
                <a:spcPct val="150000"/>
              </a:lnSpc>
              <a:buNone/>
            </a:pPr>
            <a:r>
              <a:rPr lang="en-US" altLang="zh-CN" sz="1600"/>
              <a:t>·</a:t>
            </a:r>
            <a:r>
              <a:rPr lang="zh-CN" altLang="en-US" sz="1600"/>
              <a:t>自定义图像</a:t>
            </a:r>
            <a:r>
              <a:rPr lang="en-US" altLang="zh-CN" sz="1600"/>
              <a:t>transform,</a:t>
            </a:r>
            <a:r>
              <a:rPr lang="zh-CN" altLang="en-US" sz="1600"/>
              <a:t>如</a:t>
            </a:r>
            <a:r>
              <a:rPr lang="en-US" altLang="zh-CN" sz="1600"/>
              <a:t>resize</a:t>
            </a:r>
            <a:r>
              <a:rPr lang="zh-CN" altLang="en-US" sz="1600"/>
              <a:t>与归一化</a:t>
            </a:r>
            <a:endParaRPr lang="zh-CN" altLang="en-US" sz="1600"/>
          </a:p>
          <a:p>
            <a:pPr marL="0" indent="0">
              <a:buNone/>
            </a:pPr>
            <a:endParaRPr lang="zh-CN" altLang="en-US" sz="1600"/>
          </a:p>
          <a:p>
            <a:pPr marL="0" indent="0">
              <a:buNone/>
            </a:pPr>
            <a:endParaRPr lang="zh-CN" altLang="en-US" sz="1600">
              <a:solidFill>
                <a:srgbClr val="7030A0"/>
              </a:solidFill>
            </a:endParaRPr>
          </a:p>
        </p:txBody>
      </p:sp>
      <p:cxnSp>
        <p:nvCxnSpPr>
          <p:cNvPr id="7" name="直接连接符 6"/>
          <p:cNvCxnSpPr/>
          <p:nvPr/>
        </p:nvCxnSpPr>
        <p:spPr>
          <a:xfrm flipH="1" flipV="1">
            <a:off x="925830" y="3685540"/>
            <a:ext cx="10245725" cy="2540"/>
          </a:xfrm>
          <a:prstGeom prst="line">
            <a:avLst/>
          </a:prstGeom>
        </p:spPr>
        <p:style>
          <a:lnRef idx="2">
            <a:schemeClr val="accent1"/>
          </a:lnRef>
          <a:fillRef idx="0">
            <a:srgbClr val="FFFFFF"/>
          </a:fillRef>
          <a:effectRef idx="0">
            <a:srgbClr val="FFFFFF"/>
          </a:effectRef>
          <a:fontRef idx="minor">
            <a:schemeClr val="tx1"/>
          </a:fontRef>
        </p:style>
      </p:cxnSp>
      <p:pic>
        <p:nvPicPr>
          <p:cNvPr id="1990214089"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6490335" y="1738630"/>
            <a:ext cx="3727450" cy="1219200"/>
          </a:xfrm>
          <a:prstGeom prst="rect">
            <a:avLst/>
          </a:prstGeom>
          <a:noFill/>
          <a:ln>
            <a:noFill/>
          </a:ln>
        </p:spPr>
      </p:pic>
      <p:graphicFrame>
        <p:nvGraphicFramePr>
          <p:cNvPr id="9" name="表格 8"/>
          <p:cNvGraphicFramePr/>
          <p:nvPr>
            <p:custDataLst>
              <p:tags r:id="rId2"/>
            </p:custDataLst>
          </p:nvPr>
        </p:nvGraphicFramePr>
        <p:xfrm>
          <a:off x="2110105" y="4171950"/>
          <a:ext cx="7766685" cy="1593215"/>
        </p:xfrm>
        <a:graphic>
          <a:graphicData uri="http://schemas.openxmlformats.org/drawingml/2006/table">
            <a:tbl>
              <a:tblPr/>
              <a:tblGrid>
                <a:gridCol w="2227580"/>
                <a:gridCol w="2723515"/>
                <a:gridCol w="2815590"/>
              </a:tblGrid>
              <a:tr h="433705">
                <a:tc>
                  <a:txBody>
                    <a:bodyPr/>
                    <a:lstStyle/>
                    <a:p>
                      <a:pPr marL="0" indent="0" algn="ctr">
                        <a:lnSpc>
                          <a:spcPct val="150000"/>
                        </a:lnSpc>
                        <a:spcBef>
                          <a:spcPct val="0"/>
                        </a:spcBef>
                        <a:spcAft>
                          <a:spcPct val="0"/>
                        </a:spcAft>
                      </a:pPr>
                      <a:r>
                        <a:rPr lang="zh-CN" sz="1600" b="1">
                          <a:latin typeface="Calibri" panose="020F0502020204030204"/>
                          <a:ea typeface="宋体" panose="02010600030101010101" pitchFamily="2" charset="-122"/>
                        </a:rPr>
                        <a:t>模块</a:t>
                      </a:r>
                      <a:endParaRPr lang="zh-CN" sz="1600" b="1">
                        <a:latin typeface="Calibri" panose="020F0502020204030204"/>
                        <a:ea typeface="宋体" panose="02010600030101010101" pitchFamily="2" charset="-122"/>
                      </a:endParaRP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accent3">
                        <a:lumMod val="20000"/>
                        <a:lumOff val="80000"/>
                      </a:schemeClr>
                    </a:solidFill>
                  </a:tcPr>
                </a:tc>
                <a:tc>
                  <a:txBody>
                    <a:bodyPr/>
                    <a:lstStyle/>
                    <a:p>
                      <a:pPr marL="0" indent="0" algn="ctr">
                        <a:lnSpc>
                          <a:spcPct val="150000"/>
                        </a:lnSpc>
                        <a:spcBef>
                          <a:spcPct val="0"/>
                        </a:spcBef>
                        <a:spcAft>
                          <a:spcPct val="0"/>
                        </a:spcAft>
                      </a:pPr>
                      <a:r>
                        <a:rPr lang="zh-CN" sz="1600" b="1">
                          <a:latin typeface="Calibri" panose="020F0502020204030204"/>
                          <a:ea typeface="宋体" panose="02010600030101010101" pitchFamily="2" charset="-122"/>
                        </a:rPr>
                        <a:t>功能简述</a:t>
                      </a:r>
                      <a:endParaRPr lang="zh-CN" sz="1600" b="1">
                        <a:latin typeface="Calibri" panose="020F0502020204030204"/>
                        <a:ea typeface="宋体" panose="02010600030101010101" pitchFamily="2" charset="-122"/>
                      </a:endParaRP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accent3">
                        <a:lumMod val="20000"/>
                        <a:lumOff val="80000"/>
                      </a:schemeClr>
                    </a:solidFill>
                  </a:tcPr>
                </a:tc>
                <a:tc>
                  <a:txBody>
                    <a:bodyPr/>
                    <a:lstStyle/>
                    <a:p>
                      <a:pPr marL="0" indent="0" algn="ctr">
                        <a:lnSpc>
                          <a:spcPct val="150000"/>
                        </a:lnSpc>
                        <a:spcBef>
                          <a:spcPct val="0"/>
                        </a:spcBef>
                        <a:spcAft>
                          <a:spcPct val="0"/>
                        </a:spcAft>
                      </a:pPr>
                      <a:r>
                        <a:rPr lang="zh-CN" sz="1600" b="1">
                          <a:latin typeface="Calibri" panose="020F0502020204030204"/>
                          <a:ea typeface="宋体" panose="02010600030101010101" pitchFamily="2" charset="-122"/>
                        </a:rPr>
                        <a:t>核心技术</a:t>
                      </a:r>
                      <a:endParaRPr lang="zh-CN" sz="1600" b="1">
                        <a:latin typeface="Calibri" panose="020F0502020204030204"/>
                        <a:ea typeface="宋体" panose="02010600030101010101" pitchFamily="2" charset="-122"/>
                      </a:endParaRP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accent3">
                        <a:lumMod val="20000"/>
                        <a:lumOff val="80000"/>
                      </a:schemeClr>
                    </a:solidFill>
                  </a:tcPr>
                </a:tc>
              </a:tr>
              <a:tr h="371475">
                <a:tc>
                  <a:txBody>
                    <a:bodyPr/>
                    <a:lstStyle/>
                    <a:p>
                      <a:pPr marL="0" indent="0" algn="just">
                        <a:lnSpc>
                          <a:spcPct val="130000"/>
                        </a:lnSpc>
                        <a:spcBef>
                          <a:spcPct val="0"/>
                        </a:spcBef>
                        <a:spcAft>
                          <a:spcPct val="0"/>
                        </a:spcAft>
                      </a:pPr>
                      <a:r>
                        <a:rPr lang="en-US" altLang="zh-CN" sz="1600">
                          <a:latin typeface="Calibri" panose="020F0502020204030204"/>
                          <a:ea typeface="Calibri" panose="020F0502020204030204"/>
                        </a:rPr>
                        <a:t>split.py</a:t>
                      </a:r>
                      <a:endParaRPr lang="en-US" altLang="zh-CN" sz="1600">
                        <a:latin typeface="Calibri" panose="020F0502020204030204"/>
                        <a:ea typeface="Calibri" panose="020F0502020204030204"/>
                      </a:endParaRP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just">
                        <a:lnSpc>
                          <a:spcPct val="130000"/>
                        </a:lnSpc>
                        <a:spcBef>
                          <a:spcPct val="0"/>
                        </a:spcBef>
                        <a:spcAft>
                          <a:spcPct val="0"/>
                        </a:spcAft>
                      </a:pPr>
                      <a:r>
                        <a:rPr lang="zh-CN" sz="1600">
                          <a:latin typeface="Calibri" panose="020F0502020204030204"/>
                          <a:ea typeface="宋体" panose="02010600030101010101" pitchFamily="2" charset="-122"/>
                        </a:rPr>
                        <a:t>数据随机拆分，标准命名</a:t>
                      </a:r>
                      <a:endParaRPr lang="zh-CN" sz="1600">
                        <a:latin typeface="Calibri" panose="020F0502020204030204"/>
                        <a:ea typeface="宋体" panose="02010600030101010101" pitchFamily="2" charset="-122"/>
                      </a:endParaRP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just">
                        <a:lnSpc>
                          <a:spcPct val="130000"/>
                        </a:lnSpc>
                        <a:spcBef>
                          <a:spcPct val="0"/>
                        </a:spcBef>
                        <a:spcAft>
                          <a:spcPct val="0"/>
                        </a:spcAft>
                      </a:pPr>
                      <a:r>
                        <a:rPr lang="zh-CN" sz="1600">
                          <a:latin typeface="Calibri" panose="020F0502020204030204"/>
                          <a:ea typeface="宋体" panose="02010600030101010101" pitchFamily="2" charset="-122"/>
                        </a:rPr>
                        <a:t>文件操作，随机划分</a:t>
                      </a:r>
                      <a:endParaRPr lang="zh-CN" sz="1600">
                        <a:latin typeface="Calibri" panose="020F0502020204030204"/>
                        <a:ea typeface="宋体" panose="02010600030101010101" pitchFamily="2" charset="-122"/>
                      </a:endParaRP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72745">
                <a:tc>
                  <a:txBody>
                    <a:bodyPr/>
                    <a:lstStyle/>
                    <a:p>
                      <a:pPr marL="0" indent="0" algn="just">
                        <a:lnSpc>
                          <a:spcPct val="130000"/>
                        </a:lnSpc>
                        <a:spcBef>
                          <a:spcPct val="0"/>
                        </a:spcBef>
                        <a:spcAft>
                          <a:spcPct val="0"/>
                        </a:spcAft>
                      </a:pPr>
                      <a:r>
                        <a:rPr lang="en-US" altLang="zh-CN" sz="1600">
                          <a:latin typeface="Calibri" panose="020F0502020204030204"/>
                          <a:ea typeface="Calibri" panose="020F0502020204030204"/>
                        </a:rPr>
                        <a:t>process&amp;loader.py</a:t>
                      </a:r>
                      <a:endParaRPr lang="en-US" altLang="zh-CN" sz="1600">
                        <a:latin typeface="Calibri" panose="020F0502020204030204"/>
                        <a:ea typeface="Calibri" panose="020F0502020204030204"/>
                      </a:endParaRP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just">
                        <a:lnSpc>
                          <a:spcPct val="130000"/>
                        </a:lnSpc>
                        <a:spcBef>
                          <a:spcPct val="0"/>
                        </a:spcBef>
                        <a:spcAft>
                          <a:spcPct val="0"/>
                        </a:spcAft>
                      </a:pPr>
                      <a:r>
                        <a:rPr lang="en-US" altLang="zh-CN" sz="1600">
                          <a:latin typeface="Calibri" panose="020F0502020204030204"/>
                          <a:ea typeface="Calibri" panose="020F0502020204030204"/>
                        </a:rPr>
                        <a:t>LSB</a:t>
                      </a:r>
                      <a:r>
                        <a:rPr lang="zh-CN" sz="1600">
                          <a:latin typeface="Calibri" panose="020F0502020204030204"/>
                          <a:ea typeface="宋体" panose="02010600030101010101" pitchFamily="2" charset="-122"/>
                        </a:rPr>
                        <a:t>隐写生成多版本图像</a:t>
                      </a:r>
                      <a:endParaRPr lang="zh-CN" sz="1600">
                        <a:latin typeface="Calibri" panose="020F0502020204030204"/>
                        <a:ea typeface="宋体" panose="02010600030101010101" pitchFamily="2" charset="-122"/>
                      </a:endParaRP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just">
                        <a:lnSpc>
                          <a:spcPct val="130000"/>
                        </a:lnSpc>
                        <a:spcBef>
                          <a:spcPct val="0"/>
                        </a:spcBef>
                        <a:spcAft>
                          <a:spcPct val="0"/>
                        </a:spcAft>
                      </a:pPr>
                      <a:r>
                        <a:rPr lang="zh-CN" sz="1600">
                          <a:latin typeface="Calibri" panose="020F0502020204030204"/>
                          <a:ea typeface="宋体" panose="02010600030101010101" pitchFamily="2" charset="-122"/>
                        </a:rPr>
                        <a:t>图像比特操作，批量保存</a:t>
                      </a:r>
                      <a:endParaRPr lang="zh-CN" sz="1600">
                        <a:latin typeface="Calibri" panose="020F0502020204030204"/>
                        <a:ea typeface="宋体" panose="02010600030101010101" pitchFamily="2" charset="-122"/>
                      </a:endParaRP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15290">
                <a:tc>
                  <a:txBody>
                    <a:bodyPr/>
                    <a:lstStyle/>
                    <a:p>
                      <a:pPr marL="0" indent="0" algn="just">
                        <a:lnSpc>
                          <a:spcPct val="130000"/>
                        </a:lnSpc>
                        <a:spcBef>
                          <a:spcPct val="0"/>
                        </a:spcBef>
                        <a:spcAft>
                          <a:spcPct val="0"/>
                        </a:spcAft>
                      </a:pPr>
                      <a:r>
                        <a:rPr lang="en-US" altLang="zh-CN" sz="1600">
                          <a:latin typeface="Calibri" panose="020F0502020204030204"/>
                          <a:ea typeface="Calibri" panose="020F0502020204030204"/>
                        </a:rPr>
                        <a:t>class StegoDataset</a:t>
                      </a:r>
                      <a:endParaRPr lang="en-US" altLang="zh-CN" sz="1600">
                        <a:latin typeface="Calibri" panose="020F0502020204030204"/>
                        <a:ea typeface="Calibri" panose="020F0502020204030204"/>
                      </a:endParaRP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just">
                        <a:lnSpc>
                          <a:spcPct val="130000"/>
                        </a:lnSpc>
                        <a:spcBef>
                          <a:spcPct val="0"/>
                        </a:spcBef>
                        <a:spcAft>
                          <a:spcPct val="0"/>
                        </a:spcAft>
                      </a:pPr>
                      <a:r>
                        <a:rPr lang="zh-CN" sz="1600">
                          <a:latin typeface="Calibri" panose="020F0502020204030204"/>
                          <a:ea typeface="宋体" panose="02010600030101010101" pitchFamily="2" charset="-122"/>
                        </a:rPr>
                        <a:t>图像</a:t>
                      </a:r>
                      <a:r>
                        <a:rPr lang="en-US" altLang="zh-CN" sz="1600">
                          <a:latin typeface="Calibri" panose="020F0502020204030204"/>
                          <a:ea typeface="Calibri" panose="020F0502020204030204"/>
                        </a:rPr>
                        <a:t>+</a:t>
                      </a:r>
                      <a:r>
                        <a:rPr lang="zh-CN" sz="1600">
                          <a:latin typeface="Calibri" panose="020F0502020204030204"/>
                          <a:ea typeface="宋体" panose="02010600030101010101" pitchFamily="2" charset="-122"/>
                        </a:rPr>
                        <a:t>标签组合成</a:t>
                      </a:r>
                      <a:r>
                        <a:rPr lang="en-US" altLang="zh-CN" sz="1600">
                          <a:latin typeface="Calibri" panose="020F0502020204030204"/>
                          <a:ea typeface="Calibri" panose="020F0502020204030204"/>
                        </a:rPr>
                        <a:t>Dataset</a:t>
                      </a:r>
                      <a:endParaRPr lang="en-US" altLang="zh-CN" sz="1600">
                        <a:latin typeface="Calibri" panose="020F0502020204030204"/>
                        <a:ea typeface="Calibri" panose="020F0502020204030204"/>
                      </a:endParaRP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just">
                        <a:lnSpc>
                          <a:spcPct val="130000"/>
                        </a:lnSpc>
                        <a:spcBef>
                          <a:spcPct val="0"/>
                        </a:spcBef>
                        <a:spcAft>
                          <a:spcPct val="0"/>
                        </a:spcAft>
                      </a:pPr>
                      <a:r>
                        <a:rPr lang="zh-CN" sz="1600">
                          <a:latin typeface="Calibri" panose="020F0502020204030204"/>
                          <a:ea typeface="宋体" panose="02010600030101010101" pitchFamily="2" charset="-122"/>
                        </a:rPr>
                        <a:t>自定义标签解析，加载效率</a:t>
                      </a:r>
                      <a:endParaRPr lang="zh-CN" sz="1600">
                        <a:latin typeface="Calibri" panose="020F0502020204030204"/>
                        <a:ea typeface="宋体" panose="02010600030101010101" pitchFamily="2" charset="-122"/>
                      </a:endParaRP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9930" y="212090"/>
            <a:ext cx="10515600" cy="1325563"/>
          </a:xfrm>
        </p:spPr>
        <p:txBody>
          <a:bodyPr/>
          <a:lstStyle/>
          <a:p>
            <a:r>
              <a:rPr lang="zh-CN" altLang="en-US" sz="3600"/>
              <a:t>实验过程</a:t>
            </a:r>
            <a:r>
              <a:rPr lang="zh-CN" altLang="en-US" sz="3200"/>
              <a:t>：</a:t>
            </a:r>
            <a:r>
              <a:rPr lang="zh-CN" altLang="en-US" sz="3200" i="1"/>
              <a:t>模型框架搭建</a:t>
            </a:r>
            <a:r>
              <a:rPr lang="en-US" altLang="zh-CN" sz="3200" i="1"/>
              <a:t> net.py</a:t>
            </a:r>
            <a:endParaRPr lang="en-US" altLang="zh-CN" sz="3200" i="1"/>
          </a:p>
        </p:txBody>
      </p:sp>
      <p:sp>
        <p:nvSpPr>
          <p:cNvPr id="3" name="内容占位符 2"/>
          <p:cNvSpPr>
            <a:spLocks noGrp="1"/>
          </p:cNvSpPr>
          <p:nvPr>
            <p:ph idx="1"/>
          </p:nvPr>
        </p:nvSpPr>
        <p:spPr>
          <a:xfrm>
            <a:off x="1129665" y="1537970"/>
            <a:ext cx="5267960" cy="2534920"/>
          </a:xfrm>
        </p:spPr>
        <p:txBody>
          <a:bodyPr>
            <a:normAutofit/>
          </a:bodyPr>
          <a:lstStyle/>
          <a:p>
            <a:pPr marL="0" indent="0">
              <a:lnSpc>
                <a:spcPct val="150000"/>
              </a:lnSpc>
              <a:buNone/>
            </a:pPr>
            <a:r>
              <a:rPr lang="zh-CN" altLang="en-US" sz="1600" b="1">
                <a:solidFill>
                  <a:schemeClr val="tx1"/>
                </a:solidFill>
              </a:rPr>
              <a:t>采用</a:t>
            </a:r>
            <a:r>
              <a:rPr lang="en-US" altLang="zh-CN" sz="1600" b="1">
                <a:solidFill>
                  <a:schemeClr val="tx1"/>
                </a:solidFill>
              </a:rPr>
              <a:t>PyTorch</a:t>
            </a:r>
            <a:r>
              <a:rPr lang="zh-CN" altLang="en-US" sz="1600" b="1">
                <a:solidFill>
                  <a:schemeClr val="tx1"/>
                </a:solidFill>
              </a:rPr>
              <a:t>框架搭建深度学习网络</a:t>
            </a:r>
            <a:endParaRPr lang="zh-CN" altLang="en-US" sz="1600" b="1">
              <a:solidFill>
                <a:schemeClr val="tx1"/>
              </a:solidFill>
            </a:endParaRPr>
          </a:p>
          <a:p>
            <a:pPr marL="0" indent="0">
              <a:lnSpc>
                <a:spcPct val="150000"/>
              </a:lnSpc>
              <a:buNone/>
            </a:pPr>
            <a:r>
              <a:rPr lang="zh-CN" altLang="en-US" sz="1600" b="1">
                <a:solidFill>
                  <a:schemeClr val="tx1"/>
                </a:solidFill>
              </a:rPr>
              <a:t>核心结构</a:t>
            </a:r>
            <a:r>
              <a:rPr lang="zh-CN" altLang="en-US" sz="1600">
                <a:solidFill>
                  <a:schemeClr val="tx1"/>
                </a:solidFill>
              </a:rPr>
              <a:t>：共享特征提取骨干网络</a:t>
            </a:r>
            <a:endParaRPr lang="zh-CN" altLang="en-US" sz="1600">
              <a:solidFill>
                <a:schemeClr val="tx1"/>
              </a:solidFill>
            </a:endParaRPr>
          </a:p>
          <a:p>
            <a:pPr marL="0" indent="0">
              <a:lnSpc>
                <a:spcPct val="150000"/>
              </a:lnSpc>
              <a:buNone/>
            </a:pPr>
            <a:r>
              <a:rPr lang="zh-CN" altLang="en-US" sz="1600" b="1">
                <a:solidFill>
                  <a:schemeClr val="tx1"/>
                </a:solidFill>
              </a:rPr>
              <a:t>输出</a:t>
            </a:r>
            <a:r>
              <a:rPr lang="en-US" altLang="zh-CN" sz="1600" b="1">
                <a:solidFill>
                  <a:schemeClr val="tx1"/>
                </a:solidFill>
              </a:rPr>
              <a:t> </a:t>
            </a:r>
            <a:r>
              <a:rPr lang="en-US" altLang="zh-CN" sz="1600">
                <a:solidFill>
                  <a:schemeClr val="tx1"/>
                </a:solidFill>
              </a:rPr>
              <a:t> · </a:t>
            </a:r>
            <a:r>
              <a:rPr lang="zh-CN" altLang="en-US" sz="1600">
                <a:solidFill>
                  <a:schemeClr val="tx1"/>
                </a:solidFill>
              </a:rPr>
              <a:t>分类分支：区分嵌入率区间</a:t>
            </a:r>
            <a:endParaRPr lang="zh-CN" altLang="en-US" sz="1600">
              <a:solidFill>
                <a:schemeClr val="tx1"/>
              </a:solidFill>
            </a:endParaRPr>
          </a:p>
          <a:p>
            <a:pPr marL="0" indent="457200">
              <a:lnSpc>
                <a:spcPct val="150000"/>
              </a:lnSpc>
              <a:buNone/>
            </a:pPr>
            <a:r>
              <a:rPr lang="en-US" altLang="zh-CN" sz="1600">
                <a:solidFill>
                  <a:schemeClr val="tx1"/>
                </a:solidFill>
              </a:rPr>
              <a:t> · </a:t>
            </a:r>
            <a:r>
              <a:rPr lang="zh-CN" altLang="en-US" sz="1600">
                <a:solidFill>
                  <a:schemeClr val="tx1"/>
                </a:solidFill>
              </a:rPr>
              <a:t>回归分支：精确预测嵌入率</a:t>
            </a:r>
            <a:endParaRPr lang="zh-CN" altLang="en-US" sz="1600">
              <a:solidFill>
                <a:schemeClr val="tx1"/>
              </a:solidFill>
            </a:endParaRPr>
          </a:p>
        </p:txBody>
      </p:sp>
      <p:cxnSp>
        <p:nvCxnSpPr>
          <p:cNvPr id="7" name="直接连接符 6"/>
          <p:cNvCxnSpPr/>
          <p:nvPr/>
        </p:nvCxnSpPr>
        <p:spPr>
          <a:xfrm flipH="1" flipV="1">
            <a:off x="838200" y="1336040"/>
            <a:ext cx="10245725" cy="2540"/>
          </a:xfrm>
          <a:prstGeom prst="line">
            <a:avLst/>
          </a:prstGeom>
        </p:spPr>
        <p:style>
          <a:lnRef idx="2">
            <a:schemeClr val="accent1"/>
          </a:lnRef>
          <a:fillRef idx="0">
            <a:srgbClr val="FFFFFF"/>
          </a:fillRef>
          <a:effectRef idx="0">
            <a:srgbClr val="FFFFFF"/>
          </a:effectRef>
          <a:fontRef idx="minor">
            <a:schemeClr val="tx1"/>
          </a:fontRef>
        </p:style>
      </p:cxnSp>
      <p:sp>
        <p:nvSpPr>
          <p:cNvPr id="4" name="圆角矩形 3"/>
          <p:cNvSpPr/>
          <p:nvPr/>
        </p:nvSpPr>
        <p:spPr>
          <a:xfrm>
            <a:off x="1001395" y="1537970"/>
            <a:ext cx="3709670" cy="1966595"/>
          </a:xfrm>
          <a:prstGeom prst="roundRect">
            <a:avLst/>
          </a:prstGeom>
          <a:noFill/>
          <a:ln>
            <a:solidFill>
              <a:schemeClr val="accent3"/>
            </a:solidFill>
          </a:ln>
          <a:extLst>
            <a:ext uri="{909E8E84-426E-40DD-AFC4-6F175D3DCCD1}">
              <a14:hiddenFill xmlns:a14="http://schemas.microsoft.com/office/drawing/2010/main">
                <a:solidFill>
                  <a:schemeClr val="accent3">
                    <a:lumMod val="20000"/>
                    <a:lumOff val="80000"/>
                  </a:schemeClr>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内容占位符 2"/>
          <p:cNvSpPr>
            <a:spLocks noGrp="1"/>
          </p:cNvSpPr>
          <p:nvPr/>
        </p:nvSpPr>
        <p:spPr>
          <a:xfrm>
            <a:off x="838200" y="3484245"/>
            <a:ext cx="5267960" cy="2534920"/>
          </a:xfrm>
          <a:prstGeom prst="rect">
            <a:avLst/>
          </a:prstGeom>
        </p:spPr>
        <p:txBody>
          <a:bodyPr vert="horz" lIns="91440" tIns="45720" rIns="91440" bIns="45720" rtlCol="0">
            <a:normAutofit fontScale="87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600" b="1">
                <a:solidFill>
                  <a:srgbClr val="7030A0"/>
                </a:solidFill>
              </a:rPr>
              <a:t>1. SEBlock</a:t>
            </a:r>
            <a:endParaRPr lang="en-US" altLang="zh-CN" sz="1600" b="1">
              <a:solidFill>
                <a:srgbClr val="7030A0"/>
              </a:solidFill>
            </a:endParaRPr>
          </a:p>
          <a:p>
            <a:pPr marL="0" indent="0">
              <a:lnSpc>
                <a:spcPct val="150000"/>
              </a:lnSpc>
              <a:buNone/>
            </a:pPr>
            <a:r>
              <a:rPr lang="zh-CN" altLang="en-US" sz="1600">
                <a:solidFill>
                  <a:srgbClr val="7030A0"/>
                </a:solidFill>
              </a:rPr>
              <a:t>【功能】</a:t>
            </a:r>
            <a:r>
              <a:rPr lang="zh-CN" altLang="en-US" sz="1600">
                <a:solidFill>
                  <a:schemeClr val="tx1"/>
                </a:solidFill>
              </a:rPr>
              <a:t>保持空间结构不变的前提下，为每个通道分配一个动态权重以增强关键特征并抑制冗余或干扰特征</a:t>
            </a:r>
            <a:endParaRPr lang="zh-CN" altLang="en-US" sz="1600">
              <a:solidFill>
                <a:schemeClr val="tx1"/>
              </a:solidFill>
            </a:endParaRPr>
          </a:p>
          <a:p>
            <a:pPr marL="0" indent="0">
              <a:lnSpc>
                <a:spcPct val="150000"/>
              </a:lnSpc>
              <a:buNone/>
            </a:pPr>
            <a:r>
              <a:rPr lang="zh-CN" altLang="en-US" sz="1600">
                <a:solidFill>
                  <a:srgbClr val="7030A0"/>
                </a:solidFill>
              </a:rPr>
              <a:t>【组成】</a:t>
            </a:r>
            <a:endParaRPr lang="zh-CN" altLang="en-US" sz="1600">
              <a:solidFill>
                <a:srgbClr val="7030A0"/>
              </a:solidFill>
            </a:endParaRPr>
          </a:p>
          <a:p>
            <a:pPr marL="0" indent="0">
              <a:lnSpc>
                <a:spcPct val="100000"/>
              </a:lnSpc>
              <a:buNone/>
            </a:pPr>
            <a:r>
              <a:rPr lang="en-US" altLang="zh-CN" sz="1600">
                <a:solidFill>
                  <a:schemeClr val="tx1"/>
                </a:solidFill>
              </a:rPr>
              <a:t>·</a:t>
            </a:r>
            <a:r>
              <a:rPr lang="zh-CN" altLang="en-US" sz="1600">
                <a:solidFill>
                  <a:schemeClr val="tx1"/>
                </a:solidFill>
              </a:rPr>
              <a:t>全局平均池化</a:t>
            </a:r>
            <a:endParaRPr lang="zh-CN" altLang="en-US" sz="1600">
              <a:solidFill>
                <a:schemeClr val="tx1"/>
              </a:solidFill>
            </a:endParaRPr>
          </a:p>
          <a:p>
            <a:pPr marL="0" indent="0">
              <a:lnSpc>
                <a:spcPct val="100000"/>
              </a:lnSpc>
              <a:buNone/>
            </a:pPr>
            <a:r>
              <a:rPr lang="en-US" altLang="zh-CN" sz="1600">
                <a:solidFill>
                  <a:schemeClr val="tx1"/>
                </a:solidFill>
              </a:rPr>
              <a:t>·</a:t>
            </a:r>
            <a:r>
              <a:rPr lang="zh-CN" altLang="en-US" sz="1600">
                <a:solidFill>
                  <a:schemeClr val="tx1"/>
                </a:solidFill>
              </a:rPr>
              <a:t>两层全连接网络（</a:t>
            </a:r>
            <a:r>
              <a:rPr lang="en-US" altLang="zh-CN" sz="1600">
                <a:solidFill>
                  <a:schemeClr val="tx1"/>
                </a:solidFill>
              </a:rPr>
              <a:t>FC</a:t>
            </a:r>
            <a:r>
              <a:rPr lang="zh-CN" altLang="en-US" sz="1600">
                <a:solidFill>
                  <a:schemeClr val="tx1"/>
                </a:solidFill>
              </a:rPr>
              <a:t>）：先降维后升维，</a:t>
            </a:r>
            <a:r>
              <a:rPr lang="en-US" altLang="zh-CN" sz="1600">
                <a:solidFill>
                  <a:schemeClr val="tx1"/>
                </a:solidFill>
              </a:rPr>
              <a:t>ReLU&amp;Sigmoid</a:t>
            </a:r>
            <a:endParaRPr lang="en-US" altLang="zh-CN" sz="1600">
              <a:solidFill>
                <a:schemeClr val="tx1"/>
              </a:solidFill>
            </a:endParaRPr>
          </a:p>
          <a:p>
            <a:pPr marL="0" indent="0">
              <a:lnSpc>
                <a:spcPct val="100000"/>
              </a:lnSpc>
              <a:buNone/>
            </a:pPr>
            <a:r>
              <a:rPr lang="en-US" altLang="zh-CN" sz="1600">
                <a:solidFill>
                  <a:schemeClr val="tx1"/>
                </a:solidFill>
              </a:rPr>
              <a:t>·</a:t>
            </a:r>
            <a:r>
              <a:rPr lang="zh-CN" altLang="en-US" sz="1600">
                <a:solidFill>
                  <a:schemeClr val="tx1"/>
                </a:solidFill>
              </a:rPr>
              <a:t>通道重标定：</a:t>
            </a:r>
            <a:r>
              <a:rPr lang="en-US" altLang="zh-CN" sz="1600">
                <a:solidFill>
                  <a:schemeClr val="tx1"/>
                </a:solidFill>
              </a:rPr>
              <a:t>[B,C,1,1]</a:t>
            </a:r>
            <a:r>
              <a:rPr lang="zh-CN" altLang="en-US" sz="1600">
                <a:solidFill>
                  <a:schemeClr val="tx1"/>
                </a:solidFill>
              </a:rPr>
              <a:t>权重广播×原始输入特征</a:t>
            </a:r>
            <a:endParaRPr lang="zh-CN" altLang="en-US" sz="1600">
              <a:solidFill>
                <a:schemeClr val="tx1"/>
              </a:solidFill>
            </a:endParaRPr>
          </a:p>
        </p:txBody>
      </p:sp>
      <p:pic>
        <p:nvPicPr>
          <p:cNvPr id="930141757"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t="3899" r="4174" b="2905"/>
          <a:stretch>
            <a:fillRect/>
          </a:stretch>
        </p:blipFill>
        <p:spPr>
          <a:xfrm>
            <a:off x="6106160" y="2358390"/>
            <a:ext cx="5231130" cy="28549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9930" y="212090"/>
            <a:ext cx="10515600" cy="1325563"/>
          </a:xfrm>
        </p:spPr>
        <p:txBody>
          <a:bodyPr/>
          <a:lstStyle/>
          <a:p>
            <a:r>
              <a:rPr lang="zh-CN" altLang="en-US" sz="3600" dirty="0"/>
              <a:t>实验过程</a:t>
            </a:r>
            <a:r>
              <a:rPr lang="zh-CN" altLang="en-US" sz="3200" dirty="0"/>
              <a:t>：</a:t>
            </a:r>
            <a:r>
              <a:rPr lang="zh-CN" altLang="en-US" sz="3200" i="1" dirty="0"/>
              <a:t>模型框架搭建</a:t>
            </a:r>
            <a:r>
              <a:rPr lang="en-US" altLang="zh-CN" sz="3200" i="1" dirty="0"/>
              <a:t> net.py</a:t>
            </a:r>
            <a:endParaRPr lang="en-US" altLang="zh-CN" sz="3200" i="1" dirty="0"/>
          </a:p>
        </p:txBody>
      </p:sp>
      <p:cxnSp>
        <p:nvCxnSpPr>
          <p:cNvPr id="7" name="直接连接符 6"/>
          <p:cNvCxnSpPr/>
          <p:nvPr/>
        </p:nvCxnSpPr>
        <p:spPr>
          <a:xfrm flipH="1" flipV="1">
            <a:off x="838200" y="1336040"/>
            <a:ext cx="10245725" cy="2540"/>
          </a:xfrm>
          <a:prstGeom prst="line">
            <a:avLst/>
          </a:prstGeom>
        </p:spPr>
        <p:style>
          <a:lnRef idx="2">
            <a:schemeClr val="accent1"/>
          </a:lnRef>
          <a:fillRef idx="0">
            <a:srgbClr val="FFFFFF"/>
          </a:fillRef>
          <a:effectRef idx="0">
            <a:srgbClr val="FFFFFF"/>
          </a:effectRef>
          <a:fontRef idx="minor">
            <a:schemeClr val="tx1"/>
          </a:fontRef>
        </p:style>
      </p:cxnSp>
      <p:sp>
        <p:nvSpPr>
          <p:cNvPr id="6" name="内容占位符 2"/>
          <p:cNvSpPr>
            <a:spLocks noGrp="1"/>
          </p:cNvSpPr>
          <p:nvPr/>
        </p:nvSpPr>
        <p:spPr>
          <a:xfrm>
            <a:off x="710565" y="1444625"/>
            <a:ext cx="5516245" cy="4885055"/>
          </a:xfrm>
          <a:prstGeom prst="rect">
            <a:avLst/>
          </a:prstGeom>
        </p:spPr>
        <p:txBody>
          <a:bodyPr vert="horz" lIns="91440" tIns="45720" rIns="91440" bIns="45720" rtlCol="0">
            <a:normAutofit fontScale="87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dirty="0"/>
              <a:t>2. </a:t>
            </a:r>
            <a:r>
              <a:rPr lang="zh-CN" altLang="en-US" dirty="0"/>
              <a:t>高通滤波层</a:t>
            </a:r>
            <a:endParaRPr lang="zh-CN" altLang="en-US" dirty="0"/>
          </a:p>
          <a:p>
            <a:pPr marL="0" indent="0">
              <a:lnSpc>
                <a:spcPct val="150000"/>
              </a:lnSpc>
              <a:buNone/>
            </a:pPr>
            <a:r>
              <a:rPr lang="zh-CN" altLang="en-US" sz="2100" dirty="0"/>
              <a:t>【功能】提前在输入图像上提取微扰动敏感特征，无需训练即可增强微弱信号响应。</a:t>
            </a:r>
            <a:endParaRPr lang="zh-CN" altLang="en-US" sz="2100" dirty="0"/>
          </a:p>
          <a:p>
            <a:pPr marL="0" indent="0">
              <a:lnSpc>
                <a:spcPct val="150000"/>
              </a:lnSpc>
              <a:buNone/>
            </a:pPr>
            <a:r>
              <a:rPr lang="zh-CN" altLang="en-US" sz="2100" dirty="0"/>
              <a:t>【组成】</a:t>
            </a:r>
            <a:endParaRPr lang="zh-CN" altLang="en-US" sz="2100" dirty="0"/>
          </a:p>
          <a:p>
            <a:pPr marL="0" indent="0">
              <a:lnSpc>
                <a:spcPct val="150000"/>
              </a:lnSpc>
              <a:buNone/>
            </a:pPr>
            <a:r>
              <a:rPr lang="en-US" altLang="zh-CN" sz="2100" dirty="0"/>
              <a:t>· </a:t>
            </a:r>
            <a:r>
              <a:rPr lang="en-US" altLang="zh-CN" sz="2100" dirty="0" err="1"/>
              <a:t>base_kernels</a:t>
            </a:r>
            <a:r>
              <a:rPr lang="zh-CN" altLang="en-US" sz="2100" dirty="0"/>
              <a:t>（</a:t>
            </a:r>
            <a:r>
              <a:rPr lang="en-US" altLang="zh-CN" sz="2100" dirty="0"/>
              <a:t>5</a:t>
            </a:r>
            <a:r>
              <a:rPr lang="zh-CN" altLang="en-US" sz="2100" dirty="0"/>
              <a:t>个）：水平、垂直、对角、拉普拉斯等方向梯度核；用于捕捉一般图像边缘、纹理和轮廓变化</a:t>
            </a:r>
            <a:endParaRPr lang="zh-CN" altLang="en-US" sz="2100" dirty="0"/>
          </a:p>
          <a:p>
            <a:pPr marL="0" indent="0">
              <a:lnSpc>
                <a:spcPct val="150000"/>
              </a:lnSpc>
              <a:buNone/>
            </a:pPr>
            <a:r>
              <a:rPr lang="en-US" altLang="zh-CN" sz="2100" dirty="0"/>
              <a:t>·</a:t>
            </a:r>
            <a:r>
              <a:rPr lang="en-US" altLang="zh-CN" sz="2100" dirty="0" err="1"/>
              <a:t>lsb_kernels</a:t>
            </a:r>
            <a:r>
              <a:rPr lang="zh-CN" altLang="en-US" sz="2100" dirty="0"/>
              <a:t>（</a:t>
            </a:r>
            <a:r>
              <a:rPr lang="en-US" altLang="zh-CN" sz="2100" dirty="0"/>
              <a:t>3</a:t>
            </a:r>
            <a:r>
              <a:rPr lang="zh-CN" altLang="en-US" sz="2100" dirty="0"/>
              <a:t>个）：明确设计用于</a:t>
            </a:r>
            <a:r>
              <a:rPr lang="en-US" altLang="zh-CN" sz="2100" dirty="0"/>
              <a:t> LSB </a:t>
            </a:r>
            <a:r>
              <a:rPr lang="zh-CN" altLang="en-US" sz="2100" dirty="0"/>
              <a:t>位平面差异检测；更关注细粒度扰动的局部结构，如</a:t>
            </a:r>
            <a:r>
              <a:rPr lang="en-US" altLang="zh-CN" sz="2100" dirty="0"/>
              <a:t>“</a:t>
            </a:r>
            <a:r>
              <a:rPr lang="zh-CN" altLang="en-US" sz="2100" dirty="0"/>
              <a:t>像素之间的最微弱变动</a:t>
            </a:r>
            <a:r>
              <a:rPr lang="en-US" altLang="zh-CN" sz="2100" dirty="0"/>
              <a:t>”</a:t>
            </a:r>
            <a:r>
              <a:rPr lang="zh-CN" altLang="en-US" sz="2100" dirty="0"/>
              <a:t>。</a:t>
            </a:r>
            <a:endParaRPr lang="zh-CN" altLang="en-US" sz="2100" dirty="0"/>
          </a:p>
          <a:p>
            <a:pPr marL="0" indent="0">
              <a:lnSpc>
                <a:spcPct val="150000"/>
              </a:lnSpc>
              <a:buNone/>
            </a:pPr>
            <a:endParaRPr lang="zh-CN" altLang="en-US" sz="1600" b="1" dirty="0">
              <a:solidFill>
                <a:srgbClr val="7030A0"/>
              </a:solidFill>
            </a:endParaRPr>
          </a:p>
          <a:p>
            <a:pPr marL="0" indent="0">
              <a:lnSpc>
                <a:spcPct val="150000"/>
              </a:lnSpc>
              <a:buNone/>
            </a:pPr>
            <a:endParaRPr lang="zh-CN" altLang="en-US" sz="1600" dirty="0">
              <a:solidFill>
                <a:schemeClr val="tx1"/>
              </a:solidFill>
            </a:endParaRPr>
          </a:p>
        </p:txBody>
      </p:sp>
      <p:pic>
        <p:nvPicPr>
          <p:cNvPr id="425885808"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6452870" y="2506345"/>
            <a:ext cx="5223510" cy="28168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9930" y="212090"/>
            <a:ext cx="10515600" cy="1325563"/>
          </a:xfrm>
        </p:spPr>
        <p:txBody>
          <a:bodyPr/>
          <a:lstStyle/>
          <a:p>
            <a:r>
              <a:rPr lang="zh-CN" altLang="en-US" sz="3600"/>
              <a:t>实验过程</a:t>
            </a:r>
            <a:r>
              <a:rPr lang="zh-CN" altLang="en-US" sz="3200"/>
              <a:t>：</a:t>
            </a:r>
            <a:r>
              <a:rPr lang="zh-CN" altLang="en-US" sz="3200" i="1"/>
              <a:t>模型框架搭建</a:t>
            </a:r>
            <a:r>
              <a:rPr lang="en-US" altLang="zh-CN" sz="3200" i="1"/>
              <a:t> net.py</a:t>
            </a:r>
            <a:endParaRPr lang="en-US" altLang="zh-CN" sz="3200" i="1"/>
          </a:p>
        </p:txBody>
      </p:sp>
      <p:cxnSp>
        <p:nvCxnSpPr>
          <p:cNvPr id="7" name="直接连接符 6"/>
          <p:cNvCxnSpPr/>
          <p:nvPr/>
        </p:nvCxnSpPr>
        <p:spPr>
          <a:xfrm flipH="1" flipV="1">
            <a:off x="838200" y="1336040"/>
            <a:ext cx="10245725" cy="2540"/>
          </a:xfrm>
          <a:prstGeom prst="line">
            <a:avLst/>
          </a:prstGeom>
        </p:spPr>
        <p:style>
          <a:lnRef idx="2">
            <a:schemeClr val="accent1"/>
          </a:lnRef>
          <a:fillRef idx="0">
            <a:srgbClr val="FFFFFF"/>
          </a:fillRef>
          <a:effectRef idx="0">
            <a:srgbClr val="FFFFFF"/>
          </a:effectRef>
          <a:fontRef idx="minor">
            <a:schemeClr val="tx1"/>
          </a:fontRef>
        </p:style>
      </p:cxnSp>
      <p:sp>
        <p:nvSpPr>
          <p:cNvPr id="6" name="内容占位符 2"/>
          <p:cNvSpPr>
            <a:spLocks noGrp="1"/>
          </p:cNvSpPr>
          <p:nvPr/>
        </p:nvSpPr>
        <p:spPr>
          <a:xfrm>
            <a:off x="709930" y="1537970"/>
            <a:ext cx="7274560" cy="4806950"/>
          </a:xfrm>
          <a:prstGeom prst="rect">
            <a:avLst/>
          </a:prstGeom>
        </p:spPr>
        <p:txBody>
          <a:bodyPr vert="horz" lIns="91440" tIns="45720" rIns="91440" bIns="45720" rtlCol="0">
            <a:normAutofit fontScale="9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1700" b="1" dirty="0">
                <a:solidFill>
                  <a:srgbClr val="7030A0"/>
                </a:solidFill>
              </a:rPr>
              <a:t>2. </a:t>
            </a:r>
            <a:r>
              <a:rPr lang="zh-CN" altLang="en-US" sz="1700" b="1" dirty="0">
                <a:solidFill>
                  <a:srgbClr val="7030A0"/>
                </a:solidFill>
              </a:rPr>
              <a:t>主干网络</a:t>
            </a:r>
            <a:r>
              <a:rPr lang="en-US" altLang="zh-CN" sz="1700" b="1" dirty="0">
                <a:solidFill>
                  <a:srgbClr val="7030A0"/>
                </a:solidFill>
              </a:rPr>
              <a:t> class </a:t>
            </a:r>
            <a:r>
              <a:rPr lang="en-US" altLang="zh-CN" sz="1700" b="1" dirty="0" err="1">
                <a:solidFill>
                  <a:srgbClr val="7030A0"/>
                </a:solidFill>
              </a:rPr>
              <a:t>StegoNet</a:t>
            </a:r>
            <a:endParaRPr lang="en-US" altLang="zh-CN" sz="1700" b="1" dirty="0">
              <a:solidFill>
                <a:srgbClr val="7030A0"/>
              </a:solidFill>
            </a:endParaRPr>
          </a:p>
          <a:p>
            <a:pPr marL="0" indent="0">
              <a:lnSpc>
                <a:spcPct val="80000"/>
              </a:lnSpc>
              <a:buNone/>
            </a:pPr>
            <a:r>
              <a:rPr lang="zh-CN" altLang="en-US" sz="1300" dirty="0">
                <a:solidFill>
                  <a:srgbClr val="7030A0"/>
                </a:solidFill>
              </a:rPr>
              <a:t>【网络结构】</a:t>
            </a:r>
            <a:endParaRPr lang="zh-CN" altLang="en-US" sz="1300" dirty="0">
              <a:solidFill>
                <a:srgbClr val="7030A0"/>
              </a:solidFill>
            </a:endParaRPr>
          </a:p>
          <a:p>
            <a:pPr marL="0" indent="0">
              <a:lnSpc>
                <a:spcPct val="80000"/>
              </a:lnSpc>
              <a:buNone/>
            </a:pPr>
            <a:r>
              <a:rPr lang="en-US" altLang="zh-CN" sz="1300" dirty="0">
                <a:sym typeface="+mn-ea"/>
              </a:rPr>
              <a:t>·</a:t>
            </a:r>
            <a:r>
              <a:rPr lang="zh-CN" altLang="en-US" sz="1300" dirty="0">
                <a:sym typeface="+mn-ea"/>
              </a:rPr>
              <a:t>高通滤波层：固定卷积核，</a:t>
            </a:r>
            <a:r>
              <a:rPr lang="en-US" altLang="zh-CN" sz="1300" dirty="0">
                <a:sym typeface="+mn-ea"/>
              </a:rPr>
              <a:t>Conv2d(1-&gt;8,kernel_size=3,padding=1)</a:t>
            </a:r>
            <a:r>
              <a:rPr lang="zh-CN" altLang="en-US" sz="1300" dirty="0">
                <a:sym typeface="+mn-ea"/>
              </a:rPr>
              <a:t>权重来自</a:t>
            </a:r>
            <a:r>
              <a:rPr lang="en-US" altLang="zh-CN" sz="1300" dirty="0" err="1">
                <a:sym typeface="+mn-ea"/>
              </a:rPr>
              <a:t>get_lsb_hp_filter</a:t>
            </a:r>
            <a:endParaRPr lang="en-US" altLang="zh-CN" sz="1300" dirty="0">
              <a:sym typeface="+mn-ea"/>
            </a:endParaRPr>
          </a:p>
          <a:p>
            <a:pPr marL="0" indent="0">
              <a:lnSpc>
                <a:spcPct val="80000"/>
              </a:lnSpc>
              <a:buNone/>
            </a:pPr>
            <a:r>
              <a:rPr lang="zh-CN" altLang="en-US" sz="1300" dirty="0">
                <a:sym typeface="+mn-ea"/>
              </a:rPr>
              <a:t>用于增强</a:t>
            </a:r>
            <a:r>
              <a:rPr lang="en-US" altLang="zh-CN" sz="1300" dirty="0">
                <a:sym typeface="+mn-ea"/>
              </a:rPr>
              <a:t>LSB</a:t>
            </a:r>
            <a:r>
              <a:rPr lang="zh-CN" altLang="en-US" sz="1300" dirty="0">
                <a:sym typeface="+mn-ea"/>
              </a:rPr>
              <a:t>嵌入引起的局部扰动，输出形状为</a:t>
            </a:r>
            <a:r>
              <a:rPr lang="en-US" altLang="zh-CN" sz="1300" dirty="0">
                <a:sym typeface="+mn-ea"/>
              </a:rPr>
              <a:t>[B</a:t>
            </a:r>
            <a:r>
              <a:rPr lang="zh-CN" altLang="en-US" sz="1300" dirty="0">
                <a:sym typeface="+mn-ea"/>
              </a:rPr>
              <a:t>，</a:t>
            </a:r>
            <a:r>
              <a:rPr lang="en-US" altLang="zh-CN" sz="1300" dirty="0">
                <a:sym typeface="+mn-ea"/>
              </a:rPr>
              <a:t>8</a:t>
            </a:r>
            <a:r>
              <a:rPr lang="zh-CN" altLang="en-US" sz="1300" dirty="0">
                <a:sym typeface="+mn-ea"/>
              </a:rPr>
              <a:t>，</a:t>
            </a:r>
            <a:r>
              <a:rPr lang="en-US" altLang="zh-CN" sz="1300" dirty="0">
                <a:sym typeface="+mn-ea"/>
              </a:rPr>
              <a:t>H</a:t>
            </a:r>
            <a:r>
              <a:rPr lang="zh-CN" altLang="en-US" sz="1300" dirty="0">
                <a:sym typeface="+mn-ea"/>
              </a:rPr>
              <a:t>，</a:t>
            </a:r>
            <a:r>
              <a:rPr lang="en-US" altLang="zh-CN" sz="1300" dirty="0">
                <a:sym typeface="+mn-ea"/>
              </a:rPr>
              <a:t>W]</a:t>
            </a:r>
            <a:endParaRPr lang="zh-CN" altLang="en-US" sz="1300" dirty="0"/>
          </a:p>
          <a:p>
            <a:pPr marL="0" indent="0">
              <a:lnSpc>
                <a:spcPct val="100000"/>
              </a:lnSpc>
              <a:buNone/>
            </a:pPr>
            <a:r>
              <a:rPr lang="en-US" altLang="zh-CN" sz="1300" b="1" dirty="0">
                <a:solidFill>
                  <a:schemeClr val="tx1"/>
                </a:solidFill>
              </a:rPr>
              <a:t>·</a:t>
            </a:r>
            <a:r>
              <a:rPr lang="zh-CN" altLang="en-US" sz="1300" b="1" dirty="0">
                <a:solidFill>
                  <a:schemeClr val="tx1"/>
                </a:solidFill>
              </a:rPr>
              <a:t>输入处理层</a:t>
            </a:r>
            <a:r>
              <a:rPr lang="zh-CN" altLang="en-US" sz="1300" dirty="0">
                <a:solidFill>
                  <a:schemeClr val="tx1"/>
                </a:solidFill>
              </a:rPr>
              <a:t>：</a:t>
            </a:r>
            <a:r>
              <a:rPr lang="en-US" altLang="zh-CN" sz="1300" dirty="0">
                <a:solidFill>
                  <a:schemeClr val="tx1"/>
                </a:solidFill>
              </a:rPr>
              <a:t>5</a:t>
            </a:r>
            <a:r>
              <a:rPr lang="en-US" altLang="en-US" sz="1300" dirty="0">
                <a:solidFill>
                  <a:schemeClr val="tx1"/>
                </a:solidFill>
              </a:rPr>
              <a:t>×</a:t>
            </a:r>
            <a:r>
              <a:rPr lang="en-US" altLang="zh-CN" sz="1300" dirty="0">
                <a:solidFill>
                  <a:schemeClr val="tx1"/>
                </a:solidFill>
              </a:rPr>
              <a:t>5</a:t>
            </a:r>
            <a:r>
              <a:rPr lang="zh-CN" altLang="en-US" sz="1300" dirty="0">
                <a:solidFill>
                  <a:schemeClr val="tx1"/>
                </a:solidFill>
              </a:rPr>
              <a:t>卷积</a:t>
            </a:r>
            <a:r>
              <a:rPr lang="en-US" altLang="zh-CN" sz="1300" dirty="0">
                <a:solidFill>
                  <a:schemeClr val="tx1"/>
                </a:solidFill>
              </a:rPr>
              <a:t>(1</a:t>
            </a:r>
            <a:r>
              <a:rPr lang="en-US" altLang="en-US" sz="1300" dirty="0">
                <a:solidFill>
                  <a:schemeClr val="tx1"/>
                </a:solidFill>
              </a:rPr>
              <a:t>→</a:t>
            </a:r>
            <a:r>
              <a:rPr lang="en-US" altLang="zh-CN" sz="1300" dirty="0">
                <a:solidFill>
                  <a:schemeClr val="tx1"/>
                </a:solidFill>
              </a:rPr>
              <a:t>32</a:t>
            </a:r>
            <a:r>
              <a:rPr lang="zh-CN" altLang="en-US" sz="1300" dirty="0">
                <a:solidFill>
                  <a:schemeClr val="tx1"/>
                </a:solidFill>
              </a:rPr>
              <a:t>通道</a:t>
            </a:r>
            <a:r>
              <a:rPr lang="en-US" altLang="zh-CN" sz="1300" dirty="0">
                <a:solidFill>
                  <a:schemeClr val="tx1"/>
                </a:solidFill>
              </a:rPr>
              <a:t>) + BatchNorm + ReLU + </a:t>
            </a:r>
            <a:r>
              <a:rPr lang="en-US" altLang="zh-CN" sz="1300" dirty="0" err="1">
                <a:solidFill>
                  <a:schemeClr val="tx1"/>
                </a:solidFill>
              </a:rPr>
              <a:t>MaxPool</a:t>
            </a:r>
            <a:r>
              <a:rPr lang="en-US" altLang="zh-CN" sz="1300" dirty="0">
                <a:solidFill>
                  <a:schemeClr val="tx1"/>
                </a:solidFill>
              </a:rPr>
              <a:t>(2</a:t>
            </a:r>
            <a:r>
              <a:rPr lang="en-US" altLang="en-US" sz="1300" dirty="0">
                <a:solidFill>
                  <a:schemeClr val="tx1"/>
                </a:solidFill>
              </a:rPr>
              <a:t>×</a:t>
            </a:r>
            <a:r>
              <a:rPr lang="en-US" altLang="zh-CN" sz="1300" dirty="0">
                <a:solidFill>
                  <a:schemeClr val="tx1"/>
                </a:solidFill>
              </a:rPr>
              <a:t>2) + </a:t>
            </a:r>
            <a:r>
              <a:rPr lang="en-US" altLang="zh-CN" sz="1300" dirty="0" err="1">
                <a:solidFill>
                  <a:schemeClr val="tx1"/>
                </a:solidFill>
              </a:rPr>
              <a:t>SEBlock</a:t>
            </a:r>
            <a:r>
              <a:rPr lang="en-US" altLang="zh-CN" sz="1300" dirty="0">
                <a:solidFill>
                  <a:schemeClr val="tx1"/>
                </a:solidFill>
              </a:rPr>
              <a:t>(32)</a:t>
            </a:r>
            <a:endParaRPr lang="en-US" altLang="zh-CN" sz="1300" dirty="0">
              <a:solidFill>
                <a:schemeClr val="tx1"/>
              </a:solidFill>
            </a:endParaRPr>
          </a:p>
          <a:p>
            <a:pPr marL="0" indent="0">
              <a:lnSpc>
                <a:spcPct val="100000"/>
              </a:lnSpc>
              <a:buNone/>
            </a:pPr>
            <a:r>
              <a:rPr lang="en-US" altLang="zh-CN" sz="1300" b="1" dirty="0">
                <a:solidFill>
                  <a:schemeClr val="tx1"/>
                </a:solidFill>
              </a:rPr>
              <a:t>·</a:t>
            </a:r>
            <a:r>
              <a:rPr lang="zh-CN" altLang="en-US" sz="1300" b="1" dirty="0">
                <a:solidFill>
                  <a:schemeClr val="tx1"/>
                </a:solidFill>
              </a:rPr>
              <a:t>特征提取层：</a:t>
            </a:r>
            <a:endParaRPr lang="zh-CN" altLang="en-US" sz="1300" b="1" dirty="0">
              <a:solidFill>
                <a:schemeClr val="tx1"/>
              </a:solidFill>
            </a:endParaRPr>
          </a:p>
          <a:p>
            <a:pPr marL="0" indent="457200">
              <a:lnSpc>
                <a:spcPct val="90000"/>
              </a:lnSpc>
              <a:buNone/>
            </a:pPr>
            <a:r>
              <a:rPr lang="en-US" altLang="zh-CN" sz="1300" dirty="0">
                <a:solidFill>
                  <a:schemeClr val="tx1"/>
                </a:solidFill>
              </a:rPr>
              <a:t> 3</a:t>
            </a:r>
            <a:r>
              <a:rPr lang="en-US" altLang="en-US" sz="1300" dirty="0">
                <a:solidFill>
                  <a:schemeClr val="tx1"/>
                </a:solidFill>
              </a:rPr>
              <a:t>×</a:t>
            </a:r>
            <a:r>
              <a:rPr lang="en-US" altLang="zh-CN" sz="1300" dirty="0">
                <a:solidFill>
                  <a:schemeClr val="tx1"/>
                </a:solidFill>
              </a:rPr>
              <a:t>3</a:t>
            </a:r>
            <a:r>
              <a:rPr lang="zh-CN" altLang="en-US" sz="1300" dirty="0">
                <a:solidFill>
                  <a:schemeClr val="tx1"/>
                </a:solidFill>
              </a:rPr>
              <a:t>卷积</a:t>
            </a:r>
            <a:r>
              <a:rPr lang="en-US" altLang="zh-CN" sz="1300" dirty="0">
                <a:solidFill>
                  <a:schemeClr val="tx1"/>
                </a:solidFill>
              </a:rPr>
              <a:t>(32</a:t>
            </a:r>
            <a:r>
              <a:rPr lang="en-US" altLang="en-US" sz="1300" dirty="0">
                <a:solidFill>
                  <a:schemeClr val="tx1"/>
                </a:solidFill>
              </a:rPr>
              <a:t>→</a:t>
            </a:r>
            <a:r>
              <a:rPr lang="en-US" altLang="zh-CN" sz="1300" dirty="0">
                <a:solidFill>
                  <a:schemeClr val="tx1"/>
                </a:solidFill>
              </a:rPr>
              <a:t>64</a:t>
            </a:r>
            <a:r>
              <a:rPr lang="zh-CN" altLang="en-US" sz="1300" dirty="0">
                <a:solidFill>
                  <a:schemeClr val="tx1"/>
                </a:solidFill>
              </a:rPr>
              <a:t>通道</a:t>
            </a:r>
            <a:r>
              <a:rPr lang="en-US" altLang="zh-CN" sz="1300" dirty="0">
                <a:solidFill>
                  <a:schemeClr val="tx1"/>
                </a:solidFill>
              </a:rPr>
              <a:t>) + BatchNorm + ReLU + </a:t>
            </a:r>
            <a:r>
              <a:rPr lang="en-US" altLang="zh-CN" sz="1300" dirty="0" err="1">
                <a:solidFill>
                  <a:schemeClr val="tx1"/>
                </a:solidFill>
              </a:rPr>
              <a:t>MaxPool</a:t>
            </a:r>
            <a:r>
              <a:rPr lang="en-US" altLang="zh-CN" sz="1300" dirty="0">
                <a:solidFill>
                  <a:schemeClr val="tx1"/>
                </a:solidFill>
              </a:rPr>
              <a:t>(2</a:t>
            </a:r>
            <a:r>
              <a:rPr lang="en-US" altLang="en-US" sz="1300" dirty="0">
                <a:solidFill>
                  <a:schemeClr val="tx1"/>
                </a:solidFill>
              </a:rPr>
              <a:t>×</a:t>
            </a:r>
            <a:r>
              <a:rPr lang="en-US" altLang="zh-CN" sz="1300" dirty="0">
                <a:solidFill>
                  <a:schemeClr val="tx1"/>
                </a:solidFill>
              </a:rPr>
              <a:t>2) + </a:t>
            </a:r>
            <a:r>
              <a:rPr lang="en-US" altLang="zh-CN" sz="1300" dirty="0" err="1">
                <a:solidFill>
                  <a:schemeClr val="tx1"/>
                </a:solidFill>
              </a:rPr>
              <a:t>SEBlock</a:t>
            </a:r>
            <a:r>
              <a:rPr lang="en-US" altLang="zh-CN" sz="1300" dirty="0">
                <a:solidFill>
                  <a:schemeClr val="tx1"/>
                </a:solidFill>
              </a:rPr>
              <a:t>(64)</a:t>
            </a:r>
            <a:endParaRPr lang="en-US" altLang="zh-CN" sz="1300" dirty="0">
              <a:solidFill>
                <a:schemeClr val="tx1"/>
              </a:solidFill>
            </a:endParaRPr>
          </a:p>
          <a:p>
            <a:pPr marL="0" indent="457200">
              <a:lnSpc>
                <a:spcPct val="90000"/>
              </a:lnSpc>
              <a:buNone/>
            </a:pPr>
            <a:r>
              <a:rPr lang="en-US" altLang="zh-CN" sz="1300" dirty="0">
                <a:solidFill>
                  <a:schemeClr val="tx1"/>
                </a:solidFill>
              </a:rPr>
              <a:t> 3</a:t>
            </a:r>
            <a:r>
              <a:rPr lang="en-US" altLang="en-US" sz="1300" dirty="0">
                <a:solidFill>
                  <a:schemeClr val="tx1"/>
                </a:solidFill>
              </a:rPr>
              <a:t>×</a:t>
            </a:r>
            <a:r>
              <a:rPr lang="en-US" altLang="zh-CN" sz="1300" dirty="0">
                <a:solidFill>
                  <a:schemeClr val="tx1"/>
                </a:solidFill>
              </a:rPr>
              <a:t>3</a:t>
            </a:r>
            <a:r>
              <a:rPr lang="zh-CN" altLang="en-US" sz="1300" dirty="0">
                <a:solidFill>
                  <a:schemeClr val="tx1"/>
                </a:solidFill>
              </a:rPr>
              <a:t>卷积</a:t>
            </a:r>
            <a:r>
              <a:rPr lang="en-US" altLang="zh-CN" sz="1300" dirty="0">
                <a:solidFill>
                  <a:schemeClr val="tx1"/>
                </a:solidFill>
              </a:rPr>
              <a:t>(64</a:t>
            </a:r>
            <a:r>
              <a:rPr lang="en-US" altLang="en-US" sz="1300" dirty="0">
                <a:solidFill>
                  <a:schemeClr val="tx1"/>
                </a:solidFill>
              </a:rPr>
              <a:t>→</a:t>
            </a:r>
            <a:r>
              <a:rPr lang="en-US" altLang="zh-CN" sz="1300" dirty="0">
                <a:solidFill>
                  <a:schemeClr val="tx1"/>
                </a:solidFill>
              </a:rPr>
              <a:t>128</a:t>
            </a:r>
            <a:r>
              <a:rPr lang="zh-CN" altLang="en-US" sz="1300" dirty="0">
                <a:solidFill>
                  <a:schemeClr val="tx1"/>
                </a:solidFill>
              </a:rPr>
              <a:t>通道</a:t>
            </a:r>
            <a:r>
              <a:rPr lang="en-US" altLang="zh-CN" sz="1300" dirty="0">
                <a:solidFill>
                  <a:schemeClr val="tx1"/>
                </a:solidFill>
              </a:rPr>
              <a:t>) + BatchNorm + ReLU + </a:t>
            </a:r>
            <a:r>
              <a:rPr lang="en-US" altLang="zh-CN" sz="1300" dirty="0" err="1">
                <a:solidFill>
                  <a:schemeClr val="tx1"/>
                </a:solidFill>
              </a:rPr>
              <a:t>SEBlock</a:t>
            </a:r>
            <a:r>
              <a:rPr lang="en-US" altLang="zh-CN" sz="1300" dirty="0">
                <a:solidFill>
                  <a:schemeClr val="tx1"/>
                </a:solidFill>
              </a:rPr>
              <a:t>(128)</a:t>
            </a:r>
            <a:endParaRPr lang="en-US" altLang="zh-CN" sz="1300" dirty="0">
              <a:solidFill>
                <a:schemeClr val="tx1"/>
              </a:solidFill>
            </a:endParaRPr>
          </a:p>
          <a:p>
            <a:pPr marL="0" indent="0">
              <a:lnSpc>
                <a:spcPct val="100000"/>
              </a:lnSpc>
              <a:buNone/>
            </a:pPr>
            <a:r>
              <a:rPr lang="en-US" altLang="zh-CN" sz="1300" b="1" dirty="0">
                <a:solidFill>
                  <a:schemeClr val="tx1"/>
                </a:solidFill>
              </a:rPr>
              <a:t>· </a:t>
            </a:r>
            <a:r>
              <a:rPr lang="zh-CN" altLang="en-US" sz="1300" b="1" dirty="0">
                <a:solidFill>
                  <a:schemeClr val="tx1"/>
                </a:solidFill>
              </a:rPr>
              <a:t>自适应平均池化</a:t>
            </a:r>
            <a:r>
              <a:rPr lang="en-US" altLang="zh-CN" sz="1300" b="1" dirty="0">
                <a:solidFill>
                  <a:schemeClr val="tx1"/>
                </a:solidFill>
              </a:rPr>
              <a:t>(4</a:t>
            </a:r>
            <a:r>
              <a:rPr lang="en-US" altLang="en-US" sz="1300" b="1" dirty="0">
                <a:solidFill>
                  <a:schemeClr val="tx1"/>
                </a:solidFill>
              </a:rPr>
              <a:t>×</a:t>
            </a:r>
            <a:r>
              <a:rPr lang="en-US" altLang="zh-CN" sz="1300" b="1" dirty="0">
                <a:solidFill>
                  <a:schemeClr val="tx1"/>
                </a:solidFill>
              </a:rPr>
              <a:t>4)</a:t>
            </a:r>
            <a:endParaRPr lang="en-US" altLang="zh-CN" sz="1300" b="1" dirty="0">
              <a:solidFill>
                <a:schemeClr val="tx1"/>
              </a:solidFill>
            </a:endParaRPr>
          </a:p>
          <a:p>
            <a:pPr marL="0" indent="0">
              <a:lnSpc>
                <a:spcPct val="100000"/>
              </a:lnSpc>
              <a:buNone/>
            </a:pPr>
            <a:r>
              <a:rPr lang="en-US" altLang="zh-CN" sz="1300" b="1" dirty="0">
                <a:solidFill>
                  <a:schemeClr val="tx1"/>
                </a:solidFill>
              </a:rPr>
              <a:t>·</a:t>
            </a:r>
            <a:r>
              <a:rPr lang="zh-CN" altLang="en-US" sz="1300" b="1" dirty="0">
                <a:solidFill>
                  <a:schemeClr val="tx1"/>
                </a:solidFill>
              </a:rPr>
              <a:t>展平操作：</a:t>
            </a:r>
            <a:r>
              <a:rPr lang="zh-CN" altLang="en-US" sz="1300" dirty="0">
                <a:solidFill>
                  <a:schemeClr val="tx1"/>
                </a:solidFill>
              </a:rPr>
              <a:t>将特征图展平为</a:t>
            </a:r>
            <a:r>
              <a:rPr lang="en-US" altLang="zh-CN" sz="1300" dirty="0">
                <a:solidFill>
                  <a:schemeClr val="tx1"/>
                </a:solidFill>
              </a:rPr>
              <a:t>2048</a:t>
            </a:r>
            <a:r>
              <a:rPr lang="zh-CN" altLang="en-US" sz="1300" dirty="0">
                <a:solidFill>
                  <a:schemeClr val="tx1"/>
                </a:solidFill>
              </a:rPr>
              <a:t>维向量</a:t>
            </a:r>
            <a:endParaRPr lang="zh-CN" altLang="en-US" sz="1300" dirty="0">
              <a:solidFill>
                <a:schemeClr val="tx1"/>
              </a:solidFill>
            </a:endParaRPr>
          </a:p>
          <a:p>
            <a:pPr marL="0" indent="0">
              <a:lnSpc>
                <a:spcPct val="100000"/>
              </a:lnSpc>
              <a:buNone/>
            </a:pPr>
            <a:r>
              <a:rPr lang="en-US" altLang="zh-CN" sz="1300" b="1" dirty="0">
                <a:solidFill>
                  <a:schemeClr val="tx1"/>
                </a:solidFill>
              </a:rPr>
              <a:t>·</a:t>
            </a:r>
            <a:r>
              <a:rPr lang="zh-CN" altLang="en-US" sz="1300" b="1" dirty="0">
                <a:solidFill>
                  <a:schemeClr val="tx1"/>
                </a:solidFill>
              </a:rPr>
              <a:t>全连接映射层：</a:t>
            </a:r>
            <a:r>
              <a:rPr lang="zh-CN" altLang="en-US" sz="1300" dirty="0">
                <a:solidFill>
                  <a:schemeClr val="tx1"/>
                </a:solidFill>
              </a:rPr>
              <a:t>将</a:t>
            </a:r>
            <a:r>
              <a:rPr lang="en-US" altLang="zh-CN" sz="1300" dirty="0">
                <a:solidFill>
                  <a:schemeClr val="tx1"/>
                </a:solidFill>
              </a:rPr>
              <a:t>2048</a:t>
            </a:r>
            <a:r>
              <a:rPr lang="zh-CN" altLang="en-US" sz="1300" dirty="0">
                <a:solidFill>
                  <a:schemeClr val="tx1"/>
                </a:solidFill>
              </a:rPr>
              <a:t>维向量压缩为更紧凑的</a:t>
            </a:r>
            <a:r>
              <a:rPr lang="en-US" altLang="zh-CN" sz="1300" dirty="0">
                <a:solidFill>
                  <a:schemeClr val="tx1"/>
                </a:solidFill>
              </a:rPr>
              <a:t> 256 </a:t>
            </a:r>
            <a:r>
              <a:rPr lang="zh-CN" altLang="en-US" sz="1300" dirty="0">
                <a:solidFill>
                  <a:schemeClr val="tx1"/>
                </a:solidFill>
              </a:rPr>
              <a:t>维共享表示。</a:t>
            </a:r>
            <a:endParaRPr lang="zh-CN" altLang="en-US" sz="1300" dirty="0">
              <a:solidFill>
                <a:schemeClr val="tx1"/>
              </a:solidFill>
            </a:endParaRPr>
          </a:p>
          <a:p>
            <a:pPr marL="0" indent="0">
              <a:lnSpc>
                <a:spcPct val="150000"/>
              </a:lnSpc>
              <a:buNone/>
            </a:pPr>
            <a:r>
              <a:rPr lang="zh-CN" altLang="en-US" sz="1600" dirty="0">
                <a:solidFill>
                  <a:srgbClr val="7030A0"/>
                </a:solidFill>
              </a:rPr>
              <a:t>【输出分支】</a:t>
            </a:r>
            <a:endParaRPr lang="zh-CN" altLang="en-US" sz="1600" dirty="0">
              <a:solidFill>
                <a:srgbClr val="7030A0"/>
              </a:solidFill>
            </a:endParaRPr>
          </a:p>
          <a:p>
            <a:pPr marL="0" indent="0">
              <a:lnSpc>
                <a:spcPct val="90000"/>
              </a:lnSpc>
              <a:buNone/>
            </a:pPr>
            <a:r>
              <a:rPr lang="en-US" altLang="zh-CN" sz="1300" b="1" dirty="0">
                <a:solidFill>
                  <a:schemeClr val="tx1"/>
                </a:solidFill>
              </a:rPr>
              <a:t>· </a:t>
            </a:r>
            <a:r>
              <a:rPr lang="en-US" altLang="zh-CN" sz="1300" b="1" dirty="0" err="1">
                <a:solidFill>
                  <a:schemeClr val="tx1"/>
                </a:solidFill>
              </a:rPr>
              <a:t>cls_head</a:t>
            </a:r>
            <a:r>
              <a:rPr lang="zh-CN" altLang="en-US" sz="1300" b="1" dirty="0">
                <a:solidFill>
                  <a:schemeClr val="tx1"/>
                </a:solidFill>
              </a:rPr>
              <a:t>：</a:t>
            </a:r>
            <a:r>
              <a:rPr lang="zh-CN" altLang="en-US" sz="1300" dirty="0">
                <a:solidFill>
                  <a:schemeClr val="tx1"/>
                </a:solidFill>
              </a:rPr>
              <a:t>用于分类：输出</a:t>
            </a:r>
            <a:r>
              <a:rPr lang="en-US" altLang="zh-CN" sz="1300" dirty="0">
                <a:solidFill>
                  <a:schemeClr val="tx1"/>
                </a:solidFill>
              </a:rPr>
              <a:t> 11 </a:t>
            </a:r>
            <a:r>
              <a:rPr lang="zh-CN" altLang="en-US" sz="1300" dirty="0">
                <a:solidFill>
                  <a:schemeClr val="tx1"/>
                </a:solidFill>
              </a:rPr>
              <a:t>个</a:t>
            </a:r>
            <a:r>
              <a:rPr lang="en-US" altLang="zh-CN" sz="1300" dirty="0">
                <a:solidFill>
                  <a:schemeClr val="tx1"/>
                </a:solidFill>
              </a:rPr>
              <a:t> logits</a:t>
            </a:r>
            <a:r>
              <a:rPr lang="zh-CN" altLang="en-US" sz="1300" dirty="0">
                <a:solidFill>
                  <a:schemeClr val="tx1"/>
                </a:solidFill>
              </a:rPr>
              <a:t>（未</a:t>
            </a:r>
            <a:r>
              <a:rPr lang="en-US" altLang="zh-CN" sz="1300" dirty="0">
                <a:solidFill>
                  <a:schemeClr val="tx1"/>
                </a:solidFill>
              </a:rPr>
              <a:t> </a:t>
            </a:r>
            <a:r>
              <a:rPr lang="en-US" altLang="zh-CN" sz="1300" dirty="0" err="1">
                <a:solidFill>
                  <a:schemeClr val="tx1"/>
                </a:solidFill>
              </a:rPr>
              <a:t>softmax</a:t>
            </a:r>
            <a:r>
              <a:rPr lang="zh-CN" altLang="en-US" sz="1300" dirty="0">
                <a:solidFill>
                  <a:schemeClr val="tx1"/>
                </a:solidFill>
              </a:rPr>
              <a:t>）。深度设计为</a:t>
            </a:r>
            <a:r>
              <a:rPr lang="en-US" altLang="zh-CN" sz="1300" dirty="0">
                <a:solidFill>
                  <a:schemeClr val="tx1"/>
                </a:solidFill>
              </a:rPr>
              <a:t>256 </a:t>
            </a:r>
            <a:r>
              <a:rPr lang="en-US" altLang="en-US" sz="1300" dirty="0">
                <a:solidFill>
                  <a:schemeClr val="tx1"/>
                </a:solidFill>
              </a:rPr>
              <a:t>→</a:t>
            </a:r>
            <a:r>
              <a:rPr lang="en-US" altLang="zh-CN" sz="1300" dirty="0">
                <a:solidFill>
                  <a:schemeClr val="tx1"/>
                </a:solidFill>
              </a:rPr>
              <a:t> 512 </a:t>
            </a:r>
            <a:r>
              <a:rPr lang="en-US" altLang="en-US" sz="1300" dirty="0">
                <a:solidFill>
                  <a:schemeClr val="tx1"/>
                </a:solidFill>
              </a:rPr>
              <a:t>→</a:t>
            </a:r>
            <a:r>
              <a:rPr lang="en-US" altLang="zh-CN" sz="1300" dirty="0">
                <a:solidFill>
                  <a:schemeClr val="tx1"/>
                </a:solidFill>
              </a:rPr>
              <a:t> 256 </a:t>
            </a:r>
            <a:r>
              <a:rPr lang="en-US" altLang="en-US" sz="1300" dirty="0">
                <a:solidFill>
                  <a:schemeClr val="tx1"/>
                </a:solidFill>
              </a:rPr>
              <a:t>→</a:t>
            </a:r>
            <a:r>
              <a:rPr lang="en-US" altLang="zh-CN" sz="1300" dirty="0">
                <a:solidFill>
                  <a:schemeClr val="tx1"/>
                </a:solidFill>
              </a:rPr>
              <a:t> 11</a:t>
            </a:r>
            <a:endParaRPr lang="zh-CN" altLang="en-US" sz="1300" dirty="0">
              <a:solidFill>
                <a:schemeClr val="tx1"/>
              </a:solidFill>
            </a:endParaRPr>
          </a:p>
          <a:p>
            <a:pPr marL="0" indent="0">
              <a:lnSpc>
                <a:spcPct val="90000"/>
              </a:lnSpc>
              <a:buNone/>
            </a:pPr>
            <a:r>
              <a:rPr lang="en-US" altLang="zh-CN" sz="1300" b="1" dirty="0">
                <a:solidFill>
                  <a:schemeClr val="tx1"/>
                </a:solidFill>
              </a:rPr>
              <a:t>· </a:t>
            </a:r>
            <a:r>
              <a:rPr lang="en-US" altLang="zh-CN" sz="1300" b="1" dirty="0" err="1">
                <a:solidFill>
                  <a:schemeClr val="tx1"/>
                </a:solidFill>
              </a:rPr>
              <a:t>reg_head</a:t>
            </a:r>
            <a:r>
              <a:rPr lang="zh-CN" altLang="en-US" sz="1300" dirty="0">
                <a:solidFill>
                  <a:schemeClr val="tx1"/>
                </a:solidFill>
              </a:rPr>
              <a:t>：直接线性回归输出一个值。使用</a:t>
            </a:r>
            <a:r>
              <a:rPr lang="en-US" altLang="zh-CN" sz="1300" dirty="0" err="1">
                <a:solidFill>
                  <a:schemeClr val="tx1"/>
                </a:solidFill>
              </a:rPr>
              <a:t>torch.sigmoid</a:t>
            </a:r>
            <a:r>
              <a:rPr lang="en-US" altLang="zh-CN" sz="1300" dirty="0">
                <a:solidFill>
                  <a:schemeClr val="tx1"/>
                </a:solidFill>
              </a:rPr>
              <a:t>() </a:t>
            </a:r>
            <a:r>
              <a:rPr lang="zh-CN" altLang="en-US" sz="1300" dirty="0">
                <a:solidFill>
                  <a:schemeClr val="tx1"/>
                </a:solidFill>
              </a:rPr>
              <a:t>用于将输出归一化到</a:t>
            </a:r>
            <a:r>
              <a:rPr lang="en-US" altLang="zh-CN" sz="1300" dirty="0">
                <a:solidFill>
                  <a:schemeClr val="tx1"/>
                </a:solidFill>
              </a:rPr>
              <a:t> [0,1] </a:t>
            </a:r>
            <a:r>
              <a:rPr lang="zh-CN" altLang="en-US" sz="1300" dirty="0">
                <a:solidFill>
                  <a:schemeClr val="tx1"/>
                </a:solidFill>
              </a:rPr>
              <a:t>范围。</a:t>
            </a:r>
            <a:endParaRPr lang="zh-CN" altLang="en-US" sz="1600" dirty="0">
              <a:solidFill>
                <a:schemeClr val="tx1"/>
              </a:solidFill>
            </a:endParaRPr>
          </a:p>
          <a:p>
            <a:pPr marL="0" indent="0">
              <a:lnSpc>
                <a:spcPct val="150000"/>
              </a:lnSpc>
              <a:buNone/>
            </a:pPr>
            <a:r>
              <a:rPr lang="zh-CN" altLang="en-US" sz="1600" dirty="0">
                <a:solidFill>
                  <a:srgbClr val="7030A0"/>
                </a:solidFill>
              </a:rPr>
              <a:t>【前向传播】</a:t>
            </a:r>
            <a:endParaRPr lang="zh-CN" altLang="en-US" sz="1600" dirty="0">
              <a:solidFill>
                <a:srgbClr val="7030A0"/>
              </a:solidFill>
            </a:endParaRPr>
          </a:p>
          <a:p>
            <a:pPr marL="0" indent="0">
              <a:lnSpc>
                <a:spcPct val="120000"/>
              </a:lnSpc>
              <a:buNone/>
            </a:pPr>
            <a:r>
              <a:rPr lang="zh-CN" altLang="en-US" sz="1200" dirty="0">
                <a:solidFill>
                  <a:schemeClr val="tx1"/>
                </a:solidFill>
              </a:rPr>
              <a:t>输出</a:t>
            </a:r>
            <a:r>
              <a:rPr lang="en-US" altLang="zh-CN" sz="1200" dirty="0" err="1">
                <a:solidFill>
                  <a:schemeClr val="tx1"/>
                </a:solidFill>
              </a:rPr>
              <a:t>cls_logits</a:t>
            </a:r>
            <a:r>
              <a:rPr lang="zh-CN" altLang="en-US" sz="1200" dirty="0">
                <a:solidFill>
                  <a:schemeClr val="tx1"/>
                </a:solidFill>
              </a:rPr>
              <a:t>（形状</a:t>
            </a:r>
            <a:r>
              <a:rPr lang="en-US" altLang="zh-CN" sz="1200" dirty="0">
                <a:solidFill>
                  <a:schemeClr val="tx1"/>
                </a:solidFill>
              </a:rPr>
              <a:t> [B, 11]</a:t>
            </a:r>
            <a:r>
              <a:rPr lang="zh-CN" altLang="en-US" sz="1200" dirty="0">
                <a:solidFill>
                  <a:schemeClr val="tx1"/>
                </a:solidFill>
              </a:rPr>
              <a:t>）和</a:t>
            </a:r>
            <a:r>
              <a:rPr lang="en-US" altLang="zh-CN" sz="1200" dirty="0" err="1">
                <a:solidFill>
                  <a:schemeClr val="tx1"/>
                </a:solidFill>
              </a:rPr>
              <a:t>reg_pred</a:t>
            </a:r>
            <a:r>
              <a:rPr lang="zh-CN" altLang="en-US" sz="1200" dirty="0">
                <a:solidFill>
                  <a:schemeClr val="tx1"/>
                </a:solidFill>
              </a:rPr>
              <a:t>（形状</a:t>
            </a:r>
            <a:r>
              <a:rPr lang="en-US" altLang="zh-CN" sz="1200" dirty="0">
                <a:solidFill>
                  <a:schemeClr val="tx1"/>
                </a:solidFill>
              </a:rPr>
              <a:t>[B, 1]</a:t>
            </a:r>
            <a:r>
              <a:rPr lang="zh-CN" altLang="en-US" sz="1200" dirty="0">
                <a:solidFill>
                  <a:schemeClr val="tx1"/>
                </a:solidFill>
              </a:rPr>
              <a:t>）</a:t>
            </a:r>
            <a:endParaRPr lang="zh-CN" altLang="en-US" sz="1200" dirty="0">
              <a:solidFill>
                <a:schemeClr val="tx1"/>
              </a:solidFill>
            </a:endParaRPr>
          </a:p>
        </p:txBody>
      </p:sp>
      <p:pic>
        <p:nvPicPr>
          <p:cNvPr id="996152210"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7287895" y="1410970"/>
            <a:ext cx="4239895" cy="3249295"/>
          </a:xfrm>
          <a:prstGeom prst="rect">
            <a:avLst/>
          </a:prstGeom>
          <a:noFill/>
          <a:ln>
            <a:noFill/>
          </a:ln>
        </p:spPr>
      </p:pic>
      <p:pic>
        <p:nvPicPr>
          <p:cNvPr id="3"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7287895" y="5163820"/>
            <a:ext cx="4022090" cy="1181100"/>
          </a:xfrm>
          <a:prstGeom prst="rect">
            <a:avLst/>
          </a:prstGeom>
          <a:noFill/>
          <a:ln>
            <a:noFill/>
          </a:ln>
        </p:spPr>
      </p:pic>
    </p:spTree>
  </p:cSld>
  <p:clrMapOvr>
    <a:masterClrMapping/>
  </p:clrMapOvr>
</p:sld>
</file>

<file path=ppt/tags/tag1.xml><?xml version="1.0" encoding="utf-8"?>
<p:tagLst xmlns:p="http://schemas.openxmlformats.org/presentationml/2006/main">
  <p:tag name="TABLE_ENDDRAG_ORIGIN_RECT" val="551*146"/>
  <p:tag name="TABLE_ENDDRAG_RECT" val="266*365*551*146"/>
</p:tagLst>
</file>

<file path=ppt/tags/tag2.xml><?xml version="1.0" encoding="utf-8"?>
<p:tagLst xmlns:p="http://schemas.openxmlformats.org/presentationml/2006/main">
  <p:tag name="TABLE_ENDDRAG_ORIGIN_RECT" val="719*295"/>
  <p:tag name="TABLE_ENDDRAG_RECT" val="184*198*719*295"/>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
      <a:majorFont>
        <a:latin typeface="Calibri Light"/>
        <a:ea typeface="宋体"/>
        <a:cs typeface=""/>
      </a:majorFont>
      <a:minorFont>
        <a:latin typeface="Calibri"/>
        <a:ea typeface="宋体"/>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5961</Words>
  <Application>WPS 演示</Application>
  <PresentationFormat>宽屏</PresentationFormat>
  <Paragraphs>334</Paragraphs>
  <Slides>24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Arial</vt:lpstr>
      <vt:lpstr>宋体</vt:lpstr>
      <vt:lpstr>Wingdings</vt:lpstr>
      <vt:lpstr>Calibri Light</vt:lpstr>
      <vt:lpstr>Calibri</vt:lpstr>
      <vt:lpstr>Calibri</vt:lpstr>
      <vt:lpstr>微软雅黑</vt:lpstr>
      <vt:lpstr>Arial Unicode MS</vt:lpstr>
      <vt:lpstr>Times New Roman</vt:lpstr>
      <vt:lpstr>WPS</vt:lpstr>
      <vt:lpstr>软标签深度学习隐写分析网络模型 </vt:lpstr>
      <vt:lpstr>项目分工</vt:lpstr>
      <vt:lpstr>background</vt:lpstr>
      <vt:lpstr>实验原理</vt:lpstr>
      <vt:lpstr>实验过程：数据预处理阶段</vt:lpstr>
      <vt:lpstr>实验过程：数据预处理阶段</vt:lpstr>
      <vt:lpstr>实验过程：模型框架搭建 net.py</vt:lpstr>
      <vt:lpstr>实验过程：模型框架搭建 net.py</vt:lpstr>
      <vt:lpstr>实验过程：模型框架搭建 net.py</vt:lpstr>
      <vt:lpstr>实验过程：模型框架搭建 multitask_loss &amp; soft_label_utils</vt:lpstr>
      <vt:lpstr>实验过程：模型框架搭建 训练主模块 train.py</vt:lpstr>
      <vt:lpstr>实验过程：模型框架搭建 其他主要功能模块 </vt:lpstr>
      <vt:lpstr>关键点解析</vt:lpstr>
      <vt:lpstr>关键点解析</vt:lpstr>
      <vt:lpstr>问题总结</vt:lpstr>
      <vt:lpstr>问题总结</vt:lpstr>
      <vt:lpstr>实验结果 对 Acc Curve 可视化分析</vt:lpstr>
      <vt:lpstr>实验结果 对 Loss Curve 可视化分析</vt:lpstr>
      <vt:lpstr>实验结果 对 MSE Curve 可视化分析</vt:lpstr>
      <vt:lpstr>实验结果 对 MAE Curve 可视化分析</vt:lpstr>
      <vt:lpstr>实验结果 最终输出</vt:lpstr>
      <vt:lpstr>实验结果 最终输出总结</vt:lpstr>
      <vt:lpstr>项目总结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Bobby</cp:lastModifiedBy>
  <cp:revision>23</cp:revision>
  <dcterms:created xsi:type="dcterms:W3CDTF">2023-08-09T12:44:00Z</dcterms:created>
  <dcterms:modified xsi:type="dcterms:W3CDTF">2025-06-17T02:33:00Z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2052-12.1.0.21171</vt:lpwstr>
  </property>
</Properties>
</file>