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9"/>
  </p:handout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7118B-CFE3-B245-A88D-E99C557917AF}" type="datetimeFigureOut">
              <a:rPr lang="en-US" smtClean="0"/>
              <a:t>3/9/15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2142E-34DC-C04D-9739-6DC5826CC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4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7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1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4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9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3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6031-8D39-AF43-A6F3-67B73B8A4719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1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6749801" y="1352290"/>
            <a:ext cx="1136655" cy="1065071"/>
            <a:chOff x="3765826" y="933780"/>
            <a:chExt cx="1136655" cy="1065071"/>
          </a:xfrm>
        </p:grpSpPr>
        <p:sp>
          <p:nvSpPr>
            <p:cNvPr id="4" name="Oval 3"/>
            <p:cNvSpPr/>
            <p:nvPr/>
          </p:nvSpPr>
          <p:spPr>
            <a:xfrm>
              <a:off x="3931478" y="1104330"/>
              <a:ext cx="717826" cy="6957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65826" y="933780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90189" y="9337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65826" y="16154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85963" y="1629519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90464" y="1288996"/>
              <a:ext cx="912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Sample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Straight Connector 9"/>
          <p:cNvCxnSpPr>
            <a:endCxn id="114" idx="1"/>
          </p:cNvCxnSpPr>
          <p:nvPr/>
        </p:nvCxnSpPr>
        <p:spPr>
          <a:xfrm flipV="1">
            <a:off x="759199" y="3601957"/>
            <a:ext cx="6182084" cy="16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15" idx="1"/>
          </p:cNvCxnSpPr>
          <p:nvPr/>
        </p:nvCxnSpPr>
        <p:spPr>
          <a:xfrm flipV="1">
            <a:off x="759199" y="3920058"/>
            <a:ext cx="6182084" cy="5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510155" y="3286933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817163" y="3286933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336207" y="3286933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2643215" y="3286933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186555" y="3286933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493563" y="3286933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012607" y="3286933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319615" y="3286933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6" idx="1"/>
          </p:cNvCxnSpPr>
          <p:nvPr/>
        </p:nvCxnSpPr>
        <p:spPr>
          <a:xfrm>
            <a:off x="759199" y="4389071"/>
            <a:ext cx="6182084" cy="10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7" idx="1"/>
          </p:cNvCxnSpPr>
          <p:nvPr/>
        </p:nvCxnSpPr>
        <p:spPr>
          <a:xfrm>
            <a:off x="759199" y="4696079"/>
            <a:ext cx="6182084" cy="213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49508" y="3278792"/>
            <a:ext cx="31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761949" y="3278792"/>
            <a:ext cx="330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069723" y="3278792"/>
            <a:ext cx="31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582164" y="3278792"/>
            <a:ext cx="330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919254" y="3278792"/>
            <a:ext cx="31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431695" y="3278792"/>
            <a:ext cx="330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759897" y="3278792"/>
            <a:ext cx="31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272338" y="3278792"/>
            <a:ext cx="330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</a:t>
            </a:r>
            <a:endParaRPr lang="en-US" sz="12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515504" y="3232625"/>
            <a:ext cx="301660" cy="369332"/>
            <a:chOff x="927652" y="1126435"/>
            <a:chExt cx="301660" cy="369332"/>
          </a:xfrm>
        </p:grpSpPr>
        <p:sp>
          <p:nvSpPr>
            <p:cNvPr id="34" name="Oval 33"/>
            <p:cNvSpPr/>
            <p:nvPr/>
          </p:nvSpPr>
          <p:spPr>
            <a:xfrm>
              <a:off x="927652" y="1173683"/>
              <a:ext cx="301660" cy="28895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27652" y="112643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341556" y="3232625"/>
            <a:ext cx="301660" cy="369332"/>
            <a:chOff x="927652" y="1126435"/>
            <a:chExt cx="301660" cy="369332"/>
          </a:xfrm>
        </p:grpSpPr>
        <p:sp>
          <p:nvSpPr>
            <p:cNvPr id="43" name="Oval 42"/>
            <p:cNvSpPr/>
            <p:nvPr/>
          </p:nvSpPr>
          <p:spPr>
            <a:xfrm>
              <a:off x="927652" y="1173683"/>
              <a:ext cx="301660" cy="28895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7652" y="112643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86555" y="3232625"/>
            <a:ext cx="301660" cy="369332"/>
            <a:chOff x="927652" y="1126435"/>
            <a:chExt cx="301660" cy="369332"/>
          </a:xfrm>
        </p:grpSpPr>
        <p:sp>
          <p:nvSpPr>
            <p:cNvPr id="46" name="Oval 45"/>
            <p:cNvSpPr/>
            <p:nvPr/>
          </p:nvSpPr>
          <p:spPr>
            <a:xfrm>
              <a:off x="927652" y="1173683"/>
              <a:ext cx="301660" cy="28895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27652" y="112643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017956" y="3232625"/>
            <a:ext cx="301660" cy="369332"/>
            <a:chOff x="927652" y="1126435"/>
            <a:chExt cx="301660" cy="369332"/>
          </a:xfrm>
        </p:grpSpPr>
        <p:sp>
          <p:nvSpPr>
            <p:cNvPr id="49" name="Oval 48"/>
            <p:cNvSpPr/>
            <p:nvPr/>
          </p:nvSpPr>
          <p:spPr>
            <a:xfrm>
              <a:off x="927652" y="1173683"/>
              <a:ext cx="301660" cy="28895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27652" y="112643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3985" y="3583855"/>
            <a:ext cx="301660" cy="369332"/>
            <a:chOff x="927652" y="1126435"/>
            <a:chExt cx="301660" cy="369332"/>
          </a:xfrm>
        </p:grpSpPr>
        <p:sp>
          <p:nvSpPr>
            <p:cNvPr id="52" name="Oval 51"/>
            <p:cNvSpPr/>
            <p:nvPr/>
          </p:nvSpPr>
          <p:spPr>
            <a:xfrm>
              <a:off x="927652" y="1173683"/>
              <a:ext cx="301660" cy="28895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27652" y="112643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553985" y="4359876"/>
            <a:ext cx="301660" cy="369332"/>
            <a:chOff x="927652" y="1126435"/>
            <a:chExt cx="301660" cy="369332"/>
          </a:xfrm>
        </p:grpSpPr>
        <p:sp>
          <p:nvSpPr>
            <p:cNvPr id="55" name="Oval 54"/>
            <p:cNvSpPr/>
            <p:nvPr/>
          </p:nvSpPr>
          <p:spPr>
            <a:xfrm>
              <a:off x="927652" y="1173683"/>
              <a:ext cx="301660" cy="28895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27652" y="112643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546884" y="3376190"/>
            <a:ext cx="31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539558" y="3859769"/>
            <a:ext cx="330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546884" y="4150668"/>
            <a:ext cx="31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539558" y="4634247"/>
            <a:ext cx="330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351040" y="5564962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669269" y="5564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2168534" y="5564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2486763" y="5564962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13533" y="5564962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31762" y="5564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56977" y="5564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4175206" y="5564962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3867" y="343357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30000" dirty="0" smtClean="0"/>
              <a:t>+</a:t>
            </a:r>
            <a:endParaRPr lang="en-US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521763" y="3727906"/>
            <a:ext cx="2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30000" dirty="0"/>
              <a:t>-</a:t>
            </a:r>
            <a:endParaRPr lang="en-US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70592" y="4178286"/>
            <a:ext cx="39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30000" dirty="0" smtClean="0"/>
              <a:t>+</a:t>
            </a:r>
            <a:endParaRPr lang="en-US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485357" y="4472621"/>
            <a:ext cx="36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30000" dirty="0" smtClean="0"/>
              <a:t>-</a:t>
            </a:r>
            <a:endParaRPr lang="en-US" dirty="0" smtClean="0"/>
          </a:p>
        </p:txBody>
      </p:sp>
      <p:grpSp>
        <p:nvGrpSpPr>
          <p:cNvPr id="80" name="Group 79"/>
          <p:cNvGrpSpPr/>
          <p:nvPr/>
        </p:nvGrpSpPr>
        <p:grpSpPr>
          <a:xfrm>
            <a:off x="1465983" y="3596342"/>
            <a:ext cx="366657" cy="340906"/>
            <a:chOff x="397565" y="1943652"/>
            <a:chExt cx="366657" cy="340906"/>
          </a:xfrm>
        </p:grpSpPr>
        <p:sp>
          <p:nvSpPr>
            <p:cNvPr id="78" name="Isosceles Triangle 77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17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303434" y="3596342"/>
            <a:ext cx="366657" cy="340906"/>
            <a:chOff x="397565" y="1943652"/>
            <a:chExt cx="366657" cy="340906"/>
          </a:xfrm>
        </p:grpSpPr>
        <p:sp>
          <p:nvSpPr>
            <p:cNvPr id="82" name="Isosceles Triangle 81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18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477026" y="4366216"/>
            <a:ext cx="366657" cy="340906"/>
            <a:chOff x="397565" y="1943652"/>
            <a:chExt cx="366657" cy="340906"/>
          </a:xfrm>
        </p:grpSpPr>
        <p:sp>
          <p:nvSpPr>
            <p:cNvPr id="85" name="Isosceles Triangle 84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2</a:t>
              </a:r>
              <a:r>
                <a:rPr lang="en-US" sz="1400" dirty="0">
                  <a:solidFill>
                    <a:srgbClr val="008000"/>
                  </a:solidFill>
                </a:rPr>
                <a:t>5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314477" y="4366216"/>
            <a:ext cx="366657" cy="340906"/>
            <a:chOff x="397565" y="1943652"/>
            <a:chExt cx="366657" cy="340906"/>
          </a:xfrm>
        </p:grpSpPr>
        <p:sp>
          <p:nvSpPr>
            <p:cNvPr id="88" name="Isosceles Triangle 87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2</a:t>
              </a:r>
              <a:r>
                <a:rPr lang="en-US" sz="1400" dirty="0">
                  <a:solidFill>
                    <a:srgbClr val="008000"/>
                  </a:solidFill>
                </a:rPr>
                <a:t>6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137390" y="3596342"/>
            <a:ext cx="366657" cy="340906"/>
            <a:chOff x="397565" y="1943652"/>
            <a:chExt cx="366657" cy="340906"/>
          </a:xfrm>
        </p:grpSpPr>
        <p:sp>
          <p:nvSpPr>
            <p:cNvPr id="91" name="Isosceles Triangle 90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19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974841" y="3596342"/>
            <a:ext cx="366657" cy="340906"/>
            <a:chOff x="397565" y="1943652"/>
            <a:chExt cx="366657" cy="340906"/>
          </a:xfrm>
        </p:grpSpPr>
        <p:sp>
          <p:nvSpPr>
            <p:cNvPr id="94" name="Isosceles Triangle 93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20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148433" y="4366216"/>
            <a:ext cx="366657" cy="340906"/>
            <a:chOff x="397565" y="1943652"/>
            <a:chExt cx="366657" cy="340906"/>
          </a:xfrm>
        </p:grpSpPr>
        <p:sp>
          <p:nvSpPr>
            <p:cNvPr id="97" name="Isosceles Triangle 96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000"/>
                  </a:solidFill>
                </a:rPr>
                <a:t>2</a:t>
              </a:r>
              <a:r>
                <a:rPr lang="en-US" sz="1400" dirty="0" smtClean="0">
                  <a:solidFill>
                    <a:srgbClr val="008000"/>
                  </a:solidFill>
                </a:rPr>
                <a:t>7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985884" y="4366216"/>
            <a:ext cx="366657" cy="340906"/>
            <a:chOff x="397565" y="1943652"/>
            <a:chExt cx="366657" cy="340906"/>
          </a:xfrm>
        </p:grpSpPr>
        <p:sp>
          <p:nvSpPr>
            <p:cNvPr id="100" name="Isosceles Triangle 99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2</a:t>
              </a:r>
              <a:r>
                <a:rPr lang="en-US" sz="1400" dirty="0">
                  <a:solidFill>
                    <a:srgbClr val="008000"/>
                  </a:solidFill>
                </a:rPr>
                <a:t>8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260034" y="2973469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(24)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594442" y="2973469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(08)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109017" y="2973469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(41)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442999" y="2973469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(25)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954016" y="2973469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(26)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87998" y="2973469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(10)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791467" y="2973469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(43)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125449" y="2973469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(27)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941283" y="3463457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(35)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941283" y="3781558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(19)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941283" y="4260845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(20)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941283" y="4578946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(04)</a:t>
            </a:r>
            <a:endParaRPr lang="en-US" sz="12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3873575" y="1077306"/>
            <a:ext cx="1965624" cy="1502823"/>
            <a:chOff x="5808871" y="375478"/>
            <a:chExt cx="1965624" cy="1502823"/>
          </a:xfrm>
        </p:grpSpPr>
        <p:sp>
          <p:nvSpPr>
            <p:cNvPr id="124" name="Rectangle 123"/>
            <p:cNvSpPr/>
            <p:nvPr/>
          </p:nvSpPr>
          <p:spPr>
            <a:xfrm>
              <a:off x="5808871" y="375478"/>
              <a:ext cx="1965624" cy="150282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959967" y="603214"/>
              <a:ext cx="301660" cy="369332"/>
              <a:chOff x="927652" y="1126435"/>
              <a:chExt cx="301660" cy="369332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927652" y="112643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#</a:t>
                </a: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6241014" y="553806"/>
              <a:ext cx="153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- Row/Column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932519" y="1015088"/>
              <a:ext cx="356557" cy="340906"/>
              <a:chOff x="397565" y="1943652"/>
              <a:chExt cx="356557" cy="340906"/>
            </a:xfrm>
          </p:grpSpPr>
          <p:sp>
            <p:nvSpPr>
              <p:cNvPr id="103" name="Isosceles Triangle 10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97565" y="1976781"/>
                <a:ext cx="314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 #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6241014" y="1015088"/>
              <a:ext cx="1072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- Channel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33480" y="1433295"/>
              <a:ext cx="3829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(#)</a:t>
              </a:r>
              <a:endParaRPr 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241014" y="1402264"/>
              <a:ext cx="1274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 Wiring Pin</a:t>
              </a:r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689747" y="968947"/>
            <a:ext cx="1755913" cy="1733826"/>
            <a:chOff x="99392" y="4406348"/>
            <a:chExt cx="1755913" cy="1733826"/>
          </a:xfrm>
        </p:grpSpPr>
        <p:sp>
          <p:nvSpPr>
            <p:cNvPr id="121" name="Rectangle 120"/>
            <p:cNvSpPr/>
            <p:nvPr/>
          </p:nvSpPr>
          <p:spPr>
            <a:xfrm>
              <a:off x="99392" y="4406348"/>
              <a:ext cx="1755913" cy="173382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18110" y="4473042"/>
              <a:ext cx="151847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smtClean="0"/>
                <a:t>Wiring Color Code</a:t>
              </a:r>
            </a:p>
            <a:p>
              <a:r>
                <a:rPr lang="en-US" sz="1400" dirty="0" smtClean="0"/>
                <a:t>A – </a:t>
              </a:r>
              <a:r>
                <a:rPr lang="en-US" sz="1400" dirty="0" smtClean="0">
                  <a:solidFill>
                    <a:srgbClr val="FF0000"/>
                  </a:solidFill>
                </a:rPr>
                <a:t>Red</a:t>
              </a:r>
            </a:p>
            <a:p>
              <a:r>
                <a:rPr lang="en-US" sz="1400" dirty="0" smtClean="0"/>
                <a:t>B – Black</a:t>
              </a:r>
            </a:p>
            <a:p>
              <a:r>
                <a:rPr lang="en-US" sz="1400" dirty="0" smtClean="0"/>
                <a:t>C – </a:t>
              </a:r>
              <a:r>
                <a:rPr lang="en-US" sz="1400" dirty="0" smtClean="0">
                  <a:solidFill>
                    <a:srgbClr val="3366FF"/>
                  </a:solidFill>
                </a:rPr>
                <a:t>Blue</a:t>
              </a:r>
            </a:p>
            <a:p>
              <a:r>
                <a:rPr lang="en-US" sz="1400" dirty="0" smtClean="0"/>
                <a:t>D – </a:t>
              </a:r>
              <a:r>
                <a:rPr lang="en-US" sz="1400" dirty="0" smtClean="0">
                  <a:solidFill>
                    <a:srgbClr val="008000"/>
                  </a:solidFill>
                </a:rPr>
                <a:t>Green</a:t>
              </a:r>
            </a:p>
            <a:p>
              <a:r>
                <a:rPr lang="en-US" sz="1400" dirty="0" smtClean="0"/>
                <a:t>I  – </a:t>
              </a:r>
              <a:r>
                <a:rPr lang="en-US" sz="1400" dirty="0" smtClean="0">
                  <a:solidFill>
                    <a:schemeClr val="bg1"/>
                  </a:solidFill>
                </a:rPr>
                <a:t>White</a:t>
              </a:r>
            </a:p>
            <a:p>
              <a:r>
                <a:rPr lang="en-US" sz="1400" dirty="0" smtClean="0"/>
                <a:t>V – </a:t>
              </a:r>
              <a:r>
                <a:rPr lang="en-US" sz="1400" dirty="0" smtClean="0">
                  <a:solidFill>
                    <a:srgbClr val="FFFF00"/>
                  </a:solidFill>
                </a:rPr>
                <a:t>Yellow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416338" y="309217"/>
            <a:ext cx="747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Resistivity/Hall Effect  </a:t>
            </a:r>
            <a:r>
              <a:rPr lang="en-US" sz="2800" u="sng" dirty="0" smtClean="0"/>
              <a:t>Matrix </a:t>
            </a:r>
            <a:r>
              <a:rPr lang="en-US" sz="2800" u="sng" dirty="0" smtClean="0"/>
              <a:t>Card – </a:t>
            </a:r>
            <a:r>
              <a:rPr lang="en-US" sz="2800" u="sng" dirty="0"/>
              <a:t>K</a:t>
            </a:r>
            <a:r>
              <a:rPr lang="en-US" sz="2800" u="sng" dirty="0" smtClean="0"/>
              <a:t>eithley 7709</a:t>
            </a:r>
          </a:p>
        </p:txBody>
      </p:sp>
      <p:cxnSp>
        <p:nvCxnSpPr>
          <p:cNvPr id="130" name="Straight Connector 129"/>
          <p:cNvCxnSpPr/>
          <p:nvPr/>
        </p:nvCxnSpPr>
        <p:spPr>
          <a:xfrm flipH="1" flipV="1">
            <a:off x="4935556" y="3293499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5242564" y="3293499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 flipV="1">
            <a:off x="5761608" y="3293499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068616" y="3293499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668255" y="3285358"/>
            <a:ext cx="31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180696" y="3285358"/>
            <a:ext cx="330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</a:t>
            </a:r>
            <a:endParaRPr 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508898" y="3285358"/>
            <a:ext cx="31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021339" y="3285358"/>
            <a:ext cx="330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</a:t>
            </a:r>
            <a:endParaRPr lang="en-US" sz="1200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4935556" y="3239191"/>
            <a:ext cx="301660" cy="369332"/>
            <a:chOff x="927652" y="1126435"/>
            <a:chExt cx="301660" cy="369332"/>
          </a:xfrm>
        </p:grpSpPr>
        <p:sp>
          <p:nvSpPr>
            <p:cNvPr id="139" name="Oval 138"/>
            <p:cNvSpPr/>
            <p:nvPr/>
          </p:nvSpPr>
          <p:spPr>
            <a:xfrm>
              <a:off x="927652" y="1173683"/>
              <a:ext cx="301660" cy="28895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927652" y="112643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766957" y="3239191"/>
            <a:ext cx="301660" cy="369332"/>
            <a:chOff x="927652" y="1126435"/>
            <a:chExt cx="301660" cy="369332"/>
          </a:xfrm>
        </p:grpSpPr>
        <p:sp>
          <p:nvSpPr>
            <p:cNvPr id="142" name="Oval 141"/>
            <p:cNvSpPr/>
            <p:nvPr/>
          </p:nvSpPr>
          <p:spPr>
            <a:xfrm>
              <a:off x="927652" y="1173683"/>
              <a:ext cx="301660" cy="28895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27652" y="112643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762534" y="5571528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80763" y="5571528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5605978" y="5571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5924207" y="5571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dirty="0" smtClean="0"/>
          </a:p>
        </p:txBody>
      </p:sp>
      <p:grpSp>
        <p:nvGrpSpPr>
          <p:cNvPr id="148" name="Group 147"/>
          <p:cNvGrpSpPr/>
          <p:nvPr/>
        </p:nvGrpSpPr>
        <p:grpSpPr>
          <a:xfrm>
            <a:off x="4886391" y="3602908"/>
            <a:ext cx="366657" cy="340906"/>
            <a:chOff x="397565" y="1943652"/>
            <a:chExt cx="366657" cy="340906"/>
          </a:xfrm>
        </p:grpSpPr>
        <p:sp>
          <p:nvSpPr>
            <p:cNvPr id="149" name="Isosceles Triangle 148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21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5723842" y="3602908"/>
            <a:ext cx="366657" cy="340906"/>
            <a:chOff x="397565" y="1943652"/>
            <a:chExt cx="366657" cy="340906"/>
          </a:xfrm>
        </p:grpSpPr>
        <p:sp>
          <p:nvSpPr>
            <p:cNvPr id="152" name="Isosceles Triangle 151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22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897434" y="4372782"/>
            <a:ext cx="366657" cy="340906"/>
            <a:chOff x="397565" y="1943652"/>
            <a:chExt cx="366657" cy="340906"/>
          </a:xfrm>
        </p:grpSpPr>
        <p:sp>
          <p:nvSpPr>
            <p:cNvPr id="155" name="Isosceles Triangle 154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2</a:t>
              </a:r>
              <a:r>
                <a:rPr lang="en-US" sz="1400" dirty="0">
                  <a:solidFill>
                    <a:srgbClr val="008000"/>
                  </a:solidFill>
                </a:rPr>
                <a:t>9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34885" y="4372782"/>
            <a:ext cx="366657" cy="340906"/>
            <a:chOff x="397565" y="1943652"/>
            <a:chExt cx="366657" cy="340906"/>
          </a:xfrm>
        </p:grpSpPr>
        <p:sp>
          <p:nvSpPr>
            <p:cNvPr id="158" name="Isosceles Triangle 157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30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4703017" y="2980035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smtClean="0"/>
              <a:t>28)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036999" y="2980035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smtClean="0"/>
              <a:t>12)</a:t>
            </a:r>
            <a:endParaRPr 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540468" y="2980035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smtClean="0"/>
              <a:t>45)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874450" y="2980035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smtClean="0"/>
              <a:t>29)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284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851699" y="309217"/>
            <a:ext cx="648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Resistivity Measurement </a:t>
            </a:r>
            <a:r>
              <a:rPr lang="en-US" sz="2800" u="sng" dirty="0" smtClean="0"/>
              <a:t>Sequence</a:t>
            </a:r>
            <a:r>
              <a:rPr lang="en-US" sz="2800" dirty="0" smtClean="0"/>
              <a:t> – R</a:t>
            </a:r>
            <a:r>
              <a:rPr lang="en-US" sz="2800" baseline="-25000" dirty="0" smtClean="0"/>
              <a:t>AB, CD</a:t>
            </a:r>
            <a:endParaRPr lang="en-US" sz="28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1189359" y="1433150"/>
            <a:ext cx="760720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Current Off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Short Card – Close 17, 25, 26, 27, </a:t>
            </a:r>
            <a:r>
              <a:rPr lang="en-US" sz="2800" dirty="0" smtClean="0"/>
              <a:t>28, 29, 30</a:t>
            </a: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Prepare Measurement - Open 25, 27, </a:t>
            </a:r>
            <a:r>
              <a:rPr lang="en-US" sz="2800" dirty="0" smtClean="0"/>
              <a:t>28, 29, 30</a:t>
            </a: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Current On, Delay, Measure Voltage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Current Reverse, Delay, Measure </a:t>
            </a:r>
            <a:r>
              <a:rPr lang="en-US" sz="2800" dirty="0" smtClean="0"/>
              <a:t>Voltage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sz="2800" dirty="0"/>
              <a:t>Current Off</a:t>
            </a:r>
          </a:p>
          <a:p>
            <a:pPr marL="342900" indent="-342900">
              <a:buAutoNum type="arabicPeriod" startAt="6"/>
            </a:pPr>
            <a:r>
              <a:rPr lang="en-US" sz="2800" dirty="0"/>
              <a:t>Short Card – Close 25, 27, </a:t>
            </a:r>
            <a:r>
              <a:rPr lang="en-US" sz="2800" dirty="0" smtClean="0"/>
              <a:t>28, 29, 30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722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851699" y="309217"/>
            <a:ext cx="648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Resistivity Measurement </a:t>
            </a:r>
            <a:r>
              <a:rPr lang="en-US" sz="2800" u="sng" dirty="0" smtClean="0"/>
              <a:t>Sequence</a:t>
            </a:r>
            <a:r>
              <a:rPr lang="en-US" sz="2800" dirty="0" smtClean="0"/>
              <a:t> – 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CD</a:t>
            </a:r>
            <a:r>
              <a:rPr lang="en-US" sz="2800" baseline="-25000" dirty="0" smtClean="0"/>
              <a:t>, AB</a:t>
            </a:r>
            <a:endParaRPr lang="en-US" sz="28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1189359" y="1433150"/>
            <a:ext cx="81797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Current Off</a:t>
            </a:r>
          </a:p>
          <a:p>
            <a:pPr marL="342900" indent="-342900">
              <a:buAutoNum type="arabicPeriod"/>
            </a:pPr>
            <a:r>
              <a:rPr lang="en-US" sz="2800" dirty="0"/>
              <a:t>Short Card – Close 17, 25, 26, 27, </a:t>
            </a:r>
            <a:r>
              <a:rPr lang="en-US" sz="2800" dirty="0" smtClean="0"/>
              <a:t>28, 29, 30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Prepare Measurement – Close 18</a:t>
            </a:r>
          </a:p>
          <a:p>
            <a:pPr marL="342900" indent="-342900">
              <a:buAutoNum type="arabicPeriod"/>
            </a:pPr>
            <a:r>
              <a:rPr lang="en-US" sz="2800" dirty="0"/>
              <a:t>Prepare Measurement – Open 17, 26, 27, </a:t>
            </a:r>
            <a:r>
              <a:rPr lang="en-US" sz="2800" dirty="0" smtClean="0"/>
              <a:t>28, 29, 30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/>
              <a:t>Current On, Delay, Measure Voltage</a:t>
            </a:r>
          </a:p>
          <a:p>
            <a:pPr marL="342900" indent="-342900">
              <a:buAutoNum type="arabicPeriod" startAt="5"/>
            </a:pPr>
            <a:r>
              <a:rPr lang="en-US" sz="2800" dirty="0"/>
              <a:t>Current Reverse, Delay, Measure Voltage</a:t>
            </a:r>
          </a:p>
          <a:p>
            <a:pPr marL="342900" indent="-342900">
              <a:buFontTx/>
              <a:buAutoNum type="arabicPeriod" startAt="5"/>
            </a:pPr>
            <a:r>
              <a:rPr lang="en-US" sz="2800" dirty="0"/>
              <a:t>Current Off</a:t>
            </a:r>
          </a:p>
          <a:p>
            <a:pPr marL="342900" indent="-342900">
              <a:buFontTx/>
              <a:buAutoNum type="arabicPeriod" startAt="5"/>
            </a:pPr>
            <a:r>
              <a:rPr lang="en-US" sz="2800" dirty="0"/>
              <a:t>Short Card – Close 17, 26, 27, </a:t>
            </a:r>
            <a:r>
              <a:rPr lang="en-US" sz="2800" dirty="0" smtClean="0"/>
              <a:t>28, 29, 30</a:t>
            </a:r>
            <a:endParaRPr lang="en-US" sz="2800" dirty="0"/>
          </a:p>
          <a:p>
            <a:pPr marL="342900" indent="-342900">
              <a:buFontTx/>
              <a:buAutoNum type="arabicPeriod" startAt="5"/>
            </a:pPr>
            <a:r>
              <a:rPr lang="en-US" sz="2800" dirty="0"/>
              <a:t>Finish – Open </a:t>
            </a:r>
            <a:r>
              <a:rPr lang="en-US" sz="2800" dirty="0" smtClean="0"/>
              <a:t>18</a:t>
            </a:r>
            <a:endParaRPr lang="en-US" sz="2800" dirty="0"/>
          </a:p>
          <a:p>
            <a:pPr marL="342900" indent="-342900"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1341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851699" y="309217"/>
            <a:ext cx="6434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Resistivity Measurement </a:t>
            </a:r>
            <a:r>
              <a:rPr lang="en-US" sz="2800" u="sng" dirty="0" smtClean="0"/>
              <a:t>Sequence</a:t>
            </a:r>
            <a:r>
              <a:rPr lang="en-US" sz="2800" dirty="0" smtClean="0"/>
              <a:t> – 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AC,BD</a:t>
            </a:r>
            <a:endParaRPr lang="en-US" sz="28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1189359" y="1433150"/>
            <a:ext cx="80444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Current Off</a:t>
            </a:r>
          </a:p>
          <a:p>
            <a:pPr marL="342900" indent="-342900">
              <a:buAutoNum type="arabicPeriod"/>
            </a:pPr>
            <a:r>
              <a:rPr lang="en-US" sz="2800" dirty="0"/>
              <a:t>Short Card – Close 17, 25, 26, 27, </a:t>
            </a:r>
            <a:r>
              <a:rPr lang="en-US" sz="2800" dirty="0" smtClean="0"/>
              <a:t>28, 29, 30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Prepare Measurement – Close 19</a:t>
            </a:r>
          </a:p>
          <a:p>
            <a:pPr marL="342900" indent="-342900">
              <a:buAutoNum type="arabicPeriod"/>
            </a:pPr>
            <a:r>
              <a:rPr lang="en-US" sz="2800" dirty="0"/>
              <a:t>Prepare Measurement – Open 17, 25, 26, </a:t>
            </a:r>
            <a:r>
              <a:rPr lang="en-US" sz="2800" dirty="0" smtClean="0"/>
              <a:t>27, 29, 30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/>
              <a:t>Current On, Delay, Measure Voltage</a:t>
            </a:r>
          </a:p>
          <a:p>
            <a:pPr marL="342900" indent="-342900">
              <a:buAutoNum type="arabicPeriod" startAt="5"/>
            </a:pPr>
            <a:r>
              <a:rPr lang="en-US" sz="2800" dirty="0"/>
              <a:t>Current Reverse, Delay, Measure Voltage</a:t>
            </a:r>
          </a:p>
          <a:p>
            <a:pPr marL="342900" indent="-342900">
              <a:buFontTx/>
              <a:buAutoNum type="arabicPeriod" startAt="5"/>
            </a:pPr>
            <a:r>
              <a:rPr lang="en-US" sz="2800" dirty="0"/>
              <a:t>Current Off</a:t>
            </a:r>
          </a:p>
          <a:p>
            <a:pPr marL="342900" indent="-342900">
              <a:buFontTx/>
              <a:buAutoNum type="arabicPeriod" startAt="5"/>
            </a:pPr>
            <a:r>
              <a:rPr lang="en-US" sz="2800" dirty="0"/>
              <a:t>Short Card – Close 17, 25, 26, </a:t>
            </a:r>
            <a:r>
              <a:rPr lang="en-US" sz="2800" dirty="0" smtClean="0"/>
              <a:t>27, 29, 30</a:t>
            </a:r>
            <a:endParaRPr lang="en-US" sz="2800" dirty="0"/>
          </a:p>
          <a:p>
            <a:pPr marL="342900" indent="-342900">
              <a:buFontTx/>
              <a:buAutoNum type="arabicPeriod" startAt="5"/>
            </a:pPr>
            <a:r>
              <a:rPr lang="en-US" sz="2800" dirty="0"/>
              <a:t>Finish – Open </a:t>
            </a:r>
            <a:r>
              <a:rPr lang="en-US" sz="2800" dirty="0" smtClean="0"/>
              <a:t>19</a:t>
            </a:r>
            <a:endParaRPr lang="en-US" sz="2800" dirty="0"/>
          </a:p>
          <a:p>
            <a:pPr marL="342900" indent="-342900"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4853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851699" y="309217"/>
            <a:ext cx="6515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Resistivity </a:t>
            </a:r>
            <a:r>
              <a:rPr lang="en-US" sz="2800" u="sng" dirty="0" smtClean="0"/>
              <a:t>Measurement </a:t>
            </a:r>
            <a:r>
              <a:rPr lang="en-US" sz="2800" u="sng" dirty="0" smtClean="0"/>
              <a:t>Sequence</a:t>
            </a:r>
            <a:r>
              <a:rPr lang="en-US" sz="2800" dirty="0" smtClean="0"/>
              <a:t> – 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BD</a:t>
            </a:r>
            <a:r>
              <a:rPr lang="en-US" sz="2800" baseline="-25000" dirty="0" smtClean="0"/>
              <a:t>,AC</a:t>
            </a:r>
            <a:endParaRPr lang="en-US" sz="28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1189359" y="1433150"/>
            <a:ext cx="80652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Current Off</a:t>
            </a:r>
          </a:p>
          <a:p>
            <a:pPr marL="342900" indent="-342900">
              <a:buAutoNum type="arabicPeriod"/>
            </a:pPr>
            <a:r>
              <a:rPr lang="en-US" sz="2800" dirty="0"/>
              <a:t>Short Card – Close 17, 25, 26, 27, </a:t>
            </a:r>
            <a:r>
              <a:rPr lang="en-US" sz="2800" dirty="0" smtClean="0"/>
              <a:t>28, 29, 30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Prepare Measurement – Close 20</a:t>
            </a:r>
          </a:p>
          <a:p>
            <a:pPr marL="342900" indent="-342900">
              <a:buAutoNum type="arabicPeriod"/>
            </a:pPr>
            <a:r>
              <a:rPr lang="en-US" sz="2800" dirty="0"/>
              <a:t>Prepare Measurement – Open 17, 25, 26, </a:t>
            </a:r>
            <a:r>
              <a:rPr lang="en-US" sz="2800" dirty="0" smtClean="0"/>
              <a:t>28, 29, 30</a:t>
            </a: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/>
              <a:t>Current On, Delay, Measure Voltage</a:t>
            </a:r>
          </a:p>
          <a:p>
            <a:pPr marL="342900" indent="-342900">
              <a:buAutoNum type="arabicPeriod" startAt="5"/>
            </a:pPr>
            <a:r>
              <a:rPr lang="en-US" sz="2800" dirty="0"/>
              <a:t>Current Reverse, Delay, Measure Voltage</a:t>
            </a:r>
          </a:p>
          <a:p>
            <a:pPr marL="342900" indent="-342900">
              <a:buFontTx/>
              <a:buAutoNum type="arabicPeriod" startAt="5"/>
            </a:pPr>
            <a:r>
              <a:rPr lang="en-US" sz="2800" dirty="0"/>
              <a:t>Current Off</a:t>
            </a:r>
          </a:p>
          <a:p>
            <a:pPr marL="342900" indent="-342900">
              <a:buFontTx/>
              <a:buAutoNum type="arabicPeriod" startAt="5"/>
            </a:pPr>
            <a:r>
              <a:rPr lang="en-US" sz="2800" dirty="0"/>
              <a:t>Short Card – Close 17, 25, 26, </a:t>
            </a:r>
            <a:r>
              <a:rPr lang="en-US" sz="2800" dirty="0" smtClean="0"/>
              <a:t>28, 29, 30</a:t>
            </a:r>
            <a:endParaRPr lang="en-US" sz="2800" dirty="0"/>
          </a:p>
          <a:p>
            <a:pPr marL="342900" indent="-342900">
              <a:buFontTx/>
              <a:buAutoNum type="arabicPeriod" startAt="5"/>
            </a:pPr>
            <a:r>
              <a:rPr lang="en-US" sz="2800" dirty="0"/>
              <a:t>Finish – Open </a:t>
            </a:r>
            <a:r>
              <a:rPr lang="en-US" sz="2800" dirty="0" smtClean="0"/>
              <a:t>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64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851699" y="309217"/>
            <a:ext cx="6648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Hall Effect Measurement </a:t>
            </a:r>
            <a:r>
              <a:rPr lang="en-US" sz="2800" u="sng" dirty="0" smtClean="0"/>
              <a:t>Sequence</a:t>
            </a:r>
            <a:r>
              <a:rPr lang="en-US" sz="2800" dirty="0" smtClean="0"/>
              <a:t> – </a:t>
            </a:r>
            <a:r>
              <a:rPr lang="en-US" sz="2800" dirty="0" smtClean="0"/>
              <a:t>R</a:t>
            </a:r>
            <a:r>
              <a:rPr lang="en-US" sz="2800" baseline="30000" dirty="0" smtClean="0"/>
              <a:t>±</a:t>
            </a:r>
            <a:r>
              <a:rPr lang="en-US" sz="2800" baseline="-25000" dirty="0" smtClean="0"/>
              <a:t>A</a:t>
            </a:r>
            <a:r>
              <a:rPr lang="en-US" sz="2800" baseline="-25000" dirty="0" smtClean="0"/>
              <a:t>D</a:t>
            </a:r>
            <a:r>
              <a:rPr lang="en-US" sz="2800" baseline="-25000" dirty="0" smtClean="0"/>
              <a:t>,BC</a:t>
            </a:r>
            <a:endParaRPr lang="en-US" sz="28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689679" y="1297807"/>
            <a:ext cx="8252631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Current </a:t>
            </a:r>
            <a:r>
              <a:rPr lang="en-US" sz="2800" dirty="0" smtClean="0"/>
              <a:t>Off, B-Field Off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Short Card – Close 17, 25, 26, 27, </a:t>
            </a:r>
            <a:r>
              <a:rPr lang="en-US" sz="2800" dirty="0" smtClean="0"/>
              <a:t>28, 29, 30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Prepare Measurement – Close </a:t>
            </a:r>
            <a:r>
              <a:rPr lang="en-US" sz="2800" dirty="0" smtClean="0"/>
              <a:t>21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Prepare Measurement – Open 17, 25, 26, </a:t>
            </a:r>
            <a:r>
              <a:rPr lang="en-US" sz="2800" dirty="0" smtClean="0"/>
              <a:t>27, 28, 29</a:t>
            </a: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/>
              <a:t>Current On</a:t>
            </a:r>
            <a:r>
              <a:rPr lang="en-US" sz="2800" dirty="0" smtClean="0"/>
              <a:t>, B-Field On, </a:t>
            </a:r>
            <a:r>
              <a:rPr lang="en-US" sz="2800" dirty="0"/>
              <a:t>Delay, Measure </a:t>
            </a:r>
            <a:r>
              <a:rPr lang="en-US" sz="2800" dirty="0" smtClean="0"/>
              <a:t>Voltage</a:t>
            </a:r>
            <a:endParaRPr lang="en-US" sz="2800" dirty="0"/>
          </a:p>
          <a:p>
            <a:pPr marL="342900" indent="-342900">
              <a:buAutoNum type="arabicPeriod" startAt="5"/>
            </a:pPr>
            <a:r>
              <a:rPr lang="en-US" sz="2800" dirty="0"/>
              <a:t>Current Reverse, Delay, Measure </a:t>
            </a:r>
            <a:r>
              <a:rPr lang="en-US" sz="2800" dirty="0" smtClean="0"/>
              <a:t>Voltage</a:t>
            </a:r>
          </a:p>
          <a:p>
            <a:pPr marL="342900" indent="-342900">
              <a:buAutoNum type="arabicPeriod" startAt="5"/>
            </a:pPr>
            <a:r>
              <a:rPr lang="en-US" sz="2800" dirty="0" smtClean="0"/>
              <a:t>B-Field Reverse, Delay, Measure Voltage,</a:t>
            </a:r>
          </a:p>
          <a:p>
            <a:pPr marL="342900" indent="-342900">
              <a:buAutoNum type="arabicPeriod" startAt="5"/>
            </a:pPr>
            <a:r>
              <a:rPr lang="en-US" sz="2800" dirty="0" smtClean="0"/>
              <a:t>Current Reverse, Delay, Measure Voltage</a:t>
            </a:r>
            <a:endParaRPr lang="en-US" sz="2800" dirty="0"/>
          </a:p>
          <a:p>
            <a:pPr marL="342900" indent="-342900">
              <a:buFontTx/>
              <a:buAutoNum type="arabicPeriod" startAt="5"/>
            </a:pPr>
            <a:r>
              <a:rPr lang="en-US" sz="2800" dirty="0"/>
              <a:t>Current </a:t>
            </a:r>
            <a:r>
              <a:rPr lang="en-US" sz="2800" dirty="0" smtClean="0"/>
              <a:t>Off, B-Field Off</a:t>
            </a:r>
            <a:endParaRPr lang="en-US" sz="2800" dirty="0"/>
          </a:p>
          <a:p>
            <a:pPr marL="342900" indent="-342900">
              <a:buFontTx/>
              <a:buAutoNum type="arabicPeriod" startAt="5"/>
            </a:pPr>
            <a:r>
              <a:rPr lang="en-US" sz="2800" dirty="0"/>
              <a:t>Short Card – Close 17, 25, 26, </a:t>
            </a:r>
            <a:r>
              <a:rPr lang="en-US" sz="2800" dirty="0" smtClean="0"/>
              <a:t>27, 28, 29</a:t>
            </a:r>
            <a:endParaRPr lang="en-US" sz="2800" dirty="0"/>
          </a:p>
          <a:p>
            <a:pPr marL="342900" indent="-342900">
              <a:buFontTx/>
              <a:buAutoNum type="arabicPeriod" startAt="5"/>
            </a:pPr>
            <a:r>
              <a:rPr lang="en-US" sz="2800" dirty="0"/>
              <a:t>Finish – Open </a:t>
            </a:r>
            <a:r>
              <a:rPr lang="en-US" sz="2800" dirty="0" smtClean="0"/>
              <a:t>21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384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851699" y="309217"/>
            <a:ext cx="656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Hall Effect Measurement </a:t>
            </a:r>
            <a:r>
              <a:rPr lang="en-US" sz="2800" u="sng" dirty="0" smtClean="0"/>
              <a:t>Sequence</a:t>
            </a:r>
            <a:r>
              <a:rPr lang="en-US" sz="2800" dirty="0" smtClean="0"/>
              <a:t> – </a:t>
            </a:r>
            <a:r>
              <a:rPr lang="en-US" sz="2800" dirty="0" smtClean="0"/>
              <a:t>R</a:t>
            </a:r>
            <a:r>
              <a:rPr lang="en-US" sz="2800" baseline="30000" dirty="0" smtClean="0"/>
              <a:t>±</a:t>
            </a:r>
            <a:r>
              <a:rPr lang="en-US" sz="2800" baseline="-25000" dirty="0" smtClean="0"/>
              <a:t>BC</a:t>
            </a:r>
            <a:r>
              <a:rPr lang="en-US" sz="2800" baseline="-25000" dirty="0" smtClean="0"/>
              <a:t>,AD</a:t>
            </a:r>
            <a:endParaRPr lang="en-US" sz="28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689679" y="1297807"/>
            <a:ext cx="8252631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Current </a:t>
            </a:r>
            <a:r>
              <a:rPr lang="en-US" sz="2800" dirty="0" smtClean="0"/>
              <a:t>Off, B-Field Off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Short Card – Close 17, 25, 26, 27, </a:t>
            </a:r>
            <a:r>
              <a:rPr lang="en-US" sz="2800" dirty="0" smtClean="0"/>
              <a:t>28, 29, 30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Prepare Measurement – Close </a:t>
            </a:r>
            <a:r>
              <a:rPr lang="en-US" sz="2800" dirty="0" smtClean="0"/>
              <a:t>22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Prepare Measurement – Open 17, 25, 26, </a:t>
            </a:r>
            <a:r>
              <a:rPr lang="en-US" sz="2800" dirty="0" smtClean="0"/>
              <a:t>27, 28, 30</a:t>
            </a: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/>
              <a:t>Current On</a:t>
            </a:r>
            <a:r>
              <a:rPr lang="en-US" sz="2800" dirty="0" smtClean="0"/>
              <a:t>, B-Field On, </a:t>
            </a:r>
            <a:r>
              <a:rPr lang="en-US" sz="2800" dirty="0"/>
              <a:t>Delay, Measure </a:t>
            </a:r>
            <a:r>
              <a:rPr lang="en-US" sz="2800" dirty="0" smtClean="0"/>
              <a:t>Voltage</a:t>
            </a:r>
            <a:endParaRPr lang="en-US" sz="2800" dirty="0"/>
          </a:p>
          <a:p>
            <a:pPr marL="342900" indent="-342900">
              <a:buAutoNum type="arabicPeriod" startAt="5"/>
            </a:pPr>
            <a:r>
              <a:rPr lang="en-US" sz="2800" dirty="0"/>
              <a:t>Current Reverse, Delay, Measure </a:t>
            </a:r>
            <a:r>
              <a:rPr lang="en-US" sz="2800" dirty="0" smtClean="0"/>
              <a:t>Voltage</a:t>
            </a:r>
          </a:p>
          <a:p>
            <a:pPr marL="342900" indent="-342900">
              <a:buAutoNum type="arabicPeriod" startAt="5"/>
            </a:pPr>
            <a:r>
              <a:rPr lang="en-US" sz="2800" dirty="0" smtClean="0"/>
              <a:t>B-Field Reverse, Delay, Measure Voltage,</a:t>
            </a:r>
          </a:p>
          <a:p>
            <a:pPr marL="342900" indent="-342900">
              <a:buAutoNum type="arabicPeriod" startAt="5"/>
            </a:pPr>
            <a:r>
              <a:rPr lang="en-US" sz="2800" dirty="0" smtClean="0"/>
              <a:t>Current Reverse, Delay, Measure Voltage</a:t>
            </a:r>
            <a:endParaRPr lang="en-US" sz="2800" dirty="0"/>
          </a:p>
          <a:p>
            <a:pPr marL="342900" indent="-342900">
              <a:buFontTx/>
              <a:buAutoNum type="arabicPeriod" startAt="5"/>
            </a:pPr>
            <a:r>
              <a:rPr lang="en-US" sz="2800" dirty="0"/>
              <a:t>Current </a:t>
            </a:r>
            <a:r>
              <a:rPr lang="en-US" sz="2800" dirty="0" smtClean="0"/>
              <a:t>Off, B-Field Off</a:t>
            </a:r>
            <a:endParaRPr lang="en-US" sz="2800" dirty="0"/>
          </a:p>
          <a:p>
            <a:pPr marL="342900" indent="-342900">
              <a:buFontTx/>
              <a:buAutoNum type="arabicPeriod" startAt="5"/>
            </a:pPr>
            <a:r>
              <a:rPr lang="en-US" sz="2800" dirty="0"/>
              <a:t>Short Card – Close 17, 25, 26, </a:t>
            </a:r>
            <a:r>
              <a:rPr lang="en-US" sz="2800" dirty="0" smtClean="0"/>
              <a:t>27, 28, 30</a:t>
            </a:r>
            <a:endParaRPr lang="en-US" sz="2800" dirty="0"/>
          </a:p>
          <a:p>
            <a:pPr marL="342900" indent="-342900">
              <a:buFontTx/>
              <a:buAutoNum type="arabicPeriod" startAt="5"/>
            </a:pPr>
            <a:r>
              <a:rPr lang="en-US" sz="2800" dirty="0"/>
              <a:t>Finish – Open </a:t>
            </a:r>
            <a:r>
              <a:rPr lang="en-US" sz="2800" dirty="0" smtClean="0"/>
              <a:t>22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090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697</Words>
  <Application>Microsoft Macintosh PowerPoint</Application>
  <PresentationFormat>On-screen Show (4:3)</PresentationFormat>
  <Paragraphs>149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Trinity Universtiy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McKinney</dc:creator>
  <cp:lastModifiedBy>Robert McKinney</cp:lastModifiedBy>
  <cp:revision>24</cp:revision>
  <cp:lastPrinted>2015-03-09T18:46:54Z</cp:lastPrinted>
  <dcterms:created xsi:type="dcterms:W3CDTF">2015-02-13T19:04:49Z</dcterms:created>
  <dcterms:modified xsi:type="dcterms:W3CDTF">2015-03-09T18:46:57Z</dcterms:modified>
</cp:coreProperties>
</file>