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6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6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6031-8D39-AF43-A6F3-67B73B8A4719}" type="datetimeFigureOut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D952-F735-0C49-B668-7C6E1CF0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4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6031-8D39-AF43-A6F3-67B73B8A4719}" type="datetimeFigureOut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D952-F735-0C49-B668-7C6E1CF0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73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6031-8D39-AF43-A6F3-67B73B8A4719}" type="datetimeFigureOut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D952-F735-0C49-B668-7C6E1CF0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5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6031-8D39-AF43-A6F3-67B73B8A4719}" type="datetimeFigureOut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D952-F735-0C49-B668-7C6E1CF0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11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6031-8D39-AF43-A6F3-67B73B8A4719}" type="datetimeFigureOut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D952-F735-0C49-B668-7C6E1CF0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9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6031-8D39-AF43-A6F3-67B73B8A4719}" type="datetimeFigureOut">
              <a:rPr lang="en-US" smtClean="0"/>
              <a:t>3/6/15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D952-F735-0C49-B668-7C6E1CF0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4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6031-8D39-AF43-A6F3-67B73B8A4719}" type="datetimeFigureOut">
              <a:rPr lang="en-US" smtClean="0"/>
              <a:t>3/6/15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D952-F735-0C49-B668-7C6E1CF0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4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6031-8D39-AF43-A6F3-67B73B8A4719}" type="datetimeFigureOut">
              <a:rPr lang="en-US" smtClean="0"/>
              <a:t>3/6/15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D952-F735-0C49-B668-7C6E1CF0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9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6031-8D39-AF43-A6F3-67B73B8A4719}" type="datetimeFigureOut">
              <a:rPr lang="en-US" smtClean="0"/>
              <a:t>3/6/15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D952-F735-0C49-B668-7C6E1CF0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17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6031-8D39-AF43-A6F3-67B73B8A4719}" type="datetimeFigureOut">
              <a:rPr lang="en-US" smtClean="0"/>
              <a:t>3/6/15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D952-F735-0C49-B668-7C6E1CF0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9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6031-8D39-AF43-A6F3-67B73B8A4719}" type="datetimeFigureOut">
              <a:rPr lang="en-US" smtClean="0"/>
              <a:t>3/6/15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3D952-F735-0C49-B668-7C6E1CF0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3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96031-8D39-AF43-A6F3-67B73B8A4719}" type="datetimeFigureOut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3D952-F735-0C49-B668-7C6E1CF0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1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/>
          <p:cNvGrpSpPr/>
          <p:nvPr/>
        </p:nvGrpSpPr>
        <p:grpSpPr>
          <a:xfrm>
            <a:off x="7424160" y="5230641"/>
            <a:ext cx="1136655" cy="1065071"/>
            <a:chOff x="3765826" y="933780"/>
            <a:chExt cx="1136655" cy="1065071"/>
          </a:xfrm>
        </p:grpSpPr>
        <p:sp>
          <p:nvSpPr>
            <p:cNvPr id="4" name="Oval 3"/>
            <p:cNvSpPr/>
            <p:nvPr/>
          </p:nvSpPr>
          <p:spPr>
            <a:xfrm>
              <a:off x="3931478" y="1104330"/>
              <a:ext cx="717826" cy="69573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765826" y="933780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90189" y="93378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65826" y="161540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en-US" dirty="0" smtClean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85963" y="1629519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990464" y="1288996"/>
              <a:ext cx="912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Sample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" name="Straight Connector 9"/>
          <p:cNvCxnSpPr>
            <a:endCxn id="114" idx="1"/>
          </p:cNvCxnSpPr>
          <p:nvPr/>
        </p:nvCxnSpPr>
        <p:spPr>
          <a:xfrm flipV="1">
            <a:off x="759199" y="3601957"/>
            <a:ext cx="6266594" cy="162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115" idx="1"/>
          </p:cNvCxnSpPr>
          <p:nvPr/>
        </p:nvCxnSpPr>
        <p:spPr>
          <a:xfrm flipV="1">
            <a:off x="759199" y="3920058"/>
            <a:ext cx="6266594" cy="5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510155" y="3286933"/>
            <a:ext cx="1" cy="22749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1817163" y="3286933"/>
            <a:ext cx="1" cy="22749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2336207" y="3286933"/>
            <a:ext cx="1" cy="22749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2643215" y="3286933"/>
            <a:ext cx="1" cy="22749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3186555" y="3286933"/>
            <a:ext cx="1" cy="22749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3493563" y="3286933"/>
            <a:ext cx="1" cy="22749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4012607" y="3286933"/>
            <a:ext cx="1" cy="22749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319615" y="3286933"/>
            <a:ext cx="1" cy="22749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16" idx="1"/>
          </p:cNvCxnSpPr>
          <p:nvPr/>
        </p:nvCxnSpPr>
        <p:spPr>
          <a:xfrm>
            <a:off x="759199" y="4389071"/>
            <a:ext cx="6266594" cy="102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17" idx="1"/>
          </p:cNvCxnSpPr>
          <p:nvPr/>
        </p:nvCxnSpPr>
        <p:spPr>
          <a:xfrm>
            <a:off x="759199" y="4696079"/>
            <a:ext cx="6266594" cy="213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49508" y="3278792"/>
            <a:ext cx="315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Hi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761949" y="3278792"/>
            <a:ext cx="330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069723" y="3278792"/>
            <a:ext cx="315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Hi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582164" y="3278792"/>
            <a:ext cx="330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919254" y="3278792"/>
            <a:ext cx="315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Hi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431695" y="3278792"/>
            <a:ext cx="330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759897" y="3278792"/>
            <a:ext cx="315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Hi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272338" y="3278792"/>
            <a:ext cx="330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</a:t>
            </a:r>
            <a:endParaRPr lang="en-US" sz="12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1515504" y="3232625"/>
            <a:ext cx="301660" cy="369332"/>
            <a:chOff x="927652" y="1126435"/>
            <a:chExt cx="301660" cy="369332"/>
          </a:xfrm>
        </p:grpSpPr>
        <p:sp>
          <p:nvSpPr>
            <p:cNvPr id="34" name="Oval 33"/>
            <p:cNvSpPr/>
            <p:nvPr/>
          </p:nvSpPr>
          <p:spPr>
            <a:xfrm>
              <a:off x="927652" y="1173683"/>
              <a:ext cx="301660" cy="28895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27652" y="112643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341556" y="3232625"/>
            <a:ext cx="301660" cy="369332"/>
            <a:chOff x="927652" y="1126435"/>
            <a:chExt cx="301660" cy="369332"/>
          </a:xfrm>
        </p:grpSpPr>
        <p:sp>
          <p:nvSpPr>
            <p:cNvPr id="43" name="Oval 42"/>
            <p:cNvSpPr/>
            <p:nvPr/>
          </p:nvSpPr>
          <p:spPr>
            <a:xfrm>
              <a:off x="927652" y="1173683"/>
              <a:ext cx="301660" cy="28895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27652" y="112643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86555" y="3232625"/>
            <a:ext cx="301660" cy="369332"/>
            <a:chOff x="927652" y="1126435"/>
            <a:chExt cx="301660" cy="369332"/>
          </a:xfrm>
        </p:grpSpPr>
        <p:sp>
          <p:nvSpPr>
            <p:cNvPr id="46" name="Oval 45"/>
            <p:cNvSpPr/>
            <p:nvPr/>
          </p:nvSpPr>
          <p:spPr>
            <a:xfrm>
              <a:off x="927652" y="1173683"/>
              <a:ext cx="301660" cy="28895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27652" y="112643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017956" y="3232625"/>
            <a:ext cx="301660" cy="369332"/>
            <a:chOff x="927652" y="1126435"/>
            <a:chExt cx="301660" cy="369332"/>
          </a:xfrm>
        </p:grpSpPr>
        <p:sp>
          <p:nvSpPr>
            <p:cNvPr id="49" name="Oval 48"/>
            <p:cNvSpPr/>
            <p:nvPr/>
          </p:nvSpPr>
          <p:spPr>
            <a:xfrm>
              <a:off x="927652" y="1173683"/>
              <a:ext cx="301660" cy="28895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27652" y="112643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638495" y="3583855"/>
            <a:ext cx="301660" cy="369332"/>
            <a:chOff x="927652" y="1126435"/>
            <a:chExt cx="301660" cy="369332"/>
          </a:xfrm>
        </p:grpSpPr>
        <p:sp>
          <p:nvSpPr>
            <p:cNvPr id="52" name="Oval 51"/>
            <p:cNvSpPr/>
            <p:nvPr/>
          </p:nvSpPr>
          <p:spPr>
            <a:xfrm>
              <a:off x="927652" y="1173683"/>
              <a:ext cx="301660" cy="28895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27652" y="112643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638495" y="4359876"/>
            <a:ext cx="301660" cy="369332"/>
            <a:chOff x="927652" y="1126435"/>
            <a:chExt cx="301660" cy="369332"/>
          </a:xfrm>
        </p:grpSpPr>
        <p:sp>
          <p:nvSpPr>
            <p:cNvPr id="55" name="Oval 54"/>
            <p:cNvSpPr/>
            <p:nvPr/>
          </p:nvSpPr>
          <p:spPr>
            <a:xfrm>
              <a:off x="927652" y="1173683"/>
              <a:ext cx="301660" cy="28895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27652" y="112643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6631394" y="3376190"/>
            <a:ext cx="315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Hi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6624068" y="3859769"/>
            <a:ext cx="330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6631394" y="4150668"/>
            <a:ext cx="315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Hi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6624068" y="4634247"/>
            <a:ext cx="330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1351040" y="5564962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669269" y="55649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2168534" y="55649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en-US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2486763" y="5564962"/>
            <a:ext cx="32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013533" y="5564962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31762" y="55649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856977" y="55649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4175206" y="5564962"/>
            <a:ext cx="32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03867" y="343357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r>
              <a:rPr lang="en-US" baseline="30000" dirty="0" smtClean="0"/>
              <a:t>+</a:t>
            </a:r>
            <a:endParaRPr lang="en-US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521763" y="3727906"/>
            <a:ext cx="28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r>
              <a:rPr lang="en-US" baseline="30000" dirty="0"/>
              <a:t>-</a:t>
            </a:r>
            <a:endParaRPr lang="en-US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470592" y="4178286"/>
            <a:ext cx="392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30000" dirty="0" smtClean="0"/>
              <a:t>+</a:t>
            </a:r>
            <a:endParaRPr lang="en-US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485357" y="4472621"/>
            <a:ext cx="36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30000" dirty="0" smtClean="0"/>
              <a:t>-</a:t>
            </a:r>
            <a:endParaRPr lang="en-US" dirty="0" smtClean="0"/>
          </a:p>
        </p:txBody>
      </p:sp>
      <p:grpSp>
        <p:nvGrpSpPr>
          <p:cNvPr id="80" name="Group 79"/>
          <p:cNvGrpSpPr/>
          <p:nvPr/>
        </p:nvGrpSpPr>
        <p:grpSpPr>
          <a:xfrm>
            <a:off x="1465983" y="3596342"/>
            <a:ext cx="366657" cy="340906"/>
            <a:chOff x="397565" y="1943652"/>
            <a:chExt cx="366657" cy="340906"/>
          </a:xfrm>
        </p:grpSpPr>
        <p:sp>
          <p:nvSpPr>
            <p:cNvPr id="78" name="Isosceles Triangle 77"/>
            <p:cNvSpPr/>
            <p:nvPr/>
          </p:nvSpPr>
          <p:spPr>
            <a:xfrm>
              <a:off x="420140" y="1943652"/>
              <a:ext cx="333982" cy="287915"/>
            </a:xfrm>
            <a:prstGeom prst="triangle">
              <a:avLst/>
            </a:prstGeom>
            <a:noFill/>
            <a:ln w="1905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97565" y="1976781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8000"/>
                  </a:solidFill>
                </a:rPr>
                <a:t>17</a:t>
              </a:r>
              <a:endParaRPr lang="en-US" sz="14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303434" y="3596342"/>
            <a:ext cx="366657" cy="340906"/>
            <a:chOff x="397565" y="1943652"/>
            <a:chExt cx="366657" cy="340906"/>
          </a:xfrm>
        </p:grpSpPr>
        <p:sp>
          <p:nvSpPr>
            <p:cNvPr id="82" name="Isosceles Triangle 81"/>
            <p:cNvSpPr/>
            <p:nvPr/>
          </p:nvSpPr>
          <p:spPr>
            <a:xfrm>
              <a:off x="420140" y="1943652"/>
              <a:ext cx="333982" cy="287915"/>
            </a:xfrm>
            <a:prstGeom prst="triangle">
              <a:avLst/>
            </a:prstGeom>
            <a:noFill/>
            <a:ln w="1905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97565" y="1976781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8000"/>
                  </a:solidFill>
                </a:rPr>
                <a:t>18</a:t>
              </a:r>
              <a:endParaRPr lang="en-US" sz="14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477026" y="4366216"/>
            <a:ext cx="366657" cy="340906"/>
            <a:chOff x="397565" y="1943652"/>
            <a:chExt cx="366657" cy="340906"/>
          </a:xfrm>
        </p:grpSpPr>
        <p:sp>
          <p:nvSpPr>
            <p:cNvPr id="85" name="Isosceles Triangle 84"/>
            <p:cNvSpPr/>
            <p:nvPr/>
          </p:nvSpPr>
          <p:spPr>
            <a:xfrm>
              <a:off x="420140" y="1943652"/>
              <a:ext cx="333982" cy="287915"/>
            </a:xfrm>
            <a:prstGeom prst="triangle">
              <a:avLst/>
            </a:prstGeom>
            <a:noFill/>
            <a:ln w="1905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97565" y="1976781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8000"/>
                  </a:solidFill>
                </a:rPr>
                <a:t>2</a:t>
              </a:r>
              <a:r>
                <a:rPr lang="en-US" sz="1400" dirty="0">
                  <a:solidFill>
                    <a:srgbClr val="008000"/>
                  </a:solidFill>
                </a:rPr>
                <a:t>5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314477" y="4366216"/>
            <a:ext cx="366657" cy="340906"/>
            <a:chOff x="397565" y="1943652"/>
            <a:chExt cx="366657" cy="340906"/>
          </a:xfrm>
        </p:grpSpPr>
        <p:sp>
          <p:nvSpPr>
            <p:cNvPr id="88" name="Isosceles Triangle 87"/>
            <p:cNvSpPr/>
            <p:nvPr/>
          </p:nvSpPr>
          <p:spPr>
            <a:xfrm>
              <a:off x="420140" y="1943652"/>
              <a:ext cx="333982" cy="287915"/>
            </a:xfrm>
            <a:prstGeom prst="triangle">
              <a:avLst/>
            </a:prstGeom>
            <a:noFill/>
            <a:ln w="1905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97565" y="1976781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8000"/>
                  </a:solidFill>
                </a:rPr>
                <a:t>2</a:t>
              </a:r>
              <a:r>
                <a:rPr lang="en-US" sz="1400" dirty="0">
                  <a:solidFill>
                    <a:srgbClr val="008000"/>
                  </a:solidFill>
                </a:rPr>
                <a:t>6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137390" y="3596342"/>
            <a:ext cx="366657" cy="340906"/>
            <a:chOff x="397565" y="1943652"/>
            <a:chExt cx="366657" cy="340906"/>
          </a:xfrm>
        </p:grpSpPr>
        <p:sp>
          <p:nvSpPr>
            <p:cNvPr id="91" name="Isosceles Triangle 90"/>
            <p:cNvSpPr/>
            <p:nvPr/>
          </p:nvSpPr>
          <p:spPr>
            <a:xfrm>
              <a:off x="420140" y="1943652"/>
              <a:ext cx="333982" cy="287915"/>
            </a:xfrm>
            <a:prstGeom prst="triangle">
              <a:avLst/>
            </a:prstGeom>
            <a:noFill/>
            <a:ln w="1905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97565" y="1976781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8000"/>
                  </a:solidFill>
                </a:rPr>
                <a:t>19</a:t>
              </a:r>
              <a:endParaRPr lang="en-US" sz="14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974841" y="3596342"/>
            <a:ext cx="366657" cy="340906"/>
            <a:chOff x="397565" y="1943652"/>
            <a:chExt cx="366657" cy="340906"/>
          </a:xfrm>
        </p:grpSpPr>
        <p:sp>
          <p:nvSpPr>
            <p:cNvPr id="94" name="Isosceles Triangle 93"/>
            <p:cNvSpPr/>
            <p:nvPr/>
          </p:nvSpPr>
          <p:spPr>
            <a:xfrm>
              <a:off x="420140" y="1943652"/>
              <a:ext cx="333982" cy="287915"/>
            </a:xfrm>
            <a:prstGeom prst="triangle">
              <a:avLst/>
            </a:prstGeom>
            <a:noFill/>
            <a:ln w="1905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97565" y="1976781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8000"/>
                  </a:solidFill>
                </a:rPr>
                <a:t>20</a:t>
              </a:r>
              <a:endParaRPr lang="en-US" sz="14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148433" y="4366216"/>
            <a:ext cx="366657" cy="340906"/>
            <a:chOff x="397565" y="1943652"/>
            <a:chExt cx="366657" cy="340906"/>
          </a:xfrm>
        </p:grpSpPr>
        <p:sp>
          <p:nvSpPr>
            <p:cNvPr id="97" name="Isosceles Triangle 96"/>
            <p:cNvSpPr/>
            <p:nvPr/>
          </p:nvSpPr>
          <p:spPr>
            <a:xfrm>
              <a:off x="420140" y="1943652"/>
              <a:ext cx="333982" cy="287915"/>
            </a:xfrm>
            <a:prstGeom prst="triangle">
              <a:avLst/>
            </a:prstGeom>
            <a:noFill/>
            <a:ln w="1905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97565" y="1976781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000"/>
                  </a:solidFill>
                </a:rPr>
                <a:t>2</a:t>
              </a:r>
              <a:r>
                <a:rPr lang="en-US" sz="1400" dirty="0" smtClean="0">
                  <a:solidFill>
                    <a:srgbClr val="008000"/>
                  </a:solidFill>
                </a:rPr>
                <a:t>7</a:t>
              </a:r>
              <a:endParaRPr lang="en-US" sz="14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985884" y="4366216"/>
            <a:ext cx="366657" cy="340906"/>
            <a:chOff x="397565" y="1943652"/>
            <a:chExt cx="366657" cy="340906"/>
          </a:xfrm>
        </p:grpSpPr>
        <p:sp>
          <p:nvSpPr>
            <p:cNvPr id="100" name="Isosceles Triangle 99"/>
            <p:cNvSpPr/>
            <p:nvPr/>
          </p:nvSpPr>
          <p:spPr>
            <a:xfrm>
              <a:off x="420140" y="1943652"/>
              <a:ext cx="333982" cy="287915"/>
            </a:xfrm>
            <a:prstGeom prst="triangle">
              <a:avLst/>
            </a:prstGeom>
            <a:noFill/>
            <a:ln w="1905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97565" y="1976781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8000"/>
                  </a:solidFill>
                </a:rPr>
                <a:t>2</a:t>
              </a:r>
              <a:r>
                <a:rPr lang="en-US" sz="1400" dirty="0">
                  <a:solidFill>
                    <a:srgbClr val="008000"/>
                  </a:solidFill>
                </a:rPr>
                <a:t>8</a:t>
              </a: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260034" y="2973469"/>
            <a:ext cx="433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(24)</a:t>
            </a:r>
            <a:endParaRPr 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594442" y="2973469"/>
            <a:ext cx="433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(08)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109017" y="2973469"/>
            <a:ext cx="433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(41)</a:t>
            </a:r>
            <a:endParaRPr lang="en-US" sz="1200" dirty="0"/>
          </a:p>
        </p:txBody>
      </p:sp>
      <p:sp>
        <p:nvSpPr>
          <p:cNvPr id="109" name="TextBox 108"/>
          <p:cNvSpPr txBox="1"/>
          <p:nvPr/>
        </p:nvSpPr>
        <p:spPr>
          <a:xfrm>
            <a:off x="2442999" y="2973469"/>
            <a:ext cx="433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(25)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954016" y="2973469"/>
            <a:ext cx="433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(26)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287998" y="2973469"/>
            <a:ext cx="433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(10)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791467" y="2973469"/>
            <a:ext cx="433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(43)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125449" y="2973469"/>
            <a:ext cx="433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(27)</a:t>
            </a:r>
            <a:endParaRPr 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7025793" y="3463457"/>
            <a:ext cx="433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(35)</a:t>
            </a:r>
            <a:endParaRPr 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7025793" y="3781558"/>
            <a:ext cx="433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(19)</a:t>
            </a:r>
            <a:endParaRPr 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7025793" y="4260845"/>
            <a:ext cx="433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(20)</a:t>
            </a:r>
            <a:endParaRPr 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7025793" y="4578946"/>
            <a:ext cx="433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(04)</a:t>
            </a:r>
            <a:endParaRPr lang="en-US" sz="1200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3791467" y="1011220"/>
            <a:ext cx="1965624" cy="1502823"/>
            <a:chOff x="5808871" y="375478"/>
            <a:chExt cx="1965624" cy="1502823"/>
          </a:xfrm>
        </p:grpSpPr>
        <p:sp>
          <p:nvSpPr>
            <p:cNvPr id="124" name="Rectangle 123"/>
            <p:cNvSpPr/>
            <p:nvPr/>
          </p:nvSpPr>
          <p:spPr>
            <a:xfrm>
              <a:off x="5808871" y="375478"/>
              <a:ext cx="1965624" cy="150282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5959967" y="603214"/>
              <a:ext cx="301660" cy="369332"/>
              <a:chOff x="927652" y="1126435"/>
              <a:chExt cx="301660" cy="369332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927652" y="1126435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#</a:t>
                </a:r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6241014" y="553806"/>
              <a:ext cx="1533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- Row/Column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5932519" y="1015088"/>
              <a:ext cx="356557" cy="340906"/>
              <a:chOff x="397565" y="1943652"/>
              <a:chExt cx="356557" cy="340906"/>
            </a:xfrm>
          </p:grpSpPr>
          <p:sp>
            <p:nvSpPr>
              <p:cNvPr id="103" name="Isosceles Triangle 102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97565" y="1976781"/>
                <a:ext cx="314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 #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>
              <a:off x="6241014" y="1015088"/>
              <a:ext cx="1072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- Channel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933480" y="1433295"/>
              <a:ext cx="3829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(#)</a:t>
              </a:r>
              <a:endParaRPr lang="en-US" sz="14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241014" y="1402264"/>
              <a:ext cx="12749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 Wiring Pin</a:t>
              </a:r>
              <a:endParaRPr lang="en-US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1689747" y="968947"/>
            <a:ext cx="1755913" cy="1733826"/>
            <a:chOff x="99392" y="4406348"/>
            <a:chExt cx="1755913" cy="1733826"/>
          </a:xfrm>
        </p:grpSpPr>
        <p:sp>
          <p:nvSpPr>
            <p:cNvPr id="121" name="Rectangle 120"/>
            <p:cNvSpPr/>
            <p:nvPr/>
          </p:nvSpPr>
          <p:spPr>
            <a:xfrm>
              <a:off x="99392" y="4406348"/>
              <a:ext cx="1755913" cy="1733826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18110" y="4473042"/>
              <a:ext cx="1518477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u="sng" dirty="0" smtClean="0"/>
                <a:t>Wiring Color Code</a:t>
              </a:r>
            </a:p>
            <a:p>
              <a:r>
                <a:rPr lang="en-US" sz="1400" dirty="0" smtClean="0"/>
                <a:t>A – </a:t>
              </a:r>
              <a:r>
                <a:rPr lang="en-US" sz="1400" dirty="0" smtClean="0">
                  <a:solidFill>
                    <a:srgbClr val="FF0000"/>
                  </a:solidFill>
                </a:rPr>
                <a:t>Red</a:t>
              </a:r>
            </a:p>
            <a:p>
              <a:r>
                <a:rPr lang="en-US" sz="1400" dirty="0" smtClean="0"/>
                <a:t>B – Black</a:t>
              </a:r>
            </a:p>
            <a:p>
              <a:r>
                <a:rPr lang="en-US" sz="1400" dirty="0" smtClean="0"/>
                <a:t>C – </a:t>
              </a:r>
              <a:r>
                <a:rPr lang="en-US" sz="1400" dirty="0" smtClean="0">
                  <a:solidFill>
                    <a:srgbClr val="3366FF"/>
                  </a:solidFill>
                </a:rPr>
                <a:t>Blue</a:t>
              </a:r>
            </a:p>
            <a:p>
              <a:r>
                <a:rPr lang="en-US" sz="1400" dirty="0" smtClean="0"/>
                <a:t>D – </a:t>
              </a:r>
              <a:r>
                <a:rPr lang="en-US" sz="1400" dirty="0" smtClean="0">
                  <a:solidFill>
                    <a:srgbClr val="008000"/>
                  </a:solidFill>
                </a:rPr>
                <a:t>Green</a:t>
              </a:r>
            </a:p>
            <a:p>
              <a:r>
                <a:rPr lang="en-US" sz="1400" dirty="0" smtClean="0"/>
                <a:t>I  – </a:t>
              </a:r>
              <a:r>
                <a:rPr lang="en-US" sz="1400" dirty="0" smtClean="0">
                  <a:solidFill>
                    <a:schemeClr val="bg1"/>
                  </a:solidFill>
                </a:rPr>
                <a:t>White</a:t>
              </a:r>
            </a:p>
            <a:p>
              <a:r>
                <a:rPr lang="en-US" sz="1400" dirty="0" smtClean="0"/>
                <a:t>V – </a:t>
              </a:r>
              <a:r>
                <a:rPr lang="en-US" sz="1400" dirty="0" smtClean="0">
                  <a:solidFill>
                    <a:srgbClr val="FFFF00"/>
                  </a:solidFill>
                </a:rPr>
                <a:t>Yellow</a:t>
              </a:r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416338" y="309217"/>
            <a:ext cx="8144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Resistivity/Hall Effect Matrix Card Configuration – </a:t>
            </a:r>
            <a:r>
              <a:rPr lang="en-US" sz="2400" u="sng" dirty="0"/>
              <a:t>K</a:t>
            </a:r>
            <a:r>
              <a:rPr lang="en-US" sz="2400" u="sng" dirty="0" smtClean="0"/>
              <a:t>eithley 7709</a:t>
            </a:r>
          </a:p>
        </p:txBody>
      </p:sp>
      <p:cxnSp>
        <p:nvCxnSpPr>
          <p:cNvPr id="163" name="Straight Connector 162"/>
          <p:cNvCxnSpPr/>
          <p:nvPr/>
        </p:nvCxnSpPr>
        <p:spPr>
          <a:xfrm flipH="1" flipV="1">
            <a:off x="4796527" y="3290581"/>
            <a:ext cx="1" cy="22749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H="1" flipV="1">
            <a:off x="5103535" y="3290581"/>
            <a:ext cx="1" cy="22749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 flipV="1">
            <a:off x="5622579" y="3290581"/>
            <a:ext cx="1" cy="22749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 flipV="1">
            <a:off x="5929587" y="3290581"/>
            <a:ext cx="1" cy="22749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4529226" y="3282440"/>
            <a:ext cx="315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Hi</a:t>
            </a:r>
            <a:endParaRPr lang="en-US" sz="1200" dirty="0"/>
          </a:p>
        </p:txBody>
      </p:sp>
      <p:sp>
        <p:nvSpPr>
          <p:cNvPr id="168" name="TextBox 167"/>
          <p:cNvSpPr txBox="1"/>
          <p:nvPr/>
        </p:nvSpPr>
        <p:spPr>
          <a:xfrm>
            <a:off x="5041667" y="3282440"/>
            <a:ext cx="330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</a:t>
            </a:r>
            <a:endParaRPr lang="en-US" sz="1200" dirty="0"/>
          </a:p>
        </p:txBody>
      </p:sp>
      <p:sp>
        <p:nvSpPr>
          <p:cNvPr id="169" name="TextBox 168"/>
          <p:cNvSpPr txBox="1"/>
          <p:nvPr/>
        </p:nvSpPr>
        <p:spPr>
          <a:xfrm>
            <a:off x="5369869" y="3282440"/>
            <a:ext cx="315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Hi</a:t>
            </a:r>
            <a:endParaRPr lang="en-US" sz="1200" dirty="0"/>
          </a:p>
        </p:txBody>
      </p:sp>
      <p:sp>
        <p:nvSpPr>
          <p:cNvPr id="170" name="TextBox 169"/>
          <p:cNvSpPr txBox="1"/>
          <p:nvPr/>
        </p:nvSpPr>
        <p:spPr>
          <a:xfrm>
            <a:off x="5882310" y="3282440"/>
            <a:ext cx="330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</a:t>
            </a:r>
            <a:endParaRPr lang="en-US" sz="1200" dirty="0"/>
          </a:p>
        </p:txBody>
      </p:sp>
      <p:grpSp>
        <p:nvGrpSpPr>
          <p:cNvPr id="171" name="Group 170"/>
          <p:cNvGrpSpPr/>
          <p:nvPr/>
        </p:nvGrpSpPr>
        <p:grpSpPr>
          <a:xfrm>
            <a:off x="4796527" y="3236273"/>
            <a:ext cx="301660" cy="369332"/>
            <a:chOff x="927652" y="1126435"/>
            <a:chExt cx="301660" cy="369332"/>
          </a:xfrm>
        </p:grpSpPr>
        <p:sp>
          <p:nvSpPr>
            <p:cNvPr id="172" name="Oval 171"/>
            <p:cNvSpPr/>
            <p:nvPr/>
          </p:nvSpPr>
          <p:spPr>
            <a:xfrm>
              <a:off x="927652" y="1173683"/>
              <a:ext cx="301660" cy="28895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927652" y="112643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5</a:t>
              </a:r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627928" y="3236273"/>
            <a:ext cx="301660" cy="369332"/>
            <a:chOff x="927652" y="1126435"/>
            <a:chExt cx="301660" cy="369332"/>
          </a:xfrm>
        </p:grpSpPr>
        <p:sp>
          <p:nvSpPr>
            <p:cNvPr id="175" name="Oval 174"/>
            <p:cNvSpPr/>
            <p:nvPr/>
          </p:nvSpPr>
          <p:spPr>
            <a:xfrm>
              <a:off x="927652" y="1173683"/>
              <a:ext cx="301660" cy="288955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927652" y="112643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4623505" y="5568610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4941734" y="5568610"/>
            <a:ext cx="32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US" dirty="0" smtClean="0"/>
          </a:p>
        </p:txBody>
      </p:sp>
      <p:sp>
        <p:nvSpPr>
          <p:cNvPr id="179" name="TextBox 178"/>
          <p:cNvSpPr txBox="1"/>
          <p:nvPr/>
        </p:nvSpPr>
        <p:spPr>
          <a:xfrm>
            <a:off x="5466949" y="55686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 smtClean="0"/>
          </a:p>
        </p:txBody>
      </p:sp>
      <p:sp>
        <p:nvSpPr>
          <p:cNvPr id="180" name="TextBox 179"/>
          <p:cNvSpPr txBox="1"/>
          <p:nvPr/>
        </p:nvSpPr>
        <p:spPr>
          <a:xfrm>
            <a:off x="5785178" y="55686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en-US" dirty="0" smtClean="0"/>
          </a:p>
        </p:txBody>
      </p:sp>
      <p:grpSp>
        <p:nvGrpSpPr>
          <p:cNvPr id="181" name="Group 180"/>
          <p:cNvGrpSpPr/>
          <p:nvPr/>
        </p:nvGrpSpPr>
        <p:grpSpPr>
          <a:xfrm>
            <a:off x="4747362" y="3599990"/>
            <a:ext cx="366657" cy="340906"/>
            <a:chOff x="397565" y="1943652"/>
            <a:chExt cx="366657" cy="340906"/>
          </a:xfrm>
        </p:grpSpPr>
        <p:sp>
          <p:nvSpPr>
            <p:cNvPr id="182" name="Isosceles Triangle 181"/>
            <p:cNvSpPr/>
            <p:nvPr/>
          </p:nvSpPr>
          <p:spPr>
            <a:xfrm>
              <a:off x="420140" y="1943652"/>
              <a:ext cx="333982" cy="287915"/>
            </a:xfrm>
            <a:prstGeom prst="triangle">
              <a:avLst/>
            </a:prstGeom>
            <a:noFill/>
            <a:ln w="1905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97565" y="1976781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8000"/>
                  </a:solidFill>
                </a:rPr>
                <a:t>21</a:t>
              </a:r>
              <a:endParaRPr lang="en-US" sz="14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5584813" y="3599990"/>
            <a:ext cx="366657" cy="340906"/>
            <a:chOff x="397565" y="1943652"/>
            <a:chExt cx="366657" cy="340906"/>
          </a:xfrm>
        </p:grpSpPr>
        <p:sp>
          <p:nvSpPr>
            <p:cNvPr id="185" name="Isosceles Triangle 184"/>
            <p:cNvSpPr/>
            <p:nvPr/>
          </p:nvSpPr>
          <p:spPr>
            <a:xfrm>
              <a:off x="420140" y="1943652"/>
              <a:ext cx="333982" cy="287915"/>
            </a:xfrm>
            <a:prstGeom prst="triangle">
              <a:avLst/>
            </a:prstGeom>
            <a:noFill/>
            <a:ln w="1905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97565" y="1976781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8000"/>
                  </a:solidFill>
                </a:rPr>
                <a:t>22</a:t>
              </a:r>
              <a:endParaRPr lang="en-US" sz="14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4758405" y="4369864"/>
            <a:ext cx="366657" cy="340906"/>
            <a:chOff x="397565" y="1943652"/>
            <a:chExt cx="366657" cy="340906"/>
          </a:xfrm>
        </p:grpSpPr>
        <p:sp>
          <p:nvSpPr>
            <p:cNvPr id="188" name="Isosceles Triangle 187"/>
            <p:cNvSpPr/>
            <p:nvPr/>
          </p:nvSpPr>
          <p:spPr>
            <a:xfrm>
              <a:off x="420140" y="1943652"/>
              <a:ext cx="333982" cy="287915"/>
            </a:xfrm>
            <a:prstGeom prst="triangle">
              <a:avLst/>
            </a:prstGeom>
            <a:noFill/>
            <a:ln w="1905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397565" y="1976781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8000"/>
                  </a:solidFill>
                </a:rPr>
                <a:t>2</a:t>
              </a:r>
              <a:r>
                <a:rPr lang="en-US" sz="1400" dirty="0">
                  <a:solidFill>
                    <a:srgbClr val="008000"/>
                  </a:solidFill>
                </a:rPr>
                <a:t>9</a:t>
              </a:r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5595856" y="4369864"/>
            <a:ext cx="366657" cy="340906"/>
            <a:chOff x="397565" y="1943652"/>
            <a:chExt cx="366657" cy="340906"/>
          </a:xfrm>
        </p:grpSpPr>
        <p:sp>
          <p:nvSpPr>
            <p:cNvPr id="191" name="Isosceles Triangle 190"/>
            <p:cNvSpPr/>
            <p:nvPr/>
          </p:nvSpPr>
          <p:spPr>
            <a:xfrm>
              <a:off x="420140" y="1943652"/>
              <a:ext cx="333982" cy="287915"/>
            </a:xfrm>
            <a:prstGeom prst="triangle">
              <a:avLst/>
            </a:prstGeom>
            <a:noFill/>
            <a:ln w="1905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97565" y="1976781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8000"/>
                  </a:solidFill>
                </a:rPr>
                <a:t>30</a:t>
              </a:r>
              <a:endParaRPr lang="en-US" sz="1400" dirty="0">
                <a:solidFill>
                  <a:srgbClr val="008000"/>
                </a:solidFill>
              </a:endParaRPr>
            </a:p>
          </p:txBody>
        </p:sp>
      </p:grpSp>
      <p:sp>
        <p:nvSpPr>
          <p:cNvPr id="193" name="TextBox 192"/>
          <p:cNvSpPr txBox="1"/>
          <p:nvPr/>
        </p:nvSpPr>
        <p:spPr>
          <a:xfrm>
            <a:off x="4563988" y="2977117"/>
            <a:ext cx="534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(28)</a:t>
            </a:r>
            <a:endParaRPr lang="en-US" sz="1200" dirty="0"/>
          </a:p>
        </p:txBody>
      </p:sp>
      <p:sp>
        <p:nvSpPr>
          <p:cNvPr id="194" name="TextBox 193"/>
          <p:cNvSpPr txBox="1"/>
          <p:nvPr/>
        </p:nvSpPr>
        <p:spPr>
          <a:xfrm>
            <a:off x="4897970" y="2977117"/>
            <a:ext cx="433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(12)</a:t>
            </a:r>
            <a:endParaRPr lang="en-US" sz="1200" dirty="0"/>
          </a:p>
        </p:txBody>
      </p:sp>
      <p:sp>
        <p:nvSpPr>
          <p:cNvPr id="195" name="TextBox 194"/>
          <p:cNvSpPr txBox="1"/>
          <p:nvPr/>
        </p:nvSpPr>
        <p:spPr>
          <a:xfrm>
            <a:off x="5401439" y="2977117"/>
            <a:ext cx="433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(45)</a:t>
            </a:r>
            <a:endParaRPr lang="en-US" sz="1200" dirty="0"/>
          </a:p>
        </p:txBody>
      </p:sp>
      <p:sp>
        <p:nvSpPr>
          <p:cNvPr id="196" name="TextBox 195"/>
          <p:cNvSpPr txBox="1"/>
          <p:nvPr/>
        </p:nvSpPr>
        <p:spPr>
          <a:xfrm>
            <a:off x="5735421" y="2977117"/>
            <a:ext cx="433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(29)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02846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Rectangle 292"/>
          <p:cNvSpPr/>
          <p:nvPr/>
        </p:nvSpPr>
        <p:spPr>
          <a:xfrm>
            <a:off x="196297" y="1198042"/>
            <a:ext cx="320058" cy="1307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1851699" y="309217"/>
            <a:ext cx="6488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Resistivity Measurement </a:t>
            </a:r>
            <a:r>
              <a:rPr lang="en-US" sz="2800" u="sng" dirty="0" smtClean="0"/>
              <a:t>Sequence</a:t>
            </a:r>
            <a:r>
              <a:rPr lang="en-US" sz="2800" dirty="0" smtClean="0"/>
              <a:t> – R</a:t>
            </a:r>
            <a:r>
              <a:rPr lang="en-US" sz="2800" baseline="-25000" dirty="0" smtClean="0"/>
              <a:t>AC, BD</a:t>
            </a:r>
            <a:endParaRPr lang="en-US" sz="2800" dirty="0" smtClean="0"/>
          </a:p>
        </p:txBody>
      </p:sp>
      <p:sp>
        <p:nvSpPr>
          <p:cNvPr id="101" name="TextBox 100"/>
          <p:cNvSpPr txBox="1"/>
          <p:nvPr/>
        </p:nvSpPr>
        <p:spPr>
          <a:xfrm>
            <a:off x="4311781" y="1065346"/>
            <a:ext cx="43781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/>
              <a:t>Current On, Delay, Measure Voltage</a:t>
            </a:r>
          </a:p>
          <a:p>
            <a:pPr marL="342900" indent="-342900">
              <a:buAutoNum type="arabicPeriod" startAt="5"/>
            </a:pPr>
            <a:r>
              <a:rPr lang="en-US" dirty="0"/>
              <a:t>Current Reverse, Delay, Measure </a:t>
            </a:r>
            <a:r>
              <a:rPr lang="en-US" dirty="0" smtClean="0"/>
              <a:t>Voltage</a:t>
            </a:r>
          </a:p>
          <a:p>
            <a:pPr marL="342900" indent="-342900">
              <a:buFontTx/>
              <a:buAutoNum type="arabicPeriod" startAt="5"/>
            </a:pPr>
            <a:r>
              <a:rPr lang="en-US" dirty="0"/>
              <a:t>Current Off</a:t>
            </a:r>
          </a:p>
          <a:p>
            <a:pPr marL="342900" indent="-342900">
              <a:buFontTx/>
              <a:buAutoNum type="arabicPeriod" startAt="5"/>
            </a:pPr>
            <a:r>
              <a:rPr lang="en-US" dirty="0"/>
              <a:t>Short Card – Close </a:t>
            </a:r>
            <a:r>
              <a:rPr lang="en-US" dirty="0" smtClean="0"/>
              <a:t>17, 25, 26, 27</a:t>
            </a:r>
          </a:p>
          <a:p>
            <a:pPr marL="342900" indent="-342900">
              <a:buFontTx/>
              <a:buAutoNum type="arabicPeriod" startAt="5"/>
            </a:pPr>
            <a:r>
              <a:rPr lang="en-US" dirty="0" smtClean="0"/>
              <a:t>Finish – Open 19</a:t>
            </a:r>
            <a:endParaRPr lang="en-US" dirty="0"/>
          </a:p>
        </p:txBody>
      </p:sp>
      <p:grpSp>
        <p:nvGrpSpPr>
          <p:cNvPr id="122" name="Group 121"/>
          <p:cNvGrpSpPr/>
          <p:nvPr/>
        </p:nvGrpSpPr>
        <p:grpSpPr>
          <a:xfrm>
            <a:off x="261472" y="3813982"/>
            <a:ext cx="3675600" cy="2390244"/>
            <a:chOff x="1563092" y="1934361"/>
            <a:chExt cx="4505010" cy="2701669"/>
          </a:xfrm>
        </p:grpSpPr>
        <p:cxnSp>
          <p:nvCxnSpPr>
            <p:cNvPr id="123" name="Straight Connector 122"/>
            <p:cNvCxnSpPr/>
            <p:nvPr/>
          </p:nvCxnSpPr>
          <p:spPr>
            <a:xfrm flipV="1">
              <a:off x="1851699" y="2319973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1851699" y="2626981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 flipV="1">
              <a:off x="260265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 flipV="1">
              <a:off x="2909663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H="1" flipV="1">
              <a:off x="3428707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 flipV="1">
              <a:off x="373571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H="1" flipV="1">
              <a:off x="427905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 flipV="1">
              <a:off x="4586063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H="1" flipV="1">
              <a:off x="5105107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 flipV="1">
              <a:off x="541211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1851699" y="3090807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1851699" y="3397815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2342008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854449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162223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674664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011754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524195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852397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364838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2608004" y="1934361"/>
              <a:ext cx="301660" cy="369332"/>
              <a:chOff x="927652" y="1126435"/>
              <a:chExt cx="301660" cy="369332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3434056" y="1934361"/>
              <a:ext cx="301660" cy="369332"/>
              <a:chOff x="927652" y="1126435"/>
              <a:chExt cx="301660" cy="369332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4279055" y="1934361"/>
              <a:ext cx="301660" cy="369332"/>
              <a:chOff x="927652" y="1126435"/>
              <a:chExt cx="301660" cy="369332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5110456" y="1934361"/>
              <a:ext cx="301660" cy="369332"/>
              <a:chOff x="927652" y="1126435"/>
              <a:chExt cx="301660" cy="369332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5752015" y="2285591"/>
              <a:ext cx="301660" cy="369332"/>
              <a:chOff x="927652" y="1126435"/>
              <a:chExt cx="301660" cy="369332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5752015" y="3061612"/>
              <a:ext cx="301660" cy="369332"/>
              <a:chOff x="927652" y="1126435"/>
              <a:chExt cx="301660" cy="369332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4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49" name="TextBox 148"/>
            <p:cNvSpPr txBox="1"/>
            <p:nvPr/>
          </p:nvSpPr>
          <p:spPr>
            <a:xfrm>
              <a:off x="5744914" y="2077926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737588" y="2561505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744914" y="2852404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737588" y="3335983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443540" y="426669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761769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261034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en-US" dirty="0" smtClean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579263" y="426669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106033" y="426669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4424262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949477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267706" y="426669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1596367" y="213530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30000" dirty="0" smtClean="0"/>
                <a:t>+</a:t>
              </a:r>
              <a:endParaRPr lang="en-US" dirty="0" smtClean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614263" y="2429642"/>
              <a:ext cx="289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30000" dirty="0"/>
                <a:t>-</a:t>
              </a:r>
              <a:endParaRPr lang="en-US" dirty="0" smtClean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563092" y="2880022"/>
              <a:ext cx="392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30000" dirty="0" smtClean="0"/>
                <a:t>+</a:t>
              </a:r>
              <a:endParaRPr lang="en-US" dirty="0" smtClean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577857" y="3174357"/>
              <a:ext cx="36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30000" dirty="0" smtClean="0"/>
                <a:t>-</a:t>
              </a:r>
              <a:endParaRPr lang="en-US" dirty="0" smtClean="0"/>
            </a:p>
          </p:txBody>
        </p:sp>
        <p:grpSp>
          <p:nvGrpSpPr>
            <p:cNvPr id="165" name="Group 164"/>
            <p:cNvGrpSpPr/>
            <p:nvPr/>
          </p:nvGrpSpPr>
          <p:grpSpPr>
            <a:xfrm>
              <a:off x="2558483" y="2298078"/>
              <a:ext cx="366657" cy="340906"/>
              <a:chOff x="397565" y="1943652"/>
              <a:chExt cx="366657" cy="340906"/>
            </a:xfrm>
          </p:grpSpPr>
          <p:sp>
            <p:nvSpPr>
              <p:cNvPr id="187" name="Isosceles Triangle 186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17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3395934" y="2298078"/>
              <a:ext cx="366657" cy="340906"/>
              <a:chOff x="397565" y="1943652"/>
              <a:chExt cx="366657" cy="340906"/>
            </a:xfrm>
          </p:grpSpPr>
          <p:sp>
            <p:nvSpPr>
              <p:cNvPr id="185" name="Isosceles Triangle 184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18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2569526" y="3067952"/>
              <a:ext cx="366657" cy="340906"/>
              <a:chOff x="397565" y="1943652"/>
              <a:chExt cx="366657" cy="340906"/>
            </a:xfrm>
          </p:grpSpPr>
          <p:sp>
            <p:nvSpPr>
              <p:cNvPr id="183" name="Isosceles Triangle 182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5</a:t>
                </a:r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3406977" y="3067952"/>
              <a:ext cx="366657" cy="340906"/>
              <a:chOff x="397565" y="1943652"/>
              <a:chExt cx="366657" cy="340906"/>
            </a:xfrm>
          </p:grpSpPr>
          <p:sp>
            <p:nvSpPr>
              <p:cNvPr id="181" name="Isosceles Triangle 180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6</a:t>
                </a:r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4229890" y="2298078"/>
              <a:ext cx="366657" cy="340906"/>
              <a:chOff x="397565" y="1943652"/>
              <a:chExt cx="366657" cy="340906"/>
            </a:xfrm>
          </p:grpSpPr>
          <p:sp>
            <p:nvSpPr>
              <p:cNvPr id="179" name="Isosceles Triangle 178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19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5067341" y="2298078"/>
              <a:ext cx="366657" cy="340906"/>
              <a:chOff x="397565" y="1943652"/>
              <a:chExt cx="366657" cy="340906"/>
            </a:xfrm>
          </p:grpSpPr>
          <p:sp>
            <p:nvSpPr>
              <p:cNvPr id="177" name="Isosceles Triangle 176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20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4240933" y="3067952"/>
              <a:ext cx="366657" cy="340906"/>
              <a:chOff x="397565" y="1943652"/>
              <a:chExt cx="366657" cy="340906"/>
            </a:xfrm>
          </p:grpSpPr>
          <p:sp>
            <p:nvSpPr>
              <p:cNvPr id="175" name="Isosceles Triangle 174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 smtClean="0">
                    <a:solidFill>
                      <a:srgbClr val="008000"/>
                    </a:solidFill>
                  </a:rPr>
                  <a:t>7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5078384" y="3067952"/>
              <a:ext cx="366657" cy="340906"/>
              <a:chOff x="397565" y="1943652"/>
              <a:chExt cx="366657" cy="340906"/>
            </a:xfrm>
          </p:grpSpPr>
          <p:sp>
            <p:nvSpPr>
              <p:cNvPr id="173" name="Isosceles Triangle 172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8</a:t>
                </a:r>
              </a:p>
            </p:txBody>
          </p:sp>
        </p:grpSp>
      </p:grpSp>
      <p:grpSp>
        <p:nvGrpSpPr>
          <p:cNvPr id="201" name="Group 200"/>
          <p:cNvGrpSpPr/>
          <p:nvPr/>
        </p:nvGrpSpPr>
        <p:grpSpPr>
          <a:xfrm>
            <a:off x="1063668" y="4142730"/>
            <a:ext cx="351588" cy="351588"/>
            <a:chOff x="1302935" y="3904548"/>
            <a:chExt cx="938696" cy="938696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Group 206"/>
          <p:cNvGrpSpPr/>
          <p:nvPr/>
        </p:nvGrpSpPr>
        <p:grpSpPr>
          <a:xfrm>
            <a:off x="1726312" y="4809515"/>
            <a:ext cx="351588" cy="351588"/>
            <a:chOff x="1302935" y="3904548"/>
            <a:chExt cx="938696" cy="938696"/>
          </a:xfrm>
        </p:grpSpPr>
        <p:cxnSp>
          <p:nvCxnSpPr>
            <p:cNvPr id="208" name="Straight Connector 207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7" name="Straight Arrow Connector 216"/>
          <p:cNvCxnSpPr/>
          <p:nvPr/>
        </p:nvCxnSpPr>
        <p:spPr>
          <a:xfrm>
            <a:off x="2135788" y="3401391"/>
            <a:ext cx="0" cy="412591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44598" y="523904"/>
            <a:ext cx="131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Steps 5, 6, 7 </a:t>
            </a:r>
            <a:endParaRPr lang="en-US" dirty="0"/>
          </a:p>
        </p:txBody>
      </p:sp>
      <p:sp>
        <p:nvSpPr>
          <p:cNvPr id="305" name="TextBox 304"/>
          <p:cNvSpPr txBox="1"/>
          <p:nvPr/>
        </p:nvSpPr>
        <p:spPr>
          <a:xfrm>
            <a:off x="123627" y="550338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8</a:t>
            </a:r>
            <a:endParaRPr lang="en-US" dirty="0"/>
          </a:p>
        </p:txBody>
      </p:sp>
      <p:grpSp>
        <p:nvGrpSpPr>
          <p:cNvPr id="307" name="Group 306"/>
          <p:cNvGrpSpPr/>
          <p:nvPr/>
        </p:nvGrpSpPr>
        <p:grpSpPr>
          <a:xfrm>
            <a:off x="1048906" y="4837123"/>
            <a:ext cx="351588" cy="351588"/>
            <a:chOff x="1302935" y="3904548"/>
            <a:chExt cx="938696" cy="938696"/>
          </a:xfrm>
        </p:grpSpPr>
        <p:cxnSp>
          <p:nvCxnSpPr>
            <p:cNvPr id="308" name="Straight Connector 307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0" name="Group 309"/>
          <p:cNvGrpSpPr/>
          <p:nvPr/>
        </p:nvGrpSpPr>
        <p:grpSpPr>
          <a:xfrm>
            <a:off x="2400192" y="4825174"/>
            <a:ext cx="351588" cy="351588"/>
            <a:chOff x="1302935" y="3904548"/>
            <a:chExt cx="938696" cy="938696"/>
          </a:xfrm>
        </p:grpSpPr>
        <p:cxnSp>
          <p:nvCxnSpPr>
            <p:cNvPr id="311" name="Straight Connector 310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3" name="Group 312"/>
          <p:cNvGrpSpPr/>
          <p:nvPr/>
        </p:nvGrpSpPr>
        <p:grpSpPr>
          <a:xfrm>
            <a:off x="3071733" y="4789347"/>
            <a:ext cx="351588" cy="351588"/>
            <a:chOff x="1302935" y="3904548"/>
            <a:chExt cx="938696" cy="938696"/>
          </a:xfrm>
        </p:grpSpPr>
        <p:cxnSp>
          <p:nvCxnSpPr>
            <p:cNvPr id="314" name="Straight Connector 313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Group 203"/>
          <p:cNvGrpSpPr/>
          <p:nvPr/>
        </p:nvGrpSpPr>
        <p:grpSpPr>
          <a:xfrm>
            <a:off x="196297" y="1011147"/>
            <a:ext cx="3675600" cy="2390244"/>
            <a:chOff x="1563092" y="1934361"/>
            <a:chExt cx="4505010" cy="2701669"/>
          </a:xfrm>
        </p:grpSpPr>
        <p:cxnSp>
          <p:nvCxnSpPr>
            <p:cNvPr id="205" name="Straight Connector 204"/>
            <p:cNvCxnSpPr/>
            <p:nvPr/>
          </p:nvCxnSpPr>
          <p:spPr>
            <a:xfrm flipV="1">
              <a:off x="1851699" y="2319973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flipV="1">
              <a:off x="1851699" y="2626981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H="1" flipV="1">
              <a:off x="260265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H="1" flipV="1">
              <a:off x="2909663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H="1" flipV="1">
              <a:off x="3428707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H="1" flipV="1">
              <a:off x="373571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H="1" flipV="1">
              <a:off x="427905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H="1" flipV="1">
              <a:off x="4586063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flipH="1" flipV="1">
              <a:off x="5105107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H="1" flipV="1">
              <a:off x="541211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V="1">
              <a:off x="1851699" y="3090807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flipV="1">
              <a:off x="1851699" y="3397815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/>
            <p:cNvSpPr txBox="1"/>
            <p:nvPr/>
          </p:nvSpPr>
          <p:spPr>
            <a:xfrm>
              <a:off x="2342008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2854449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3162223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3674664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011754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4524195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4852397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364838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2608004" y="1934361"/>
              <a:ext cx="301660" cy="369332"/>
              <a:chOff x="927652" y="1126435"/>
              <a:chExt cx="301660" cy="369332"/>
            </a:xfrm>
          </p:grpSpPr>
          <p:sp>
            <p:nvSpPr>
              <p:cNvPr id="285" name="Oval 284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TextBox 285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30" name="Group 229"/>
            <p:cNvGrpSpPr/>
            <p:nvPr/>
          </p:nvGrpSpPr>
          <p:grpSpPr>
            <a:xfrm>
              <a:off x="3434056" y="1934361"/>
              <a:ext cx="301660" cy="369332"/>
              <a:chOff x="927652" y="1126435"/>
              <a:chExt cx="301660" cy="369332"/>
            </a:xfrm>
          </p:grpSpPr>
          <p:sp>
            <p:nvSpPr>
              <p:cNvPr id="283" name="Oval 282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grpSp>
          <p:nvGrpSpPr>
            <p:cNvPr id="231" name="Group 230"/>
            <p:cNvGrpSpPr/>
            <p:nvPr/>
          </p:nvGrpSpPr>
          <p:grpSpPr>
            <a:xfrm>
              <a:off x="4279055" y="1934361"/>
              <a:ext cx="301660" cy="369332"/>
              <a:chOff x="927652" y="1126435"/>
              <a:chExt cx="301660" cy="369332"/>
            </a:xfrm>
          </p:grpSpPr>
          <p:sp>
            <p:nvSpPr>
              <p:cNvPr id="281" name="Oval 280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232" name="Group 231"/>
            <p:cNvGrpSpPr/>
            <p:nvPr/>
          </p:nvGrpSpPr>
          <p:grpSpPr>
            <a:xfrm>
              <a:off x="5110456" y="1934361"/>
              <a:ext cx="301660" cy="369332"/>
              <a:chOff x="927652" y="1126435"/>
              <a:chExt cx="301660" cy="369332"/>
            </a:xfrm>
          </p:grpSpPr>
          <p:sp>
            <p:nvSpPr>
              <p:cNvPr id="279" name="Oval 278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  <p:grpSp>
          <p:nvGrpSpPr>
            <p:cNvPr id="233" name="Group 232"/>
            <p:cNvGrpSpPr/>
            <p:nvPr/>
          </p:nvGrpSpPr>
          <p:grpSpPr>
            <a:xfrm>
              <a:off x="5752015" y="2285591"/>
              <a:ext cx="301660" cy="369332"/>
              <a:chOff x="927652" y="1126435"/>
              <a:chExt cx="301660" cy="369332"/>
            </a:xfrm>
          </p:grpSpPr>
          <p:sp>
            <p:nvSpPr>
              <p:cNvPr id="277" name="Oval 276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TextBox 277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5752015" y="3061612"/>
              <a:ext cx="301660" cy="369332"/>
              <a:chOff x="927652" y="1126435"/>
              <a:chExt cx="301660" cy="369332"/>
            </a:xfrm>
          </p:grpSpPr>
          <p:sp>
            <p:nvSpPr>
              <p:cNvPr id="275" name="Oval 274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TextBox 275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4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35" name="TextBox 234"/>
            <p:cNvSpPr txBox="1"/>
            <p:nvPr/>
          </p:nvSpPr>
          <p:spPr>
            <a:xfrm>
              <a:off x="5744914" y="2077926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5737588" y="2561505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5744914" y="2852404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5737588" y="3335983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2443540" y="426669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2761769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3261034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en-US" dirty="0" smtClean="0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3579263" y="426669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4106033" y="426669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4424262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4949477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5267706" y="426669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1596367" y="213530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30000" dirty="0" smtClean="0"/>
                <a:t>+</a:t>
              </a:r>
              <a:endParaRPr lang="en-US" dirty="0" smtClean="0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1614263" y="2429642"/>
              <a:ext cx="289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30000" dirty="0"/>
                <a:t>-</a:t>
              </a:r>
              <a:endParaRPr lang="en-US" dirty="0" smtClean="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1563092" y="2880022"/>
              <a:ext cx="392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30000" dirty="0" smtClean="0"/>
                <a:t>+</a:t>
              </a:r>
              <a:endParaRPr lang="en-US" dirty="0" smtClean="0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1577857" y="3174357"/>
              <a:ext cx="36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30000" dirty="0" smtClean="0"/>
                <a:t>-</a:t>
              </a:r>
              <a:endParaRPr lang="en-US" dirty="0" smtClean="0"/>
            </a:p>
          </p:txBody>
        </p:sp>
        <p:grpSp>
          <p:nvGrpSpPr>
            <p:cNvPr id="251" name="Group 250"/>
            <p:cNvGrpSpPr/>
            <p:nvPr/>
          </p:nvGrpSpPr>
          <p:grpSpPr>
            <a:xfrm>
              <a:off x="2558483" y="2298078"/>
              <a:ext cx="366657" cy="340906"/>
              <a:chOff x="397565" y="1943652"/>
              <a:chExt cx="366657" cy="340906"/>
            </a:xfrm>
          </p:grpSpPr>
          <p:sp>
            <p:nvSpPr>
              <p:cNvPr id="273" name="Isosceles Triangle 272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17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3395934" y="2298078"/>
              <a:ext cx="366657" cy="340906"/>
              <a:chOff x="397565" y="1943652"/>
              <a:chExt cx="366657" cy="340906"/>
            </a:xfrm>
          </p:grpSpPr>
          <p:sp>
            <p:nvSpPr>
              <p:cNvPr id="271" name="Isosceles Triangle 270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TextBox 271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18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253" name="Group 252"/>
            <p:cNvGrpSpPr/>
            <p:nvPr/>
          </p:nvGrpSpPr>
          <p:grpSpPr>
            <a:xfrm>
              <a:off x="2569526" y="3067952"/>
              <a:ext cx="366657" cy="340906"/>
              <a:chOff x="397565" y="1943652"/>
              <a:chExt cx="366657" cy="340906"/>
            </a:xfrm>
          </p:grpSpPr>
          <p:sp>
            <p:nvSpPr>
              <p:cNvPr id="269" name="Isosceles Triangle 268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TextBox 269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5</a:t>
                </a:r>
              </a:p>
            </p:txBody>
          </p:sp>
        </p:grpSp>
        <p:grpSp>
          <p:nvGrpSpPr>
            <p:cNvPr id="254" name="Group 253"/>
            <p:cNvGrpSpPr/>
            <p:nvPr/>
          </p:nvGrpSpPr>
          <p:grpSpPr>
            <a:xfrm>
              <a:off x="3406977" y="3067952"/>
              <a:ext cx="366657" cy="340906"/>
              <a:chOff x="397565" y="1943652"/>
              <a:chExt cx="366657" cy="340906"/>
            </a:xfrm>
          </p:grpSpPr>
          <p:sp>
            <p:nvSpPr>
              <p:cNvPr id="267" name="Isosceles Triangle 266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TextBox 267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6</a:t>
                </a:r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>
              <a:off x="4229890" y="2298078"/>
              <a:ext cx="366657" cy="340906"/>
              <a:chOff x="397565" y="1943652"/>
              <a:chExt cx="366657" cy="340906"/>
            </a:xfrm>
          </p:grpSpPr>
          <p:sp>
            <p:nvSpPr>
              <p:cNvPr id="265" name="Isosceles Triangle 264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19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256" name="Group 255"/>
            <p:cNvGrpSpPr/>
            <p:nvPr/>
          </p:nvGrpSpPr>
          <p:grpSpPr>
            <a:xfrm>
              <a:off x="5067341" y="2298078"/>
              <a:ext cx="366657" cy="340906"/>
              <a:chOff x="397565" y="1943652"/>
              <a:chExt cx="366657" cy="340906"/>
            </a:xfrm>
          </p:grpSpPr>
          <p:sp>
            <p:nvSpPr>
              <p:cNvPr id="263" name="Isosceles Triangle 262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20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257" name="Group 256"/>
            <p:cNvGrpSpPr/>
            <p:nvPr/>
          </p:nvGrpSpPr>
          <p:grpSpPr>
            <a:xfrm>
              <a:off x="4240933" y="3067952"/>
              <a:ext cx="366657" cy="340906"/>
              <a:chOff x="397565" y="1943652"/>
              <a:chExt cx="366657" cy="340906"/>
            </a:xfrm>
          </p:grpSpPr>
          <p:sp>
            <p:nvSpPr>
              <p:cNvPr id="261" name="Isosceles Triangle 260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 smtClean="0">
                    <a:solidFill>
                      <a:srgbClr val="008000"/>
                    </a:solidFill>
                  </a:rPr>
                  <a:t>7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258" name="Group 257"/>
            <p:cNvGrpSpPr/>
            <p:nvPr/>
          </p:nvGrpSpPr>
          <p:grpSpPr>
            <a:xfrm>
              <a:off x="5078384" y="3067952"/>
              <a:ext cx="366657" cy="340906"/>
              <a:chOff x="397565" y="1943652"/>
              <a:chExt cx="366657" cy="340906"/>
            </a:xfrm>
          </p:grpSpPr>
          <p:sp>
            <p:nvSpPr>
              <p:cNvPr id="259" name="Isosceles Triangle 258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8</a:t>
                </a:r>
              </a:p>
            </p:txBody>
          </p:sp>
        </p:grpSp>
      </p:grpSp>
      <p:grpSp>
        <p:nvGrpSpPr>
          <p:cNvPr id="287" name="Group 286"/>
          <p:cNvGrpSpPr/>
          <p:nvPr/>
        </p:nvGrpSpPr>
        <p:grpSpPr>
          <a:xfrm>
            <a:off x="2354908" y="1301692"/>
            <a:ext cx="351588" cy="351588"/>
            <a:chOff x="1302935" y="3904548"/>
            <a:chExt cx="938696" cy="938696"/>
          </a:xfrm>
        </p:grpSpPr>
        <p:cxnSp>
          <p:nvCxnSpPr>
            <p:cNvPr id="288" name="Straight Connector 287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0" name="Group 289"/>
          <p:cNvGrpSpPr/>
          <p:nvPr/>
        </p:nvGrpSpPr>
        <p:grpSpPr>
          <a:xfrm>
            <a:off x="3033383" y="1992629"/>
            <a:ext cx="351588" cy="351588"/>
            <a:chOff x="1302935" y="3904548"/>
            <a:chExt cx="938696" cy="938696"/>
          </a:xfrm>
        </p:grpSpPr>
        <p:cxnSp>
          <p:nvCxnSpPr>
            <p:cNvPr id="291" name="Straight Connector 290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4" name="Group 293"/>
          <p:cNvGrpSpPr/>
          <p:nvPr/>
        </p:nvGrpSpPr>
        <p:grpSpPr>
          <a:xfrm>
            <a:off x="2455709" y="4126773"/>
            <a:ext cx="351588" cy="351588"/>
            <a:chOff x="1302935" y="3904548"/>
            <a:chExt cx="938696" cy="938696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7" name="Straight Arrow Connector 296"/>
          <p:cNvCxnSpPr/>
          <p:nvPr/>
        </p:nvCxnSpPr>
        <p:spPr>
          <a:xfrm rot="16200000">
            <a:off x="4321743" y="4667073"/>
            <a:ext cx="0" cy="412591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8" name="Group 297"/>
          <p:cNvGrpSpPr/>
          <p:nvPr/>
        </p:nvGrpSpPr>
        <p:grpSpPr>
          <a:xfrm>
            <a:off x="4662258" y="3715920"/>
            <a:ext cx="3675600" cy="2390244"/>
            <a:chOff x="1563092" y="1934361"/>
            <a:chExt cx="4505010" cy="2701669"/>
          </a:xfrm>
        </p:grpSpPr>
        <p:cxnSp>
          <p:nvCxnSpPr>
            <p:cNvPr id="299" name="Straight Connector 298"/>
            <p:cNvCxnSpPr/>
            <p:nvPr/>
          </p:nvCxnSpPr>
          <p:spPr>
            <a:xfrm flipV="1">
              <a:off x="1851699" y="2319973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flipV="1">
              <a:off x="1851699" y="2626981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flipH="1" flipV="1">
              <a:off x="260265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flipH="1" flipV="1">
              <a:off x="2909663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 flipH="1" flipV="1">
              <a:off x="3428707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 flipH="1" flipV="1">
              <a:off x="373571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 flipH="1" flipV="1">
              <a:off x="427905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 flipH="1" flipV="1">
              <a:off x="4586063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 flipH="1" flipV="1">
              <a:off x="5105107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 flipH="1" flipV="1">
              <a:off x="541211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 flipV="1">
              <a:off x="1851699" y="3090807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flipV="1">
              <a:off x="1851699" y="3397815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TextBox 320"/>
            <p:cNvSpPr txBox="1"/>
            <p:nvPr/>
          </p:nvSpPr>
          <p:spPr>
            <a:xfrm>
              <a:off x="2342008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2854449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3162223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3674664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4011754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4524195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4852397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5364838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grpSp>
          <p:nvGrpSpPr>
            <p:cNvPr id="329" name="Group 328"/>
            <p:cNvGrpSpPr/>
            <p:nvPr/>
          </p:nvGrpSpPr>
          <p:grpSpPr>
            <a:xfrm>
              <a:off x="2608004" y="1934361"/>
              <a:ext cx="301660" cy="369332"/>
              <a:chOff x="927652" y="1126435"/>
              <a:chExt cx="301660" cy="369332"/>
            </a:xfrm>
          </p:grpSpPr>
          <p:sp>
            <p:nvSpPr>
              <p:cNvPr id="385" name="Oval 384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TextBox 385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30" name="Group 329"/>
            <p:cNvGrpSpPr/>
            <p:nvPr/>
          </p:nvGrpSpPr>
          <p:grpSpPr>
            <a:xfrm>
              <a:off x="3434056" y="1934361"/>
              <a:ext cx="301660" cy="369332"/>
              <a:chOff x="927652" y="1126435"/>
              <a:chExt cx="301660" cy="369332"/>
            </a:xfrm>
          </p:grpSpPr>
          <p:sp>
            <p:nvSpPr>
              <p:cNvPr id="383" name="Oval 382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TextBox 383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grpSp>
          <p:nvGrpSpPr>
            <p:cNvPr id="331" name="Group 330"/>
            <p:cNvGrpSpPr/>
            <p:nvPr/>
          </p:nvGrpSpPr>
          <p:grpSpPr>
            <a:xfrm>
              <a:off x="4279055" y="1934361"/>
              <a:ext cx="301660" cy="369332"/>
              <a:chOff x="927652" y="1126435"/>
              <a:chExt cx="301660" cy="369332"/>
            </a:xfrm>
          </p:grpSpPr>
          <p:sp>
            <p:nvSpPr>
              <p:cNvPr id="381" name="Oval 380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TextBox 381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332" name="Group 331"/>
            <p:cNvGrpSpPr/>
            <p:nvPr/>
          </p:nvGrpSpPr>
          <p:grpSpPr>
            <a:xfrm>
              <a:off x="5110456" y="1934361"/>
              <a:ext cx="301660" cy="369332"/>
              <a:chOff x="927652" y="1126435"/>
              <a:chExt cx="301660" cy="369332"/>
            </a:xfrm>
          </p:grpSpPr>
          <p:sp>
            <p:nvSpPr>
              <p:cNvPr id="379" name="Oval 378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TextBox 379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  <p:grpSp>
          <p:nvGrpSpPr>
            <p:cNvPr id="333" name="Group 332"/>
            <p:cNvGrpSpPr/>
            <p:nvPr/>
          </p:nvGrpSpPr>
          <p:grpSpPr>
            <a:xfrm>
              <a:off x="5752015" y="2285591"/>
              <a:ext cx="301660" cy="369332"/>
              <a:chOff x="927652" y="1126435"/>
              <a:chExt cx="301660" cy="369332"/>
            </a:xfrm>
          </p:grpSpPr>
          <p:sp>
            <p:nvSpPr>
              <p:cNvPr id="377" name="Oval 376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TextBox 377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334" name="Group 333"/>
            <p:cNvGrpSpPr/>
            <p:nvPr/>
          </p:nvGrpSpPr>
          <p:grpSpPr>
            <a:xfrm>
              <a:off x="5752015" y="3061612"/>
              <a:ext cx="301660" cy="369332"/>
              <a:chOff x="927652" y="1126435"/>
              <a:chExt cx="301660" cy="369332"/>
            </a:xfrm>
          </p:grpSpPr>
          <p:sp>
            <p:nvSpPr>
              <p:cNvPr id="375" name="Oval 374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TextBox 375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4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35" name="TextBox 334"/>
            <p:cNvSpPr txBox="1"/>
            <p:nvPr/>
          </p:nvSpPr>
          <p:spPr>
            <a:xfrm>
              <a:off x="5744914" y="2077926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5737588" y="2561505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5744914" y="2852404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5737588" y="3335983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2443540" y="426669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2761769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3261034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en-US" dirty="0" smtClean="0"/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3579263" y="426669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4106033" y="426669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4424262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4949477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5267706" y="426669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1596367" y="213530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30000" dirty="0" smtClean="0"/>
                <a:t>+</a:t>
              </a:r>
              <a:endParaRPr lang="en-US" dirty="0" smtClean="0"/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1614263" y="2429642"/>
              <a:ext cx="289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30000" dirty="0"/>
                <a:t>-</a:t>
              </a:r>
              <a:endParaRPr lang="en-US" dirty="0" smtClean="0"/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1563092" y="2880022"/>
              <a:ext cx="392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30000" dirty="0" smtClean="0"/>
                <a:t>+</a:t>
              </a:r>
              <a:endParaRPr lang="en-US" dirty="0" smtClean="0"/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1577857" y="3174357"/>
              <a:ext cx="36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30000" dirty="0" smtClean="0"/>
                <a:t>-</a:t>
              </a:r>
              <a:endParaRPr lang="en-US" dirty="0" smtClean="0"/>
            </a:p>
          </p:txBody>
        </p:sp>
        <p:grpSp>
          <p:nvGrpSpPr>
            <p:cNvPr id="351" name="Group 350"/>
            <p:cNvGrpSpPr/>
            <p:nvPr/>
          </p:nvGrpSpPr>
          <p:grpSpPr>
            <a:xfrm>
              <a:off x="2558483" y="2298078"/>
              <a:ext cx="366657" cy="340906"/>
              <a:chOff x="397565" y="1943652"/>
              <a:chExt cx="366657" cy="340906"/>
            </a:xfrm>
          </p:grpSpPr>
          <p:sp>
            <p:nvSpPr>
              <p:cNvPr id="373" name="Isosceles Triangle 372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17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352" name="Group 351"/>
            <p:cNvGrpSpPr/>
            <p:nvPr/>
          </p:nvGrpSpPr>
          <p:grpSpPr>
            <a:xfrm>
              <a:off x="3395934" y="2298078"/>
              <a:ext cx="366657" cy="340906"/>
              <a:chOff x="397565" y="1943652"/>
              <a:chExt cx="366657" cy="340906"/>
            </a:xfrm>
          </p:grpSpPr>
          <p:sp>
            <p:nvSpPr>
              <p:cNvPr id="371" name="Isosceles Triangle 370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TextBox 371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18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353" name="Group 352"/>
            <p:cNvGrpSpPr/>
            <p:nvPr/>
          </p:nvGrpSpPr>
          <p:grpSpPr>
            <a:xfrm>
              <a:off x="2569526" y="3067952"/>
              <a:ext cx="366657" cy="340906"/>
              <a:chOff x="397565" y="1943652"/>
              <a:chExt cx="366657" cy="340906"/>
            </a:xfrm>
          </p:grpSpPr>
          <p:sp>
            <p:nvSpPr>
              <p:cNvPr id="369" name="Isosceles Triangle 368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TextBox 369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5</a:t>
                </a:r>
              </a:p>
            </p:txBody>
          </p:sp>
        </p:grpSp>
        <p:grpSp>
          <p:nvGrpSpPr>
            <p:cNvPr id="354" name="Group 353"/>
            <p:cNvGrpSpPr/>
            <p:nvPr/>
          </p:nvGrpSpPr>
          <p:grpSpPr>
            <a:xfrm>
              <a:off x="3406977" y="3067952"/>
              <a:ext cx="366657" cy="340906"/>
              <a:chOff x="397565" y="1943652"/>
              <a:chExt cx="366657" cy="340906"/>
            </a:xfrm>
          </p:grpSpPr>
          <p:sp>
            <p:nvSpPr>
              <p:cNvPr id="367" name="Isosceles Triangle 366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TextBox 367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6</a:t>
                </a:r>
              </a:p>
            </p:txBody>
          </p:sp>
        </p:grpSp>
        <p:grpSp>
          <p:nvGrpSpPr>
            <p:cNvPr id="355" name="Group 354"/>
            <p:cNvGrpSpPr/>
            <p:nvPr/>
          </p:nvGrpSpPr>
          <p:grpSpPr>
            <a:xfrm>
              <a:off x="4229890" y="2298078"/>
              <a:ext cx="366657" cy="340906"/>
              <a:chOff x="397565" y="1943652"/>
              <a:chExt cx="366657" cy="340906"/>
            </a:xfrm>
          </p:grpSpPr>
          <p:sp>
            <p:nvSpPr>
              <p:cNvPr id="365" name="Isosceles Triangle 364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TextBox 365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19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356" name="Group 355"/>
            <p:cNvGrpSpPr/>
            <p:nvPr/>
          </p:nvGrpSpPr>
          <p:grpSpPr>
            <a:xfrm>
              <a:off x="5067341" y="2298078"/>
              <a:ext cx="366657" cy="340906"/>
              <a:chOff x="397565" y="1943652"/>
              <a:chExt cx="366657" cy="340906"/>
            </a:xfrm>
          </p:grpSpPr>
          <p:sp>
            <p:nvSpPr>
              <p:cNvPr id="363" name="Isosceles Triangle 362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TextBox 363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20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357" name="Group 356"/>
            <p:cNvGrpSpPr/>
            <p:nvPr/>
          </p:nvGrpSpPr>
          <p:grpSpPr>
            <a:xfrm>
              <a:off x="4240933" y="3067952"/>
              <a:ext cx="366657" cy="340906"/>
              <a:chOff x="397565" y="1943652"/>
              <a:chExt cx="366657" cy="340906"/>
            </a:xfrm>
          </p:grpSpPr>
          <p:sp>
            <p:nvSpPr>
              <p:cNvPr id="361" name="Isosceles Triangle 360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TextBox 361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 smtClean="0">
                    <a:solidFill>
                      <a:srgbClr val="008000"/>
                    </a:solidFill>
                  </a:rPr>
                  <a:t>7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358" name="Group 357"/>
            <p:cNvGrpSpPr/>
            <p:nvPr/>
          </p:nvGrpSpPr>
          <p:grpSpPr>
            <a:xfrm>
              <a:off x="5078384" y="3067952"/>
              <a:ext cx="366657" cy="340906"/>
              <a:chOff x="397565" y="1943652"/>
              <a:chExt cx="366657" cy="340906"/>
            </a:xfrm>
          </p:grpSpPr>
          <p:sp>
            <p:nvSpPr>
              <p:cNvPr id="359" name="Isosceles Triangle 358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TextBox 359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8</a:t>
                </a:r>
              </a:p>
            </p:txBody>
          </p:sp>
        </p:grpSp>
      </p:grpSp>
      <p:grpSp>
        <p:nvGrpSpPr>
          <p:cNvPr id="387" name="Group 386"/>
          <p:cNvGrpSpPr/>
          <p:nvPr/>
        </p:nvGrpSpPr>
        <p:grpSpPr>
          <a:xfrm>
            <a:off x="5464454" y="4044668"/>
            <a:ext cx="351588" cy="351588"/>
            <a:chOff x="1302935" y="3904548"/>
            <a:chExt cx="938696" cy="938696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0" name="Group 389"/>
          <p:cNvGrpSpPr/>
          <p:nvPr/>
        </p:nvGrpSpPr>
        <p:grpSpPr>
          <a:xfrm>
            <a:off x="6127098" y="4711453"/>
            <a:ext cx="351588" cy="351588"/>
            <a:chOff x="1302935" y="3904548"/>
            <a:chExt cx="938696" cy="938696"/>
          </a:xfrm>
        </p:grpSpPr>
        <p:cxnSp>
          <p:nvCxnSpPr>
            <p:cNvPr id="391" name="Straight Connector 390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3" name="TextBox 392"/>
          <p:cNvSpPr txBox="1"/>
          <p:nvPr/>
        </p:nvSpPr>
        <p:spPr>
          <a:xfrm>
            <a:off x="4524413" y="5405320"/>
            <a:ext cx="773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9</a:t>
            </a:r>
          </a:p>
        </p:txBody>
      </p:sp>
      <p:grpSp>
        <p:nvGrpSpPr>
          <p:cNvPr id="394" name="Group 393"/>
          <p:cNvGrpSpPr/>
          <p:nvPr/>
        </p:nvGrpSpPr>
        <p:grpSpPr>
          <a:xfrm>
            <a:off x="5449692" y="4739061"/>
            <a:ext cx="351588" cy="351588"/>
            <a:chOff x="1302935" y="3904548"/>
            <a:chExt cx="938696" cy="938696"/>
          </a:xfrm>
        </p:grpSpPr>
        <p:cxnSp>
          <p:nvCxnSpPr>
            <p:cNvPr id="395" name="Straight Connector 394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7" name="Group 396"/>
          <p:cNvGrpSpPr/>
          <p:nvPr/>
        </p:nvGrpSpPr>
        <p:grpSpPr>
          <a:xfrm>
            <a:off x="6800978" y="4727112"/>
            <a:ext cx="351588" cy="351588"/>
            <a:chOff x="1302935" y="3904548"/>
            <a:chExt cx="938696" cy="938696"/>
          </a:xfrm>
        </p:grpSpPr>
        <p:cxnSp>
          <p:nvCxnSpPr>
            <p:cNvPr id="398" name="Straight Connector 397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0" name="Group 399"/>
          <p:cNvGrpSpPr/>
          <p:nvPr/>
        </p:nvGrpSpPr>
        <p:grpSpPr>
          <a:xfrm>
            <a:off x="7472519" y="4691285"/>
            <a:ext cx="351588" cy="351588"/>
            <a:chOff x="1302935" y="3904548"/>
            <a:chExt cx="938696" cy="938696"/>
          </a:xfrm>
        </p:grpSpPr>
        <p:cxnSp>
          <p:nvCxnSpPr>
            <p:cNvPr id="401" name="Straight Connector 400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2192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roup 318"/>
          <p:cNvGrpSpPr/>
          <p:nvPr/>
        </p:nvGrpSpPr>
        <p:grpSpPr>
          <a:xfrm>
            <a:off x="256756" y="3835442"/>
            <a:ext cx="3675600" cy="2390244"/>
            <a:chOff x="1563092" y="1934361"/>
            <a:chExt cx="4505010" cy="2701669"/>
          </a:xfrm>
        </p:grpSpPr>
        <p:cxnSp>
          <p:nvCxnSpPr>
            <p:cNvPr id="320" name="Straight Connector 319"/>
            <p:cNvCxnSpPr/>
            <p:nvPr/>
          </p:nvCxnSpPr>
          <p:spPr>
            <a:xfrm flipV="1">
              <a:off x="1851699" y="2319973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flipV="1">
              <a:off x="1851699" y="2626981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 flipH="1" flipV="1">
              <a:off x="260265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 flipH="1" flipV="1">
              <a:off x="2909663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 flipH="1" flipV="1">
              <a:off x="3428707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 flipH="1" flipV="1">
              <a:off x="373571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 flipH="1" flipV="1">
              <a:off x="427905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 flipH="1" flipV="1">
              <a:off x="4586063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 flipH="1" flipV="1">
              <a:off x="5105107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 flipH="1" flipV="1">
              <a:off x="541211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flipV="1">
              <a:off x="1851699" y="3090807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 flipV="1">
              <a:off x="1851699" y="3397815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TextBox 331"/>
            <p:cNvSpPr txBox="1"/>
            <p:nvPr/>
          </p:nvSpPr>
          <p:spPr>
            <a:xfrm>
              <a:off x="2342008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2854449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3162223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3674664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4011754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4524195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4852397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5364838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grpSp>
          <p:nvGrpSpPr>
            <p:cNvPr id="340" name="Group 339"/>
            <p:cNvGrpSpPr/>
            <p:nvPr/>
          </p:nvGrpSpPr>
          <p:grpSpPr>
            <a:xfrm>
              <a:off x="2608004" y="1934361"/>
              <a:ext cx="301660" cy="369332"/>
              <a:chOff x="927652" y="1126435"/>
              <a:chExt cx="301660" cy="369332"/>
            </a:xfrm>
          </p:grpSpPr>
          <p:sp>
            <p:nvSpPr>
              <p:cNvPr id="396" name="Oval 395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TextBox 396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41" name="Group 340"/>
            <p:cNvGrpSpPr/>
            <p:nvPr/>
          </p:nvGrpSpPr>
          <p:grpSpPr>
            <a:xfrm>
              <a:off x="3434056" y="1934361"/>
              <a:ext cx="301660" cy="369332"/>
              <a:chOff x="927652" y="1126435"/>
              <a:chExt cx="301660" cy="369332"/>
            </a:xfrm>
          </p:grpSpPr>
          <p:sp>
            <p:nvSpPr>
              <p:cNvPr id="394" name="Oval 393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TextBox 394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grpSp>
          <p:nvGrpSpPr>
            <p:cNvPr id="342" name="Group 341"/>
            <p:cNvGrpSpPr/>
            <p:nvPr/>
          </p:nvGrpSpPr>
          <p:grpSpPr>
            <a:xfrm>
              <a:off x="4279055" y="1934361"/>
              <a:ext cx="301660" cy="369332"/>
              <a:chOff x="927652" y="1126435"/>
              <a:chExt cx="301660" cy="369332"/>
            </a:xfrm>
          </p:grpSpPr>
          <p:sp>
            <p:nvSpPr>
              <p:cNvPr id="392" name="Oval 391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TextBox 392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343" name="Group 342"/>
            <p:cNvGrpSpPr/>
            <p:nvPr/>
          </p:nvGrpSpPr>
          <p:grpSpPr>
            <a:xfrm>
              <a:off x="5110456" y="1934361"/>
              <a:ext cx="301660" cy="369332"/>
              <a:chOff x="927652" y="1126435"/>
              <a:chExt cx="301660" cy="369332"/>
            </a:xfrm>
          </p:grpSpPr>
          <p:sp>
            <p:nvSpPr>
              <p:cNvPr id="390" name="Oval 389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TextBox 390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  <p:grpSp>
          <p:nvGrpSpPr>
            <p:cNvPr id="344" name="Group 343"/>
            <p:cNvGrpSpPr/>
            <p:nvPr/>
          </p:nvGrpSpPr>
          <p:grpSpPr>
            <a:xfrm>
              <a:off x="5752015" y="2285591"/>
              <a:ext cx="301660" cy="369332"/>
              <a:chOff x="927652" y="1126435"/>
              <a:chExt cx="301660" cy="369332"/>
            </a:xfrm>
          </p:grpSpPr>
          <p:sp>
            <p:nvSpPr>
              <p:cNvPr id="388" name="Oval 387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TextBox 388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345" name="Group 344"/>
            <p:cNvGrpSpPr/>
            <p:nvPr/>
          </p:nvGrpSpPr>
          <p:grpSpPr>
            <a:xfrm>
              <a:off x="5752015" y="3061612"/>
              <a:ext cx="301660" cy="369332"/>
              <a:chOff x="927652" y="1126435"/>
              <a:chExt cx="301660" cy="369332"/>
            </a:xfrm>
          </p:grpSpPr>
          <p:sp>
            <p:nvSpPr>
              <p:cNvPr id="386" name="Oval 385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TextBox 386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4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46" name="TextBox 345"/>
            <p:cNvSpPr txBox="1"/>
            <p:nvPr/>
          </p:nvSpPr>
          <p:spPr>
            <a:xfrm>
              <a:off x="5744914" y="2077926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5737588" y="2561505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5744914" y="2852404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5737588" y="3335983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2443540" y="426669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2761769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3261034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en-US" dirty="0" smtClean="0"/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3579263" y="426669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4106033" y="426669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355" name="TextBox 354"/>
            <p:cNvSpPr txBox="1"/>
            <p:nvPr/>
          </p:nvSpPr>
          <p:spPr>
            <a:xfrm>
              <a:off x="4424262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</a:p>
          </p:txBody>
        </p:sp>
        <p:sp>
          <p:nvSpPr>
            <p:cNvPr id="356" name="TextBox 355"/>
            <p:cNvSpPr txBox="1"/>
            <p:nvPr/>
          </p:nvSpPr>
          <p:spPr>
            <a:xfrm>
              <a:off x="4949477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5267706" y="426669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358" name="TextBox 357"/>
            <p:cNvSpPr txBox="1"/>
            <p:nvPr/>
          </p:nvSpPr>
          <p:spPr>
            <a:xfrm>
              <a:off x="1596367" y="213530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30000" dirty="0" smtClean="0"/>
                <a:t>+</a:t>
              </a:r>
              <a:endParaRPr lang="en-US" dirty="0" smtClean="0"/>
            </a:p>
          </p:txBody>
        </p:sp>
        <p:sp>
          <p:nvSpPr>
            <p:cNvPr id="359" name="TextBox 358"/>
            <p:cNvSpPr txBox="1"/>
            <p:nvPr/>
          </p:nvSpPr>
          <p:spPr>
            <a:xfrm>
              <a:off x="1614263" y="2429642"/>
              <a:ext cx="289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30000" dirty="0"/>
                <a:t>-</a:t>
              </a:r>
              <a:endParaRPr lang="en-US" dirty="0" smtClean="0"/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1563092" y="2880022"/>
              <a:ext cx="392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30000" dirty="0" smtClean="0"/>
                <a:t>+</a:t>
              </a:r>
              <a:endParaRPr lang="en-US" dirty="0" smtClean="0"/>
            </a:p>
          </p:txBody>
        </p:sp>
        <p:sp>
          <p:nvSpPr>
            <p:cNvPr id="361" name="TextBox 360"/>
            <p:cNvSpPr txBox="1"/>
            <p:nvPr/>
          </p:nvSpPr>
          <p:spPr>
            <a:xfrm>
              <a:off x="1577857" y="3174357"/>
              <a:ext cx="36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30000" dirty="0" smtClean="0"/>
                <a:t>-</a:t>
              </a:r>
              <a:endParaRPr lang="en-US" dirty="0" smtClean="0"/>
            </a:p>
          </p:txBody>
        </p:sp>
        <p:grpSp>
          <p:nvGrpSpPr>
            <p:cNvPr id="362" name="Group 361"/>
            <p:cNvGrpSpPr/>
            <p:nvPr/>
          </p:nvGrpSpPr>
          <p:grpSpPr>
            <a:xfrm>
              <a:off x="2558483" y="2298078"/>
              <a:ext cx="366657" cy="340906"/>
              <a:chOff x="397565" y="1943652"/>
              <a:chExt cx="366657" cy="340906"/>
            </a:xfrm>
          </p:grpSpPr>
          <p:sp>
            <p:nvSpPr>
              <p:cNvPr id="384" name="Isosceles Triangle 383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TextBox 384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17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363" name="Group 362"/>
            <p:cNvGrpSpPr/>
            <p:nvPr/>
          </p:nvGrpSpPr>
          <p:grpSpPr>
            <a:xfrm>
              <a:off x="3395934" y="2298078"/>
              <a:ext cx="366657" cy="340906"/>
              <a:chOff x="397565" y="1943652"/>
              <a:chExt cx="366657" cy="340906"/>
            </a:xfrm>
          </p:grpSpPr>
          <p:sp>
            <p:nvSpPr>
              <p:cNvPr id="382" name="Isosceles Triangle 381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TextBox 382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18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364" name="Group 363"/>
            <p:cNvGrpSpPr/>
            <p:nvPr/>
          </p:nvGrpSpPr>
          <p:grpSpPr>
            <a:xfrm>
              <a:off x="2569526" y="3067952"/>
              <a:ext cx="366657" cy="340906"/>
              <a:chOff x="397565" y="1943652"/>
              <a:chExt cx="366657" cy="340906"/>
            </a:xfrm>
          </p:grpSpPr>
          <p:sp>
            <p:nvSpPr>
              <p:cNvPr id="380" name="Isosceles Triangle 379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TextBox 380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5</a:t>
                </a:r>
              </a:p>
            </p:txBody>
          </p:sp>
        </p:grpSp>
        <p:grpSp>
          <p:nvGrpSpPr>
            <p:cNvPr id="365" name="Group 364"/>
            <p:cNvGrpSpPr/>
            <p:nvPr/>
          </p:nvGrpSpPr>
          <p:grpSpPr>
            <a:xfrm>
              <a:off x="3406977" y="3067952"/>
              <a:ext cx="366657" cy="340906"/>
              <a:chOff x="397565" y="1943652"/>
              <a:chExt cx="366657" cy="340906"/>
            </a:xfrm>
          </p:grpSpPr>
          <p:sp>
            <p:nvSpPr>
              <p:cNvPr id="378" name="Isosceles Triangle 377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TextBox 378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6</a:t>
                </a:r>
              </a:p>
            </p:txBody>
          </p:sp>
        </p:grpSp>
        <p:grpSp>
          <p:nvGrpSpPr>
            <p:cNvPr id="366" name="Group 365"/>
            <p:cNvGrpSpPr/>
            <p:nvPr/>
          </p:nvGrpSpPr>
          <p:grpSpPr>
            <a:xfrm>
              <a:off x="4229890" y="2298078"/>
              <a:ext cx="366657" cy="340906"/>
              <a:chOff x="397565" y="1943652"/>
              <a:chExt cx="366657" cy="340906"/>
            </a:xfrm>
          </p:grpSpPr>
          <p:sp>
            <p:nvSpPr>
              <p:cNvPr id="376" name="Isosceles Triangle 375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TextBox 376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19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367" name="Group 366"/>
            <p:cNvGrpSpPr/>
            <p:nvPr/>
          </p:nvGrpSpPr>
          <p:grpSpPr>
            <a:xfrm>
              <a:off x="5067341" y="2298078"/>
              <a:ext cx="366657" cy="340906"/>
              <a:chOff x="397565" y="1943652"/>
              <a:chExt cx="366657" cy="340906"/>
            </a:xfrm>
          </p:grpSpPr>
          <p:sp>
            <p:nvSpPr>
              <p:cNvPr id="374" name="Isosceles Triangle 373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TextBox 374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20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368" name="Group 367"/>
            <p:cNvGrpSpPr/>
            <p:nvPr/>
          </p:nvGrpSpPr>
          <p:grpSpPr>
            <a:xfrm>
              <a:off x="4240933" y="3067952"/>
              <a:ext cx="366657" cy="340906"/>
              <a:chOff x="397565" y="1943652"/>
              <a:chExt cx="366657" cy="340906"/>
            </a:xfrm>
          </p:grpSpPr>
          <p:sp>
            <p:nvSpPr>
              <p:cNvPr id="372" name="Isosceles Triangle 371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TextBox 372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 smtClean="0">
                    <a:solidFill>
                      <a:srgbClr val="008000"/>
                    </a:solidFill>
                  </a:rPr>
                  <a:t>7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369" name="Group 368"/>
            <p:cNvGrpSpPr/>
            <p:nvPr/>
          </p:nvGrpSpPr>
          <p:grpSpPr>
            <a:xfrm>
              <a:off x="5078384" y="3067952"/>
              <a:ext cx="366657" cy="340906"/>
              <a:chOff x="397565" y="1943652"/>
              <a:chExt cx="366657" cy="340906"/>
            </a:xfrm>
          </p:grpSpPr>
          <p:sp>
            <p:nvSpPr>
              <p:cNvPr id="370" name="Isosceles Triangle 369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TextBox 370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8</a:t>
                </a:r>
              </a:p>
            </p:txBody>
          </p:sp>
        </p:grpSp>
      </p:grpSp>
      <p:grpSp>
        <p:nvGrpSpPr>
          <p:cNvPr id="100" name="Group 99"/>
          <p:cNvGrpSpPr/>
          <p:nvPr/>
        </p:nvGrpSpPr>
        <p:grpSpPr>
          <a:xfrm>
            <a:off x="143310" y="911756"/>
            <a:ext cx="3675600" cy="2390244"/>
            <a:chOff x="1563092" y="1934361"/>
            <a:chExt cx="4505010" cy="2701669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1851699" y="2319973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1851699" y="2626981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260265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2909663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3428707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373571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427905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4586063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5105107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541211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1851699" y="3090807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1851699" y="3397815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342008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54449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62223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74664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11754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24195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852397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64838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608004" y="1934361"/>
              <a:ext cx="301660" cy="369332"/>
              <a:chOff x="927652" y="1126435"/>
              <a:chExt cx="301660" cy="369332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434056" y="1934361"/>
              <a:ext cx="301660" cy="369332"/>
              <a:chOff x="927652" y="1126435"/>
              <a:chExt cx="301660" cy="369332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279055" y="1934361"/>
              <a:ext cx="301660" cy="369332"/>
              <a:chOff x="927652" y="1126435"/>
              <a:chExt cx="301660" cy="369332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110456" y="1934361"/>
              <a:ext cx="301660" cy="369332"/>
              <a:chOff x="927652" y="1126435"/>
              <a:chExt cx="301660" cy="369332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752015" y="2285591"/>
              <a:ext cx="301660" cy="369332"/>
              <a:chOff x="927652" y="1126435"/>
              <a:chExt cx="301660" cy="369332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752015" y="3061612"/>
              <a:ext cx="301660" cy="369332"/>
              <a:chOff x="927652" y="1126435"/>
              <a:chExt cx="301660" cy="369332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4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5744914" y="2077926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37588" y="2561505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44914" y="2852404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37588" y="3335983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43540" y="426669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61769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61034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en-US" dirty="0" smtClean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79263" y="426669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106033" y="426669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24262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49477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67706" y="426669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596367" y="213530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30000" dirty="0" smtClean="0"/>
                <a:t>+</a:t>
              </a:r>
              <a:endParaRPr lang="en-US" dirty="0" smtClean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614263" y="2429642"/>
              <a:ext cx="289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30000" dirty="0"/>
                <a:t>-</a:t>
              </a:r>
              <a:endParaRPr lang="en-US" dirty="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563092" y="2880022"/>
              <a:ext cx="392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30000" dirty="0" smtClean="0"/>
                <a:t>+</a:t>
              </a:r>
              <a:endParaRPr lang="en-US" dirty="0" smtClean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577857" y="3174357"/>
              <a:ext cx="36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30000" dirty="0" smtClean="0"/>
                <a:t>-</a:t>
              </a:r>
              <a:endParaRPr lang="en-US" dirty="0" smtClean="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2558483" y="2298078"/>
              <a:ext cx="366657" cy="340906"/>
              <a:chOff x="397565" y="1943652"/>
              <a:chExt cx="366657" cy="340906"/>
            </a:xfrm>
          </p:grpSpPr>
          <p:sp>
            <p:nvSpPr>
              <p:cNvPr id="81" name="Isosceles Triangle 80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17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3395934" y="2298078"/>
              <a:ext cx="366657" cy="340906"/>
              <a:chOff x="397565" y="1943652"/>
              <a:chExt cx="366657" cy="340906"/>
            </a:xfrm>
          </p:grpSpPr>
          <p:sp>
            <p:nvSpPr>
              <p:cNvPr id="79" name="Isosceles Triangle 78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18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2569526" y="3067952"/>
              <a:ext cx="366657" cy="340906"/>
              <a:chOff x="397565" y="1943652"/>
              <a:chExt cx="366657" cy="340906"/>
            </a:xfrm>
          </p:grpSpPr>
          <p:sp>
            <p:nvSpPr>
              <p:cNvPr id="77" name="Isosceles Triangle 76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5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3406977" y="3067952"/>
              <a:ext cx="366657" cy="340906"/>
              <a:chOff x="397565" y="1943652"/>
              <a:chExt cx="366657" cy="340906"/>
            </a:xfrm>
          </p:grpSpPr>
          <p:sp>
            <p:nvSpPr>
              <p:cNvPr id="75" name="Isosceles Triangle 74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6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229890" y="2298078"/>
              <a:ext cx="366657" cy="340906"/>
              <a:chOff x="397565" y="1943652"/>
              <a:chExt cx="366657" cy="340906"/>
            </a:xfrm>
          </p:grpSpPr>
          <p:sp>
            <p:nvSpPr>
              <p:cNvPr id="73" name="Isosceles Triangle 72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19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5067341" y="2298078"/>
              <a:ext cx="366657" cy="340906"/>
              <a:chOff x="397565" y="1943652"/>
              <a:chExt cx="366657" cy="340906"/>
            </a:xfrm>
          </p:grpSpPr>
          <p:sp>
            <p:nvSpPr>
              <p:cNvPr id="71" name="Isosceles Triangle 70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20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240933" y="3067952"/>
              <a:ext cx="366657" cy="340906"/>
              <a:chOff x="397565" y="1943652"/>
              <a:chExt cx="366657" cy="340906"/>
            </a:xfrm>
          </p:grpSpPr>
          <p:sp>
            <p:nvSpPr>
              <p:cNvPr id="69" name="Isosceles Triangle 68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 smtClean="0">
                    <a:solidFill>
                      <a:srgbClr val="008000"/>
                    </a:solidFill>
                  </a:rPr>
                  <a:t>7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078384" y="3067952"/>
              <a:ext cx="366657" cy="340906"/>
              <a:chOff x="397565" y="1943652"/>
              <a:chExt cx="366657" cy="340906"/>
            </a:xfrm>
          </p:grpSpPr>
          <p:sp>
            <p:nvSpPr>
              <p:cNvPr id="67" name="Isosceles Triangle 66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8</a:t>
                </a:r>
              </a:p>
            </p:txBody>
          </p:sp>
        </p:grpSp>
      </p:grpSp>
      <p:sp>
        <p:nvSpPr>
          <p:cNvPr id="95" name="TextBox 94"/>
          <p:cNvSpPr txBox="1"/>
          <p:nvPr/>
        </p:nvSpPr>
        <p:spPr>
          <a:xfrm>
            <a:off x="1851699" y="309217"/>
            <a:ext cx="6488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Resistivity Measurement </a:t>
            </a:r>
            <a:r>
              <a:rPr lang="en-US" sz="2800" u="sng" dirty="0" smtClean="0"/>
              <a:t>Sequence</a:t>
            </a:r>
            <a:r>
              <a:rPr lang="en-US" sz="2800" dirty="0" smtClean="0"/>
              <a:t> – R</a:t>
            </a:r>
            <a:r>
              <a:rPr lang="en-US" sz="2800" baseline="-25000" dirty="0" smtClean="0"/>
              <a:t>BD, AC</a:t>
            </a:r>
            <a:endParaRPr lang="en-US" sz="2800" dirty="0" smtClean="0"/>
          </a:p>
        </p:txBody>
      </p:sp>
      <p:sp>
        <p:nvSpPr>
          <p:cNvPr id="101" name="TextBox 100"/>
          <p:cNvSpPr txBox="1"/>
          <p:nvPr/>
        </p:nvSpPr>
        <p:spPr>
          <a:xfrm>
            <a:off x="4270760" y="1235347"/>
            <a:ext cx="46987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Current Off</a:t>
            </a:r>
          </a:p>
          <a:p>
            <a:pPr marL="342900" indent="-342900">
              <a:buAutoNum type="arabicPeriod"/>
            </a:pPr>
            <a:r>
              <a:rPr lang="en-US" dirty="0" smtClean="0"/>
              <a:t>Short Card – Close 17, 25, 26, 27, 28</a:t>
            </a:r>
          </a:p>
          <a:p>
            <a:pPr marL="342900" indent="-342900">
              <a:buAutoNum type="arabicPeriod"/>
            </a:pPr>
            <a:r>
              <a:rPr lang="en-US" dirty="0" smtClean="0"/>
              <a:t>Prepare Measurement – Close 20</a:t>
            </a:r>
          </a:p>
          <a:p>
            <a:pPr marL="342900" indent="-342900">
              <a:buAutoNum type="arabicPeriod"/>
            </a:pPr>
            <a:r>
              <a:rPr lang="en-US" dirty="0" smtClean="0"/>
              <a:t>Prepare Measurement – Open 17, 25, 26, 28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945506" y="1240504"/>
            <a:ext cx="351588" cy="351588"/>
            <a:chOff x="1302935" y="3904548"/>
            <a:chExt cx="938696" cy="938696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941911" y="1917847"/>
            <a:ext cx="351588" cy="351588"/>
            <a:chOff x="1302935" y="3904548"/>
            <a:chExt cx="938696" cy="938696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1608150" y="1907289"/>
            <a:ext cx="351588" cy="351588"/>
            <a:chOff x="1302935" y="3904548"/>
            <a:chExt cx="938696" cy="938696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2301920" y="1915152"/>
            <a:ext cx="351588" cy="351588"/>
            <a:chOff x="1302935" y="3904548"/>
            <a:chExt cx="938696" cy="938696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2985736" y="1879671"/>
            <a:ext cx="351588" cy="351588"/>
            <a:chOff x="1302935" y="3904548"/>
            <a:chExt cx="938696" cy="938696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4700088" y="3804323"/>
            <a:ext cx="3675600" cy="2390244"/>
            <a:chOff x="1563092" y="1934361"/>
            <a:chExt cx="4505010" cy="2701669"/>
          </a:xfrm>
        </p:grpSpPr>
        <p:cxnSp>
          <p:nvCxnSpPr>
            <p:cNvPr id="123" name="Straight Connector 122"/>
            <p:cNvCxnSpPr/>
            <p:nvPr/>
          </p:nvCxnSpPr>
          <p:spPr>
            <a:xfrm flipV="1">
              <a:off x="1851699" y="2319973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1851699" y="2626981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 flipV="1">
              <a:off x="260265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 flipV="1">
              <a:off x="2909663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H="1" flipV="1">
              <a:off x="3428707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 flipV="1">
              <a:off x="373571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H="1" flipV="1">
              <a:off x="427905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 flipV="1">
              <a:off x="4586063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H="1" flipV="1">
              <a:off x="5105107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 flipV="1">
              <a:off x="541211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1851699" y="3090807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1851699" y="3397815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2342008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854449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162223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674664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011754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524195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852397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364838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2608004" y="1934361"/>
              <a:ext cx="301660" cy="369332"/>
              <a:chOff x="927652" y="1126435"/>
              <a:chExt cx="301660" cy="369332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3434056" y="1934361"/>
              <a:ext cx="301660" cy="369332"/>
              <a:chOff x="927652" y="1126435"/>
              <a:chExt cx="301660" cy="369332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4279055" y="1934361"/>
              <a:ext cx="301660" cy="369332"/>
              <a:chOff x="927652" y="1126435"/>
              <a:chExt cx="301660" cy="369332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5110456" y="1934361"/>
              <a:ext cx="301660" cy="369332"/>
              <a:chOff x="927652" y="1126435"/>
              <a:chExt cx="301660" cy="369332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5752015" y="2285591"/>
              <a:ext cx="301660" cy="369332"/>
              <a:chOff x="927652" y="1126435"/>
              <a:chExt cx="301660" cy="369332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5752015" y="3061612"/>
              <a:ext cx="301660" cy="369332"/>
              <a:chOff x="927652" y="1126435"/>
              <a:chExt cx="301660" cy="369332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4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49" name="TextBox 148"/>
            <p:cNvSpPr txBox="1"/>
            <p:nvPr/>
          </p:nvSpPr>
          <p:spPr>
            <a:xfrm>
              <a:off x="5744914" y="2077926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737588" y="2561505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744914" y="2852404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737588" y="3335983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443540" y="426669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761769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261034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en-US" dirty="0" smtClean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579263" y="426669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106033" y="426669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4424262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949477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267706" y="426669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1596367" y="213530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30000" dirty="0" smtClean="0"/>
                <a:t>+</a:t>
              </a:r>
              <a:endParaRPr lang="en-US" dirty="0" smtClean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614263" y="2429642"/>
              <a:ext cx="289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30000" dirty="0"/>
                <a:t>-</a:t>
              </a:r>
              <a:endParaRPr lang="en-US" dirty="0" smtClean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563092" y="2880022"/>
              <a:ext cx="392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30000" dirty="0" smtClean="0"/>
                <a:t>+</a:t>
              </a:r>
              <a:endParaRPr lang="en-US" dirty="0" smtClean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577857" y="3174357"/>
              <a:ext cx="36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30000" dirty="0" smtClean="0"/>
                <a:t>-</a:t>
              </a:r>
              <a:endParaRPr lang="en-US" dirty="0" smtClean="0"/>
            </a:p>
          </p:txBody>
        </p:sp>
        <p:grpSp>
          <p:nvGrpSpPr>
            <p:cNvPr id="165" name="Group 164"/>
            <p:cNvGrpSpPr/>
            <p:nvPr/>
          </p:nvGrpSpPr>
          <p:grpSpPr>
            <a:xfrm>
              <a:off x="2558483" y="2298078"/>
              <a:ext cx="366657" cy="340906"/>
              <a:chOff x="397565" y="1943652"/>
              <a:chExt cx="366657" cy="340906"/>
            </a:xfrm>
          </p:grpSpPr>
          <p:sp>
            <p:nvSpPr>
              <p:cNvPr id="187" name="Isosceles Triangle 186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17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3395934" y="2298078"/>
              <a:ext cx="366657" cy="340906"/>
              <a:chOff x="397565" y="1943652"/>
              <a:chExt cx="366657" cy="340906"/>
            </a:xfrm>
          </p:grpSpPr>
          <p:sp>
            <p:nvSpPr>
              <p:cNvPr id="185" name="Isosceles Triangle 184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18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2569526" y="3067952"/>
              <a:ext cx="366657" cy="340906"/>
              <a:chOff x="397565" y="1943652"/>
              <a:chExt cx="366657" cy="340906"/>
            </a:xfrm>
          </p:grpSpPr>
          <p:sp>
            <p:nvSpPr>
              <p:cNvPr id="183" name="Isosceles Triangle 182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5</a:t>
                </a:r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3406977" y="3067952"/>
              <a:ext cx="366657" cy="340906"/>
              <a:chOff x="397565" y="1943652"/>
              <a:chExt cx="366657" cy="340906"/>
            </a:xfrm>
          </p:grpSpPr>
          <p:sp>
            <p:nvSpPr>
              <p:cNvPr id="181" name="Isosceles Triangle 180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6</a:t>
                </a:r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4229890" y="2298078"/>
              <a:ext cx="366657" cy="340906"/>
              <a:chOff x="397565" y="1943652"/>
              <a:chExt cx="366657" cy="340906"/>
            </a:xfrm>
          </p:grpSpPr>
          <p:sp>
            <p:nvSpPr>
              <p:cNvPr id="179" name="Isosceles Triangle 178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19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5067341" y="2298078"/>
              <a:ext cx="366657" cy="340906"/>
              <a:chOff x="397565" y="1943652"/>
              <a:chExt cx="366657" cy="340906"/>
            </a:xfrm>
          </p:grpSpPr>
          <p:sp>
            <p:nvSpPr>
              <p:cNvPr id="177" name="Isosceles Triangle 176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20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4240933" y="3067952"/>
              <a:ext cx="366657" cy="340906"/>
              <a:chOff x="397565" y="1943652"/>
              <a:chExt cx="366657" cy="340906"/>
            </a:xfrm>
          </p:grpSpPr>
          <p:sp>
            <p:nvSpPr>
              <p:cNvPr id="175" name="Isosceles Triangle 174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 smtClean="0">
                    <a:solidFill>
                      <a:srgbClr val="008000"/>
                    </a:solidFill>
                  </a:rPr>
                  <a:t>7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5078384" y="3067952"/>
              <a:ext cx="366657" cy="340906"/>
              <a:chOff x="397565" y="1943652"/>
              <a:chExt cx="366657" cy="340906"/>
            </a:xfrm>
          </p:grpSpPr>
          <p:sp>
            <p:nvSpPr>
              <p:cNvPr id="173" name="Isosceles Triangle 172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8</a:t>
                </a:r>
              </a:p>
            </p:txBody>
          </p:sp>
        </p:grpSp>
      </p:grpSp>
      <p:grpSp>
        <p:nvGrpSpPr>
          <p:cNvPr id="207" name="Group 206"/>
          <p:cNvGrpSpPr/>
          <p:nvPr/>
        </p:nvGrpSpPr>
        <p:grpSpPr>
          <a:xfrm>
            <a:off x="1056226" y="4809515"/>
            <a:ext cx="351588" cy="351588"/>
            <a:chOff x="1302935" y="3904548"/>
            <a:chExt cx="938696" cy="938696"/>
          </a:xfrm>
        </p:grpSpPr>
        <p:cxnSp>
          <p:nvCxnSpPr>
            <p:cNvPr id="208" name="Straight Connector 207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7" name="Straight Arrow Connector 216"/>
          <p:cNvCxnSpPr/>
          <p:nvPr/>
        </p:nvCxnSpPr>
        <p:spPr>
          <a:xfrm>
            <a:off x="2135788" y="3401391"/>
            <a:ext cx="0" cy="412591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rot="16200000">
            <a:off x="4400130" y="4564803"/>
            <a:ext cx="0" cy="412591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44598" y="523904"/>
            <a:ext cx="109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Steps 1, 2</a:t>
            </a:r>
            <a:endParaRPr lang="en-US" dirty="0"/>
          </a:p>
        </p:txBody>
      </p:sp>
      <p:sp>
        <p:nvSpPr>
          <p:cNvPr id="305" name="TextBox 304"/>
          <p:cNvSpPr txBox="1"/>
          <p:nvPr/>
        </p:nvSpPr>
        <p:spPr>
          <a:xfrm>
            <a:off x="123627" y="5503382"/>
            <a:ext cx="773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306" name="TextBox 305"/>
          <p:cNvSpPr txBox="1"/>
          <p:nvPr/>
        </p:nvSpPr>
        <p:spPr>
          <a:xfrm>
            <a:off x="4242886" y="552442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grpSp>
        <p:nvGrpSpPr>
          <p:cNvPr id="307" name="Group 306"/>
          <p:cNvGrpSpPr/>
          <p:nvPr/>
        </p:nvGrpSpPr>
        <p:grpSpPr>
          <a:xfrm>
            <a:off x="1056226" y="4154357"/>
            <a:ext cx="351588" cy="351588"/>
            <a:chOff x="1302935" y="3904548"/>
            <a:chExt cx="938696" cy="938696"/>
          </a:xfrm>
        </p:grpSpPr>
        <p:cxnSp>
          <p:nvCxnSpPr>
            <p:cNvPr id="308" name="Straight Connector 307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0" name="Group 309"/>
          <p:cNvGrpSpPr/>
          <p:nvPr/>
        </p:nvGrpSpPr>
        <p:grpSpPr>
          <a:xfrm>
            <a:off x="1726312" y="4820684"/>
            <a:ext cx="351588" cy="351588"/>
            <a:chOff x="1302935" y="3904548"/>
            <a:chExt cx="938696" cy="938696"/>
          </a:xfrm>
        </p:grpSpPr>
        <p:cxnSp>
          <p:nvCxnSpPr>
            <p:cNvPr id="311" name="Straight Connector 310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3" name="Group 312"/>
          <p:cNvGrpSpPr/>
          <p:nvPr/>
        </p:nvGrpSpPr>
        <p:grpSpPr>
          <a:xfrm>
            <a:off x="2420082" y="4834779"/>
            <a:ext cx="351588" cy="351588"/>
            <a:chOff x="1302935" y="3904548"/>
            <a:chExt cx="938696" cy="938696"/>
          </a:xfrm>
        </p:grpSpPr>
        <p:cxnSp>
          <p:nvCxnSpPr>
            <p:cNvPr id="314" name="Straight Connector 313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6" name="Group 315"/>
          <p:cNvGrpSpPr/>
          <p:nvPr/>
        </p:nvGrpSpPr>
        <p:grpSpPr>
          <a:xfrm>
            <a:off x="3112897" y="4821814"/>
            <a:ext cx="351588" cy="351588"/>
            <a:chOff x="1302935" y="3904548"/>
            <a:chExt cx="938696" cy="938696"/>
          </a:xfrm>
        </p:grpSpPr>
        <p:cxnSp>
          <p:nvCxnSpPr>
            <p:cNvPr id="317" name="Straight Connector 316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" name="Group 398"/>
          <p:cNvGrpSpPr/>
          <p:nvPr/>
        </p:nvGrpSpPr>
        <p:grpSpPr>
          <a:xfrm>
            <a:off x="7546858" y="4135839"/>
            <a:ext cx="351588" cy="351588"/>
            <a:chOff x="1302935" y="3904548"/>
            <a:chExt cx="938696" cy="938696"/>
          </a:xfrm>
        </p:grpSpPr>
        <p:cxnSp>
          <p:nvCxnSpPr>
            <p:cNvPr id="400" name="Straight Connector 399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2" name="Group 401"/>
          <p:cNvGrpSpPr/>
          <p:nvPr/>
        </p:nvGrpSpPr>
        <p:grpSpPr>
          <a:xfrm>
            <a:off x="6838862" y="4798567"/>
            <a:ext cx="351588" cy="351588"/>
            <a:chOff x="1302935" y="3904548"/>
            <a:chExt cx="938696" cy="938696"/>
          </a:xfrm>
        </p:grpSpPr>
        <p:cxnSp>
          <p:nvCxnSpPr>
            <p:cNvPr id="403" name="Straight Connector 402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/>
        </p:nvGrpSpPr>
        <p:grpSpPr>
          <a:xfrm>
            <a:off x="3134765" y="4108221"/>
            <a:ext cx="351588" cy="351588"/>
            <a:chOff x="1302935" y="3904548"/>
            <a:chExt cx="938696" cy="938696"/>
          </a:xfrm>
        </p:grpSpPr>
        <p:cxnSp>
          <p:nvCxnSpPr>
            <p:cNvPr id="286" name="Straight Connector 285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3226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Rectangle 292"/>
          <p:cNvSpPr/>
          <p:nvPr/>
        </p:nvSpPr>
        <p:spPr>
          <a:xfrm>
            <a:off x="196297" y="1198042"/>
            <a:ext cx="320058" cy="1307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1851699" y="309217"/>
            <a:ext cx="6488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Resistivity Measurement </a:t>
            </a:r>
            <a:r>
              <a:rPr lang="en-US" sz="2800" u="sng" dirty="0" smtClean="0"/>
              <a:t>Sequence</a:t>
            </a:r>
            <a:r>
              <a:rPr lang="en-US" sz="2800" dirty="0" smtClean="0"/>
              <a:t> – R</a:t>
            </a:r>
            <a:r>
              <a:rPr lang="en-US" sz="2800" baseline="-25000" dirty="0" smtClean="0"/>
              <a:t>BD, AC</a:t>
            </a:r>
            <a:endParaRPr lang="en-US" sz="2800" dirty="0" smtClean="0"/>
          </a:p>
        </p:txBody>
      </p:sp>
      <p:sp>
        <p:nvSpPr>
          <p:cNvPr id="101" name="TextBox 100"/>
          <p:cNvSpPr txBox="1"/>
          <p:nvPr/>
        </p:nvSpPr>
        <p:spPr>
          <a:xfrm>
            <a:off x="4311781" y="1065346"/>
            <a:ext cx="43781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/>
              <a:t>Current On, Delay, Measure Voltage</a:t>
            </a:r>
          </a:p>
          <a:p>
            <a:pPr marL="342900" indent="-342900">
              <a:buAutoNum type="arabicPeriod" startAt="5"/>
            </a:pPr>
            <a:r>
              <a:rPr lang="en-US" dirty="0"/>
              <a:t>Current Reverse, Delay, Measure </a:t>
            </a:r>
            <a:r>
              <a:rPr lang="en-US" dirty="0" smtClean="0"/>
              <a:t>Voltage</a:t>
            </a:r>
          </a:p>
          <a:p>
            <a:pPr marL="342900" indent="-342900">
              <a:buFontTx/>
              <a:buAutoNum type="arabicPeriod" startAt="5"/>
            </a:pPr>
            <a:r>
              <a:rPr lang="en-US" dirty="0"/>
              <a:t>Current Off</a:t>
            </a:r>
          </a:p>
          <a:p>
            <a:pPr marL="342900" indent="-342900">
              <a:buFontTx/>
              <a:buAutoNum type="arabicPeriod" startAt="5"/>
            </a:pPr>
            <a:r>
              <a:rPr lang="en-US" dirty="0"/>
              <a:t>Short Card – Close </a:t>
            </a:r>
            <a:r>
              <a:rPr lang="en-US" dirty="0" smtClean="0"/>
              <a:t>17, 25, 26, 28</a:t>
            </a:r>
          </a:p>
          <a:p>
            <a:pPr marL="342900" indent="-342900">
              <a:buFontTx/>
              <a:buAutoNum type="arabicPeriod" startAt="5"/>
            </a:pPr>
            <a:r>
              <a:rPr lang="en-US" dirty="0" smtClean="0"/>
              <a:t>Finish – Open 20</a:t>
            </a:r>
            <a:endParaRPr lang="en-US" dirty="0"/>
          </a:p>
        </p:txBody>
      </p:sp>
      <p:grpSp>
        <p:nvGrpSpPr>
          <p:cNvPr id="122" name="Group 121"/>
          <p:cNvGrpSpPr/>
          <p:nvPr/>
        </p:nvGrpSpPr>
        <p:grpSpPr>
          <a:xfrm>
            <a:off x="261472" y="3813982"/>
            <a:ext cx="3675600" cy="2390244"/>
            <a:chOff x="1563092" y="1934361"/>
            <a:chExt cx="4505010" cy="2701669"/>
          </a:xfrm>
        </p:grpSpPr>
        <p:cxnSp>
          <p:nvCxnSpPr>
            <p:cNvPr id="123" name="Straight Connector 122"/>
            <p:cNvCxnSpPr/>
            <p:nvPr/>
          </p:nvCxnSpPr>
          <p:spPr>
            <a:xfrm flipV="1">
              <a:off x="1851699" y="2319973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1851699" y="2626981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 flipV="1">
              <a:off x="260265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 flipV="1">
              <a:off x="2909663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H="1" flipV="1">
              <a:off x="3428707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 flipV="1">
              <a:off x="373571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H="1" flipV="1">
              <a:off x="427905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 flipV="1">
              <a:off x="4586063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H="1" flipV="1">
              <a:off x="5105107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 flipV="1">
              <a:off x="541211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1851699" y="3090807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1851699" y="3397815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2342008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854449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162223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674664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011754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524195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852397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364838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2608004" y="1934361"/>
              <a:ext cx="301660" cy="369332"/>
              <a:chOff x="927652" y="1126435"/>
              <a:chExt cx="301660" cy="369332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3434056" y="1934361"/>
              <a:ext cx="301660" cy="369332"/>
              <a:chOff x="927652" y="1126435"/>
              <a:chExt cx="301660" cy="369332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4279055" y="1934361"/>
              <a:ext cx="301660" cy="369332"/>
              <a:chOff x="927652" y="1126435"/>
              <a:chExt cx="301660" cy="369332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5110456" y="1934361"/>
              <a:ext cx="301660" cy="369332"/>
              <a:chOff x="927652" y="1126435"/>
              <a:chExt cx="301660" cy="369332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5752015" y="2285591"/>
              <a:ext cx="301660" cy="369332"/>
              <a:chOff x="927652" y="1126435"/>
              <a:chExt cx="301660" cy="369332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5752015" y="3061612"/>
              <a:ext cx="301660" cy="369332"/>
              <a:chOff x="927652" y="1126435"/>
              <a:chExt cx="301660" cy="369332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4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49" name="TextBox 148"/>
            <p:cNvSpPr txBox="1"/>
            <p:nvPr/>
          </p:nvSpPr>
          <p:spPr>
            <a:xfrm>
              <a:off x="5744914" y="2077926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737588" y="2561505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744914" y="2852404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737588" y="3335983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443540" y="426669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761769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261034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en-US" dirty="0" smtClean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579263" y="426669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106033" y="426669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4424262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949477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267706" y="426669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1596367" y="213530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30000" dirty="0" smtClean="0"/>
                <a:t>+</a:t>
              </a:r>
              <a:endParaRPr lang="en-US" dirty="0" smtClean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614263" y="2429642"/>
              <a:ext cx="289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30000" dirty="0"/>
                <a:t>-</a:t>
              </a:r>
              <a:endParaRPr lang="en-US" dirty="0" smtClean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563092" y="2880022"/>
              <a:ext cx="392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30000" dirty="0" smtClean="0"/>
                <a:t>+</a:t>
              </a:r>
              <a:endParaRPr lang="en-US" dirty="0" smtClean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577857" y="3174357"/>
              <a:ext cx="36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30000" dirty="0" smtClean="0"/>
                <a:t>-</a:t>
              </a:r>
              <a:endParaRPr lang="en-US" dirty="0" smtClean="0"/>
            </a:p>
          </p:txBody>
        </p:sp>
        <p:grpSp>
          <p:nvGrpSpPr>
            <p:cNvPr id="165" name="Group 164"/>
            <p:cNvGrpSpPr/>
            <p:nvPr/>
          </p:nvGrpSpPr>
          <p:grpSpPr>
            <a:xfrm>
              <a:off x="2558483" y="2298078"/>
              <a:ext cx="366657" cy="340906"/>
              <a:chOff x="397565" y="1943652"/>
              <a:chExt cx="366657" cy="340906"/>
            </a:xfrm>
          </p:grpSpPr>
          <p:sp>
            <p:nvSpPr>
              <p:cNvPr id="187" name="Isosceles Triangle 186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17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3395934" y="2298078"/>
              <a:ext cx="366657" cy="340906"/>
              <a:chOff x="397565" y="1943652"/>
              <a:chExt cx="366657" cy="340906"/>
            </a:xfrm>
          </p:grpSpPr>
          <p:sp>
            <p:nvSpPr>
              <p:cNvPr id="185" name="Isosceles Triangle 184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18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2569526" y="3067952"/>
              <a:ext cx="366657" cy="340906"/>
              <a:chOff x="397565" y="1943652"/>
              <a:chExt cx="366657" cy="340906"/>
            </a:xfrm>
          </p:grpSpPr>
          <p:sp>
            <p:nvSpPr>
              <p:cNvPr id="183" name="Isosceles Triangle 182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5</a:t>
                </a:r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3406977" y="3067952"/>
              <a:ext cx="366657" cy="340906"/>
              <a:chOff x="397565" y="1943652"/>
              <a:chExt cx="366657" cy="340906"/>
            </a:xfrm>
          </p:grpSpPr>
          <p:sp>
            <p:nvSpPr>
              <p:cNvPr id="181" name="Isosceles Triangle 180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6</a:t>
                </a:r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4229890" y="2298078"/>
              <a:ext cx="366657" cy="340906"/>
              <a:chOff x="397565" y="1943652"/>
              <a:chExt cx="366657" cy="340906"/>
            </a:xfrm>
          </p:grpSpPr>
          <p:sp>
            <p:nvSpPr>
              <p:cNvPr id="179" name="Isosceles Triangle 178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19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5067341" y="2298078"/>
              <a:ext cx="366657" cy="340906"/>
              <a:chOff x="397565" y="1943652"/>
              <a:chExt cx="366657" cy="340906"/>
            </a:xfrm>
          </p:grpSpPr>
          <p:sp>
            <p:nvSpPr>
              <p:cNvPr id="177" name="Isosceles Triangle 176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20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4240933" y="3067952"/>
              <a:ext cx="366657" cy="340906"/>
              <a:chOff x="397565" y="1943652"/>
              <a:chExt cx="366657" cy="340906"/>
            </a:xfrm>
          </p:grpSpPr>
          <p:sp>
            <p:nvSpPr>
              <p:cNvPr id="175" name="Isosceles Triangle 174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 smtClean="0">
                    <a:solidFill>
                      <a:srgbClr val="008000"/>
                    </a:solidFill>
                  </a:rPr>
                  <a:t>7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5078384" y="3067952"/>
              <a:ext cx="366657" cy="340906"/>
              <a:chOff x="397565" y="1943652"/>
              <a:chExt cx="366657" cy="340906"/>
            </a:xfrm>
          </p:grpSpPr>
          <p:sp>
            <p:nvSpPr>
              <p:cNvPr id="173" name="Isosceles Triangle 172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8</a:t>
                </a:r>
              </a:p>
            </p:txBody>
          </p:sp>
        </p:grpSp>
      </p:grpSp>
      <p:grpSp>
        <p:nvGrpSpPr>
          <p:cNvPr id="201" name="Group 200"/>
          <p:cNvGrpSpPr/>
          <p:nvPr/>
        </p:nvGrpSpPr>
        <p:grpSpPr>
          <a:xfrm>
            <a:off x="1063668" y="4142730"/>
            <a:ext cx="351588" cy="351588"/>
            <a:chOff x="1302935" y="3904548"/>
            <a:chExt cx="938696" cy="938696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Group 206"/>
          <p:cNvGrpSpPr/>
          <p:nvPr/>
        </p:nvGrpSpPr>
        <p:grpSpPr>
          <a:xfrm>
            <a:off x="1726312" y="4809515"/>
            <a:ext cx="351588" cy="351588"/>
            <a:chOff x="1302935" y="3904548"/>
            <a:chExt cx="938696" cy="938696"/>
          </a:xfrm>
        </p:grpSpPr>
        <p:cxnSp>
          <p:nvCxnSpPr>
            <p:cNvPr id="208" name="Straight Connector 207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7" name="Straight Arrow Connector 216"/>
          <p:cNvCxnSpPr/>
          <p:nvPr/>
        </p:nvCxnSpPr>
        <p:spPr>
          <a:xfrm>
            <a:off x="2135788" y="3401391"/>
            <a:ext cx="0" cy="412591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44598" y="523904"/>
            <a:ext cx="131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Steps 5, 6, 7 </a:t>
            </a:r>
            <a:endParaRPr lang="en-US" dirty="0"/>
          </a:p>
        </p:txBody>
      </p:sp>
      <p:sp>
        <p:nvSpPr>
          <p:cNvPr id="305" name="TextBox 304"/>
          <p:cNvSpPr txBox="1"/>
          <p:nvPr/>
        </p:nvSpPr>
        <p:spPr>
          <a:xfrm>
            <a:off x="123627" y="550338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8</a:t>
            </a:r>
            <a:endParaRPr lang="en-US" dirty="0"/>
          </a:p>
        </p:txBody>
      </p:sp>
      <p:grpSp>
        <p:nvGrpSpPr>
          <p:cNvPr id="307" name="Group 306"/>
          <p:cNvGrpSpPr/>
          <p:nvPr/>
        </p:nvGrpSpPr>
        <p:grpSpPr>
          <a:xfrm>
            <a:off x="1048906" y="4837123"/>
            <a:ext cx="351588" cy="351588"/>
            <a:chOff x="1302935" y="3904548"/>
            <a:chExt cx="938696" cy="938696"/>
          </a:xfrm>
        </p:grpSpPr>
        <p:cxnSp>
          <p:nvCxnSpPr>
            <p:cNvPr id="308" name="Straight Connector 307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0" name="Group 309"/>
          <p:cNvGrpSpPr/>
          <p:nvPr/>
        </p:nvGrpSpPr>
        <p:grpSpPr>
          <a:xfrm>
            <a:off x="2400192" y="4825174"/>
            <a:ext cx="351588" cy="351588"/>
            <a:chOff x="1302935" y="3904548"/>
            <a:chExt cx="938696" cy="938696"/>
          </a:xfrm>
        </p:grpSpPr>
        <p:cxnSp>
          <p:nvCxnSpPr>
            <p:cNvPr id="311" name="Straight Connector 310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3" name="Group 312"/>
          <p:cNvGrpSpPr/>
          <p:nvPr/>
        </p:nvGrpSpPr>
        <p:grpSpPr>
          <a:xfrm>
            <a:off x="3071733" y="4789347"/>
            <a:ext cx="351588" cy="351588"/>
            <a:chOff x="1302935" y="3904548"/>
            <a:chExt cx="938696" cy="938696"/>
          </a:xfrm>
        </p:grpSpPr>
        <p:cxnSp>
          <p:nvCxnSpPr>
            <p:cNvPr id="314" name="Straight Connector 313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Group 203"/>
          <p:cNvGrpSpPr/>
          <p:nvPr/>
        </p:nvGrpSpPr>
        <p:grpSpPr>
          <a:xfrm>
            <a:off x="196297" y="1011147"/>
            <a:ext cx="3675600" cy="2390244"/>
            <a:chOff x="1563092" y="1934361"/>
            <a:chExt cx="4505010" cy="2701669"/>
          </a:xfrm>
        </p:grpSpPr>
        <p:cxnSp>
          <p:nvCxnSpPr>
            <p:cNvPr id="205" name="Straight Connector 204"/>
            <p:cNvCxnSpPr/>
            <p:nvPr/>
          </p:nvCxnSpPr>
          <p:spPr>
            <a:xfrm flipV="1">
              <a:off x="1851699" y="2319973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flipV="1">
              <a:off x="1851699" y="2626981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H="1" flipV="1">
              <a:off x="260265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H="1" flipV="1">
              <a:off x="2909663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H="1" flipV="1">
              <a:off x="3428707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H="1" flipV="1">
              <a:off x="373571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H="1" flipV="1">
              <a:off x="427905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H="1" flipV="1">
              <a:off x="4586063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flipH="1" flipV="1">
              <a:off x="5105107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H="1" flipV="1">
              <a:off x="541211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V="1">
              <a:off x="1851699" y="3090807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flipV="1">
              <a:off x="1851699" y="3397815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/>
            <p:cNvSpPr txBox="1"/>
            <p:nvPr/>
          </p:nvSpPr>
          <p:spPr>
            <a:xfrm>
              <a:off x="2342008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2854449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3162223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3674664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011754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4524195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4852397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364838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2608004" y="1934361"/>
              <a:ext cx="301660" cy="369332"/>
              <a:chOff x="927652" y="1126435"/>
              <a:chExt cx="301660" cy="369332"/>
            </a:xfrm>
          </p:grpSpPr>
          <p:sp>
            <p:nvSpPr>
              <p:cNvPr id="285" name="Oval 284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TextBox 285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30" name="Group 229"/>
            <p:cNvGrpSpPr/>
            <p:nvPr/>
          </p:nvGrpSpPr>
          <p:grpSpPr>
            <a:xfrm>
              <a:off x="3434056" y="1934361"/>
              <a:ext cx="301660" cy="369332"/>
              <a:chOff x="927652" y="1126435"/>
              <a:chExt cx="301660" cy="369332"/>
            </a:xfrm>
          </p:grpSpPr>
          <p:sp>
            <p:nvSpPr>
              <p:cNvPr id="283" name="Oval 282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grpSp>
          <p:nvGrpSpPr>
            <p:cNvPr id="231" name="Group 230"/>
            <p:cNvGrpSpPr/>
            <p:nvPr/>
          </p:nvGrpSpPr>
          <p:grpSpPr>
            <a:xfrm>
              <a:off x="4279055" y="1934361"/>
              <a:ext cx="301660" cy="369332"/>
              <a:chOff x="927652" y="1126435"/>
              <a:chExt cx="301660" cy="369332"/>
            </a:xfrm>
          </p:grpSpPr>
          <p:sp>
            <p:nvSpPr>
              <p:cNvPr id="281" name="Oval 280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232" name="Group 231"/>
            <p:cNvGrpSpPr/>
            <p:nvPr/>
          </p:nvGrpSpPr>
          <p:grpSpPr>
            <a:xfrm>
              <a:off x="5110456" y="1934361"/>
              <a:ext cx="301660" cy="369332"/>
              <a:chOff x="927652" y="1126435"/>
              <a:chExt cx="301660" cy="369332"/>
            </a:xfrm>
          </p:grpSpPr>
          <p:sp>
            <p:nvSpPr>
              <p:cNvPr id="279" name="Oval 278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  <p:grpSp>
          <p:nvGrpSpPr>
            <p:cNvPr id="233" name="Group 232"/>
            <p:cNvGrpSpPr/>
            <p:nvPr/>
          </p:nvGrpSpPr>
          <p:grpSpPr>
            <a:xfrm>
              <a:off x="5752015" y="2285591"/>
              <a:ext cx="301660" cy="369332"/>
              <a:chOff x="927652" y="1126435"/>
              <a:chExt cx="301660" cy="369332"/>
            </a:xfrm>
          </p:grpSpPr>
          <p:sp>
            <p:nvSpPr>
              <p:cNvPr id="277" name="Oval 276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TextBox 277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5752015" y="3061612"/>
              <a:ext cx="301660" cy="369332"/>
              <a:chOff x="927652" y="1126435"/>
              <a:chExt cx="301660" cy="369332"/>
            </a:xfrm>
          </p:grpSpPr>
          <p:sp>
            <p:nvSpPr>
              <p:cNvPr id="275" name="Oval 274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TextBox 275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4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35" name="TextBox 234"/>
            <p:cNvSpPr txBox="1"/>
            <p:nvPr/>
          </p:nvSpPr>
          <p:spPr>
            <a:xfrm>
              <a:off x="5744914" y="2077926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5737588" y="2561505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5744914" y="2852404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5737588" y="3335983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2443540" y="426669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2761769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3261034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en-US" dirty="0" smtClean="0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3579263" y="426669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4106033" y="426669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4424262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4949477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5267706" y="426669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1596367" y="213530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30000" dirty="0" smtClean="0"/>
                <a:t>+</a:t>
              </a:r>
              <a:endParaRPr lang="en-US" dirty="0" smtClean="0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1614263" y="2429642"/>
              <a:ext cx="289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30000" dirty="0"/>
                <a:t>-</a:t>
              </a:r>
              <a:endParaRPr lang="en-US" dirty="0" smtClean="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1563092" y="2880022"/>
              <a:ext cx="392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30000" dirty="0" smtClean="0"/>
                <a:t>+</a:t>
              </a:r>
              <a:endParaRPr lang="en-US" dirty="0" smtClean="0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1577857" y="3174357"/>
              <a:ext cx="36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30000" dirty="0" smtClean="0"/>
                <a:t>-</a:t>
              </a:r>
              <a:endParaRPr lang="en-US" dirty="0" smtClean="0"/>
            </a:p>
          </p:txBody>
        </p:sp>
        <p:grpSp>
          <p:nvGrpSpPr>
            <p:cNvPr id="251" name="Group 250"/>
            <p:cNvGrpSpPr/>
            <p:nvPr/>
          </p:nvGrpSpPr>
          <p:grpSpPr>
            <a:xfrm>
              <a:off x="2558483" y="2298078"/>
              <a:ext cx="366657" cy="340906"/>
              <a:chOff x="397565" y="1943652"/>
              <a:chExt cx="366657" cy="340906"/>
            </a:xfrm>
          </p:grpSpPr>
          <p:sp>
            <p:nvSpPr>
              <p:cNvPr id="273" name="Isosceles Triangle 272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17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3395934" y="2298078"/>
              <a:ext cx="366657" cy="340906"/>
              <a:chOff x="397565" y="1943652"/>
              <a:chExt cx="366657" cy="340906"/>
            </a:xfrm>
          </p:grpSpPr>
          <p:sp>
            <p:nvSpPr>
              <p:cNvPr id="271" name="Isosceles Triangle 270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TextBox 271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18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253" name="Group 252"/>
            <p:cNvGrpSpPr/>
            <p:nvPr/>
          </p:nvGrpSpPr>
          <p:grpSpPr>
            <a:xfrm>
              <a:off x="2569526" y="3067952"/>
              <a:ext cx="366657" cy="340906"/>
              <a:chOff x="397565" y="1943652"/>
              <a:chExt cx="366657" cy="340906"/>
            </a:xfrm>
          </p:grpSpPr>
          <p:sp>
            <p:nvSpPr>
              <p:cNvPr id="269" name="Isosceles Triangle 268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TextBox 269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5</a:t>
                </a:r>
              </a:p>
            </p:txBody>
          </p:sp>
        </p:grpSp>
        <p:grpSp>
          <p:nvGrpSpPr>
            <p:cNvPr id="254" name="Group 253"/>
            <p:cNvGrpSpPr/>
            <p:nvPr/>
          </p:nvGrpSpPr>
          <p:grpSpPr>
            <a:xfrm>
              <a:off x="3406977" y="3067952"/>
              <a:ext cx="366657" cy="340906"/>
              <a:chOff x="397565" y="1943652"/>
              <a:chExt cx="366657" cy="340906"/>
            </a:xfrm>
          </p:grpSpPr>
          <p:sp>
            <p:nvSpPr>
              <p:cNvPr id="267" name="Isosceles Triangle 266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TextBox 267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6</a:t>
                </a:r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>
              <a:off x="4229890" y="2298078"/>
              <a:ext cx="366657" cy="340906"/>
              <a:chOff x="397565" y="1943652"/>
              <a:chExt cx="366657" cy="340906"/>
            </a:xfrm>
          </p:grpSpPr>
          <p:sp>
            <p:nvSpPr>
              <p:cNvPr id="265" name="Isosceles Triangle 264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19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256" name="Group 255"/>
            <p:cNvGrpSpPr/>
            <p:nvPr/>
          </p:nvGrpSpPr>
          <p:grpSpPr>
            <a:xfrm>
              <a:off x="5067341" y="2298078"/>
              <a:ext cx="366657" cy="340906"/>
              <a:chOff x="397565" y="1943652"/>
              <a:chExt cx="366657" cy="340906"/>
            </a:xfrm>
          </p:grpSpPr>
          <p:sp>
            <p:nvSpPr>
              <p:cNvPr id="263" name="Isosceles Triangle 262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20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257" name="Group 256"/>
            <p:cNvGrpSpPr/>
            <p:nvPr/>
          </p:nvGrpSpPr>
          <p:grpSpPr>
            <a:xfrm>
              <a:off x="4240933" y="3067952"/>
              <a:ext cx="366657" cy="340906"/>
              <a:chOff x="397565" y="1943652"/>
              <a:chExt cx="366657" cy="340906"/>
            </a:xfrm>
          </p:grpSpPr>
          <p:sp>
            <p:nvSpPr>
              <p:cNvPr id="261" name="Isosceles Triangle 260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 smtClean="0">
                    <a:solidFill>
                      <a:srgbClr val="008000"/>
                    </a:solidFill>
                  </a:rPr>
                  <a:t>7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258" name="Group 257"/>
            <p:cNvGrpSpPr/>
            <p:nvPr/>
          </p:nvGrpSpPr>
          <p:grpSpPr>
            <a:xfrm>
              <a:off x="5078384" y="3067952"/>
              <a:ext cx="366657" cy="340906"/>
              <a:chOff x="397565" y="1943652"/>
              <a:chExt cx="366657" cy="340906"/>
            </a:xfrm>
          </p:grpSpPr>
          <p:sp>
            <p:nvSpPr>
              <p:cNvPr id="259" name="Isosceles Triangle 258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8</a:t>
                </a:r>
              </a:p>
            </p:txBody>
          </p:sp>
        </p:grpSp>
      </p:grpSp>
      <p:grpSp>
        <p:nvGrpSpPr>
          <p:cNvPr id="287" name="Group 286"/>
          <p:cNvGrpSpPr/>
          <p:nvPr/>
        </p:nvGrpSpPr>
        <p:grpSpPr>
          <a:xfrm>
            <a:off x="3036502" y="1311567"/>
            <a:ext cx="351588" cy="351588"/>
            <a:chOff x="1302935" y="3904548"/>
            <a:chExt cx="938696" cy="938696"/>
          </a:xfrm>
        </p:grpSpPr>
        <p:cxnSp>
          <p:nvCxnSpPr>
            <p:cNvPr id="288" name="Straight Connector 287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0" name="Group 289"/>
          <p:cNvGrpSpPr/>
          <p:nvPr/>
        </p:nvGrpSpPr>
        <p:grpSpPr>
          <a:xfrm>
            <a:off x="2354907" y="1992629"/>
            <a:ext cx="351588" cy="351588"/>
            <a:chOff x="1302935" y="3904548"/>
            <a:chExt cx="938696" cy="938696"/>
          </a:xfrm>
        </p:grpSpPr>
        <p:cxnSp>
          <p:nvCxnSpPr>
            <p:cNvPr id="291" name="Straight Connector 290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4" name="Group 293"/>
          <p:cNvGrpSpPr/>
          <p:nvPr/>
        </p:nvGrpSpPr>
        <p:grpSpPr>
          <a:xfrm>
            <a:off x="3123155" y="4166527"/>
            <a:ext cx="351588" cy="351588"/>
            <a:chOff x="1302935" y="3904548"/>
            <a:chExt cx="938696" cy="938696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7" name="Straight Arrow Connector 296"/>
          <p:cNvCxnSpPr/>
          <p:nvPr/>
        </p:nvCxnSpPr>
        <p:spPr>
          <a:xfrm rot="16200000">
            <a:off x="4321743" y="4667073"/>
            <a:ext cx="0" cy="412591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8" name="Group 297"/>
          <p:cNvGrpSpPr/>
          <p:nvPr/>
        </p:nvGrpSpPr>
        <p:grpSpPr>
          <a:xfrm>
            <a:off x="4662258" y="3715920"/>
            <a:ext cx="3675600" cy="2390244"/>
            <a:chOff x="1563092" y="1934361"/>
            <a:chExt cx="4505010" cy="2701669"/>
          </a:xfrm>
        </p:grpSpPr>
        <p:cxnSp>
          <p:nvCxnSpPr>
            <p:cNvPr id="299" name="Straight Connector 298"/>
            <p:cNvCxnSpPr/>
            <p:nvPr/>
          </p:nvCxnSpPr>
          <p:spPr>
            <a:xfrm flipV="1">
              <a:off x="1851699" y="2319973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flipV="1">
              <a:off x="1851699" y="2626981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flipH="1" flipV="1">
              <a:off x="260265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flipH="1" flipV="1">
              <a:off x="2909663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 flipH="1" flipV="1">
              <a:off x="3428707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 flipH="1" flipV="1">
              <a:off x="373571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 flipH="1" flipV="1">
              <a:off x="427905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 flipH="1" flipV="1">
              <a:off x="4586063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 flipH="1" flipV="1">
              <a:off x="5105107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 flipH="1" flipV="1">
              <a:off x="541211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 flipV="1">
              <a:off x="1851699" y="3090807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flipV="1">
              <a:off x="1851699" y="3397815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TextBox 320"/>
            <p:cNvSpPr txBox="1"/>
            <p:nvPr/>
          </p:nvSpPr>
          <p:spPr>
            <a:xfrm>
              <a:off x="2342008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2854449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3162223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3674664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4011754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4524195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4852397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5364838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grpSp>
          <p:nvGrpSpPr>
            <p:cNvPr id="329" name="Group 328"/>
            <p:cNvGrpSpPr/>
            <p:nvPr/>
          </p:nvGrpSpPr>
          <p:grpSpPr>
            <a:xfrm>
              <a:off x="2608004" y="1934361"/>
              <a:ext cx="301660" cy="369332"/>
              <a:chOff x="927652" y="1126435"/>
              <a:chExt cx="301660" cy="369332"/>
            </a:xfrm>
          </p:grpSpPr>
          <p:sp>
            <p:nvSpPr>
              <p:cNvPr id="385" name="Oval 384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TextBox 385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30" name="Group 329"/>
            <p:cNvGrpSpPr/>
            <p:nvPr/>
          </p:nvGrpSpPr>
          <p:grpSpPr>
            <a:xfrm>
              <a:off x="3434056" y="1934361"/>
              <a:ext cx="301660" cy="369332"/>
              <a:chOff x="927652" y="1126435"/>
              <a:chExt cx="301660" cy="369332"/>
            </a:xfrm>
          </p:grpSpPr>
          <p:sp>
            <p:nvSpPr>
              <p:cNvPr id="383" name="Oval 382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TextBox 383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grpSp>
          <p:nvGrpSpPr>
            <p:cNvPr id="331" name="Group 330"/>
            <p:cNvGrpSpPr/>
            <p:nvPr/>
          </p:nvGrpSpPr>
          <p:grpSpPr>
            <a:xfrm>
              <a:off x="4279055" y="1934361"/>
              <a:ext cx="301660" cy="369332"/>
              <a:chOff x="927652" y="1126435"/>
              <a:chExt cx="301660" cy="369332"/>
            </a:xfrm>
          </p:grpSpPr>
          <p:sp>
            <p:nvSpPr>
              <p:cNvPr id="381" name="Oval 380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TextBox 381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332" name="Group 331"/>
            <p:cNvGrpSpPr/>
            <p:nvPr/>
          </p:nvGrpSpPr>
          <p:grpSpPr>
            <a:xfrm>
              <a:off x="5110456" y="1934361"/>
              <a:ext cx="301660" cy="369332"/>
              <a:chOff x="927652" y="1126435"/>
              <a:chExt cx="301660" cy="369332"/>
            </a:xfrm>
          </p:grpSpPr>
          <p:sp>
            <p:nvSpPr>
              <p:cNvPr id="379" name="Oval 378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TextBox 379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  <p:grpSp>
          <p:nvGrpSpPr>
            <p:cNvPr id="333" name="Group 332"/>
            <p:cNvGrpSpPr/>
            <p:nvPr/>
          </p:nvGrpSpPr>
          <p:grpSpPr>
            <a:xfrm>
              <a:off x="5752015" y="2285591"/>
              <a:ext cx="301660" cy="369332"/>
              <a:chOff x="927652" y="1126435"/>
              <a:chExt cx="301660" cy="369332"/>
            </a:xfrm>
          </p:grpSpPr>
          <p:sp>
            <p:nvSpPr>
              <p:cNvPr id="377" name="Oval 376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TextBox 377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334" name="Group 333"/>
            <p:cNvGrpSpPr/>
            <p:nvPr/>
          </p:nvGrpSpPr>
          <p:grpSpPr>
            <a:xfrm>
              <a:off x="5752015" y="3061612"/>
              <a:ext cx="301660" cy="369332"/>
              <a:chOff x="927652" y="1126435"/>
              <a:chExt cx="301660" cy="369332"/>
            </a:xfrm>
          </p:grpSpPr>
          <p:sp>
            <p:nvSpPr>
              <p:cNvPr id="375" name="Oval 374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TextBox 375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4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35" name="TextBox 334"/>
            <p:cNvSpPr txBox="1"/>
            <p:nvPr/>
          </p:nvSpPr>
          <p:spPr>
            <a:xfrm>
              <a:off x="5744914" y="2077926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5737588" y="2561505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5744914" y="2852404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5737588" y="3335983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2443540" y="426669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2761769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3261034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en-US" dirty="0" smtClean="0"/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3579263" y="426669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4106033" y="426669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4424262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4949477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5267706" y="426669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1596367" y="213530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30000" dirty="0" smtClean="0"/>
                <a:t>+</a:t>
              </a:r>
              <a:endParaRPr lang="en-US" dirty="0" smtClean="0"/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1614263" y="2429642"/>
              <a:ext cx="289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30000" dirty="0"/>
                <a:t>-</a:t>
              </a:r>
              <a:endParaRPr lang="en-US" dirty="0" smtClean="0"/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1563092" y="2880022"/>
              <a:ext cx="392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30000" dirty="0" smtClean="0"/>
                <a:t>+</a:t>
              </a:r>
              <a:endParaRPr lang="en-US" dirty="0" smtClean="0"/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1577857" y="3174357"/>
              <a:ext cx="36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30000" dirty="0" smtClean="0"/>
                <a:t>-</a:t>
              </a:r>
              <a:endParaRPr lang="en-US" dirty="0" smtClean="0"/>
            </a:p>
          </p:txBody>
        </p:sp>
        <p:grpSp>
          <p:nvGrpSpPr>
            <p:cNvPr id="351" name="Group 350"/>
            <p:cNvGrpSpPr/>
            <p:nvPr/>
          </p:nvGrpSpPr>
          <p:grpSpPr>
            <a:xfrm>
              <a:off x="2558483" y="2298078"/>
              <a:ext cx="366657" cy="340906"/>
              <a:chOff x="397565" y="1943652"/>
              <a:chExt cx="366657" cy="340906"/>
            </a:xfrm>
          </p:grpSpPr>
          <p:sp>
            <p:nvSpPr>
              <p:cNvPr id="373" name="Isosceles Triangle 372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17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352" name="Group 351"/>
            <p:cNvGrpSpPr/>
            <p:nvPr/>
          </p:nvGrpSpPr>
          <p:grpSpPr>
            <a:xfrm>
              <a:off x="3395934" y="2298078"/>
              <a:ext cx="366657" cy="340906"/>
              <a:chOff x="397565" y="1943652"/>
              <a:chExt cx="366657" cy="340906"/>
            </a:xfrm>
          </p:grpSpPr>
          <p:sp>
            <p:nvSpPr>
              <p:cNvPr id="371" name="Isosceles Triangle 370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TextBox 371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18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353" name="Group 352"/>
            <p:cNvGrpSpPr/>
            <p:nvPr/>
          </p:nvGrpSpPr>
          <p:grpSpPr>
            <a:xfrm>
              <a:off x="2569526" y="3067952"/>
              <a:ext cx="366657" cy="340906"/>
              <a:chOff x="397565" y="1943652"/>
              <a:chExt cx="366657" cy="340906"/>
            </a:xfrm>
          </p:grpSpPr>
          <p:sp>
            <p:nvSpPr>
              <p:cNvPr id="369" name="Isosceles Triangle 368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TextBox 369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5</a:t>
                </a:r>
              </a:p>
            </p:txBody>
          </p:sp>
        </p:grpSp>
        <p:grpSp>
          <p:nvGrpSpPr>
            <p:cNvPr id="354" name="Group 353"/>
            <p:cNvGrpSpPr/>
            <p:nvPr/>
          </p:nvGrpSpPr>
          <p:grpSpPr>
            <a:xfrm>
              <a:off x="3406977" y="3067952"/>
              <a:ext cx="366657" cy="340906"/>
              <a:chOff x="397565" y="1943652"/>
              <a:chExt cx="366657" cy="340906"/>
            </a:xfrm>
          </p:grpSpPr>
          <p:sp>
            <p:nvSpPr>
              <p:cNvPr id="367" name="Isosceles Triangle 366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TextBox 367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6</a:t>
                </a:r>
              </a:p>
            </p:txBody>
          </p:sp>
        </p:grpSp>
        <p:grpSp>
          <p:nvGrpSpPr>
            <p:cNvPr id="355" name="Group 354"/>
            <p:cNvGrpSpPr/>
            <p:nvPr/>
          </p:nvGrpSpPr>
          <p:grpSpPr>
            <a:xfrm>
              <a:off x="4229890" y="2298078"/>
              <a:ext cx="366657" cy="340906"/>
              <a:chOff x="397565" y="1943652"/>
              <a:chExt cx="366657" cy="340906"/>
            </a:xfrm>
          </p:grpSpPr>
          <p:sp>
            <p:nvSpPr>
              <p:cNvPr id="365" name="Isosceles Triangle 364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TextBox 365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19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356" name="Group 355"/>
            <p:cNvGrpSpPr/>
            <p:nvPr/>
          </p:nvGrpSpPr>
          <p:grpSpPr>
            <a:xfrm>
              <a:off x="5067341" y="2298078"/>
              <a:ext cx="366657" cy="340906"/>
              <a:chOff x="397565" y="1943652"/>
              <a:chExt cx="366657" cy="340906"/>
            </a:xfrm>
          </p:grpSpPr>
          <p:sp>
            <p:nvSpPr>
              <p:cNvPr id="363" name="Isosceles Triangle 362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TextBox 363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20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357" name="Group 356"/>
            <p:cNvGrpSpPr/>
            <p:nvPr/>
          </p:nvGrpSpPr>
          <p:grpSpPr>
            <a:xfrm>
              <a:off x="4240933" y="3067952"/>
              <a:ext cx="366657" cy="340906"/>
              <a:chOff x="397565" y="1943652"/>
              <a:chExt cx="366657" cy="340906"/>
            </a:xfrm>
          </p:grpSpPr>
          <p:sp>
            <p:nvSpPr>
              <p:cNvPr id="361" name="Isosceles Triangle 360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TextBox 361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 smtClean="0">
                    <a:solidFill>
                      <a:srgbClr val="008000"/>
                    </a:solidFill>
                  </a:rPr>
                  <a:t>7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358" name="Group 357"/>
            <p:cNvGrpSpPr/>
            <p:nvPr/>
          </p:nvGrpSpPr>
          <p:grpSpPr>
            <a:xfrm>
              <a:off x="5078384" y="3067952"/>
              <a:ext cx="366657" cy="340906"/>
              <a:chOff x="397565" y="1943652"/>
              <a:chExt cx="366657" cy="340906"/>
            </a:xfrm>
          </p:grpSpPr>
          <p:sp>
            <p:nvSpPr>
              <p:cNvPr id="359" name="Isosceles Triangle 358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TextBox 359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8</a:t>
                </a:r>
              </a:p>
            </p:txBody>
          </p:sp>
        </p:grpSp>
      </p:grpSp>
      <p:grpSp>
        <p:nvGrpSpPr>
          <p:cNvPr id="387" name="Group 386"/>
          <p:cNvGrpSpPr/>
          <p:nvPr/>
        </p:nvGrpSpPr>
        <p:grpSpPr>
          <a:xfrm>
            <a:off x="5464454" y="4044668"/>
            <a:ext cx="351588" cy="351588"/>
            <a:chOff x="1302935" y="3904548"/>
            <a:chExt cx="938696" cy="938696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0" name="Group 389"/>
          <p:cNvGrpSpPr/>
          <p:nvPr/>
        </p:nvGrpSpPr>
        <p:grpSpPr>
          <a:xfrm>
            <a:off x="6127098" y="4711453"/>
            <a:ext cx="351588" cy="351588"/>
            <a:chOff x="1302935" y="3904548"/>
            <a:chExt cx="938696" cy="938696"/>
          </a:xfrm>
        </p:grpSpPr>
        <p:cxnSp>
          <p:nvCxnSpPr>
            <p:cNvPr id="391" name="Straight Connector 390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3" name="TextBox 392"/>
          <p:cNvSpPr txBox="1"/>
          <p:nvPr/>
        </p:nvSpPr>
        <p:spPr>
          <a:xfrm>
            <a:off x="4524413" y="5405320"/>
            <a:ext cx="773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9</a:t>
            </a:r>
          </a:p>
        </p:txBody>
      </p:sp>
      <p:grpSp>
        <p:nvGrpSpPr>
          <p:cNvPr id="394" name="Group 393"/>
          <p:cNvGrpSpPr/>
          <p:nvPr/>
        </p:nvGrpSpPr>
        <p:grpSpPr>
          <a:xfrm>
            <a:off x="5449692" y="4739061"/>
            <a:ext cx="351588" cy="351588"/>
            <a:chOff x="1302935" y="3904548"/>
            <a:chExt cx="938696" cy="938696"/>
          </a:xfrm>
        </p:grpSpPr>
        <p:cxnSp>
          <p:nvCxnSpPr>
            <p:cNvPr id="395" name="Straight Connector 394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7" name="Group 396"/>
          <p:cNvGrpSpPr/>
          <p:nvPr/>
        </p:nvGrpSpPr>
        <p:grpSpPr>
          <a:xfrm>
            <a:off x="6800978" y="4727112"/>
            <a:ext cx="351588" cy="351588"/>
            <a:chOff x="1302935" y="3904548"/>
            <a:chExt cx="938696" cy="938696"/>
          </a:xfrm>
        </p:grpSpPr>
        <p:cxnSp>
          <p:nvCxnSpPr>
            <p:cNvPr id="398" name="Straight Connector 397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0" name="Group 399"/>
          <p:cNvGrpSpPr/>
          <p:nvPr/>
        </p:nvGrpSpPr>
        <p:grpSpPr>
          <a:xfrm>
            <a:off x="7472519" y="4691285"/>
            <a:ext cx="351588" cy="351588"/>
            <a:chOff x="1302935" y="3904548"/>
            <a:chExt cx="938696" cy="938696"/>
          </a:xfrm>
        </p:grpSpPr>
        <p:cxnSp>
          <p:nvCxnSpPr>
            <p:cNvPr id="401" name="Straight Connector 400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784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1699" y="309217"/>
            <a:ext cx="5308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Hall Effect</a:t>
            </a:r>
            <a:r>
              <a:rPr lang="en-US" sz="2800" u="sng" dirty="0" smtClean="0"/>
              <a:t> </a:t>
            </a:r>
            <a:r>
              <a:rPr lang="en-US" sz="2800" u="sng" dirty="0"/>
              <a:t>Measurement </a:t>
            </a:r>
            <a:r>
              <a:rPr lang="en-US" sz="2800" u="sng" dirty="0" smtClean="0"/>
              <a:t>Sequence</a:t>
            </a:r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64170" y="1245518"/>
            <a:ext cx="75028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/>
              <a:t>Current Off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Short Card – Close 17, 25, 26, 27, </a:t>
            </a:r>
            <a:r>
              <a:rPr lang="en-US" sz="2800" dirty="0" smtClean="0"/>
              <a:t>28, 29, 30</a:t>
            </a:r>
            <a:endParaRPr lang="en-US" sz="2800" dirty="0" smtClean="0"/>
          </a:p>
          <a:p>
            <a:pPr marL="342900" indent="-342900">
              <a:buAutoNum type="arabicPeriod"/>
            </a:pPr>
            <a:r>
              <a:rPr lang="en-US" sz="2800" dirty="0" smtClean="0"/>
              <a:t>Prepare Measurement – Close 18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Prepare Measurement – Open 17, 26, 27, </a:t>
            </a:r>
            <a:r>
              <a:rPr lang="en-US" sz="2800" dirty="0" smtClean="0"/>
              <a:t>28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sz="2800" dirty="0"/>
              <a:t>Current On, Delay, Measure Voltage</a:t>
            </a:r>
          </a:p>
          <a:p>
            <a:pPr marL="342900" indent="-342900">
              <a:buAutoNum type="arabicPeriod" startAt="5"/>
            </a:pPr>
            <a:r>
              <a:rPr lang="en-US" sz="2800" dirty="0"/>
              <a:t>Current Reverse, Delay, Measure Voltage</a:t>
            </a:r>
          </a:p>
          <a:p>
            <a:pPr marL="342900" indent="-342900">
              <a:buFontTx/>
              <a:buAutoNum type="arabicPeriod" startAt="5"/>
            </a:pPr>
            <a:r>
              <a:rPr lang="en-US" sz="2800" dirty="0"/>
              <a:t>Current Off</a:t>
            </a:r>
          </a:p>
          <a:p>
            <a:pPr marL="342900" indent="-342900">
              <a:buFontTx/>
              <a:buAutoNum type="arabicPeriod" startAt="5"/>
            </a:pPr>
            <a:r>
              <a:rPr lang="en-US" sz="2800" dirty="0"/>
              <a:t>Short Card – Close 17, 26, 27, 28</a:t>
            </a:r>
          </a:p>
          <a:p>
            <a:pPr marL="342900" indent="-342900">
              <a:buFontTx/>
              <a:buAutoNum type="arabicPeriod" startAt="5"/>
            </a:pPr>
            <a:r>
              <a:rPr lang="en-US" sz="2800" dirty="0"/>
              <a:t>Finish – Open </a:t>
            </a:r>
            <a:r>
              <a:rPr lang="en-US" sz="2800" dirty="0" smtClean="0"/>
              <a:t>18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970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roup 318"/>
          <p:cNvGrpSpPr/>
          <p:nvPr/>
        </p:nvGrpSpPr>
        <p:grpSpPr>
          <a:xfrm>
            <a:off x="256756" y="3835442"/>
            <a:ext cx="3675600" cy="2390244"/>
            <a:chOff x="1563092" y="1934361"/>
            <a:chExt cx="4505010" cy="2701669"/>
          </a:xfrm>
        </p:grpSpPr>
        <p:cxnSp>
          <p:nvCxnSpPr>
            <p:cNvPr id="320" name="Straight Connector 319"/>
            <p:cNvCxnSpPr/>
            <p:nvPr/>
          </p:nvCxnSpPr>
          <p:spPr>
            <a:xfrm flipV="1">
              <a:off x="1851699" y="2319973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flipV="1">
              <a:off x="1851699" y="2626981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 flipH="1" flipV="1">
              <a:off x="260265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 flipH="1" flipV="1">
              <a:off x="2909663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 flipH="1" flipV="1">
              <a:off x="3428707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 flipH="1" flipV="1">
              <a:off x="373571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 flipH="1" flipV="1">
              <a:off x="427905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 flipH="1" flipV="1">
              <a:off x="4586063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 flipH="1" flipV="1">
              <a:off x="5105107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 flipH="1" flipV="1">
              <a:off x="541211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flipV="1">
              <a:off x="1851699" y="3090807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 flipV="1">
              <a:off x="1851699" y="3397815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TextBox 331"/>
            <p:cNvSpPr txBox="1"/>
            <p:nvPr/>
          </p:nvSpPr>
          <p:spPr>
            <a:xfrm>
              <a:off x="2342008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2854449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3162223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3674664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4011754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4524195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4852397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5364838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grpSp>
          <p:nvGrpSpPr>
            <p:cNvPr id="340" name="Group 339"/>
            <p:cNvGrpSpPr/>
            <p:nvPr/>
          </p:nvGrpSpPr>
          <p:grpSpPr>
            <a:xfrm>
              <a:off x="2608004" y="1934361"/>
              <a:ext cx="301660" cy="369332"/>
              <a:chOff x="927652" y="1126435"/>
              <a:chExt cx="301660" cy="369332"/>
            </a:xfrm>
          </p:grpSpPr>
          <p:sp>
            <p:nvSpPr>
              <p:cNvPr id="396" name="Oval 395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TextBox 396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41" name="Group 340"/>
            <p:cNvGrpSpPr/>
            <p:nvPr/>
          </p:nvGrpSpPr>
          <p:grpSpPr>
            <a:xfrm>
              <a:off x="3434056" y="1934361"/>
              <a:ext cx="301660" cy="369332"/>
              <a:chOff x="927652" y="1126435"/>
              <a:chExt cx="301660" cy="369332"/>
            </a:xfrm>
          </p:grpSpPr>
          <p:sp>
            <p:nvSpPr>
              <p:cNvPr id="394" name="Oval 393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TextBox 394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grpSp>
          <p:nvGrpSpPr>
            <p:cNvPr id="342" name="Group 341"/>
            <p:cNvGrpSpPr/>
            <p:nvPr/>
          </p:nvGrpSpPr>
          <p:grpSpPr>
            <a:xfrm>
              <a:off x="4279055" y="1934361"/>
              <a:ext cx="301660" cy="369332"/>
              <a:chOff x="927652" y="1126435"/>
              <a:chExt cx="301660" cy="369332"/>
            </a:xfrm>
          </p:grpSpPr>
          <p:sp>
            <p:nvSpPr>
              <p:cNvPr id="392" name="Oval 391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TextBox 392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343" name="Group 342"/>
            <p:cNvGrpSpPr/>
            <p:nvPr/>
          </p:nvGrpSpPr>
          <p:grpSpPr>
            <a:xfrm>
              <a:off x="5110456" y="1934361"/>
              <a:ext cx="301660" cy="369332"/>
              <a:chOff x="927652" y="1126435"/>
              <a:chExt cx="301660" cy="369332"/>
            </a:xfrm>
          </p:grpSpPr>
          <p:sp>
            <p:nvSpPr>
              <p:cNvPr id="390" name="Oval 389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TextBox 390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  <p:grpSp>
          <p:nvGrpSpPr>
            <p:cNvPr id="344" name="Group 343"/>
            <p:cNvGrpSpPr/>
            <p:nvPr/>
          </p:nvGrpSpPr>
          <p:grpSpPr>
            <a:xfrm>
              <a:off x="5752015" y="2285591"/>
              <a:ext cx="301660" cy="369332"/>
              <a:chOff x="927652" y="1126435"/>
              <a:chExt cx="301660" cy="369332"/>
            </a:xfrm>
          </p:grpSpPr>
          <p:sp>
            <p:nvSpPr>
              <p:cNvPr id="388" name="Oval 387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TextBox 388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345" name="Group 344"/>
            <p:cNvGrpSpPr/>
            <p:nvPr/>
          </p:nvGrpSpPr>
          <p:grpSpPr>
            <a:xfrm>
              <a:off x="5752015" y="3061612"/>
              <a:ext cx="301660" cy="369332"/>
              <a:chOff x="927652" y="1126435"/>
              <a:chExt cx="301660" cy="369332"/>
            </a:xfrm>
          </p:grpSpPr>
          <p:sp>
            <p:nvSpPr>
              <p:cNvPr id="386" name="Oval 385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TextBox 386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4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46" name="TextBox 345"/>
            <p:cNvSpPr txBox="1"/>
            <p:nvPr/>
          </p:nvSpPr>
          <p:spPr>
            <a:xfrm>
              <a:off x="5744914" y="2077926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5737588" y="2561505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5744914" y="2852404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5737588" y="3335983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2443540" y="426669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2761769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3261034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en-US" dirty="0" smtClean="0"/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3579263" y="426669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4106033" y="426669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355" name="TextBox 354"/>
            <p:cNvSpPr txBox="1"/>
            <p:nvPr/>
          </p:nvSpPr>
          <p:spPr>
            <a:xfrm>
              <a:off x="4424262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</a:p>
          </p:txBody>
        </p:sp>
        <p:sp>
          <p:nvSpPr>
            <p:cNvPr id="356" name="TextBox 355"/>
            <p:cNvSpPr txBox="1"/>
            <p:nvPr/>
          </p:nvSpPr>
          <p:spPr>
            <a:xfrm>
              <a:off x="4949477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5267706" y="426669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358" name="TextBox 357"/>
            <p:cNvSpPr txBox="1"/>
            <p:nvPr/>
          </p:nvSpPr>
          <p:spPr>
            <a:xfrm>
              <a:off x="1596367" y="213530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30000" dirty="0" smtClean="0"/>
                <a:t>+</a:t>
              </a:r>
              <a:endParaRPr lang="en-US" dirty="0" smtClean="0"/>
            </a:p>
          </p:txBody>
        </p:sp>
        <p:sp>
          <p:nvSpPr>
            <p:cNvPr id="359" name="TextBox 358"/>
            <p:cNvSpPr txBox="1"/>
            <p:nvPr/>
          </p:nvSpPr>
          <p:spPr>
            <a:xfrm>
              <a:off x="1614263" y="2429642"/>
              <a:ext cx="289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30000" dirty="0"/>
                <a:t>-</a:t>
              </a:r>
              <a:endParaRPr lang="en-US" dirty="0" smtClean="0"/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1563092" y="2880022"/>
              <a:ext cx="392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30000" dirty="0" smtClean="0"/>
                <a:t>+</a:t>
              </a:r>
              <a:endParaRPr lang="en-US" dirty="0" smtClean="0"/>
            </a:p>
          </p:txBody>
        </p:sp>
        <p:sp>
          <p:nvSpPr>
            <p:cNvPr id="361" name="TextBox 360"/>
            <p:cNvSpPr txBox="1"/>
            <p:nvPr/>
          </p:nvSpPr>
          <p:spPr>
            <a:xfrm>
              <a:off x="1577857" y="3174357"/>
              <a:ext cx="36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30000" dirty="0" smtClean="0"/>
                <a:t>-</a:t>
              </a:r>
              <a:endParaRPr lang="en-US" dirty="0" smtClean="0"/>
            </a:p>
          </p:txBody>
        </p:sp>
        <p:grpSp>
          <p:nvGrpSpPr>
            <p:cNvPr id="362" name="Group 361"/>
            <p:cNvGrpSpPr/>
            <p:nvPr/>
          </p:nvGrpSpPr>
          <p:grpSpPr>
            <a:xfrm>
              <a:off x="2558483" y="2298078"/>
              <a:ext cx="366657" cy="340906"/>
              <a:chOff x="397565" y="1943652"/>
              <a:chExt cx="366657" cy="340906"/>
            </a:xfrm>
          </p:grpSpPr>
          <p:sp>
            <p:nvSpPr>
              <p:cNvPr id="384" name="Isosceles Triangle 383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TextBox 384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17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363" name="Group 362"/>
            <p:cNvGrpSpPr/>
            <p:nvPr/>
          </p:nvGrpSpPr>
          <p:grpSpPr>
            <a:xfrm>
              <a:off x="3395934" y="2298078"/>
              <a:ext cx="366657" cy="340906"/>
              <a:chOff x="397565" y="1943652"/>
              <a:chExt cx="366657" cy="340906"/>
            </a:xfrm>
          </p:grpSpPr>
          <p:sp>
            <p:nvSpPr>
              <p:cNvPr id="382" name="Isosceles Triangle 381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TextBox 382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18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364" name="Group 363"/>
            <p:cNvGrpSpPr/>
            <p:nvPr/>
          </p:nvGrpSpPr>
          <p:grpSpPr>
            <a:xfrm>
              <a:off x="2569526" y="3067952"/>
              <a:ext cx="366657" cy="340906"/>
              <a:chOff x="397565" y="1943652"/>
              <a:chExt cx="366657" cy="340906"/>
            </a:xfrm>
          </p:grpSpPr>
          <p:sp>
            <p:nvSpPr>
              <p:cNvPr id="380" name="Isosceles Triangle 379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TextBox 380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5</a:t>
                </a:r>
              </a:p>
            </p:txBody>
          </p:sp>
        </p:grpSp>
        <p:grpSp>
          <p:nvGrpSpPr>
            <p:cNvPr id="365" name="Group 364"/>
            <p:cNvGrpSpPr/>
            <p:nvPr/>
          </p:nvGrpSpPr>
          <p:grpSpPr>
            <a:xfrm>
              <a:off x="3406977" y="3067952"/>
              <a:ext cx="366657" cy="340906"/>
              <a:chOff x="397565" y="1943652"/>
              <a:chExt cx="366657" cy="340906"/>
            </a:xfrm>
          </p:grpSpPr>
          <p:sp>
            <p:nvSpPr>
              <p:cNvPr id="378" name="Isosceles Triangle 377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TextBox 378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6</a:t>
                </a:r>
              </a:p>
            </p:txBody>
          </p:sp>
        </p:grpSp>
        <p:grpSp>
          <p:nvGrpSpPr>
            <p:cNvPr id="366" name="Group 365"/>
            <p:cNvGrpSpPr/>
            <p:nvPr/>
          </p:nvGrpSpPr>
          <p:grpSpPr>
            <a:xfrm>
              <a:off x="4229890" y="2298078"/>
              <a:ext cx="366657" cy="340906"/>
              <a:chOff x="397565" y="1943652"/>
              <a:chExt cx="366657" cy="340906"/>
            </a:xfrm>
          </p:grpSpPr>
          <p:sp>
            <p:nvSpPr>
              <p:cNvPr id="376" name="Isosceles Triangle 375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TextBox 376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19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367" name="Group 366"/>
            <p:cNvGrpSpPr/>
            <p:nvPr/>
          </p:nvGrpSpPr>
          <p:grpSpPr>
            <a:xfrm>
              <a:off x="5067341" y="2298078"/>
              <a:ext cx="366657" cy="340906"/>
              <a:chOff x="397565" y="1943652"/>
              <a:chExt cx="366657" cy="340906"/>
            </a:xfrm>
          </p:grpSpPr>
          <p:sp>
            <p:nvSpPr>
              <p:cNvPr id="374" name="Isosceles Triangle 373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TextBox 374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20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368" name="Group 367"/>
            <p:cNvGrpSpPr/>
            <p:nvPr/>
          </p:nvGrpSpPr>
          <p:grpSpPr>
            <a:xfrm>
              <a:off x="4240933" y="3067952"/>
              <a:ext cx="366657" cy="340906"/>
              <a:chOff x="397565" y="1943652"/>
              <a:chExt cx="366657" cy="340906"/>
            </a:xfrm>
          </p:grpSpPr>
          <p:sp>
            <p:nvSpPr>
              <p:cNvPr id="372" name="Isosceles Triangle 371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TextBox 372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 smtClean="0">
                    <a:solidFill>
                      <a:srgbClr val="008000"/>
                    </a:solidFill>
                  </a:rPr>
                  <a:t>7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369" name="Group 368"/>
            <p:cNvGrpSpPr/>
            <p:nvPr/>
          </p:nvGrpSpPr>
          <p:grpSpPr>
            <a:xfrm>
              <a:off x="5078384" y="3067952"/>
              <a:ext cx="366657" cy="340906"/>
              <a:chOff x="397565" y="1943652"/>
              <a:chExt cx="366657" cy="340906"/>
            </a:xfrm>
          </p:grpSpPr>
          <p:sp>
            <p:nvSpPr>
              <p:cNvPr id="370" name="Isosceles Triangle 369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TextBox 370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8</a:t>
                </a:r>
              </a:p>
            </p:txBody>
          </p:sp>
        </p:grpSp>
      </p:grpSp>
      <p:grpSp>
        <p:nvGrpSpPr>
          <p:cNvPr id="100" name="Group 99"/>
          <p:cNvGrpSpPr/>
          <p:nvPr/>
        </p:nvGrpSpPr>
        <p:grpSpPr>
          <a:xfrm>
            <a:off x="143310" y="911756"/>
            <a:ext cx="3675600" cy="2390244"/>
            <a:chOff x="1563092" y="1934361"/>
            <a:chExt cx="4505010" cy="2701669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1851699" y="2319973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1851699" y="2626981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260265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2909663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3428707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373571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427905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4586063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5105107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541211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1851699" y="3090807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1851699" y="3397815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342008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54449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62223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74664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11754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24195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852397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64838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608004" y="1934361"/>
              <a:ext cx="301660" cy="369332"/>
              <a:chOff x="927652" y="1126435"/>
              <a:chExt cx="301660" cy="369332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434056" y="1934361"/>
              <a:ext cx="301660" cy="369332"/>
              <a:chOff x="927652" y="1126435"/>
              <a:chExt cx="301660" cy="369332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279055" y="1934361"/>
              <a:ext cx="301660" cy="369332"/>
              <a:chOff x="927652" y="1126435"/>
              <a:chExt cx="301660" cy="369332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110456" y="1934361"/>
              <a:ext cx="301660" cy="369332"/>
              <a:chOff x="927652" y="1126435"/>
              <a:chExt cx="301660" cy="369332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752015" y="2285591"/>
              <a:ext cx="301660" cy="369332"/>
              <a:chOff x="927652" y="1126435"/>
              <a:chExt cx="301660" cy="369332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752015" y="3061612"/>
              <a:ext cx="301660" cy="369332"/>
              <a:chOff x="927652" y="1126435"/>
              <a:chExt cx="301660" cy="369332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4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5744914" y="2077926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37588" y="2561505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44914" y="2852404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37588" y="3335983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43540" y="426669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61769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61034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en-US" dirty="0" smtClean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79263" y="426669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106033" y="426669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24262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49477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67706" y="426669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596367" y="213530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30000" dirty="0" smtClean="0"/>
                <a:t>+</a:t>
              </a:r>
              <a:endParaRPr lang="en-US" dirty="0" smtClean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614263" y="2429642"/>
              <a:ext cx="289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30000" dirty="0"/>
                <a:t>-</a:t>
              </a:r>
              <a:endParaRPr lang="en-US" dirty="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563092" y="2880022"/>
              <a:ext cx="392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30000" dirty="0" smtClean="0"/>
                <a:t>+</a:t>
              </a:r>
              <a:endParaRPr lang="en-US" dirty="0" smtClean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577857" y="3174357"/>
              <a:ext cx="36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30000" dirty="0" smtClean="0"/>
                <a:t>-</a:t>
              </a:r>
              <a:endParaRPr lang="en-US" dirty="0" smtClean="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2558483" y="2298078"/>
              <a:ext cx="366657" cy="340906"/>
              <a:chOff x="397565" y="1943652"/>
              <a:chExt cx="366657" cy="340906"/>
            </a:xfrm>
          </p:grpSpPr>
          <p:sp>
            <p:nvSpPr>
              <p:cNvPr id="81" name="Isosceles Triangle 80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17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3395934" y="2298078"/>
              <a:ext cx="366657" cy="340906"/>
              <a:chOff x="397565" y="1943652"/>
              <a:chExt cx="366657" cy="340906"/>
            </a:xfrm>
          </p:grpSpPr>
          <p:sp>
            <p:nvSpPr>
              <p:cNvPr id="79" name="Isosceles Triangle 78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18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2569526" y="3067952"/>
              <a:ext cx="366657" cy="340906"/>
              <a:chOff x="397565" y="1943652"/>
              <a:chExt cx="366657" cy="340906"/>
            </a:xfrm>
          </p:grpSpPr>
          <p:sp>
            <p:nvSpPr>
              <p:cNvPr id="77" name="Isosceles Triangle 76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5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3406977" y="3067952"/>
              <a:ext cx="366657" cy="340906"/>
              <a:chOff x="397565" y="1943652"/>
              <a:chExt cx="366657" cy="340906"/>
            </a:xfrm>
          </p:grpSpPr>
          <p:sp>
            <p:nvSpPr>
              <p:cNvPr id="75" name="Isosceles Triangle 74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6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229890" y="2298078"/>
              <a:ext cx="366657" cy="340906"/>
              <a:chOff x="397565" y="1943652"/>
              <a:chExt cx="366657" cy="340906"/>
            </a:xfrm>
          </p:grpSpPr>
          <p:sp>
            <p:nvSpPr>
              <p:cNvPr id="73" name="Isosceles Triangle 72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19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5067341" y="2298078"/>
              <a:ext cx="366657" cy="340906"/>
              <a:chOff x="397565" y="1943652"/>
              <a:chExt cx="366657" cy="340906"/>
            </a:xfrm>
          </p:grpSpPr>
          <p:sp>
            <p:nvSpPr>
              <p:cNvPr id="71" name="Isosceles Triangle 70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20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240933" y="3067952"/>
              <a:ext cx="366657" cy="340906"/>
              <a:chOff x="397565" y="1943652"/>
              <a:chExt cx="366657" cy="340906"/>
            </a:xfrm>
          </p:grpSpPr>
          <p:sp>
            <p:nvSpPr>
              <p:cNvPr id="69" name="Isosceles Triangle 68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 smtClean="0">
                    <a:solidFill>
                      <a:srgbClr val="008000"/>
                    </a:solidFill>
                  </a:rPr>
                  <a:t>7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078384" y="3067952"/>
              <a:ext cx="366657" cy="340906"/>
              <a:chOff x="397565" y="1943652"/>
              <a:chExt cx="366657" cy="340906"/>
            </a:xfrm>
          </p:grpSpPr>
          <p:sp>
            <p:nvSpPr>
              <p:cNvPr id="67" name="Isosceles Triangle 66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8</a:t>
                </a:r>
              </a:p>
            </p:txBody>
          </p:sp>
        </p:grpSp>
      </p:grpSp>
      <p:sp>
        <p:nvSpPr>
          <p:cNvPr id="95" name="TextBox 94"/>
          <p:cNvSpPr txBox="1"/>
          <p:nvPr/>
        </p:nvSpPr>
        <p:spPr>
          <a:xfrm>
            <a:off x="1851699" y="309217"/>
            <a:ext cx="5308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Hall Effect</a:t>
            </a:r>
            <a:r>
              <a:rPr lang="en-US" sz="2800" u="sng" dirty="0" smtClean="0"/>
              <a:t> </a:t>
            </a:r>
            <a:r>
              <a:rPr lang="en-US" sz="2800" u="sng" dirty="0"/>
              <a:t>Measurement </a:t>
            </a:r>
            <a:r>
              <a:rPr lang="en-US" sz="2800" u="sng" dirty="0" smtClean="0"/>
              <a:t>Sequence</a:t>
            </a:r>
            <a:endParaRPr lang="en-US" sz="2800" dirty="0" smtClean="0"/>
          </a:p>
        </p:txBody>
      </p:sp>
      <p:sp>
        <p:nvSpPr>
          <p:cNvPr id="101" name="TextBox 100"/>
          <p:cNvSpPr txBox="1"/>
          <p:nvPr/>
        </p:nvSpPr>
        <p:spPr>
          <a:xfrm>
            <a:off x="4270760" y="1235347"/>
            <a:ext cx="46987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Current Off</a:t>
            </a:r>
          </a:p>
          <a:p>
            <a:pPr marL="342900" indent="-342900">
              <a:buAutoNum type="arabicPeriod"/>
            </a:pPr>
            <a:r>
              <a:rPr lang="en-US" dirty="0" smtClean="0"/>
              <a:t>Short Card – Close 17, 25, 26, 27, 28</a:t>
            </a:r>
          </a:p>
          <a:p>
            <a:pPr marL="342900" indent="-342900">
              <a:buAutoNum type="arabicPeriod"/>
            </a:pPr>
            <a:r>
              <a:rPr lang="en-US" dirty="0" smtClean="0"/>
              <a:t>Prepare Measurement – Close 18</a:t>
            </a:r>
          </a:p>
          <a:p>
            <a:pPr marL="342900" indent="-342900">
              <a:buAutoNum type="arabicPeriod"/>
            </a:pPr>
            <a:r>
              <a:rPr lang="en-US" dirty="0" smtClean="0"/>
              <a:t>Prepare Measurement – Open 17, 26, 27, 28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945506" y="1240504"/>
            <a:ext cx="351588" cy="351588"/>
            <a:chOff x="1302935" y="3904548"/>
            <a:chExt cx="938696" cy="938696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941911" y="1917847"/>
            <a:ext cx="351588" cy="351588"/>
            <a:chOff x="1302935" y="3904548"/>
            <a:chExt cx="938696" cy="938696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1608150" y="1907289"/>
            <a:ext cx="351588" cy="351588"/>
            <a:chOff x="1302935" y="3904548"/>
            <a:chExt cx="938696" cy="938696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2301920" y="1915152"/>
            <a:ext cx="351588" cy="351588"/>
            <a:chOff x="1302935" y="3904548"/>
            <a:chExt cx="938696" cy="938696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2985736" y="1879671"/>
            <a:ext cx="351588" cy="351588"/>
            <a:chOff x="1302935" y="3904548"/>
            <a:chExt cx="938696" cy="938696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4700088" y="3804323"/>
            <a:ext cx="3675600" cy="2390244"/>
            <a:chOff x="1563092" y="1934361"/>
            <a:chExt cx="4505010" cy="2701669"/>
          </a:xfrm>
        </p:grpSpPr>
        <p:cxnSp>
          <p:nvCxnSpPr>
            <p:cNvPr id="123" name="Straight Connector 122"/>
            <p:cNvCxnSpPr/>
            <p:nvPr/>
          </p:nvCxnSpPr>
          <p:spPr>
            <a:xfrm flipV="1">
              <a:off x="1851699" y="2319973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1851699" y="2626981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 flipV="1">
              <a:off x="260265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 flipV="1">
              <a:off x="2909663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H="1" flipV="1">
              <a:off x="3428707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 flipV="1">
              <a:off x="373571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H="1" flipV="1">
              <a:off x="427905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 flipV="1">
              <a:off x="4586063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H="1" flipV="1">
              <a:off x="5105107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 flipV="1">
              <a:off x="541211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1851699" y="3090807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1851699" y="3397815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2342008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854449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162223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674664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011754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524195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852397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364838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2608004" y="1934361"/>
              <a:ext cx="301660" cy="369332"/>
              <a:chOff x="927652" y="1126435"/>
              <a:chExt cx="301660" cy="369332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3434056" y="1934361"/>
              <a:ext cx="301660" cy="369332"/>
              <a:chOff x="927652" y="1126435"/>
              <a:chExt cx="301660" cy="369332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4279055" y="1934361"/>
              <a:ext cx="301660" cy="369332"/>
              <a:chOff x="927652" y="1126435"/>
              <a:chExt cx="301660" cy="369332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5110456" y="1934361"/>
              <a:ext cx="301660" cy="369332"/>
              <a:chOff x="927652" y="1126435"/>
              <a:chExt cx="301660" cy="369332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5752015" y="2285591"/>
              <a:ext cx="301660" cy="369332"/>
              <a:chOff x="927652" y="1126435"/>
              <a:chExt cx="301660" cy="369332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5752015" y="3061612"/>
              <a:ext cx="301660" cy="369332"/>
              <a:chOff x="927652" y="1126435"/>
              <a:chExt cx="301660" cy="369332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4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49" name="TextBox 148"/>
            <p:cNvSpPr txBox="1"/>
            <p:nvPr/>
          </p:nvSpPr>
          <p:spPr>
            <a:xfrm>
              <a:off x="5744914" y="2077926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737588" y="2561505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744914" y="2852404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737588" y="3335983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443540" y="426669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761769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261034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en-US" dirty="0" smtClean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579263" y="426669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106033" y="426669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4424262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949477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267706" y="426669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1596367" y="213530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30000" dirty="0" smtClean="0"/>
                <a:t>+</a:t>
              </a:r>
              <a:endParaRPr lang="en-US" dirty="0" smtClean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614263" y="2429642"/>
              <a:ext cx="289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30000" dirty="0"/>
                <a:t>-</a:t>
              </a:r>
              <a:endParaRPr lang="en-US" dirty="0" smtClean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563092" y="2880022"/>
              <a:ext cx="392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30000" dirty="0" smtClean="0"/>
                <a:t>+</a:t>
              </a:r>
              <a:endParaRPr lang="en-US" dirty="0" smtClean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577857" y="3174357"/>
              <a:ext cx="36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30000" dirty="0" smtClean="0"/>
                <a:t>-</a:t>
              </a:r>
              <a:endParaRPr lang="en-US" dirty="0" smtClean="0"/>
            </a:p>
          </p:txBody>
        </p:sp>
        <p:grpSp>
          <p:nvGrpSpPr>
            <p:cNvPr id="165" name="Group 164"/>
            <p:cNvGrpSpPr/>
            <p:nvPr/>
          </p:nvGrpSpPr>
          <p:grpSpPr>
            <a:xfrm>
              <a:off x="2558483" y="2298078"/>
              <a:ext cx="366657" cy="340906"/>
              <a:chOff x="397565" y="1943652"/>
              <a:chExt cx="366657" cy="340906"/>
            </a:xfrm>
          </p:grpSpPr>
          <p:sp>
            <p:nvSpPr>
              <p:cNvPr id="187" name="Isosceles Triangle 186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17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3395934" y="2298078"/>
              <a:ext cx="366657" cy="340906"/>
              <a:chOff x="397565" y="1943652"/>
              <a:chExt cx="366657" cy="340906"/>
            </a:xfrm>
          </p:grpSpPr>
          <p:sp>
            <p:nvSpPr>
              <p:cNvPr id="185" name="Isosceles Triangle 184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18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2569526" y="3067952"/>
              <a:ext cx="366657" cy="340906"/>
              <a:chOff x="397565" y="1943652"/>
              <a:chExt cx="366657" cy="340906"/>
            </a:xfrm>
          </p:grpSpPr>
          <p:sp>
            <p:nvSpPr>
              <p:cNvPr id="183" name="Isosceles Triangle 182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5</a:t>
                </a:r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3406977" y="3067952"/>
              <a:ext cx="366657" cy="340906"/>
              <a:chOff x="397565" y="1943652"/>
              <a:chExt cx="366657" cy="340906"/>
            </a:xfrm>
          </p:grpSpPr>
          <p:sp>
            <p:nvSpPr>
              <p:cNvPr id="181" name="Isosceles Triangle 180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6</a:t>
                </a:r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4229890" y="2298078"/>
              <a:ext cx="366657" cy="340906"/>
              <a:chOff x="397565" y="1943652"/>
              <a:chExt cx="366657" cy="340906"/>
            </a:xfrm>
          </p:grpSpPr>
          <p:sp>
            <p:nvSpPr>
              <p:cNvPr id="179" name="Isosceles Triangle 178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19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5067341" y="2298078"/>
              <a:ext cx="366657" cy="340906"/>
              <a:chOff x="397565" y="1943652"/>
              <a:chExt cx="366657" cy="340906"/>
            </a:xfrm>
          </p:grpSpPr>
          <p:sp>
            <p:nvSpPr>
              <p:cNvPr id="177" name="Isosceles Triangle 176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20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4240933" y="3067952"/>
              <a:ext cx="366657" cy="340906"/>
              <a:chOff x="397565" y="1943652"/>
              <a:chExt cx="366657" cy="340906"/>
            </a:xfrm>
          </p:grpSpPr>
          <p:sp>
            <p:nvSpPr>
              <p:cNvPr id="175" name="Isosceles Triangle 174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 smtClean="0">
                    <a:solidFill>
                      <a:srgbClr val="008000"/>
                    </a:solidFill>
                  </a:rPr>
                  <a:t>7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5078384" y="3067952"/>
              <a:ext cx="366657" cy="340906"/>
              <a:chOff x="397565" y="1943652"/>
              <a:chExt cx="366657" cy="340906"/>
            </a:xfrm>
          </p:grpSpPr>
          <p:sp>
            <p:nvSpPr>
              <p:cNvPr id="173" name="Isosceles Triangle 172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8</a:t>
                </a:r>
              </a:p>
            </p:txBody>
          </p:sp>
        </p:grpSp>
      </p:grpSp>
      <p:grpSp>
        <p:nvGrpSpPr>
          <p:cNvPr id="201" name="Group 200"/>
          <p:cNvGrpSpPr/>
          <p:nvPr/>
        </p:nvGrpSpPr>
        <p:grpSpPr>
          <a:xfrm>
            <a:off x="1730655" y="4155144"/>
            <a:ext cx="351588" cy="351588"/>
            <a:chOff x="1302935" y="3904548"/>
            <a:chExt cx="938696" cy="938696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Group 206"/>
          <p:cNvGrpSpPr/>
          <p:nvPr/>
        </p:nvGrpSpPr>
        <p:grpSpPr>
          <a:xfrm>
            <a:off x="1056226" y="4809515"/>
            <a:ext cx="351588" cy="351588"/>
            <a:chOff x="1302935" y="3904548"/>
            <a:chExt cx="938696" cy="938696"/>
          </a:xfrm>
        </p:grpSpPr>
        <p:cxnSp>
          <p:nvCxnSpPr>
            <p:cNvPr id="208" name="Straight Connector 207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7" name="Straight Arrow Connector 216"/>
          <p:cNvCxnSpPr/>
          <p:nvPr/>
        </p:nvCxnSpPr>
        <p:spPr>
          <a:xfrm>
            <a:off x="2135788" y="3401391"/>
            <a:ext cx="0" cy="412591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rot="16200000">
            <a:off x="4400130" y="4564803"/>
            <a:ext cx="0" cy="412591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44598" y="523904"/>
            <a:ext cx="109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Steps 1, 2</a:t>
            </a:r>
            <a:endParaRPr lang="en-US" dirty="0"/>
          </a:p>
        </p:txBody>
      </p:sp>
      <p:sp>
        <p:nvSpPr>
          <p:cNvPr id="305" name="TextBox 304"/>
          <p:cNvSpPr txBox="1"/>
          <p:nvPr/>
        </p:nvSpPr>
        <p:spPr>
          <a:xfrm>
            <a:off x="123627" y="5503382"/>
            <a:ext cx="773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306" name="TextBox 305"/>
          <p:cNvSpPr txBox="1"/>
          <p:nvPr/>
        </p:nvSpPr>
        <p:spPr>
          <a:xfrm>
            <a:off x="4242886" y="552442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grpSp>
        <p:nvGrpSpPr>
          <p:cNvPr id="307" name="Group 306"/>
          <p:cNvGrpSpPr/>
          <p:nvPr/>
        </p:nvGrpSpPr>
        <p:grpSpPr>
          <a:xfrm>
            <a:off x="1056226" y="4154357"/>
            <a:ext cx="351588" cy="351588"/>
            <a:chOff x="1302935" y="3904548"/>
            <a:chExt cx="938696" cy="938696"/>
          </a:xfrm>
        </p:grpSpPr>
        <p:cxnSp>
          <p:nvCxnSpPr>
            <p:cNvPr id="308" name="Straight Connector 307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0" name="Group 309"/>
          <p:cNvGrpSpPr/>
          <p:nvPr/>
        </p:nvGrpSpPr>
        <p:grpSpPr>
          <a:xfrm>
            <a:off x="1726312" y="4820684"/>
            <a:ext cx="351588" cy="351588"/>
            <a:chOff x="1302935" y="3904548"/>
            <a:chExt cx="938696" cy="938696"/>
          </a:xfrm>
        </p:grpSpPr>
        <p:cxnSp>
          <p:nvCxnSpPr>
            <p:cNvPr id="311" name="Straight Connector 310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3" name="Group 312"/>
          <p:cNvGrpSpPr/>
          <p:nvPr/>
        </p:nvGrpSpPr>
        <p:grpSpPr>
          <a:xfrm>
            <a:off x="2420082" y="4834779"/>
            <a:ext cx="351588" cy="351588"/>
            <a:chOff x="1302935" y="3904548"/>
            <a:chExt cx="938696" cy="938696"/>
          </a:xfrm>
        </p:grpSpPr>
        <p:cxnSp>
          <p:nvCxnSpPr>
            <p:cNvPr id="314" name="Straight Connector 313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6" name="Group 315"/>
          <p:cNvGrpSpPr/>
          <p:nvPr/>
        </p:nvGrpSpPr>
        <p:grpSpPr>
          <a:xfrm>
            <a:off x="3112897" y="4821814"/>
            <a:ext cx="351588" cy="351588"/>
            <a:chOff x="1302935" y="3904548"/>
            <a:chExt cx="938696" cy="938696"/>
          </a:xfrm>
        </p:grpSpPr>
        <p:cxnSp>
          <p:nvCxnSpPr>
            <p:cNvPr id="317" name="Straight Connector 316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" name="Group 398"/>
          <p:cNvGrpSpPr/>
          <p:nvPr/>
        </p:nvGrpSpPr>
        <p:grpSpPr>
          <a:xfrm>
            <a:off x="6169271" y="4122486"/>
            <a:ext cx="351588" cy="351588"/>
            <a:chOff x="1302935" y="3904548"/>
            <a:chExt cx="938696" cy="938696"/>
          </a:xfrm>
        </p:grpSpPr>
        <p:cxnSp>
          <p:nvCxnSpPr>
            <p:cNvPr id="400" name="Straight Connector 399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2" name="Group 401"/>
          <p:cNvGrpSpPr/>
          <p:nvPr/>
        </p:nvGrpSpPr>
        <p:grpSpPr>
          <a:xfrm>
            <a:off x="5469180" y="4773038"/>
            <a:ext cx="351588" cy="351588"/>
            <a:chOff x="1302935" y="3904548"/>
            <a:chExt cx="938696" cy="938696"/>
          </a:xfrm>
        </p:grpSpPr>
        <p:cxnSp>
          <p:nvCxnSpPr>
            <p:cNvPr id="403" name="Straight Connector 402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4811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Rectangle 292"/>
          <p:cNvSpPr/>
          <p:nvPr/>
        </p:nvSpPr>
        <p:spPr>
          <a:xfrm>
            <a:off x="196297" y="1198042"/>
            <a:ext cx="320058" cy="1307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1851699" y="309217"/>
            <a:ext cx="5308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Hall Effect </a:t>
            </a:r>
            <a:r>
              <a:rPr lang="en-US" sz="2800" u="sng" dirty="0"/>
              <a:t>Measurement </a:t>
            </a:r>
            <a:r>
              <a:rPr lang="en-US" sz="2800" u="sng" dirty="0" smtClean="0"/>
              <a:t>Sequence</a:t>
            </a:r>
            <a:endParaRPr lang="en-US" sz="2800" dirty="0" smtClean="0"/>
          </a:p>
        </p:txBody>
      </p:sp>
      <p:sp>
        <p:nvSpPr>
          <p:cNvPr id="101" name="TextBox 100"/>
          <p:cNvSpPr txBox="1"/>
          <p:nvPr/>
        </p:nvSpPr>
        <p:spPr>
          <a:xfrm>
            <a:off x="4311781" y="1065346"/>
            <a:ext cx="43781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/>
              <a:t>Current On, Delay, Measure Voltage</a:t>
            </a:r>
          </a:p>
          <a:p>
            <a:pPr marL="342900" indent="-342900">
              <a:buAutoNum type="arabicPeriod" startAt="5"/>
            </a:pPr>
            <a:r>
              <a:rPr lang="en-US" dirty="0"/>
              <a:t>Current Reverse, Delay, Measure </a:t>
            </a:r>
            <a:r>
              <a:rPr lang="en-US" dirty="0" smtClean="0"/>
              <a:t>Voltage</a:t>
            </a:r>
          </a:p>
          <a:p>
            <a:pPr marL="342900" indent="-342900">
              <a:buFontTx/>
              <a:buAutoNum type="arabicPeriod" startAt="5"/>
            </a:pPr>
            <a:r>
              <a:rPr lang="en-US" dirty="0"/>
              <a:t>Current Off</a:t>
            </a:r>
          </a:p>
          <a:p>
            <a:pPr marL="342900" indent="-342900">
              <a:buFontTx/>
              <a:buAutoNum type="arabicPeriod" startAt="5"/>
            </a:pPr>
            <a:r>
              <a:rPr lang="en-US" dirty="0"/>
              <a:t>Short Card – Close </a:t>
            </a:r>
            <a:r>
              <a:rPr lang="en-US" dirty="0" smtClean="0"/>
              <a:t>17, 26, </a:t>
            </a:r>
            <a:r>
              <a:rPr lang="en-US" dirty="0"/>
              <a:t>27, </a:t>
            </a:r>
            <a:r>
              <a:rPr lang="en-US" dirty="0" smtClean="0"/>
              <a:t>28</a:t>
            </a:r>
          </a:p>
          <a:p>
            <a:pPr marL="342900" indent="-342900">
              <a:buFontTx/>
              <a:buAutoNum type="arabicPeriod" startAt="5"/>
            </a:pPr>
            <a:r>
              <a:rPr lang="en-US" dirty="0" smtClean="0"/>
              <a:t>Finish – Open 18</a:t>
            </a:r>
            <a:endParaRPr lang="en-US" dirty="0"/>
          </a:p>
        </p:txBody>
      </p:sp>
      <p:grpSp>
        <p:nvGrpSpPr>
          <p:cNvPr id="122" name="Group 121"/>
          <p:cNvGrpSpPr/>
          <p:nvPr/>
        </p:nvGrpSpPr>
        <p:grpSpPr>
          <a:xfrm>
            <a:off x="261472" y="3813982"/>
            <a:ext cx="3675600" cy="2390244"/>
            <a:chOff x="1563092" y="1934361"/>
            <a:chExt cx="4505010" cy="2701669"/>
          </a:xfrm>
        </p:grpSpPr>
        <p:cxnSp>
          <p:nvCxnSpPr>
            <p:cNvPr id="123" name="Straight Connector 122"/>
            <p:cNvCxnSpPr/>
            <p:nvPr/>
          </p:nvCxnSpPr>
          <p:spPr>
            <a:xfrm flipV="1">
              <a:off x="1851699" y="2319973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1851699" y="2626981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 flipV="1">
              <a:off x="260265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 flipV="1">
              <a:off x="2909663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H="1" flipV="1">
              <a:off x="3428707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 flipV="1">
              <a:off x="373571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H="1" flipV="1">
              <a:off x="427905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 flipV="1">
              <a:off x="4586063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H="1" flipV="1">
              <a:off x="5105107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 flipV="1">
              <a:off x="541211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1851699" y="3090807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1851699" y="3397815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2342008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854449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162223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674664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011754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524195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852397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364838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2608004" y="1934361"/>
              <a:ext cx="301660" cy="369332"/>
              <a:chOff x="927652" y="1126435"/>
              <a:chExt cx="301660" cy="369332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3434056" y="1934361"/>
              <a:ext cx="301660" cy="369332"/>
              <a:chOff x="927652" y="1126435"/>
              <a:chExt cx="301660" cy="369332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4279055" y="1934361"/>
              <a:ext cx="301660" cy="369332"/>
              <a:chOff x="927652" y="1126435"/>
              <a:chExt cx="301660" cy="369332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5110456" y="1934361"/>
              <a:ext cx="301660" cy="369332"/>
              <a:chOff x="927652" y="1126435"/>
              <a:chExt cx="301660" cy="369332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5752015" y="2285591"/>
              <a:ext cx="301660" cy="369332"/>
              <a:chOff x="927652" y="1126435"/>
              <a:chExt cx="301660" cy="369332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5752015" y="3061612"/>
              <a:ext cx="301660" cy="369332"/>
              <a:chOff x="927652" y="1126435"/>
              <a:chExt cx="301660" cy="369332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4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49" name="TextBox 148"/>
            <p:cNvSpPr txBox="1"/>
            <p:nvPr/>
          </p:nvSpPr>
          <p:spPr>
            <a:xfrm>
              <a:off x="5744914" y="2077926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737588" y="2561505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744914" y="2852404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737588" y="3335983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443540" y="426669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761769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261034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en-US" dirty="0" smtClean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579263" y="426669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106033" y="426669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4424262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949477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267706" y="426669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1596367" y="213530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30000" dirty="0" smtClean="0"/>
                <a:t>+</a:t>
              </a:r>
              <a:endParaRPr lang="en-US" dirty="0" smtClean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614263" y="2429642"/>
              <a:ext cx="289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30000" dirty="0"/>
                <a:t>-</a:t>
              </a:r>
              <a:endParaRPr lang="en-US" dirty="0" smtClean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563092" y="2880022"/>
              <a:ext cx="392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30000" dirty="0" smtClean="0"/>
                <a:t>+</a:t>
              </a:r>
              <a:endParaRPr lang="en-US" dirty="0" smtClean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577857" y="3174357"/>
              <a:ext cx="36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30000" dirty="0" smtClean="0"/>
                <a:t>-</a:t>
              </a:r>
              <a:endParaRPr lang="en-US" dirty="0" smtClean="0"/>
            </a:p>
          </p:txBody>
        </p:sp>
        <p:grpSp>
          <p:nvGrpSpPr>
            <p:cNvPr id="165" name="Group 164"/>
            <p:cNvGrpSpPr/>
            <p:nvPr/>
          </p:nvGrpSpPr>
          <p:grpSpPr>
            <a:xfrm>
              <a:off x="2558483" y="2298078"/>
              <a:ext cx="366657" cy="340906"/>
              <a:chOff x="397565" y="1943652"/>
              <a:chExt cx="366657" cy="340906"/>
            </a:xfrm>
          </p:grpSpPr>
          <p:sp>
            <p:nvSpPr>
              <p:cNvPr id="187" name="Isosceles Triangle 186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17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3395934" y="2298078"/>
              <a:ext cx="366657" cy="340906"/>
              <a:chOff x="397565" y="1943652"/>
              <a:chExt cx="366657" cy="340906"/>
            </a:xfrm>
          </p:grpSpPr>
          <p:sp>
            <p:nvSpPr>
              <p:cNvPr id="185" name="Isosceles Triangle 184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18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2569526" y="3067952"/>
              <a:ext cx="366657" cy="340906"/>
              <a:chOff x="397565" y="1943652"/>
              <a:chExt cx="366657" cy="340906"/>
            </a:xfrm>
          </p:grpSpPr>
          <p:sp>
            <p:nvSpPr>
              <p:cNvPr id="183" name="Isosceles Triangle 182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5</a:t>
                </a:r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3406977" y="3067952"/>
              <a:ext cx="366657" cy="340906"/>
              <a:chOff x="397565" y="1943652"/>
              <a:chExt cx="366657" cy="340906"/>
            </a:xfrm>
          </p:grpSpPr>
          <p:sp>
            <p:nvSpPr>
              <p:cNvPr id="181" name="Isosceles Triangle 180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6</a:t>
                </a:r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4229890" y="2298078"/>
              <a:ext cx="366657" cy="340906"/>
              <a:chOff x="397565" y="1943652"/>
              <a:chExt cx="366657" cy="340906"/>
            </a:xfrm>
          </p:grpSpPr>
          <p:sp>
            <p:nvSpPr>
              <p:cNvPr id="179" name="Isosceles Triangle 178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19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5067341" y="2298078"/>
              <a:ext cx="366657" cy="340906"/>
              <a:chOff x="397565" y="1943652"/>
              <a:chExt cx="366657" cy="340906"/>
            </a:xfrm>
          </p:grpSpPr>
          <p:sp>
            <p:nvSpPr>
              <p:cNvPr id="177" name="Isosceles Triangle 176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20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4240933" y="3067952"/>
              <a:ext cx="366657" cy="340906"/>
              <a:chOff x="397565" y="1943652"/>
              <a:chExt cx="366657" cy="340906"/>
            </a:xfrm>
          </p:grpSpPr>
          <p:sp>
            <p:nvSpPr>
              <p:cNvPr id="175" name="Isosceles Triangle 174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 smtClean="0">
                    <a:solidFill>
                      <a:srgbClr val="008000"/>
                    </a:solidFill>
                  </a:rPr>
                  <a:t>7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5078384" y="3067952"/>
              <a:ext cx="366657" cy="340906"/>
              <a:chOff x="397565" y="1943652"/>
              <a:chExt cx="366657" cy="340906"/>
            </a:xfrm>
          </p:grpSpPr>
          <p:sp>
            <p:nvSpPr>
              <p:cNvPr id="173" name="Isosceles Triangle 172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8</a:t>
                </a:r>
              </a:p>
            </p:txBody>
          </p:sp>
        </p:grpSp>
      </p:grpSp>
      <p:grpSp>
        <p:nvGrpSpPr>
          <p:cNvPr id="201" name="Group 200"/>
          <p:cNvGrpSpPr/>
          <p:nvPr/>
        </p:nvGrpSpPr>
        <p:grpSpPr>
          <a:xfrm>
            <a:off x="1063668" y="4142730"/>
            <a:ext cx="351588" cy="351588"/>
            <a:chOff x="1302935" y="3904548"/>
            <a:chExt cx="938696" cy="938696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Group 206"/>
          <p:cNvGrpSpPr/>
          <p:nvPr/>
        </p:nvGrpSpPr>
        <p:grpSpPr>
          <a:xfrm>
            <a:off x="1726312" y="4809515"/>
            <a:ext cx="351588" cy="351588"/>
            <a:chOff x="1302935" y="3904548"/>
            <a:chExt cx="938696" cy="938696"/>
          </a:xfrm>
        </p:grpSpPr>
        <p:cxnSp>
          <p:nvCxnSpPr>
            <p:cNvPr id="208" name="Straight Connector 207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7" name="Straight Arrow Connector 216"/>
          <p:cNvCxnSpPr/>
          <p:nvPr/>
        </p:nvCxnSpPr>
        <p:spPr>
          <a:xfrm>
            <a:off x="2135788" y="3401391"/>
            <a:ext cx="0" cy="412591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44598" y="523904"/>
            <a:ext cx="131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Steps 5, 6, 7 </a:t>
            </a:r>
            <a:endParaRPr lang="en-US" dirty="0"/>
          </a:p>
        </p:txBody>
      </p:sp>
      <p:sp>
        <p:nvSpPr>
          <p:cNvPr id="305" name="TextBox 304"/>
          <p:cNvSpPr txBox="1"/>
          <p:nvPr/>
        </p:nvSpPr>
        <p:spPr>
          <a:xfrm>
            <a:off x="123627" y="550338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8</a:t>
            </a:r>
            <a:endParaRPr lang="en-US" dirty="0"/>
          </a:p>
        </p:txBody>
      </p:sp>
      <p:grpSp>
        <p:nvGrpSpPr>
          <p:cNvPr id="307" name="Group 306"/>
          <p:cNvGrpSpPr/>
          <p:nvPr/>
        </p:nvGrpSpPr>
        <p:grpSpPr>
          <a:xfrm>
            <a:off x="1048906" y="4837123"/>
            <a:ext cx="351588" cy="351588"/>
            <a:chOff x="1302935" y="3904548"/>
            <a:chExt cx="938696" cy="938696"/>
          </a:xfrm>
        </p:grpSpPr>
        <p:cxnSp>
          <p:nvCxnSpPr>
            <p:cNvPr id="308" name="Straight Connector 307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0" name="Group 309"/>
          <p:cNvGrpSpPr/>
          <p:nvPr/>
        </p:nvGrpSpPr>
        <p:grpSpPr>
          <a:xfrm>
            <a:off x="2400192" y="4825174"/>
            <a:ext cx="351588" cy="351588"/>
            <a:chOff x="1302935" y="3904548"/>
            <a:chExt cx="938696" cy="938696"/>
          </a:xfrm>
        </p:grpSpPr>
        <p:cxnSp>
          <p:nvCxnSpPr>
            <p:cNvPr id="311" name="Straight Connector 310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3" name="Group 312"/>
          <p:cNvGrpSpPr/>
          <p:nvPr/>
        </p:nvGrpSpPr>
        <p:grpSpPr>
          <a:xfrm>
            <a:off x="3071733" y="4789347"/>
            <a:ext cx="351588" cy="351588"/>
            <a:chOff x="1302935" y="3904548"/>
            <a:chExt cx="938696" cy="938696"/>
          </a:xfrm>
        </p:grpSpPr>
        <p:cxnSp>
          <p:nvCxnSpPr>
            <p:cNvPr id="314" name="Straight Connector 313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Group 203"/>
          <p:cNvGrpSpPr/>
          <p:nvPr/>
        </p:nvGrpSpPr>
        <p:grpSpPr>
          <a:xfrm>
            <a:off x="196297" y="1011147"/>
            <a:ext cx="3675600" cy="2390244"/>
            <a:chOff x="1563092" y="1934361"/>
            <a:chExt cx="4505010" cy="2701669"/>
          </a:xfrm>
        </p:grpSpPr>
        <p:cxnSp>
          <p:nvCxnSpPr>
            <p:cNvPr id="205" name="Straight Connector 204"/>
            <p:cNvCxnSpPr/>
            <p:nvPr/>
          </p:nvCxnSpPr>
          <p:spPr>
            <a:xfrm flipV="1">
              <a:off x="1851699" y="2319973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flipV="1">
              <a:off x="1851699" y="2626981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H="1" flipV="1">
              <a:off x="260265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H="1" flipV="1">
              <a:off x="2909663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H="1" flipV="1">
              <a:off x="3428707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H="1" flipV="1">
              <a:off x="373571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H="1" flipV="1">
              <a:off x="427905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H="1" flipV="1">
              <a:off x="4586063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flipH="1" flipV="1">
              <a:off x="5105107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H="1" flipV="1">
              <a:off x="541211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V="1">
              <a:off x="1851699" y="3090807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flipV="1">
              <a:off x="1851699" y="3397815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/>
            <p:cNvSpPr txBox="1"/>
            <p:nvPr/>
          </p:nvSpPr>
          <p:spPr>
            <a:xfrm>
              <a:off x="2342008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2854449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3162223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3674664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011754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4524195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4852397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364838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2608004" y="1934361"/>
              <a:ext cx="301660" cy="369332"/>
              <a:chOff x="927652" y="1126435"/>
              <a:chExt cx="301660" cy="369332"/>
            </a:xfrm>
          </p:grpSpPr>
          <p:sp>
            <p:nvSpPr>
              <p:cNvPr id="285" name="Oval 284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TextBox 285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30" name="Group 229"/>
            <p:cNvGrpSpPr/>
            <p:nvPr/>
          </p:nvGrpSpPr>
          <p:grpSpPr>
            <a:xfrm>
              <a:off x="3434056" y="1934361"/>
              <a:ext cx="301660" cy="369332"/>
              <a:chOff x="927652" y="1126435"/>
              <a:chExt cx="301660" cy="369332"/>
            </a:xfrm>
          </p:grpSpPr>
          <p:sp>
            <p:nvSpPr>
              <p:cNvPr id="283" name="Oval 282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grpSp>
          <p:nvGrpSpPr>
            <p:cNvPr id="231" name="Group 230"/>
            <p:cNvGrpSpPr/>
            <p:nvPr/>
          </p:nvGrpSpPr>
          <p:grpSpPr>
            <a:xfrm>
              <a:off x="4279055" y="1934361"/>
              <a:ext cx="301660" cy="369332"/>
              <a:chOff x="927652" y="1126435"/>
              <a:chExt cx="301660" cy="369332"/>
            </a:xfrm>
          </p:grpSpPr>
          <p:sp>
            <p:nvSpPr>
              <p:cNvPr id="281" name="Oval 280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232" name="Group 231"/>
            <p:cNvGrpSpPr/>
            <p:nvPr/>
          </p:nvGrpSpPr>
          <p:grpSpPr>
            <a:xfrm>
              <a:off x="5110456" y="1934361"/>
              <a:ext cx="301660" cy="369332"/>
              <a:chOff x="927652" y="1126435"/>
              <a:chExt cx="301660" cy="369332"/>
            </a:xfrm>
          </p:grpSpPr>
          <p:sp>
            <p:nvSpPr>
              <p:cNvPr id="279" name="Oval 278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  <p:grpSp>
          <p:nvGrpSpPr>
            <p:cNvPr id="233" name="Group 232"/>
            <p:cNvGrpSpPr/>
            <p:nvPr/>
          </p:nvGrpSpPr>
          <p:grpSpPr>
            <a:xfrm>
              <a:off x="5752015" y="2285591"/>
              <a:ext cx="301660" cy="369332"/>
              <a:chOff x="927652" y="1126435"/>
              <a:chExt cx="301660" cy="369332"/>
            </a:xfrm>
          </p:grpSpPr>
          <p:sp>
            <p:nvSpPr>
              <p:cNvPr id="277" name="Oval 276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TextBox 277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5752015" y="3061612"/>
              <a:ext cx="301660" cy="369332"/>
              <a:chOff x="927652" y="1126435"/>
              <a:chExt cx="301660" cy="369332"/>
            </a:xfrm>
          </p:grpSpPr>
          <p:sp>
            <p:nvSpPr>
              <p:cNvPr id="275" name="Oval 274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TextBox 275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4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35" name="TextBox 234"/>
            <p:cNvSpPr txBox="1"/>
            <p:nvPr/>
          </p:nvSpPr>
          <p:spPr>
            <a:xfrm>
              <a:off x="5744914" y="2077926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5737588" y="2561505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5744914" y="2852404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5737588" y="3335983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2443540" y="426669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2761769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3261034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en-US" dirty="0" smtClean="0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3579263" y="426669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4106033" y="426669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4424262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4949477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5267706" y="426669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1596367" y="213530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30000" dirty="0" smtClean="0"/>
                <a:t>+</a:t>
              </a:r>
              <a:endParaRPr lang="en-US" dirty="0" smtClean="0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1614263" y="2429642"/>
              <a:ext cx="289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30000" dirty="0"/>
                <a:t>-</a:t>
              </a:r>
              <a:endParaRPr lang="en-US" dirty="0" smtClean="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1563092" y="2880022"/>
              <a:ext cx="392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30000" dirty="0" smtClean="0"/>
                <a:t>+</a:t>
              </a:r>
              <a:endParaRPr lang="en-US" dirty="0" smtClean="0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1577857" y="3174357"/>
              <a:ext cx="36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30000" dirty="0" smtClean="0"/>
                <a:t>-</a:t>
              </a:r>
              <a:endParaRPr lang="en-US" dirty="0" smtClean="0"/>
            </a:p>
          </p:txBody>
        </p:sp>
        <p:grpSp>
          <p:nvGrpSpPr>
            <p:cNvPr id="251" name="Group 250"/>
            <p:cNvGrpSpPr/>
            <p:nvPr/>
          </p:nvGrpSpPr>
          <p:grpSpPr>
            <a:xfrm>
              <a:off x="2558483" y="2298078"/>
              <a:ext cx="366657" cy="340906"/>
              <a:chOff x="397565" y="1943652"/>
              <a:chExt cx="366657" cy="340906"/>
            </a:xfrm>
          </p:grpSpPr>
          <p:sp>
            <p:nvSpPr>
              <p:cNvPr id="273" name="Isosceles Triangle 272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17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3395934" y="2298078"/>
              <a:ext cx="366657" cy="340906"/>
              <a:chOff x="397565" y="1943652"/>
              <a:chExt cx="366657" cy="340906"/>
            </a:xfrm>
          </p:grpSpPr>
          <p:sp>
            <p:nvSpPr>
              <p:cNvPr id="271" name="Isosceles Triangle 270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TextBox 271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18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253" name="Group 252"/>
            <p:cNvGrpSpPr/>
            <p:nvPr/>
          </p:nvGrpSpPr>
          <p:grpSpPr>
            <a:xfrm>
              <a:off x="2569526" y="3067952"/>
              <a:ext cx="366657" cy="340906"/>
              <a:chOff x="397565" y="1943652"/>
              <a:chExt cx="366657" cy="340906"/>
            </a:xfrm>
          </p:grpSpPr>
          <p:sp>
            <p:nvSpPr>
              <p:cNvPr id="269" name="Isosceles Triangle 268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TextBox 269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5</a:t>
                </a:r>
              </a:p>
            </p:txBody>
          </p:sp>
        </p:grpSp>
        <p:grpSp>
          <p:nvGrpSpPr>
            <p:cNvPr id="254" name="Group 253"/>
            <p:cNvGrpSpPr/>
            <p:nvPr/>
          </p:nvGrpSpPr>
          <p:grpSpPr>
            <a:xfrm>
              <a:off x="3406977" y="3067952"/>
              <a:ext cx="366657" cy="340906"/>
              <a:chOff x="397565" y="1943652"/>
              <a:chExt cx="366657" cy="340906"/>
            </a:xfrm>
          </p:grpSpPr>
          <p:sp>
            <p:nvSpPr>
              <p:cNvPr id="267" name="Isosceles Triangle 266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TextBox 267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6</a:t>
                </a:r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>
              <a:off x="4229890" y="2298078"/>
              <a:ext cx="366657" cy="340906"/>
              <a:chOff x="397565" y="1943652"/>
              <a:chExt cx="366657" cy="340906"/>
            </a:xfrm>
          </p:grpSpPr>
          <p:sp>
            <p:nvSpPr>
              <p:cNvPr id="265" name="Isosceles Triangle 264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19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256" name="Group 255"/>
            <p:cNvGrpSpPr/>
            <p:nvPr/>
          </p:nvGrpSpPr>
          <p:grpSpPr>
            <a:xfrm>
              <a:off x="5067341" y="2298078"/>
              <a:ext cx="366657" cy="340906"/>
              <a:chOff x="397565" y="1943652"/>
              <a:chExt cx="366657" cy="340906"/>
            </a:xfrm>
          </p:grpSpPr>
          <p:sp>
            <p:nvSpPr>
              <p:cNvPr id="263" name="Isosceles Triangle 262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20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257" name="Group 256"/>
            <p:cNvGrpSpPr/>
            <p:nvPr/>
          </p:nvGrpSpPr>
          <p:grpSpPr>
            <a:xfrm>
              <a:off x="4240933" y="3067952"/>
              <a:ext cx="366657" cy="340906"/>
              <a:chOff x="397565" y="1943652"/>
              <a:chExt cx="366657" cy="340906"/>
            </a:xfrm>
          </p:grpSpPr>
          <p:sp>
            <p:nvSpPr>
              <p:cNvPr id="261" name="Isosceles Triangle 260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 smtClean="0">
                    <a:solidFill>
                      <a:srgbClr val="008000"/>
                    </a:solidFill>
                  </a:rPr>
                  <a:t>7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258" name="Group 257"/>
            <p:cNvGrpSpPr/>
            <p:nvPr/>
          </p:nvGrpSpPr>
          <p:grpSpPr>
            <a:xfrm>
              <a:off x="5078384" y="3067952"/>
              <a:ext cx="366657" cy="340906"/>
              <a:chOff x="397565" y="1943652"/>
              <a:chExt cx="366657" cy="340906"/>
            </a:xfrm>
          </p:grpSpPr>
          <p:sp>
            <p:nvSpPr>
              <p:cNvPr id="259" name="Isosceles Triangle 258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8</a:t>
                </a:r>
              </a:p>
            </p:txBody>
          </p:sp>
        </p:grpSp>
      </p:grpSp>
      <p:grpSp>
        <p:nvGrpSpPr>
          <p:cNvPr id="287" name="Group 286"/>
          <p:cNvGrpSpPr/>
          <p:nvPr/>
        </p:nvGrpSpPr>
        <p:grpSpPr>
          <a:xfrm>
            <a:off x="1665480" y="1329310"/>
            <a:ext cx="351588" cy="351588"/>
            <a:chOff x="1302935" y="3904548"/>
            <a:chExt cx="938696" cy="938696"/>
          </a:xfrm>
        </p:grpSpPr>
        <p:cxnSp>
          <p:nvCxnSpPr>
            <p:cNvPr id="288" name="Straight Connector 287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0" name="Group 289"/>
          <p:cNvGrpSpPr/>
          <p:nvPr/>
        </p:nvGrpSpPr>
        <p:grpSpPr>
          <a:xfrm>
            <a:off x="965389" y="1979862"/>
            <a:ext cx="351588" cy="351588"/>
            <a:chOff x="1302935" y="3904548"/>
            <a:chExt cx="938696" cy="938696"/>
          </a:xfrm>
        </p:grpSpPr>
        <p:cxnSp>
          <p:nvCxnSpPr>
            <p:cNvPr id="291" name="Straight Connector 290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4" name="Group 293"/>
          <p:cNvGrpSpPr/>
          <p:nvPr/>
        </p:nvGrpSpPr>
        <p:grpSpPr>
          <a:xfrm>
            <a:off x="1725827" y="4140741"/>
            <a:ext cx="351588" cy="351588"/>
            <a:chOff x="1302935" y="3904548"/>
            <a:chExt cx="938696" cy="938696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7" name="Straight Arrow Connector 296"/>
          <p:cNvCxnSpPr/>
          <p:nvPr/>
        </p:nvCxnSpPr>
        <p:spPr>
          <a:xfrm rot="16200000">
            <a:off x="4321743" y="4667073"/>
            <a:ext cx="0" cy="412591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8" name="Group 297"/>
          <p:cNvGrpSpPr/>
          <p:nvPr/>
        </p:nvGrpSpPr>
        <p:grpSpPr>
          <a:xfrm>
            <a:off x="4662258" y="3715920"/>
            <a:ext cx="3675600" cy="2390244"/>
            <a:chOff x="1563092" y="1934361"/>
            <a:chExt cx="4505010" cy="2701669"/>
          </a:xfrm>
        </p:grpSpPr>
        <p:cxnSp>
          <p:nvCxnSpPr>
            <p:cNvPr id="299" name="Straight Connector 298"/>
            <p:cNvCxnSpPr/>
            <p:nvPr/>
          </p:nvCxnSpPr>
          <p:spPr>
            <a:xfrm flipV="1">
              <a:off x="1851699" y="2319973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flipV="1">
              <a:off x="1851699" y="2626981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flipH="1" flipV="1">
              <a:off x="260265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flipH="1" flipV="1">
              <a:off x="2909663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 flipH="1" flipV="1">
              <a:off x="3428707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 flipH="1" flipV="1">
              <a:off x="373571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 flipH="1" flipV="1">
              <a:off x="427905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 flipH="1" flipV="1">
              <a:off x="4586063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 flipH="1" flipV="1">
              <a:off x="5105107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 flipH="1" flipV="1">
              <a:off x="541211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 flipV="1">
              <a:off x="1851699" y="3090807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flipV="1">
              <a:off x="1851699" y="3397815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TextBox 320"/>
            <p:cNvSpPr txBox="1"/>
            <p:nvPr/>
          </p:nvSpPr>
          <p:spPr>
            <a:xfrm>
              <a:off x="2342008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2854449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3162223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3674664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4011754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4524195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4852397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5364838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grpSp>
          <p:nvGrpSpPr>
            <p:cNvPr id="329" name="Group 328"/>
            <p:cNvGrpSpPr/>
            <p:nvPr/>
          </p:nvGrpSpPr>
          <p:grpSpPr>
            <a:xfrm>
              <a:off x="2608004" y="1934361"/>
              <a:ext cx="301660" cy="369332"/>
              <a:chOff x="927652" y="1126435"/>
              <a:chExt cx="301660" cy="369332"/>
            </a:xfrm>
          </p:grpSpPr>
          <p:sp>
            <p:nvSpPr>
              <p:cNvPr id="385" name="Oval 384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TextBox 385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30" name="Group 329"/>
            <p:cNvGrpSpPr/>
            <p:nvPr/>
          </p:nvGrpSpPr>
          <p:grpSpPr>
            <a:xfrm>
              <a:off x="3434056" y="1934361"/>
              <a:ext cx="301660" cy="369332"/>
              <a:chOff x="927652" y="1126435"/>
              <a:chExt cx="301660" cy="369332"/>
            </a:xfrm>
          </p:grpSpPr>
          <p:sp>
            <p:nvSpPr>
              <p:cNvPr id="383" name="Oval 382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TextBox 383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grpSp>
          <p:nvGrpSpPr>
            <p:cNvPr id="331" name="Group 330"/>
            <p:cNvGrpSpPr/>
            <p:nvPr/>
          </p:nvGrpSpPr>
          <p:grpSpPr>
            <a:xfrm>
              <a:off x="4279055" y="1934361"/>
              <a:ext cx="301660" cy="369332"/>
              <a:chOff x="927652" y="1126435"/>
              <a:chExt cx="301660" cy="369332"/>
            </a:xfrm>
          </p:grpSpPr>
          <p:sp>
            <p:nvSpPr>
              <p:cNvPr id="381" name="Oval 380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TextBox 381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332" name="Group 331"/>
            <p:cNvGrpSpPr/>
            <p:nvPr/>
          </p:nvGrpSpPr>
          <p:grpSpPr>
            <a:xfrm>
              <a:off x="5110456" y="1934361"/>
              <a:ext cx="301660" cy="369332"/>
              <a:chOff x="927652" y="1126435"/>
              <a:chExt cx="301660" cy="369332"/>
            </a:xfrm>
          </p:grpSpPr>
          <p:sp>
            <p:nvSpPr>
              <p:cNvPr id="379" name="Oval 378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TextBox 379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  <p:grpSp>
          <p:nvGrpSpPr>
            <p:cNvPr id="333" name="Group 332"/>
            <p:cNvGrpSpPr/>
            <p:nvPr/>
          </p:nvGrpSpPr>
          <p:grpSpPr>
            <a:xfrm>
              <a:off x="5752015" y="2285591"/>
              <a:ext cx="301660" cy="369332"/>
              <a:chOff x="927652" y="1126435"/>
              <a:chExt cx="301660" cy="369332"/>
            </a:xfrm>
          </p:grpSpPr>
          <p:sp>
            <p:nvSpPr>
              <p:cNvPr id="377" name="Oval 376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TextBox 377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334" name="Group 333"/>
            <p:cNvGrpSpPr/>
            <p:nvPr/>
          </p:nvGrpSpPr>
          <p:grpSpPr>
            <a:xfrm>
              <a:off x="5752015" y="3061612"/>
              <a:ext cx="301660" cy="369332"/>
              <a:chOff x="927652" y="1126435"/>
              <a:chExt cx="301660" cy="369332"/>
            </a:xfrm>
          </p:grpSpPr>
          <p:sp>
            <p:nvSpPr>
              <p:cNvPr id="375" name="Oval 374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TextBox 375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4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35" name="TextBox 334"/>
            <p:cNvSpPr txBox="1"/>
            <p:nvPr/>
          </p:nvSpPr>
          <p:spPr>
            <a:xfrm>
              <a:off x="5744914" y="2077926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5737588" y="2561505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5744914" y="2852404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5737588" y="3335983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2443540" y="426669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2761769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3261034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en-US" dirty="0" smtClean="0"/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3579263" y="426669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4106033" y="426669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4424262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4949477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5267706" y="426669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1596367" y="213530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30000" dirty="0" smtClean="0"/>
                <a:t>+</a:t>
              </a:r>
              <a:endParaRPr lang="en-US" dirty="0" smtClean="0"/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1614263" y="2429642"/>
              <a:ext cx="289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30000" dirty="0"/>
                <a:t>-</a:t>
              </a:r>
              <a:endParaRPr lang="en-US" dirty="0" smtClean="0"/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1563092" y="2880022"/>
              <a:ext cx="392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30000" dirty="0" smtClean="0"/>
                <a:t>+</a:t>
              </a:r>
              <a:endParaRPr lang="en-US" dirty="0" smtClean="0"/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1577857" y="3174357"/>
              <a:ext cx="36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30000" dirty="0" smtClean="0"/>
                <a:t>-</a:t>
              </a:r>
              <a:endParaRPr lang="en-US" dirty="0" smtClean="0"/>
            </a:p>
          </p:txBody>
        </p:sp>
        <p:grpSp>
          <p:nvGrpSpPr>
            <p:cNvPr id="351" name="Group 350"/>
            <p:cNvGrpSpPr/>
            <p:nvPr/>
          </p:nvGrpSpPr>
          <p:grpSpPr>
            <a:xfrm>
              <a:off x="2558483" y="2298078"/>
              <a:ext cx="366657" cy="340906"/>
              <a:chOff x="397565" y="1943652"/>
              <a:chExt cx="366657" cy="340906"/>
            </a:xfrm>
          </p:grpSpPr>
          <p:sp>
            <p:nvSpPr>
              <p:cNvPr id="373" name="Isosceles Triangle 372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17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352" name="Group 351"/>
            <p:cNvGrpSpPr/>
            <p:nvPr/>
          </p:nvGrpSpPr>
          <p:grpSpPr>
            <a:xfrm>
              <a:off x="3395934" y="2298078"/>
              <a:ext cx="366657" cy="340906"/>
              <a:chOff x="397565" y="1943652"/>
              <a:chExt cx="366657" cy="340906"/>
            </a:xfrm>
          </p:grpSpPr>
          <p:sp>
            <p:nvSpPr>
              <p:cNvPr id="371" name="Isosceles Triangle 370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TextBox 371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18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353" name="Group 352"/>
            <p:cNvGrpSpPr/>
            <p:nvPr/>
          </p:nvGrpSpPr>
          <p:grpSpPr>
            <a:xfrm>
              <a:off x="2569526" y="3067952"/>
              <a:ext cx="366657" cy="340906"/>
              <a:chOff x="397565" y="1943652"/>
              <a:chExt cx="366657" cy="340906"/>
            </a:xfrm>
          </p:grpSpPr>
          <p:sp>
            <p:nvSpPr>
              <p:cNvPr id="369" name="Isosceles Triangle 368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TextBox 369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5</a:t>
                </a:r>
              </a:p>
            </p:txBody>
          </p:sp>
        </p:grpSp>
        <p:grpSp>
          <p:nvGrpSpPr>
            <p:cNvPr id="354" name="Group 353"/>
            <p:cNvGrpSpPr/>
            <p:nvPr/>
          </p:nvGrpSpPr>
          <p:grpSpPr>
            <a:xfrm>
              <a:off x="3406977" y="3067952"/>
              <a:ext cx="366657" cy="340906"/>
              <a:chOff x="397565" y="1943652"/>
              <a:chExt cx="366657" cy="340906"/>
            </a:xfrm>
          </p:grpSpPr>
          <p:sp>
            <p:nvSpPr>
              <p:cNvPr id="367" name="Isosceles Triangle 366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TextBox 367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6</a:t>
                </a:r>
              </a:p>
            </p:txBody>
          </p:sp>
        </p:grpSp>
        <p:grpSp>
          <p:nvGrpSpPr>
            <p:cNvPr id="355" name="Group 354"/>
            <p:cNvGrpSpPr/>
            <p:nvPr/>
          </p:nvGrpSpPr>
          <p:grpSpPr>
            <a:xfrm>
              <a:off x="4229890" y="2298078"/>
              <a:ext cx="366657" cy="340906"/>
              <a:chOff x="397565" y="1943652"/>
              <a:chExt cx="366657" cy="340906"/>
            </a:xfrm>
          </p:grpSpPr>
          <p:sp>
            <p:nvSpPr>
              <p:cNvPr id="365" name="Isosceles Triangle 364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TextBox 365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19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356" name="Group 355"/>
            <p:cNvGrpSpPr/>
            <p:nvPr/>
          </p:nvGrpSpPr>
          <p:grpSpPr>
            <a:xfrm>
              <a:off x="5067341" y="2298078"/>
              <a:ext cx="366657" cy="340906"/>
              <a:chOff x="397565" y="1943652"/>
              <a:chExt cx="366657" cy="340906"/>
            </a:xfrm>
          </p:grpSpPr>
          <p:sp>
            <p:nvSpPr>
              <p:cNvPr id="363" name="Isosceles Triangle 362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TextBox 363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20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357" name="Group 356"/>
            <p:cNvGrpSpPr/>
            <p:nvPr/>
          </p:nvGrpSpPr>
          <p:grpSpPr>
            <a:xfrm>
              <a:off x="4240933" y="3067952"/>
              <a:ext cx="366657" cy="340906"/>
              <a:chOff x="397565" y="1943652"/>
              <a:chExt cx="366657" cy="340906"/>
            </a:xfrm>
          </p:grpSpPr>
          <p:sp>
            <p:nvSpPr>
              <p:cNvPr id="361" name="Isosceles Triangle 360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TextBox 361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 smtClean="0">
                    <a:solidFill>
                      <a:srgbClr val="008000"/>
                    </a:solidFill>
                  </a:rPr>
                  <a:t>7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358" name="Group 357"/>
            <p:cNvGrpSpPr/>
            <p:nvPr/>
          </p:nvGrpSpPr>
          <p:grpSpPr>
            <a:xfrm>
              <a:off x="5078384" y="3067952"/>
              <a:ext cx="366657" cy="340906"/>
              <a:chOff x="397565" y="1943652"/>
              <a:chExt cx="366657" cy="340906"/>
            </a:xfrm>
          </p:grpSpPr>
          <p:sp>
            <p:nvSpPr>
              <p:cNvPr id="359" name="Isosceles Triangle 358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TextBox 359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8</a:t>
                </a:r>
              </a:p>
            </p:txBody>
          </p:sp>
        </p:grpSp>
      </p:grpSp>
      <p:grpSp>
        <p:nvGrpSpPr>
          <p:cNvPr id="387" name="Group 386"/>
          <p:cNvGrpSpPr/>
          <p:nvPr/>
        </p:nvGrpSpPr>
        <p:grpSpPr>
          <a:xfrm>
            <a:off x="5464454" y="4044668"/>
            <a:ext cx="351588" cy="351588"/>
            <a:chOff x="1302935" y="3904548"/>
            <a:chExt cx="938696" cy="938696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0" name="Group 389"/>
          <p:cNvGrpSpPr/>
          <p:nvPr/>
        </p:nvGrpSpPr>
        <p:grpSpPr>
          <a:xfrm>
            <a:off x="6127098" y="4711453"/>
            <a:ext cx="351588" cy="351588"/>
            <a:chOff x="1302935" y="3904548"/>
            <a:chExt cx="938696" cy="938696"/>
          </a:xfrm>
        </p:grpSpPr>
        <p:cxnSp>
          <p:nvCxnSpPr>
            <p:cNvPr id="391" name="Straight Connector 390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3" name="TextBox 392"/>
          <p:cNvSpPr txBox="1"/>
          <p:nvPr/>
        </p:nvSpPr>
        <p:spPr>
          <a:xfrm>
            <a:off x="4524413" y="5405320"/>
            <a:ext cx="773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9</a:t>
            </a:r>
          </a:p>
        </p:txBody>
      </p:sp>
      <p:grpSp>
        <p:nvGrpSpPr>
          <p:cNvPr id="394" name="Group 393"/>
          <p:cNvGrpSpPr/>
          <p:nvPr/>
        </p:nvGrpSpPr>
        <p:grpSpPr>
          <a:xfrm>
            <a:off x="5449692" y="4739061"/>
            <a:ext cx="351588" cy="351588"/>
            <a:chOff x="1302935" y="3904548"/>
            <a:chExt cx="938696" cy="938696"/>
          </a:xfrm>
        </p:grpSpPr>
        <p:cxnSp>
          <p:nvCxnSpPr>
            <p:cNvPr id="395" name="Straight Connector 394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7" name="Group 396"/>
          <p:cNvGrpSpPr/>
          <p:nvPr/>
        </p:nvGrpSpPr>
        <p:grpSpPr>
          <a:xfrm>
            <a:off x="6800978" y="4727112"/>
            <a:ext cx="351588" cy="351588"/>
            <a:chOff x="1302935" y="3904548"/>
            <a:chExt cx="938696" cy="938696"/>
          </a:xfrm>
        </p:grpSpPr>
        <p:cxnSp>
          <p:nvCxnSpPr>
            <p:cNvPr id="398" name="Straight Connector 397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0" name="Group 399"/>
          <p:cNvGrpSpPr/>
          <p:nvPr/>
        </p:nvGrpSpPr>
        <p:grpSpPr>
          <a:xfrm>
            <a:off x="7472519" y="4691285"/>
            <a:ext cx="351588" cy="351588"/>
            <a:chOff x="1302935" y="3904548"/>
            <a:chExt cx="938696" cy="938696"/>
          </a:xfrm>
        </p:grpSpPr>
        <p:cxnSp>
          <p:nvCxnSpPr>
            <p:cNvPr id="401" name="Straight Connector 400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8651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Rectangle 303"/>
          <p:cNvSpPr/>
          <p:nvPr/>
        </p:nvSpPr>
        <p:spPr>
          <a:xfrm>
            <a:off x="4776046" y="3960054"/>
            <a:ext cx="320058" cy="1307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9" name="Group 218"/>
          <p:cNvGrpSpPr/>
          <p:nvPr/>
        </p:nvGrpSpPr>
        <p:grpSpPr>
          <a:xfrm>
            <a:off x="4776046" y="3782272"/>
            <a:ext cx="3675600" cy="2390244"/>
            <a:chOff x="1563092" y="1934361"/>
            <a:chExt cx="4505010" cy="2701669"/>
          </a:xfrm>
        </p:grpSpPr>
        <p:cxnSp>
          <p:nvCxnSpPr>
            <p:cNvPr id="220" name="Straight Connector 219"/>
            <p:cNvCxnSpPr/>
            <p:nvPr/>
          </p:nvCxnSpPr>
          <p:spPr>
            <a:xfrm flipV="1">
              <a:off x="1851699" y="2319973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flipV="1">
              <a:off x="1851699" y="2626981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H="1" flipV="1">
              <a:off x="260265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flipH="1" flipV="1">
              <a:off x="2909663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H="1" flipV="1">
              <a:off x="3428707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flipH="1" flipV="1">
              <a:off x="373571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H="1" flipV="1">
              <a:off x="427905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flipH="1" flipV="1">
              <a:off x="4586063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flipH="1" flipV="1">
              <a:off x="5105107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flipH="1" flipV="1">
              <a:off x="541211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V="1">
              <a:off x="1851699" y="3090807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V="1">
              <a:off x="1851699" y="3397815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TextBox 231"/>
            <p:cNvSpPr txBox="1"/>
            <p:nvPr/>
          </p:nvSpPr>
          <p:spPr>
            <a:xfrm>
              <a:off x="2342008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2854449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3162223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3674664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4011754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524195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4852397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5364838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grpSp>
          <p:nvGrpSpPr>
            <p:cNvPr id="240" name="Group 239"/>
            <p:cNvGrpSpPr/>
            <p:nvPr/>
          </p:nvGrpSpPr>
          <p:grpSpPr>
            <a:xfrm>
              <a:off x="2608004" y="1934361"/>
              <a:ext cx="301660" cy="369332"/>
              <a:chOff x="927652" y="1126435"/>
              <a:chExt cx="301660" cy="369332"/>
            </a:xfrm>
          </p:grpSpPr>
          <p:sp>
            <p:nvSpPr>
              <p:cNvPr id="296" name="Oval 295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TextBox 296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41" name="Group 240"/>
            <p:cNvGrpSpPr/>
            <p:nvPr/>
          </p:nvGrpSpPr>
          <p:grpSpPr>
            <a:xfrm>
              <a:off x="3434056" y="1934361"/>
              <a:ext cx="301660" cy="369332"/>
              <a:chOff x="927652" y="1126435"/>
              <a:chExt cx="301660" cy="369332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4279055" y="1934361"/>
              <a:ext cx="301660" cy="369332"/>
              <a:chOff x="927652" y="1126435"/>
              <a:chExt cx="301660" cy="369332"/>
            </a:xfrm>
          </p:grpSpPr>
          <p:sp>
            <p:nvSpPr>
              <p:cNvPr id="292" name="Oval 291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243" name="Group 242"/>
            <p:cNvGrpSpPr/>
            <p:nvPr/>
          </p:nvGrpSpPr>
          <p:grpSpPr>
            <a:xfrm>
              <a:off x="5110456" y="1934361"/>
              <a:ext cx="301660" cy="369332"/>
              <a:chOff x="927652" y="1126435"/>
              <a:chExt cx="301660" cy="369332"/>
            </a:xfrm>
          </p:grpSpPr>
          <p:sp>
            <p:nvSpPr>
              <p:cNvPr id="290" name="Oval 289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TextBox 290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  <p:grpSp>
          <p:nvGrpSpPr>
            <p:cNvPr id="244" name="Group 243"/>
            <p:cNvGrpSpPr/>
            <p:nvPr/>
          </p:nvGrpSpPr>
          <p:grpSpPr>
            <a:xfrm>
              <a:off x="5752015" y="2285591"/>
              <a:ext cx="301660" cy="369332"/>
              <a:chOff x="927652" y="1126435"/>
              <a:chExt cx="301660" cy="369332"/>
            </a:xfrm>
          </p:grpSpPr>
          <p:sp>
            <p:nvSpPr>
              <p:cNvPr id="288" name="Oval 287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245" name="Group 244"/>
            <p:cNvGrpSpPr/>
            <p:nvPr/>
          </p:nvGrpSpPr>
          <p:grpSpPr>
            <a:xfrm>
              <a:off x="5752015" y="3061612"/>
              <a:ext cx="301660" cy="369332"/>
              <a:chOff x="927652" y="1126435"/>
              <a:chExt cx="301660" cy="369332"/>
            </a:xfrm>
          </p:grpSpPr>
          <p:sp>
            <p:nvSpPr>
              <p:cNvPr id="286" name="Oval 285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TextBox 286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4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46" name="TextBox 245"/>
            <p:cNvSpPr txBox="1"/>
            <p:nvPr/>
          </p:nvSpPr>
          <p:spPr>
            <a:xfrm>
              <a:off x="5744914" y="2077926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5737588" y="2561505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5744914" y="2852404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5737588" y="3335983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2443540" y="426669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2761769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3261034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en-US" dirty="0" smtClean="0"/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3579263" y="426669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4106033" y="426669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4424262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4949477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5267706" y="426669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1596367" y="213530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30000" dirty="0" smtClean="0"/>
                <a:t>+</a:t>
              </a:r>
              <a:endParaRPr lang="en-US" dirty="0" smtClean="0"/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1614263" y="2429642"/>
              <a:ext cx="289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30000" dirty="0"/>
                <a:t>-</a:t>
              </a:r>
              <a:endParaRPr lang="en-US" dirty="0" smtClean="0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1563092" y="2880022"/>
              <a:ext cx="392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30000" dirty="0" smtClean="0"/>
                <a:t>+</a:t>
              </a:r>
              <a:endParaRPr lang="en-US" dirty="0" smtClean="0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1577857" y="3174357"/>
              <a:ext cx="36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30000" dirty="0" smtClean="0"/>
                <a:t>-</a:t>
              </a:r>
              <a:endParaRPr lang="en-US" dirty="0" smtClean="0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2558483" y="2298078"/>
              <a:ext cx="366657" cy="340906"/>
              <a:chOff x="397565" y="1943652"/>
              <a:chExt cx="366657" cy="340906"/>
            </a:xfrm>
          </p:grpSpPr>
          <p:sp>
            <p:nvSpPr>
              <p:cNvPr id="284" name="Isosceles Triangle 283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TextBox 284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17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263" name="Group 262"/>
            <p:cNvGrpSpPr/>
            <p:nvPr/>
          </p:nvGrpSpPr>
          <p:grpSpPr>
            <a:xfrm>
              <a:off x="3395934" y="2298078"/>
              <a:ext cx="366657" cy="340906"/>
              <a:chOff x="397565" y="1943652"/>
              <a:chExt cx="366657" cy="340906"/>
            </a:xfrm>
          </p:grpSpPr>
          <p:sp>
            <p:nvSpPr>
              <p:cNvPr id="282" name="Isosceles Triangle 281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TextBox 282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18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264" name="Group 263"/>
            <p:cNvGrpSpPr/>
            <p:nvPr/>
          </p:nvGrpSpPr>
          <p:grpSpPr>
            <a:xfrm>
              <a:off x="2569526" y="3067952"/>
              <a:ext cx="366657" cy="340906"/>
              <a:chOff x="397565" y="1943652"/>
              <a:chExt cx="366657" cy="340906"/>
            </a:xfrm>
          </p:grpSpPr>
          <p:sp>
            <p:nvSpPr>
              <p:cNvPr id="280" name="Isosceles Triangle 279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5</a:t>
                </a:r>
              </a:p>
            </p:txBody>
          </p:sp>
        </p:grpSp>
        <p:grpSp>
          <p:nvGrpSpPr>
            <p:cNvPr id="265" name="Group 264"/>
            <p:cNvGrpSpPr/>
            <p:nvPr/>
          </p:nvGrpSpPr>
          <p:grpSpPr>
            <a:xfrm>
              <a:off x="3406977" y="3067952"/>
              <a:ext cx="366657" cy="340906"/>
              <a:chOff x="397565" y="1943652"/>
              <a:chExt cx="366657" cy="340906"/>
            </a:xfrm>
          </p:grpSpPr>
          <p:sp>
            <p:nvSpPr>
              <p:cNvPr id="278" name="Isosceles Triangle 277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TextBox 278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6</a:t>
                </a:r>
              </a:p>
            </p:txBody>
          </p:sp>
        </p:grpSp>
        <p:grpSp>
          <p:nvGrpSpPr>
            <p:cNvPr id="266" name="Group 265"/>
            <p:cNvGrpSpPr/>
            <p:nvPr/>
          </p:nvGrpSpPr>
          <p:grpSpPr>
            <a:xfrm>
              <a:off x="4229890" y="2298078"/>
              <a:ext cx="366657" cy="340906"/>
              <a:chOff x="397565" y="1943652"/>
              <a:chExt cx="366657" cy="340906"/>
            </a:xfrm>
          </p:grpSpPr>
          <p:sp>
            <p:nvSpPr>
              <p:cNvPr id="276" name="Isosceles Triangle 275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TextBox 276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19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267" name="Group 266"/>
            <p:cNvGrpSpPr/>
            <p:nvPr/>
          </p:nvGrpSpPr>
          <p:grpSpPr>
            <a:xfrm>
              <a:off x="5067341" y="2298078"/>
              <a:ext cx="366657" cy="340906"/>
              <a:chOff x="397565" y="1943652"/>
              <a:chExt cx="366657" cy="340906"/>
            </a:xfrm>
          </p:grpSpPr>
          <p:sp>
            <p:nvSpPr>
              <p:cNvPr id="274" name="Isosceles Triangle 273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20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268" name="Group 267"/>
            <p:cNvGrpSpPr/>
            <p:nvPr/>
          </p:nvGrpSpPr>
          <p:grpSpPr>
            <a:xfrm>
              <a:off x="4240933" y="3067952"/>
              <a:ext cx="366657" cy="340906"/>
              <a:chOff x="397565" y="1943652"/>
              <a:chExt cx="366657" cy="340906"/>
            </a:xfrm>
          </p:grpSpPr>
          <p:sp>
            <p:nvSpPr>
              <p:cNvPr id="272" name="Isosceles Triangle 271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 smtClean="0">
                    <a:solidFill>
                      <a:srgbClr val="008000"/>
                    </a:solidFill>
                  </a:rPr>
                  <a:t>7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269" name="Group 268"/>
            <p:cNvGrpSpPr/>
            <p:nvPr/>
          </p:nvGrpSpPr>
          <p:grpSpPr>
            <a:xfrm>
              <a:off x="5078384" y="3067952"/>
              <a:ext cx="366657" cy="340906"/>
              <a:chOff x="397565" y="1943652"/>
              <a:chExt cx="366657" cy="340906"/>
            </a:xfrm>
          </p:grpSpPr>
          <p:sp>
            <p:nvSpPr>
              <p:cNvPr id="270" name="Isosceles Triangle 269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TextBox 270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8</a:t>
                </a:r>
              </a:p>
            </p:txBody>
          </p:sp>
        </p:grpSp>
      </p:grpSp>
      <p:grpSp>
        <p:nvGrpSpPr>
          <p:cNvPr id="100" name="Group 99"/>
          <p:cNvGrpSpPr/>
          <p:nvPr/>
        </p:nvGrpSpPr>
        <p:grpSpPr>
          <a:xfrm>
            <a:off x="143310" y="911756"/>
            <a:ext cx="3675600" cy="2390244"/>
            <a:chOff x="1563092" y="1934361"/>
            <a:chExt cx="4505010" cy="2701669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1851699" y="2319973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1851699" y="2626981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260265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2909663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3428707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373571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427905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4586063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5105107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541211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1851699" y="3090807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1851699" y="3397815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342008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54449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62223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74664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11754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24195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852397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64838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608004" y="1934361"/>
              <a:ext cx="301660" cy="369332"/>
              <a:chOff x="927652" y="1126435"/>
              <a:chExt cx="301660" cy="369332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434056" y="1934361"/>
              <a:ext cx="301660" cy="369332"/>
              <a:chOff x="927652" y="1126435"/>
              <a:chExt cx="301660" cy="369332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279055" y="1934361"/>
              <a:ext cx="301660" cy="369332"/>
              <a:chOff x="927652" y="1126435"/>
              <a:chExt cx="301660" cy="369332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110456" y="1934361"/>
              <a:ext cx="301660" cy="369332"/>
              <a:chOff x="927652" y="1126435"/>
              <a:chExt cx="301660" cy="369332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752015" y="2285591"/>
              <a:ext cx="301660" cy="369332"/>
              <a:chOff x="927652" y="1126435"/>
              <a:chExt cx="301660" cy="369332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752015" y="3061612"/>
              <a:ext cx="301660" cy="369332"/>
              <a:chOff x="927652" y="1126435"/>
              <a:chExt cx="301660" cy="369332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4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5744914" y="2077926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37588" y="2561505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44914" y="2852404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37588" y="3335983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43540" y="426669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61769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61034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en-US" dirty="0" smtClean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79263" y="426669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106033" y="426669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24262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49477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67706" y="426669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596367" y="213530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30000" dirty="0" smtClean="0"/>
                <a:t>+</a:t>
              </a:r>
              <a:endParaRPr lang="en-US" dirty="0" smtClean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614263" y="2429642"/>
              <a:ext cx="289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30000" dirty="0"/>
                <a:t>-</a:t>
              </a:r>
              <a:endParaRPr lang="en-US" dirty="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563092" y="2880022"/>
              <a:ext cx="392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30000" dirty="0" smtClean="0"/>
                <a:t>+</a:t>
              </a:r>
              <a:endParaRPr lang="en-US" dirty="0" smtClean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577857" y="3174357"/>
              <a:ext cx="36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30000" dirty="0" smtClean="0"/>
                <a:t>-</a:t>
              </a:r>
              <a:endParaRPr lang="en-US" dirty="0" smtClean="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2558483" y="2298078"/>
              <a:ext cx="366657" cy="340906"/>
              <a:chOff x="397565" y="1943652"/>
              <a:chExt cx="366657" cy="340906"/>
            </a:xfrm>
          </p:grpSpPr>
          <p:sp>
            <p:nvSpPr>
              <p:cNvPr id="81" name="Isosceles Triangle 80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17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3395934" y="2298078"/>
              <a:ext cx="366657" cy="340906"/>
              <a:chOff x="397565" y="1943652"/>
              <a:chExt cx="366657" cy="340906"/>
            </a:xfrm>
          </p:grpSpPr>
          <p:sp>
            <p:nvSpPr>
              <p:cNvPr id="79" name="Isosceles Triangle 78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18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2569526" y="3067952"/>
              <a:ext cx="366657" cy="340906"/>
              <a:chOff x="397565" y="1943652"/>
              <a:chExt cx="366657" cy="340906"/>
            </a:xfrm>
          </p:grpSpPr>
          <p:sp>
            <p:nvSpPr>
              <p:cNvPr id="77" name="Isosceles Triangle 76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5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3406977" y="3067952"/>
              <a:ext cx="366657" cy="340906"/>
              <a:chOff x="397565" y="1943652"/>
              <a:chExt cx="366657" cy="340906"/>
            </a:xfrm>
          </p:grpSpPr>
          <p:sp>
            <p:nvSpPr>
              <p:cNvPr id="75" name="Isosceles Triangle 74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6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229890" y="2298078"/>
              <a:ext cx="366657" cy="340906"/>
              <a:chOff x="397565" y="1943652"/>
              <a:chExt cx="366657" cy="340906"/>
            </a:xfrm>
          </p:grpSpPr>
          <p:sp>
            <p:nvSpPr>
              <p:cNvPr id="73" name="Isosceles Triangle 72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19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5067341" y="2298078"/>
              <a:ext cx="366657" cy="340906"/>
              <a:chOff x="397565" y="1943652"/>
              <a:chExt cx="366657" cy="340906"/>
            </a:xfrm>
          </p:grpSpPr>
          <p:sp>
            <p:nvSpPr>
              <p:cNvPr id="71" name="Isosceles Triangle 70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20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240933" y="3067952"/>
              <a:ext cx="366657" cy="340906"/>
              <a:chOff x="397565" y="1943652"/>
              <a:chExt cx="366657" cy="340906"/>
            </a:xfrm>
          </p:grpSpPr>
          <p:sp>
            <p:nvSpPr>
              <p:cNvPr id="69" name="Isosceles Triangle 68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 smtClean="0">
                    <a:solidFill>
                      <a:srgbClr val="008000"/>
                    </a:solidFill>
                  </a:rPr>
                  <a:t>7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078384" y="3067952"/>
              <a:ext cx="366657" cy="340906"/>
              <a:chOff x="397565" y="1943652"/>
              <a:chExt cx="366657" cy="340906"/>
            </a:xfrm>
          </p:grpSpPr>
          <p:sp>
            <p:nvSpPr>
              <p:cNvPr id="67" name="Isosceles Triangle 66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8</a:t>
                </a:r>
              </a:p>
            </p:txBody>
          </p:sp>
        </p:grpSp>
      </p:grpSp>
      <p:sp>
        <p:nvSpPr>
          <p:cNvPr id="95" name="TextBox 94"/>
          <p:cNvSpPr txBox="1"/>
          <p:nvPr/>
        </p:nvSpPr>
        <p:spPr>
          <a:xfrm>
            <a:off x="1851699" y="309217"/>
            <a:ext cx="6488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Resistivity Measurement Sequence</a:t>
            </a:r>
            <a:r>
              <a:rPr lang="en-US" sz="2800" dirty="0" smtClean="0"/>
              <a:t> – R</a:t>
            </a:r>
            <a:r>
              <a:rPr lang="en-US" sz="2800" baseline="-25000" dirty="0" smtClean="0"/>
              <a:t>AB, CD</a:t>
            </a:r>
            <a:endParaRPr lang="en-US" sz="2800" dirty="0" smtClean="0"/>
          </a:p>
        </p:txBody>
      </p:sp>
      <p:sp>
        <p:nvSpPr>
          <p:cNvPr id="101" name="TextBox 100"/>
          <p:cNvSpPr txBox="1"/>
          <p:nvPr/>
        </p:nvSpPr>
        <p:spPr>
          <a:xfrm>
            <a:off x="4270760" y="1235347"/>
            <a:ext cx="43781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Current Off</a:t>
            </a:r>
          </a:p>
          <a:p>
            <a:pPr marL="342900" indent="-342900">
              <a:buAutoNum type="arabicPeriod"/>
            </a:pPr>
            <a:r>
              <a:rPr lang="en-US" dirty="0" smtClean="0"/>
              <a:t>Short Card – Close 17, 25, 26, 27, 28</a:t>
            </a:r>
          </a:p>
          <a:p>
            <a:pPr marL="342900" indent="-342900">
              <a:buAutoNum type="arabicPeriod"/>
            </a:pPr>
            <a:r>
              <a:rPr lang="en-US" dirty="0" smtClean="0"/>
              <a:t>Prepare Measurement - Open 25, 27, 28</a:t>
            </a:r>
          </a:p>
          <a:p>
            <a:pPr marL="342900" indent="-342900">
              <a:buAutoNum type="arabicPeriod"/>
            </a:pPr>
            <a:r>
              <a:rPr lang="en-US" dirty="0" smtClean="0"/>
              <a:t>Current On, Delay, Measure Voltage</a:t>
            </a:r>
          </a:p>
          <a:p>
            <a:pPr marL="342900" indent="-342900">
              <a:buAutoNum type="arabicPeriod"/>
            </a:pPr>
            <a:r>
              <a:rPr lang="en-US" dirty="0" smtClean="0"/>
              <a:t>Current Reverse, Delay, Measure Voltage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945506" y="1240504"/>
            <a:ext cx="351588" cy="351588"/>
            <a:chOff x="1302935" y="3904548"/>
            <a:chExt cx="938696" cy="938696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941911" y="1917847"/>
            <a:ext cx="351588" cy="351588"/>
            <a:chOff x="1302935" y="3904548"/>
            <a:chExt cx="938696" cy="938696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1608150" y="1907289"/>
            <a:ext cx="351588" cy="351588"/>
            <a:chOff x="1302935" y="3904548"/>
            <a:chExt cx="938696" cy="938696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2301920" y="1915152"/>
            <a:ext cx="351588" cy="351588"/>
            <a:chOff x="1302935" y="3904548"/>
            <a:chExt cx="938696" cy="938696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2985736" y="1879671"/>
            <a:ext cx="351588" cy="351588"/>
            <a:chOff x="1302935" y="3904548"/>
            <a:chExt cx="938696" cy="938696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261472" y="3813982"/>
            <a:ext cx="3675600" cy="2390244"/>
            <a:chOff x="1563092" y="1934361"/>
            <a:chExt cx="4505010" cy="2701669"/>
          </a:xfrm>
        </p:grpSpPr>
        <p:cxnSp>
          <p:nvCxnSpPr>
            <p:cNvPr id="123" name="Straight Connector 122"/>
            <p:cNvCxnSpPr/>
            <p:nvPr/>
          </p:nvCxnSpPr>
          <p:spPr>
            <a:xfrm flipV="1">
              <a:off x="1851699" y="2319973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1851699" y="2626981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 flipV="1">
              <a:off x="260265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 flipV="1">
              <a:off x="2909663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H="1" flipV="1">
              <a:off x="3428707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 flipV="1">
              <a:off x="373571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H="1" flipV="1">
              <a:off x="427905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 flipV="1">
              <a:off x="4586063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H="1" flipV="1">
              <a:off x="5105107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 flipV="1">
              <a:off x="541211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1851699" y="3090807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1851699" y="3397815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2342008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854449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162223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674664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011754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524195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852397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364838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2608004" y="1934361"/>
              <a:ext cx="301660" cy="369332"/>
              <a:chOff x="927652" y="1126435"/>
              <a:chExt cx="301660" cy="369332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3434056" y="1934361"/>
              <a:ext cx="301660" cy="369332"/>
              <a:chOff x="927652" y="1126435"/>
              <a:chExt cx="301660" cy="369332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4279055" y="1934361"/>
              <a:ext cx="301660" cy="369332"/>
              <a:chOff x="927652" y="1126435"/>
              <a:chExt cx="301660" cy="369332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5110456" y="1934361"/>
              <a:ext cx="301660" cy="369332"/>
              <a:chOff x="927652" y="1126435"/>
              <a:chExt cx="301660" cy="369332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5752015" y="2285591"/>
              <a:ext cx="301660" cy="369332"/>
              <a:chOff x="927652" y="1126435"/>
              <a:chExt cx="301660" cy="369332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5752015" y="3061612"/>
              <a:ext cx="301660" cy="369332"/>
              <a:chOff x="927652" y="1126435"/>
              <a:chExt cx="301660" cy="369332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4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49" name="TextBox 148"/>
            <p:cNvSpPr txBox="1"/>
            <p:nvPr/>
          </p:nvSpPr>
          <p:spPr>
            <a:xfrm>
              <a:off x="5744914" y="2077926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737588" y="2561505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744914" y="2852404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737588" y="3335983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443540" y="426669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761769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261034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en-US" dirty="0" smtClean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579263" y="426669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106033" y="426669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4424262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949477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267706" y="426669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1596367" y="213530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30000" dirty="0" smtClean="0"/>
                <a:t>+</a:t>
              </a:r>
              <a:endParaRPr lang="en-US" dirty="0" smtClean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614263" y="2429642"/>
              <a:ext cx="289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30000" dirty="0"/>
                <a:t>-</a:t>
              </a:r>
              <a:endParaRPr lang="en-US" dirty="0" smtClean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563092" y="2880022"/>
              <a:ext cx="392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30000" dirty="0" smtClean="0"/>
                <a:t>+</a:t>
              </a:r>
              <a:endParaRPr lang="en-US" dirty="0" smtClean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577857" y="3174357"/>
              <a:ext cx="36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30000" dirty="0" smtClean="0"/>
                <a:t>-</a:t>
              </a:r>
              <a:endParaRPr lang="en-US" dirty="0" smtClean="0"/>
            </a:p>
          </p:txBody>
        </p:sp>
        <p:grpSp>
          <p:nvGrpSpPr>
            <p:cNvPr id="165" name="Group 164"/>
            <p:cNvGrpSpPr/>
            <p:nvPr/>
          </p:nvGrpSpPr>
          <p:grpSpPr>
            <a:xfrm>
              <a:off x="2558483" y="2298078"/>
              <a:ext cx="366657" cy="340906"/>
              <a:chOff x="397565" y="1943652"/>
              <a:chExt cx="366657" cy="340906"/>
            </a:xfrm>
          </p:grpSpPr>
          <p:sp>
            <p:nvSpPr>
              <p:cNvPr id="187" name="Isosceles Triangle 186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17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3395934" y="2298078"/>
              <a:ext cx="366657" cy="340906"/>
              <a:chOff x="397565" y="1943652"/>
              <a:chExt cx="366657" cy="340906"/>
            </a:xfrm>
          </p:grpSpPr>
          <p:sp>
            <p:nvSpPr>
              <p:cNvPr id="185" name="Isosceles Triangle 184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18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2569526" y="3067952"/>
              <a:ext cx="366657" cy="340906"/>
              <a:chOff x="397565" y="1943652"/>
              <a:chExt cx="366657" cy="340906"/>
            </a:xfrm>
          </p:grpSpPr>
          <p:sp>
            <p:nvSpPr>
              <p:cNvPr id="183" name="Isosceles Triangle 182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5</a:t>
                </a:r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3406977" y="3067952"/>
              <a:ext cx="366657" cy="340906"/>
              <a:chOff x="397565" y="1943652"/>
              <a:chExt cx="366657" cy="340906"/>
            </a:xfrm>
          </p:grpSpPr>
          <p:sp>
            <p:nvSpPr>
              <p:cNvPr id="181" name="Isosceles Triangle 180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6</a:t>
                </a:r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4229890" y="2298078"/>
              <a:ext cx="366657" cy="340906"/>
              <a:chOff x="397565" y="1943652"/>
              <a:chExt cx="366657" cy="340906"/>
            </a:xfrm>
          </p:grpSpPr>
          <p:sp>
            <p:nvSpPr>
              <p:cNvPr id="179" name="Isosceles Triangle 178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19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5067341" y="2298078"/>
              <a:ext cx="366657" cy="340906"/>
              <a:chOff x="397565" y="1943652"/>
              <a:chExt cx="366657" cy="340906"/>
            </a:xfrm>
          </p:grpSpPr>
          <p:sp>
            <p:nvSpPr>
              <p:cNvPr id="177" name="Isosceles Triangle 176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20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4240933" y="3067952"/>
              <a:ext cx="366657" cy="340906"/>
              <a:chOff x="397565" y="1943652"/>
              <a:chExt cx="366657" cy="340906"/>
            </a:xfrm>
          </p:grpSpPr>
          <p:sp>
            <p:nvSpPr>
              <p:cNvPr id="175" name="Isosceles Triangle 174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 smtClean="0">
                    <a:solidFill>
                      <a:srgbClr val="008000"/>
                    </a:solidFill>
                  </a:rPr>
                  <a:t>7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5078384" y="3067952"/>
              <a:ext cx="366657" cy="340906"/>
              <a:chOff x="397565" y="1943652"/>
              <a:chExt cx="366657" cy="340906"/>
            </a:xfrm>
          </p:grpSpPr>
          <p:sp>
            <p:nvSpPr>
              <p:cNvPr id="173" name="Isosceles Triangle 172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8</a:t>
                </a:r>
              </a:p>
            </p:txBody>
          </p:sp>
        </p:grpSp>
      </p:grpSp>
      <p:grpSp>
        <p:nvGrpSpPr>
          <p:cNvPr id="201" name="Group 200"/>
          <p:cNvGrpSpPr/>
          <p:nvPr/>
        </p:nvGrpSpPr>
        <p:grpSpPr>
          <a:xfrm>
            <a:off x="1063668" y="4142730"/>
            <a:ext cx="351588" cy="351588"/>
            <a:chOff x="1302935" y="3904548"/>
            <a:chExt cx="938696" cy="938696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Group 206"/>
          <p:cNvGrpSpPr/>
          <p:nvPr/>
        </p:nvGrpSpPr>
        <p:grpSpPr>
          <a:xfrm>
            <a:off x="1726312" y="4809515"/>
            <a:ext cx="351588" cy="351588"/>
            <a:chOff x="1302935" y="3904548"/>
            <a:chExt cx="938696" cy="938696"/>
          </a:xfrm>
        </p:grpSpPr>
        <p:cxnSp>
          <p:nvCxnSpPr>
            <p:cNvPr id="208" name="Straight Connector 207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7" name="Straight Arrow Connector 216"/>
          <p:cNvCxnSpPr/>
          <p:nvPr/>
        </p:nvCxnSpPr>
        <p:spPr>
          <a:xfrm>
            <a:off x="2135788" y="3401391"/>
            <a:ext cx="0" cy="412591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rot="16200000">
            <a:off x="4400130" y="4564803"/>
            <a:ext cx="0" cy="412591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8" name="Group 297"/>
          <p:cNvGrpSpPr/>
          <p:nvPr/>
        </p:nvGrpSpPr>
        <p:grpSpPr>
          <a:xfrm>
            <a:off x="5578242" y="4111020"/>
            <a:ext cx="351588" cy="351588"/>
            <a:chOff x="1302935" y="3904548"/>
            <a:chExt cx="938696" cy="938696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1" name="Group 300"/>
          <p:cNvGrpSpPr/>
          <p:nvPr/>
        </p:nvGrpSpPr>
        <p:grpSpPr>
          <a:xfrm>
            <a:off x="6240886" y="4777805"/>
            <a:ext cx="351588" cy="351588"/>
            <a:chOff x="1302935" y="3904548"/>
            <a:chExt cx="938696" cy="938696"/>
          </a:xfrm>
        </p:grpSpPr>
        <p:cxnSp>
          <p:nvCxnSpPr>
            <p:cNvPr id="302" name="Straight Connector 301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44598" y="523904"/>
            <a:ext cx="109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Steps 1, 2</a:t>
            </a:r>
            <a:endParaRPr lang="en-US" dirty="0"/>
          </a:p>
        </p:txBody>
      </p:sp>
      <p:sp>
        <p:nvSpPr>
          <p:cNvPr id="305" name="TextBox 304"/>
          <p:cNvSpPr txBox="1"/>
          <p:nvPr/>
        </p:nvSpPr>
        <p:spPr>
          <a:xfrm>
            <a:off x="123627" y="5503382"/>
            <a:ext cx="773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306" name="TextBox 305"/>
          <p:cNvSpPr txBox="1"/>
          <p:nvPr/>
        </p:nvSpPr>
        <p:spPr>
          <a:xfrm>
            <a:off x="4242886" y="5524429"/>
            <a:ext cx="109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Steps 4,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22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143310" y="911756"/>
            <a:ext cx="3675600" cy="2390244"/>
            <a:chOff x="1563092" y="1934361"/>
            <a:chExt cx="4505010" cy="2701669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1851699" y="2319973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1851699" y="2626981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260265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2909663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3428707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373571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427905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4586063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5105107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541211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1851699" y="3090807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1851699" y="3397815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342008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54449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62223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74664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11754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24195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852397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64838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608004" y="1934361"/>
              <a:ext cx="301660" cy="369332"/>
              <a:chOff x="927652" y="1126435"/>
              <a:chExt cx="301660" cy="369332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434056" y="1934361"/>
              <a:ext cx="301660" cy="369332"/>
              <a:chOff x="927652" y="1126435"/>
              <a:chExt cx="301660" cy="369332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279055" y="1934361"/>
              <a:ext cx="301660" cy="369332"/>
              <a:chOff x="927652" y="1126435"/>
              <a:chExt cx="301660" cy="369332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110456" y="1934361"/>
              <a:ext cx="301660" cy="369332"/>
              <a:chOff x="927652" y="1126435"/>
              <a:chExt cx="301660" cy="369332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752015" y="2285591"/>
              <a:ext cx="301660" cy="369332"/>
              <a:chOff x="927652" y="1126435"/>
              <a:chExt cx="301660" cy="369332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752015" y="3061612"/>
              <a:ext cx="301660" cy="369332"/>
              <a:chOff x="927652" y="1126435"/>
              <a:chExt cx="301660" cy="369332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4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5744914" y="2077926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37588" y="2561505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44914" y="2852404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37588" y="3335983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43540" y="426669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61769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61034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en-US" dirty="0" smtClean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79263" y="426669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106033" y="426669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24262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49477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67706" y="426669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596367" y="213530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30000" dirty="0" smtClean="0"/>
                <a:t>+</a:t>
              </a:r>
              <a:endParaRPr lang="en-US" dirty="0" smtClean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614263" y="2429642"/>
              <a:ext cx="289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30000" dirty="0"/>
                <a:t>-</a:t>
              </a:r>
              <a:endParaRPr lang="en-US" dirty="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563092" y="2880022"/>
              <a:ext cx="392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30000" dirty="0" smtClean="0"/>
                <a:t>+</a:t>
              </a:r>
              <a:endParaRPr lang="en-US" dirty="0" smtClean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577857" y="3174357"/>
              <a:ext cx="36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30000" dirty="0" smtClean="0"/>
                <a:t>-</a:t>
              </a:r>
              <a:endParaRPr lang="en-US" dirty="0" smtClean="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2558483" y="2298078"/>
              <a:ext cx="366657" cy="340906"/>
              <a:chOff x="397565" y="1943652"/>
              <a:chExt cx="366657" cy="340906"/>
            </a:xfrm>
          </p:grpSpPr>
          <p:sp>
            <p:nvSpPr>
              <p:cNvPr id="81" name="Isosceles Triangle 80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17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3395934" y="2298078"/>
              <a:ext cx="366657" cy="340906"/>
              <a:chOff x="397565" y="1943652"/>
              <a:chExt cx="366657" cy="340906"/>
            </a:xfrm>
          </p:grpSpPr>
          <p:sp>
            <p:nvSpPr>
              <p:cNvPr id="79" name="Isosceles Triangle 78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18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2569526" y="3067952"/>
              <a:ext cx="366657" cy="340906"/>
              <a:chOff x="397565" y="1943652"/>
              <a:chExt cx="366657" cy="340906"/>
            </a:xfrm>
          </p:grpSpPr>
          <p:sp>
            <p:nvSpPr>
              <p:cNvPr id="77" name="Isosceles Triangle 76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5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3406977" y="3067952"/>
              <a:ext cx="366657" cy="340906"/>
              <a:chOff x="397565" y="1943652"/>
              <a:chExt cx="366657" cy="340906"/>
            </a:xfrm>
          </p:grpSpPr>
          <p:sp>
            <p:nvSpPr>
              <p:cNvPr id="75" name="Isosceles Triangle 74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6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229890" y="2298078"/>
              <a:ext cx="366657" cy="340906"/>
              <a:chOff x="397565" y="1943652"/>
              <a:chExt cx="366657" cy="340906"/>
            </a:xfrm>
          </p:grpSpPr>
          <p:sp>
            <p:nvSpPr>
              <p:cNvPr id="73" name="Isosceles Triangle 72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19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5067341" y="2298078"/>
              <a:ext cx="366657" cy="340906"/>
              <a:chOff x="397565" y="1943652"/>
              <a:chExt cx="366657" cy="340906"/>
            </a:xfrm>
          </p:grpSpPr>
          <p:sp>
            <p:nvSpPr>
              <p:cNvPr id="71" name="Isosceles Triangle 70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20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240933" y="3067952"/>
              <a:ext cx="366657" cy="340906"/>
              <a:chOff x="397565" y="1943652"/>
              <a:chExt cx="366657" cy="340906"/>
            </a:xfrm>
          </p:grpSpPr>
          <p:sp>
            <p:nvSpPr>
              <p:cNvPr id="69" name="Isosceles Triangle 68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 smtClean="0">
                    <a:solidFill>
                      <a:srgbClr val="008000"/>
                    </a:solidFill>
                  </a:rPr>
                  <a:t>7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078384" y="3067952"/>
              <a:ext cx="366657" cy="340906"/>
              <a:chOff x="397565" y="1943652"/>
              <a:chExt cx="366657" cy="340906"/>
            </a:xfrm>
          </p:grpSpPr>
          <p:sp>
            <p:nvSpPr>
              <p:cNvPr id="67" name="Isosceles Triangle 66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8</a:t>
                </a:r>
              </a:p>
            </p:txBody>
          </p:sp>
        </p:grpSp>
      </p:grpSp>
      <p:sp>
        <p:nvSpPr>
          <p:cNvPr id="95" name="TextBox 94"/>
          <p:cNvSpPr txBox="1"/>
          <p:nvPr/>
        </p:nvSpPr>
        <p:spPr>
          <a:xfrm>
            <a:off x="1851699" y="309217"/>
            <a:ext cx="6488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Resistivity Measurement </a:t>
            </a:r>
            <a:r>
              <a:rPr lang="en-US" sz="2800" u="sng" dirty="0" smtClean="0"/>
              <a:t>Sequence</a:t>
            </a:r>
            <a:r>
              <a:rPr lang="en-US" sz="2800" dirty="0" smtClean="0"/>
              <a:t> – R</a:t>
            </a:r>
            <a:r>
              <a:rPr lang="en-US" sz="2800" baseline="-25000" dirty="0" smtClean="0"/>
              <a:t>AB, CD</a:t>
            </a:r>
            <a:endParaRPr lang="en-US" sz="2800" dirty="0" smtClean="0"/>
          </a:p>
        </p:txBody>
      </p:sp>
      <p:sp>
        <p:nvSpPr>
          <p:cNvPr id="101" name="TextBox 100"/>
          <p:cNvSpPr txBox="1"/>
          <p:nvPr/>
        </p:nvSpPr>
        <p:spPr>
          <a:xfrm>
            <a:off x="4311781" y="1065346"/>
            <a:ext cx="322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dirty="0" smtClean="0"/>
              <a:t>Current Off</a:t>
            </a:r>
          </a:p>
          <a:p>
            <a:pPr marL="342900" indent="-342900">
              <a:buAutoNum type="arabicPeriod" startAt="6"/>
            </a:pPr>
            <a:r>
              <a:rPr lang="en-US" dirty="0" smtClean="0"/>
              <a:t>Short Card – Close 25, 27, 28</a:t>
            </a:r>
            <a:endParaRPr lang="en-US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945506" y="1240504"/>
            <a:ext cx="351588" cy="351588"/>
            <a:chOff x="1302935" y="3904548"/>
            <a:chExt cx="938696" cy="938696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1608150" y="1907289"/>
            <a:ext cx="351588" cy="351588"/>
            <a:chOff x="1302935" y="3904548"/>
            <a:chExt cx="938696" cy="938696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261472" y="3813982"/>
            <a:ext cx="3675600" cy="2390244"/>
            <a:chOff x="1563092" y="1934361"/>
            <a:chExt cx="4505010" cy="2701669"/>
          </a:xfrm>
        </p:grpSpPr>
        <p:cxnSp>
          <p:nvCxnSpPr>
            <p:cNvPr id="123" name="Straight Connector 122"/>
            <p:cNvCxnSpPr/>
            <p:nvPr/>
          </p:nvCxnSpPr>
          <p:spPr>
            <a:xfrm flipV="1">
              <a:off x="1851699" y="2319973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1851699" y="2626981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 flipV="1">
              <a:off x="260265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 flipV="1">
              <a:off x="2909663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H="1" flipV="1">
              <a:off x="3428707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 flipV="1">
              <a:off x="373571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H="1" flipV="1">
              <a:off x="427905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 flipV="1">
              <a:off x="4586063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H="1" flipV="1">
              <a:off x="5105107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 flipV="1">
              <a:off x="541211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1851699" y="3090807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1851699" y="3397815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2342008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854449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162223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674664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011754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524195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852397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364838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2608004" y="1934361"/>
              <a:ext cx="301660" cy="369332"/>
              <a:chOff x="927652" y="1126435"/>
              <a:chExt cx="301660" cy="369332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3434056" y="1934361"/>
              <a:ext cx="301660" cy="369332"/>
              <a:chOff x="927652" y="1126435"/>
              <a:chExt cx="301660" cy="369332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4279055" y="1934361"/>
              <a:ext cx="301660" cy="369332"/>
              <a:chOff x="927652" y="1126435"/>
              <a:chExt cx="301660" cy="369332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5110456" y="1934361"/>
              <a:ext cx="301660" cy="369332"/>
              <a:chOff x="927652" y="1126435"/>
              <a:chExt cx="301660" cy="369332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5752015" y="2285591"/>
              <a:ext cx="301660" cy="369332"/>
              <a:chOff x="927652" y="1126435"/>
              <a:chExt cx="301660" cy="369332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5752015" y="3061612"/>
              <a:ext cx="301660" cy="369332"/>
              <a:chOff x="927652" y="1126435"/>
              <a:chExt cx="301660" cy="369332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4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49" name="TextBox 148"/>
            <p:cNvSpPr txBox="1"/>
            <p:nvPr/>
          </p:nvSpPr>
          <p:spPr>
            <a:xfrm>
              <a:off x="5744914" y="2077926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737588" y="2561505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744914" y="2852404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737588" y="3335983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443540" y="426669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761769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261034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en-US" dirty="0" smtClean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579263" y="426669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106033" y="426669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4424262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949477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267706" y="426669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1596367" y="213530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30000" dirty="0" smtClean="0"/>
                <a:t>+</a:t>
              </a:r>
              <a:endParaRPr lang="en-US" dirty="0" smtClean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614263" y="2429642"/>
              <a:ext cx="289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30000" dirty="0"/>
                <a:t>-</a:t>
              </a:r>
              <a:endParaRPr lang="en-US" dirty="0" smtClean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563092" y="2880022"/>
              <a:ext cx="392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30000" dirty="0" smtClean="0"/>
                <a:t>+</a:t>
              </a:r>
              <a:endParaRPr lang="en-US" dirty="0" smtClean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577857" y="3174357"/>
              <a:ext cx="36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30000" dirty="0" smtClean="0"/>
                <a:t>-</a:t>
              </a:r>
              <a:endParaRPr lang="en-US" dirty="0" smtClean="0"/>
            </a:p>
          </p:txBody>
        </p:sp>
        <p:grpSp>
          <p:nvGrpSpPr>
            <p:cNvPr id="165" name="Group 164"/>
            <p:cNvGrpSpPr/>
            <p:nvPr/>
          </p:nvGrpSpPr>
          <p:grpSpPr>
            <a:xfrm>
              <a:off x="2558483" y="2298078"/>
              <a:ext cx="366657" cy="340906"/>
              <a:chOff x="397565" y="1943652"/>
              <a:chExt cx="366657" cy="340906"/>
            </a:xfrm>
          </p:grpSpPr>
          <p:sp>
            <p:nvSpPr>
              <p:cNvPr id="187" name="Isosceles Triangle 186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17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3395934" y="2298078"/>
              <a:ext cx="366657" cy="340906"/>
              <a:chOff x="397565" y="1943652"/>
              <a:chExt cx="366657" cy="340906"/>
            </a:xfrm>
          </p:grpSpPr>
          <p:sp>
            <p:nvSpPr>
              <p:cNvPr id="185" name="Isosceles Triangle 184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18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2569526" y="3067952"/>
              <a:ext cx="366657" cy="340906"/>
              <a:chOff x="397565" y="1943652"/>
              <a:chExt cx="366657" cy="340906"/>
            </a:xfrm>
          </p:grpSpPr>
          <p:sp>
            <p:nvSpPr>
              <p:cNvPr id="183" name="Isosceles Triangle 182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5</a:t>
                </a:r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3406977" y="3067952"/>
              <a:ext cx="366657" cy="340906"/>
              <a:chOff x="397565" y="1943652"/>
              <a:chExt cx="366657" cy="340906"/>
            </a:xfrm>
          </p:grpSpPr>
          <p:sp>
            <p:nvSpPr>
              <p:cNvPr id="181" name="Isosceles Triangle 180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6</a:t>
                </a:r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4229890" y="2298078"/>
              <a:ext cx="366657" cy="340906"/>
              <a:chOff x="397565" y="1943652"/>
              <a:chExt cx="366657" cy="340906"/>
            </a:xfrm>
          </p:grpSpPr>
          <p:sp>
            <p:nvSpPr>
              <p:cNvPr id="179" name="Isosceles Triangle 178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19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5067341" y="2298078"/>
              <a:ext cx="366657" cy="340906"/>
              <a:chOff x="397565" y="1943652"/>
              <a:chExt cx="366657" cy="340906"/>
            </a:xfrm>
          </p:grpSpPr>
          <p:sp>
            <p:nvSpPr>
              <p:cNvPr id="177" name="Isosceles Triangle 176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20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4240933" y="3067952"/>
              <a:ext cx="366657" cy="340906"/>
              <a:chOff x="397565" y="1943652"/>
              <a:chExt cx="366657" cy="340906"/>
            </a:xfrm>
          </p:grpSpPr>
          <p:sp>
            <p:nvSpPr>
              <p:cNvPr id="175" name="Isosceles Triangle 174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 smtClean="0">
                    <a:solidFill>
                      <a:srgbClr val="008000"/>
                    </a:solidFill>
                  </a:rPr>
                  <a:t>7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5078384" y="3067952"/>
              <a:ext cx="366657" cy="340906"/>
              <a:chOff x="397565" y="1943652"/>
              <a:chExt cx="366657" cy="340906"/>
            </a:xfrm>
          </p:grpSpPr>
          <p:sp>
            <p:nvSpPr>
              <p:cNvPr id="173" name="Isosceles Triangle 172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8</a:t>
                </a:r>
              </a:p>
            </p:txBody>
          </p:sp>
        </p:grpSp>
      </p:grpSp>
      <p:grpSp>
        <p:nvGrpSpPr>
          <p:cNvPr id="201" name="Group 200"/>
          <p:cNvGrpSpPr/>
          <p:nvPr/>
        </p:nvGrpSpPr>
        <p:grpSpPr>
          <a:xfrm>
            <a:off x="1063668" y="4142730"/>
            <a:ext cx="351588" cy="351588"/>
            <a:chOff x="1302935" y="3904548"/>
            <a:chExt cx="938696" cy="938696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Group 206"/>
          <p:cNvGrpSpPr/>
          <p:nvPr/>
        </p:nvGrpSpPr>
        <p:grpSpPr>
          <a:xfrm>
            <a:off x="1726312" y="4809515"/>
            <a:ext cx="351588" cy="351588"/>
            <a:chOff x="1302935" y="3904548"/>
            <a:chExt cx="938696" cy="938696"/>
          </a:xfrm>
        </p:grpSpPr>
        <p:cxnSp>
          <p:nvCxnSpPr>
            <p:cNvPr id="208" name="Straight Connector 207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7" name="Straight Arrow Connector 216"/>
          <p:cNvCxnSpPr/>
          <p:nvPr/>
        </p:nvCxnSpPr>
        <p:spPr>
          <a:xfrm>
            <a:off x="2135788" y="3401391"/>
            <a:ext cx="0" cy="412591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44598" y="523904"/>
            <a:ext cx="773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6 </a:t>
            </a:r>
            <a:endParaRPr lang="en-US" dirty="0"/>
          </a:p>
        </p:txBody>
      </p:sp>
      <p:sp>
        <p:nvSpPr>
          <p:cNvPr id="305" name="TextBox 304"/>
          <p:cNvSpPr txBox="1"/>
          <p:nvPr/>
        </p:nvSpPr>
        <p:spPr>
          <a:xfrm>
            <a:off x="123627" y="5503382"/>
            <a:ext cx="773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7</a:t>
            </a:r>
            <a:endParaRPr lang="en-US" dirty="0"/>
          </a:p>
        </p:txBody>
      </p:sp>
      <p:grpSp>
        <p:nvGrpSpPr>
          <p:cNvPr id="307" name="Group 306"/>
          <p:cNvGrpSpPr/>
          <p:nvPr/>
        </p:nvGrpSpPr>
        <p:grpSpPr>
          <a:xfrm>
            <a:off x="1048906" y="4837123"/>
            <a:ext cx="351588" cy="351588"/>
            <a:chOff x="1302935" y="3904548"/>
            <a:chExt cx="938696" cy="938696"/>
          </a:xfrm>
        </p:grpSpPr>
        <p:cxnSp>
          <p:nvCxnSpPr>
            <p:cNvPr id="308" name="Straight Connector 307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0" name="Group 309"/>
          <p:cNvGrpSpPr/>
          <p:nvPr/>
        </p:nvGrpSpPr>
        <p:grpSpPr>
          <a:xfrm>
            <a:off x="2400192" y="4825174"/>
            <a:ext cx="351588" cy="351588"/>
            <a:chOff x="1302935" y="3904548"/>
            <a:chExt cx="938696" cy="938696"/>
          </a:xfrm>
        </p:grpSpPr>
        <p:cxnSp>
          <p:nvCxnSpPr>
            <p:cNvPr id="311" name="Straight Connector 310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3" name="Group 312"/>
          <p:cNvGrpSpPr/>
          <p:nvPr/>
        </p:nvGrpSpPr>
        <p:grpSpPr>
          <a:xfrm>
            <a:off x="3071733" y="4789347"/>
            <a:ext cx="351588" cy="351588"/>
            <a:chOff x="1302935" y="3904548"/>
            <a:chExt cx="938696" cy="938696"/>
          </a:xfrm>
        </p:grpSpPr>
        <p:cxnSp>
          <p:nvCxnSpPr>
            <p:cNvPr id="314" name="Straight Connector 313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4637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roup 318"/>
          <p:cNvGrpSpPr/>
          <p:nvPr/>
        </p:nvGrpSpPr>
        <p:grpSpPr>
          <a:xfrm>
            <a:off x="256756" y="3835442"/>
            <a:ext cx="3675600" cy="2390244"/>
            <a:chOff x="1563092" y="1934361"/>
            <a:chExt cx="4505010" cy="2701669"/>
          </a:xfrm>
        </p:grpSpPr>
        <p:cxnSp>
          <p:nvCxnSpPr>
            <p:cNvPr id="320" name="Straight Connector 319"/>
            <p:cNvCxnSpPr/>
            <p:nvPr/>
          </p:nvCxnSpPr>
          <p:spPr>
            <a:xfrm flipV="1">
              <a:off x="1851699" y="2319973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flipV="1">
              <a:off x="1851699" y="2626981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 flipH="1" flipV="1">
              <a:off x="260265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 flipH="1" flipV="1">
              <a:off x="2909663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 flipH="1" flipV="1">
              <a:off x="3428707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 flipH="1" flipV="1">
              <a:off x="373571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 flipH="1" flipV="1">
              <a:off x="427905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 flipH="1" flipV="1">
              <a:off x="4586063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 flipH="1" flipV="1">
              <a:off x="5105107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 flipH="1" flipV="1">
              <a:off x="541211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flipV="1">
              <a:off x="1851699" y="3090807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 flipV="1">
              <a:off x="1851699" y="3397815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TextBox 331"/>
            <p:cNvSpPr txBox="1"/>
            <p:nvPr/>
          </p:nvSpPr>
          <p:spPr>
            <a:xfrm>
              <a:off x="2342008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2854449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3162223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3674664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4011754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4524195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4852397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5364838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grpSp>
          <p:nvGrpSpPr>
            <p:cNvPr id="340" name="Group 339"/>
            <p:cNvGrpSpPr/>
            <p:nvPr/>
          </p:nvGrpSpPr>
          <p:grpSpPr>
            <a:xfrm>
              <a:off x="2608004" y="1934361"/>
              <a:ext cx="301660" cy="369332"/>
              <a:chOff x="927652" y="1126435"/>
              <a:chExt cx="301660" cy="369332"/>
            </a:xfrm>
          </p:grpSpPr>
          <p:sp>
            <p:nvSpPr>
              <p:cNvPr id="396" name="Oval 395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TextBox 396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41" name="Group 340"/>
            <p:cNvGrpSpPr/>
            <p:nvPr/>
          </p:nvGrpSpPr>
          <p:grpSpPr>
            <a:xfrm>
              <a:off x="3434056" y="1934361"/>
              <a:ext cx="301660" cy="369332"/>
              <a:chOff x="927652" y="1126435"/>
              <a:chExt cx="301660" cy="369332"/>
            </a:xfrm>
          </p:grpSpPr>
          <p:sp>
            <p:nvSpPr>
              <p:cNvPr id="394" name="Oval 393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TextBox 394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grpSp>
          <p:nvGrpSpPr>
            <p:cNvPr id="342" name="Group 341"/>
            <p:cNvGrpSpPr/>
            <p:nvPr/>
          </p:nvGrpSpPr>
          <p:grpSpPr>
            <a:xfrm>
              <a:off x="4279055" y="1934361"/>
              <a:ext cx="301660" cy="369332"/>
              <a:chOff x="927652" y="1126435"/>
              <a:chExt cx="301660" cy="369332"/>
            </a:xfrm>
          </p:grpSpPr>
          <p:sp>
            <p:nvSpPr>
              <p:cNvPr id="392" name="Oval 391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TextBox 392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343" name="Group 342"/>
            <p:cNvGrpSpPr/>
            <p:nvPr/>
          </p:nvGrpSpPr>
          <p:grpSpPr>
            <a:xfrm>
              <a:off x="5110456" y="1934361"/>
              <a:ext cx="301660" cy="369332"/>
              <a:chOff x="927652" y="1126435"/>
              <a:chExt cx="301660" cy="369332"/>
            </a:xfrm>
          </p:grpSpPr>
          <p:sp>
            <p:nvSpPr>
              <p:cNvPr id="390" name="Oval 389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TextBox 390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  <p:grpSp>
          <p:nvGrpSpPr>
            <p:cNvPr id="344" name="Group 343"/>
            <p:cNvGrpSpPr/>
            <p:nvPr/>
          </p:nvGrpSpPr>
          <p:grpSpPr>
            <a:xfrm>
              <a:off x="5752015" y="2285591"/>
              <a:ext cx="301660" cy="369332"/>
              <a:chOff x="927652" y="1126435"/>
              <a:chExt cx="301660" cy="369332"/>
            </a:xfrm>
          </p:grpSpPr>
          <p:sp>
            <p:nvSpPr>
              <p:cNvPr id="388" name="Oval 387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TextBox 388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345" name="Group 344"/>
            <p:cNvGrpSpPr/>
            <p:nvPr/>
          </p:nvGrpSpPr>
          <p:grpSpPr>
            <a:xfrm>
              <a:off x="5752015" y="3061612"/>
              <a:ext cx="301660" cy="369332"/>
              <a:chOff x="927652" y="1126435"/>
              <a:chExt cx="301660" cy="369332"/>
            </a:xfrm>
          </p:grpSpPr>
          <p:sp>
            <p:nvSpPr>
              <p:cNvPr id="386" name="Oval 385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TextBox 386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4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46" name="TextBox 345"/>
            <p:cNvSpPr txBox="1"/>
            <p:nvPr/>
          </p:nvSpPr>
          <p:spPr>
            <a:xfrm>
              <a:off x="5744914" y="2077926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5737588" y="2561505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5744914" y="2852404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5737588" y="3335983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2443540" y="426669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2761769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3261034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en-US" dirty="0" smtClean="0"/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3579263" y="426669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4106033" y="426669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355" name="TextBox 354"/>
            <p:cNvSpPr txBox="1"/>
            <p:nvPr/>
          </p:nvSpPr>
          <p:spPr>
            <a:xfrm>
              <a:off x="4424262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</a:p>
          </p:txBody>
        </p:sp>
        <p:sp>
          <p:nvSpPr>
            <p:cNvPr id="356" name="TextBox 355"/>
            <p:cNvSpPr txBox="1"/>
            <p:nvPr/>
          </p:nvSpPr>
          <p:spPr>
            <a:xfrm>
              <a:off x="4949477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5267706" y="426669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358" name="TextBox 357"/>
            <p:cNvSpPr txBox="1"/>
            <p:nvPr/>
          </p:nvSpPr>
          <p:spPr>
            <a:xfrm>
              <a:off x="1596367" y="213530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30000" dirty="0" smtClean="0"/>
                <a:t>+</a:t>
              </a:r>
              <a:endParaRPr lang="en-US" dirty="0" smtClean="0"/>
            </a:p>
          </p:txBody>
        </p:sp>
        <p:sp>
          <p:nvSpPr>
            <p:cNvPr id="359" name="TextBox 358"/>
            <p:cNvSpPr txBox="1"/>
            <p:nvPr/>
          </p:nvSpPr>
          <p:spPr>
            <a:xfrm>
              <a:off x="1614263" y="2429642"/>
              <a:ext cx="289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30000" dirty="0"/>
                <a:t>-</a:t>
              </a:r>
              <a:endParaRPr lang="en-US" dirty="0" smtClean="0"/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1563092" y="2880022"/>
              <a:ext cx="392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30000" dirty="0" smtClean="0"/>
                <a:t>+</a:t>
              </a:r>
              <a:endParaRPr lang="en-US" dirty="0" smtClean="0"/>
            </a:p>
          </p:txBody>
        </p:sp>
        <p:sp>
          <p:nvSpPr>
            <p:cNvPr id="361" name="TextBox 360"/>
            <p:cNvSpPr txBox="1"/>
            <p:nvPr/>
          </p:nvSpPr>
          <p:spPr>
            <a:xfrm>
              <a:off x="1577857" y="3174357"/>
              <a:ext cx="36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30000" dirty="0" smtClean="0"/>
                <a:t>-</a:t>
              </a:r>
              <a:endParaRPr lang="en-US" dirty="0" smtClean="0"/>
            </a:p>
          </p:txBody>
        </p:sp>
        <p:grpSp>
          <p:nvGrpSpPr>
            <p:cNvPr id="362" name="Group 361"/>
            <p:cNvGrpSpPr/>
            <p:nvPr/>
          </p:nvGrpSpPr>
          <p:grpSpPr>
            <a:xfrm>
              <a:off x="2558483" y="2298078"/>
              <a:ext cx="366657" cy="340906"/>
              <a:chOff x="397565" y="1943652"/>
              <a:chExt cx="366657" cy="340906"/>
            </a:xfrm>
          </p:grpSpPr>
          <p:sp>
            <p:nvSpPr>
              <p:cNvPr id="384" name="Isosceles Triangle 383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TextBox 384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17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363" name="Group 362"/>
            <p:cNvGrpSpPr/>
            <p:nvPr/>
          </p:nvGrpSpPr>
          <p:grpSpPr>
            <a:xfrm>
              <a:off x="3395934" y="2298078"/>
              <a:ext cx="366657" cy="340906"/>
              <a:chOff x="397565" y="1943652"/>
              <a:chExt cx="366657" cy="340906"/>
            </a:xfrm>
          </p:grpSpPr>
          <p:sp>
            <p:nvSpPr>
              <p:cNvPr id="382" name="Isosceles Triangle 381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TextBox 382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18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364" name="Group 363"/>
            <p:cNvGrpSpPr/>
            <p:nvPr/>
          </p:nvGrpSpPr>
          <p:grpSpPr>
            <a:xfrm>
              <a:off x="2569526" y="3067952"/>
              <a:ext cx="366657" cy="340906"/>
              <a:chOff x="397565" y="1943652"/>
              <a:chExt cx="366657" cy="340906"/>
            </a:xfrm>
          </p:grpSpPr>
          <p:sp>
            <p:nvSpPr>
              <p:cNvPr id="380" name="Isosceles Triangle 379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TextBox 380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5</a:t>
                </a:r>
              </a:p>
            </p:txBody>
          </p:sp>
        </p:grpSp>
        <p:grpSp>
          <p:nvGrpSpPr>
            <p:cNvPr id="365" name="Group 364"/>
            <p:cNvGrpSpPr/>
            <p:nvPr/>
          </p:nvGrpSpPr>
          <p:grpSpPr>
            <a:xfrm>
              <a:off x="3406977" y="3067952"/>
              <a:ext cx="366657" cy="340906"/>
              <a:chOff x="397565" y="1943652"/>
              <a:chExt cx="366657" cy="340906"/>
            </a:xfrm>
          </p:grpSpPr>
          <p:sp>
            <p:nvSpPr>
              <p:cNvPr id="378" name="Isosceles Triangle 377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TextBox 378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6</a:t>
                </a:r>
              </a:p>
            </p:txBody>
          </p:sp>
        </p:grpSp>
        <p:grpSp>
          <p:nvGrpSpPr>
            <p:cNvPr id="366" name="Group 365"/>
            <p:cNvGrpSpPr/>
            <p:nvPr/>
          </p:nvGrpSpPr>
          <p:grpSpPr>
            <a:xfrm>
              <a:off x="4229890" y="2298078"/>
              <a:ext cx="366657" cy="340906"/>
              <a:chOff x="397565" y="1943652"/>
              <a:chExt cx="366657" cy="340906"/>
            </a:xfrm>
          </p:grpSpPr>
          <p:sp>
            <p:nvSpPr>
              <p:cNvPr id="376" name="Isosceles Triangle 375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TextBox 376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19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367" name="Group 366"/>
            <p:cNvGrpSpPr/>
            <p:nvPr/>
          </p:nvGrpSpPr>
          <p:grpSpPr>
            <a:xfrm>
              <a:off x="5067341" y="2298078"/>
              <a:ext cx="366657" cy="340906"/>
              <a:chOff x="397565" y="1943652"/>
              <a:chExt cx="366657" cy="340906"/>
            </a:xfrm>
          </p:grpSpPr>
          <p:sp>
            <p:nvSpPr>
              <p:cNvPr id="374" name="Isosceles Triangle 373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TextBox 374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20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368" name="Group 367"/>
            <p:cNvGrpSpPr/>
            <p:nvPr/>
          </p:nvGrpSpPr>
          <p:grpSpPr>
            <a:xfrm>
              <a:off x="4240933" y="3067952"/>
              <a:ext cx="366657" cy="340906"/>
              <a:chOff x="397565" y="1943652"/>
              <a:chExt cx="366657" cy="340906"/>
            </a:xfrm>
          </p:grpSpPr>
          <p:sp>
            <p:nvSpPr>
              <p:cNvPr id="372" name="Isosceles Triangle 371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TextBox 372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 smtClean="0">
                    <a:solidFill>
                      <a:srgbClr val="008000"/>
                    </a:solidFill>
                  </a:rPr>
                  <a:t>7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369" name="Group 368"/>
            <p:cNvGrpSpPr/>
            <p:nvPr/>
          </p:nvGrpSpPr>
          <p:grpSpPr>
            <a:xfrm>
              <a:off x="5078384" y="3067952"/>
              <a:ext cx="366657" cy="340906"/>
              <a:chOff x="397565" y="1943652"/>
              <a:chExt cx="366657" cy="340906"/>
            </a:xfrm>
          </p:grpSpPr>
          <p:sp>
            <p:nvSpPr>
              <p:cNvPr id="370" name="Isosceles Triangle 369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TextBox 370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8</a:t>
                </a:r>
              </a:p>
            </p:txBody>
          </p:sp>
        </p:grpSp>
      </p:grpSp>
      <p:grpSp>
        <p:nvGrpSpPr>
          <p:cNvPr id="100" name="Group 99"/>
          <p:cNvGrpSpPr/>
          <p:nvPr/>
        </p:nvGrpSpPr>
        <p:grpSpPr>
          <a:xfrm>
            <a:off x="143310" y="911756"/>
            <a:ext cx="3675600" cy="2390244"/>
            <a:chOff x="1563092" y="1934361"/>
            <a:chExt cx="4505010" cy="2701669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1851699" y="2319973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1851699" y="2626981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260265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2909663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3428707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373571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427905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4586063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5105107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541211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1851699" y="3090807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1851699" y="3397815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342008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54449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62223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74664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11754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24195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852397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64838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608004" y="1934361"/>
              <a:ext cx="301660" cy="369332"/>
              <a:chOff x="927652" y="1126435"/>
              <a:chExt cx="301660" cy="369332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434056" y="1934361"/>
              <a:ext cx="301660" cy="369332"/>
              <a:chOff x="927652" y="1126435"/>
              <a:chExt cx="301660" cy="369332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279055" y="1934361"/>
              <a:ext cx="301660" cy="369332"/>
              <a:chOff x="927652" y="1126435"/>
              <a:chExt cx="301660" cy="369332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110456" y="1934361"/>
              <a:ext cx="301660" cy="369332"/>
              <a:chOff x="927652" y="1126435"/>
              <a:chExt cx="301660" cy="369332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752015" y="2285591"/>
              <a:ext cx="301660" cy="369332"/>
              <a:chOff x="927652" y="1126435"/>
              <a:chExt cx="301660" cy="369332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752015" y="3061612"/>
              <a:ext cx="301660" cy="369332"/>
              <a:chOff x="927652" y="1126435"/>
              <a:chExt cx="301660" cy="369332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4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5744914" y="2077926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37588" y="2561505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44914" y="2852404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37588" y="3335983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43540" y="426669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61769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61034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en-US" dirty="0" smtClean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79263" y="426669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106033" y="426669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24262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49477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67706" y="426669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596367" y="213530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30000" dirty="0" smtClean="0"/>
                <a:t>+</a:t>
              </a:r>
              <a:endParaRPr lang="en-US" dirty="0" smtClean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614263" y="2429642"/>
              <a:ext cx="289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30000" dirty="0"/>
                <a:t>-</a:t>
              </a:r>
              <a:endParaRPr lang="en-US" dirty="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563092" y="2880022"/>
              <a:ext cx="392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30000" dirty="0" smtClean="0"/>
                <a:t>+</a:t>
              </a:r>
              <a:endParaRPr lang="en-US" dirty="0" smtClean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577857" y="3174357"/>
              <a:ext cx="36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30000" dirty="0" smtClean="0"/>
                <a:t>-</a:t>
              </a:r>
              <a:endParaRPr lang="en-US" dirty="0" smtClean="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2558483" y="2298078"/>
              <a:ext cx="366657" cy="340906"/>
              <a:chOff x="397565" y="1943652"/>
              <a:chExt cx="366657" cy="340906"/>
            </a:xfrm>
          </p:grpSpPr>
          <p:sp>
            <p:nvSpPr>
              <p:cNvPr id="81" name="Isosceles Triangle 80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17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3395934" y="2298078"/>
              <a:ext cx="366657" cy="340906"/>
              <a:chOff x="397565" y="1943652"/>
              <a:chExt cx="366657" cy="340906"/>
            </a:xfrm>
          </p:grpSpPr>
          <p:sp>
            <p:nvSpPr>
              <p:cNvPr id="79" name="Isosceles Triangle 78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18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2569526" y="3067952"/>
              <a:ext cx="366657" cy="340906"/>
              <a:chOff x="397565" y="1943652"/>
              <a:chExt cx="366657" cy="340906"/>
            </a:xfrm>
          </p:grpSpPr>
          <p:sp>
            <p:nvSpPr>
              <p:cNvPr id="77" name="Isosceles Triangle 76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5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3406977" y="3067952"/>
              <a:ext cx="366657" cy="340906"/>
              <a:chOff x="397565" y="1943652"/>
              <a:chExt cx="366657" cy="340906"/>
            </a:xfrm>
          </p:grpSpPr>
          <p:sp>
            <p:nvSpPr>
              <p:cNvPr id="75" name="Isosceles Triangle 74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6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229890" y="2298078"/>
              <a:ext cx="366657" cy="340906"/>
              <a:chOff x="397565" y="1943652"/>
              <a:chExt cx="366657" cy="340906"/>
            </a:xfrm>
          </p:grpSpPr>
          <p:sp>
            <p:nvSpPr>
              <p:cNvPr id="73" name="Isosceles Triangle 72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19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5067341" y="2298078"/>
              <a:ext cx="366657" cy="340906"/>
              <a:chOff x="397565" y="1943652"/>
              <a:chExt cx="366657" cy="340906"/>
            </a:xfrm>
          </p:grpSpPr>
          <p:sp>
            <p:nvSpPr>
              <p:cNvPr id="71" name="Isosceles Triangle 70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20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240933" y="3067952"/>
              <a:ext cx="366657" cy="340906"/>
              <a:chOff x="397565" y="1943652"/>
              <a:chExt cx="366657" cy="340906"/>
            </a:xfrm>
          </p:grpSpPr>
          <p:sp>
            <p:nvSpPr>
              <p:cNvPr id="69" name="Isosceles Triangle 68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 smtClean="0">
                    <a:solidFill>
                      <a:srgbClr val="008000"/>
                    </a:solidFill>
                  </a:rPr>
                  <a:t>7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078384" y="3067952"/>
              <a:ext cx="366657" cy="340906"/>
              <a:chOff x="397565" y="1943652"/>
              <a:chExt cx="366657" cy="340906"/>
            </a:xfrm>
          </p:grpSpPr>
          <p:sp>
            <p:nvSpPr>
              <p:cNvPr id="67" name="Isosceles Triangle 66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8</a:t>
                </a:r>
              </a:p>
            </p:txBody>
          </p:sp>
        </p:grpSp>
      </p:grpSp>
      <p:sp>
        <p:nvSpPr>
          <p:cNvPr id="95" name="TextBox 94"/>
          <p:cNvSpPr txBox="1"/>
          <p:nvPr/>
        </p:nvSpPr>
        <p:spPr>
          <a:xfrm>
            <a:off x="1851699" y="309217"/>
            <a:ext cx="6488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Resistivity Measurement </a:t>
            </a:r>
            <a:r>
              <a:rPr lang="en-US" sz="2800" u="sng" dirty="0" smtClean="0"/>
              <a:t>Sequence</a:t>
            </a:r>
            <a:r>
              <a:rPr lang="en-US" sz="2800" dirty="0" smtClean="0"/>
              <a:t> – R</a:t>
            </a:r>
            <a:r>
              <a:rPr lang="en-US" sz="2800" baseline="-25000" dirty="0" smtClean="0"/>
              <a:t>CD, AB</a:t>
            </a:r>
            <a:endParaRPr lang="en-US" sz="2800" dirty="0" smtClean="0"/>
          </a:p>
        </p:txBody>
      </p:sp>
      <p:sp>
        <p:nvSpPr>
          <p:cNvPr id="101" name="TextBox 100"/>
          <p:cNvSpPr txBox="1"/>
          <p:nvPr/>
        </p:nvSpPr>
        <p:spPr>
          <a:xfrm>
            <a:off x="4270760" y="1235347"/>
            <a:ext cx="46987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Current Off</a:t>
            </a:r>
          </a:p>
          <a:p>
            <a:pPr marL="342900" indent="-342900">
              <a:buAutoNum type="arabicPeriod"/>
            </a:pPr>
            <a:r>
              <a:rPr lang="en-US" dirty="0" smtClean="0"/>
              <a:t>Short Card – Close 17, 25, 26, 27, 28</a:t>
            </a:r>
          </a:p>
          <a:p>
            <a:pPr marL="342900" indent="-342900">
              <a:buAutoNum type="arabicPeriod"/>
            </a:pPr>
            <a:r>
              <a:rPr lang="en-US" dirty="0" smtClean="0"/>
              <a:t>Prepare Measurement – Close 18</a:t>
            </a:r>
          </a:p>
          <a:p>
            <a:pPr marL="342900" indent="-342900">
              <a:buAutoNum type="arabicPeriod"/>
            </a:pPr>
            <a:r>
              <a:rPr lang="en-US" dirty="0" smtClean="0"/>
              <a:t>Prepare Measurement – Open 17, 26, 27, 28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945506" y="1240504"/>
            <a:ext cx="351588" cy="351588"/>
            <a:chOff x="1302935" y="3904548"/>
            <a:chExt cx="938696" cy="938696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941911" y="1917847"/>
            <a:ext cx="351588" cy="351588"/>
            <a:chOff x="1302935" y="3904548"/>
            <a:chExt cx="938696" cy="938696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1608150" y="1907289"/>
            <a:ext cx="351588" cy="351588"/>
            <a:chOff x="1302935" y="3904548"/>
            <a:chExt cx="938696" cy="938696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2301920" y="1915152"/>
            <a:ext cx="351588" cy="351588"/>
            <a:chOff x="1302935" y="3904548"/>
            <a:chExt cx="938696" cy="938696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2985736" y="1879671"/>
            <a:ext cx="351588" cy="351588"/>
            <a:chOff x="1302935" y="3904548"/>
            <a:chExt cx="938696" cy="938696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4700088" y="3804323"/>
            <a:ext cx="3675600" cy="2390244"/>
            <a:chOff x="1563092" y="1934361"/>
            <a:chExt cx="4505010" cy="2701669"/>
          </a:xfrm>
        </p:grpSpPr>
        <p:cxnSp>
          <p:nvCxnSpPr>
            <p:cNvPr id="123" name="Straight Connector 122"/>
            <p:cNvCxnSpPr/>
            <p:nvPr/>
          </p:nvCxnSpPr>
          <p:spPr>
            <a:xfrm flipV="1">
              <a:off x="1851699" y="2319973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1851699" y="2626981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 flipV="1">
              <a:off x="260265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 flipV="1">
              <a:off x="2909663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H="1" flipV="1">
              <a:off x="3428707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 flipV="1">
              <a:off x="373571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H="1" flipV="1">
              <a:off x="427905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 flipV="1">
              <a:off x="4586063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H="1" flipV="1">
              <a:off x="5105107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 flipV="1">
              <a:off x="541211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1851699" y="3090807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1851699" y="3397815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2342008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854449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162223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674664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011754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524195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852397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364838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2608004" y="1934361"/>
              <a:ext cx="301660" cy="369332"/>
              <a:chOff x="927652" y="1126435"/>
              <a:chExt cx="301660" cy="369332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3434056" y="1934361"/>
              <a:ext cx="301660" cy="369332"/>
              <a:chOff x="927652" y="1126435"/>
              <a:chExt cx="301660" cy="369332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4279055" y="1934361"/>
              <a:ext cx="301660" cy="369332"/>
              <a:chOff x="927652" y="1126435"/>
              <a:chExt cx="301660" cy="369332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5110456" y="1934361"/>
              <a:ext cx="301660" cy="369332"/>
              <a:chOff x="927652" y="1126435"/>
              <a:chExt cx="301660" cy="369332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5752015" y="2285591"/>
              <a:ext cx="301660" cy="369332"/>
              <a:chOff x="927652" y="1126435"/>
              <a:chExt cx="301660" cy="369332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5752015" y="3061612"/>
              <a:ext cx="301660" cy="369332"/>
              <a:chOff x="927652" y="1126435"/>
              <a:chExt cx="301660" cy="369332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4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49" name="TextBox 148"/>
            <p:cNvSpPr txBox="1"/>
            <p:nvPr/>
          </p:nvSpPr>
          <p:spPr>
            <a:xfrm>
              <a:off x="5744914" y="2077926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737588" y="2561505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744914" y="2852404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737588" y="3335983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443540" y="426669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761769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261034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en-US" dirty="0" smtClean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579263" y="426669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106033" y="426669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4424262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949477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267706" y="426669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1596367" y="213530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30000" dirty="0" smtClean="0"/>
                <a:t>+</a:t>
              </a:r>
              <a:endParaRPr lang="en-US" dirty="0" smtClean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614263" y="2429642"/>
              <a:ext cx="289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30000" dirty="0"/>
                <a:t>-</a:t>
              </a:r>
              <a:endParaRPr lang="en-US" dirty="0" smtClean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563092" y="2880022"/>
              <a:ext cx="392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30000" dirty="0" smtClean="0"/>
                <a:t>+</a:t>
              </a:r>
              <a:endParaRPr lang="en-US" dirty="0" smtClean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577857" y="3174357"/>
              <a:ext cx="36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30000" dirty="0" smtClean="0"/>
                <a:t>-</a:t>
              </a:r>
              <a:endParaRPr lang="en-US" dirty="0" smtClean="0"/>
            </a:p>
          </p:txBody>
        </p:sp>
        <p:grpSp>
          <p:nvGrpSpPr>
            <p:cNvPr id="165" name="Group 164"/>
            <p:cNvGrpSpPr/>
            <p:nvPr/>
          </p:nvGrpSpPr>
          <p:grpSpPr>
            <a:xfrm>
              <a:off x="2558483" y="2298078"/>
              <a:ext cx="366657" cy="340906"/>
              <a:chOff x="397565" y="1943652"/>
              <a:chExt cx="366657" cy="340906"/>
            </a:xfrm>
          </p:grpSpPr>
          <p:sp>
            <p:nvSpPr>
              <p:cNvPr id="187" name="Isosceles Triangle 186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17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3395934" y="2298078"/>
              <a:ext cx="366657" cy="340906"/>
              <a:chOff x="397565" y="1943652"/>
              <a:chExt cx="366657" cy="340906"/>
            </a:xfrm>
          </p:grpSpPr>
          <p:sp>
            <p:nvSpPr>
              <p:cNvPr id="185" name="Isosceles Triangle 184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18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2569526" y="3067952"/>
              <a:ext cx="366657" cy="340906"/>
              <a:chOff x="397565" y="1943652"/>
              <a:chExt cx="366657" cy="340906"/>
            </a:xfrm>
          </p:grpSpPr>
          <p:sp>
            <p:nvSpPr>
              <p:cNvPr id="183" name="Isosceles Triangle 182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5</a:t>
                </a:r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3406977" y="3067952"/>
              <a:ext cx="366657" cy="340906"/>
              <a:chOff x="397565" y="1943652"/>
              <a:chExt cx="366657" cy="340906"/>
            </a:xfrm>
          </p:grpSpPr>
          <p:sp>
            <p:nvSpPr>
              <p:cNvPr id="181" name="Isosceles Triangle 180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6</a:t>
                </a:r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4229890" y="2298078"/>
              <a:ext cx="366657" cy="340906"/>
              <a:chOff x="397565" y="1943652"/>
              <a:chExt cx="366657" cy="340906"/>
            </a:xfrm>
          </p:grpSpPr>
          <p:sp>
            <p:nvSpPr>
              <p:cNvPr id="179" name="Isosceles Triangle 178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19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5067341" y="2298078"/>
              <a:ext cx="366657" cy="340906"/>
              <a:chOff x="397565" y="1943652"/>
              <a:chExt cx="366657" cy="340906"/>
            </a:xfrm>
          </p:grpSpPr>
          <p:sp>
            <p:nvSpPr>
              <p:cNvPr id="177" name="Isosceles Triangle 176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20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4240933" y="3067952"/>
              <a:ext cx="366657" cy="340906"/>
              <a:chOff x="397565" y="1943652"/>
              <a:chExt cx="366657" cy="340906"/>
            </a:xfrm>
          </p:grpSpPr>
          <p:sp>
            <p:nvSpPr>
              <p:cNvPr id="175" name="Isosceles Triangle 174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 smtClean="0">
                    <a:solidFill>
                      <a:srgbClr val="008000"/>
                    </a:solidFill>
                  </a:rPr>
                  <a:t>7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5078384" y="3067952"/>
              <a:ext cx="366657" cy="340906"/>
              <a:chOff x="397565" y="1943652"/>
              <a:chExt cx="366657" cy="340906"/>
            </a:xfrm>
          </p:grpSpPr>
          <p:sp>
            <p:nvSpPr>
              <p:cNvPr id="173" name="Isosceles Triangle 172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8</a:t>
                </a:r>
              </a:p>
            </p:txBody>
          </p:sp>
        </p:grpSp>
      </p:grpSp>
      <p:grpSp>
        <p:nvGrpSpPr>
          <p:cNvPr id="201" name="Group 200"/>
          <p:cNvGrpSpPr/>
          <p:nvPr/>
        </p:nvGrpSpPr>
        <p:grpSpPr>
          <a:xfrm>
            <a:off x="1730655" y="4155144"/>
            <a:ext cx="351588" cy="351588"/>
            <a:chOff x="1302935" y="3904548"/>
            <a:chExt cx="938696" cy="938696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Group 206"/>
          <p:cNvGrpSpPr/>
          <p:nvPr/>
        </p:nvGrpSpPr>
        <p:grpSpPr>
          <a:xfrm>
            <a:off x="1056226" y="4809515"/>
            <a:ext cx="351588" cy="351588"/>
            <a:chOff x="1302935" y="3904548"/>
            <a:chExt cx="938696" cy="938696"/>
          </a:xfrm>
        </p:grpSpPr>
        <p:cxnSp>
          <p:nvCxnSpPr>
            <p:cNvPr id="208" name="Straight Connector 207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7" name="Straight Arrow Connector 216"/>
          <p:cNvCxnSpPr/>
          <p:nvPr/>
        </p:nvCxnSpPr>
        <p:spPr>
          <a:xfrm>
            <a:off x="2135788" y="3401391"/>
            <a:ext cx="0" cy="412591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rot="16200000">
            <a:off x="4400130" y="4564803"/>
            <a:ext cx="0" cy="412591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44598" y="523904"/>
            <a:ext cx="109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Steps 1, 2</a:t>
            </a:r>
            <a:endParaRPr lang="en-US" dirty="0"/>
          </a:p>
        </p:txBody>
      </p:sp>
      <p:sp>
        <p:nvSpPr>
          <p:cNvPr id="305" name="TextBox 304"/>
          <p:cNvSpPr txBox="1"/>
          <p:nvPr/>
        </p:nvSpPr>
        <p:spPr>
          <a:xfrm>
            <a:off x="123627" y="5503382"/>
            <a:ext cx="773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306" name="TextBox 305"/>
          <p:cNvSpPr txBox="1"/>
          <p:nvPr/>
        </p:nvSpPr>
        <p:spPr>
          <a:xfrm>
            <a:off x="4242886" y="552442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grpSp>
        <p:nvGrpSpPr>
          <p:cNvPr id="307" name="Group 306"/>
          <p:cNvGrpSpPr/>
          <p:nvPr/>
        </p:nvGrpSpPr>
        <p:grpSpPr>
          <a:xfrm>
            <a:off x="1056226" y="4154357"/>
            <a:ext cx="351588" cy="351588"/>
            <a:chOff x="1302935" y="3904548"/>
            <a:chExt cx="938696" cy="938696"/>
          </a:xfrm>
        </p:grpSpPr>
        <p:cxnSp>
          <p:nvCxnSpPr>
            <p:cNvPr id="308" name="Straight Connector 307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0" name="Group 309"/>
          <p:cNvGrpSpPr/>
          <p:nvPr/>
        </p:nvGrpSpPr>
        <p:grpSpPr>
          <a:xfrm>
            <a:off x="1726312" y="4820684"/>
            <a:ext cx="351588" cy="351588"/>
            <a:chOff x="1302935" y="3904548"/>
            <a:chExt cx="938696" cy="938696"/>
          </a:xfrm>
        </p:grpSpPr>
        <p:cxnSp>
          <p:nvCxnSpPr>
            <p:cNvPr id="311" name="Straight Connector 310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3" name="Group 312"/>
          <p:cNvGrpSpPr/>
          <p:nvPr/>
        </p:nvGrpSpPr>
        <p:grpSpPr>
          <a:xfrm>
            <a:off x="2420082" y="4834779"/>
            <a:ext cx="351588" cy="351588"/>
            <a:chOff x="1302935" y="3904548"/>
            <a:chExt cx="938696" cy="938696"/>
          </a:xfrm>
        </p:grpSpPr>
        <p:cxnSp>
          <p:nvCxnSpPr>
            <p:cNvPr id="314" name="Straight Connector 313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6" name="Group 315"/>
          <p:cNvGrpSpPr/>
          <p:nvPr/>
        </p:nvGrpSpPr>
        <p:grpSpPr>
          <a:xfrm>
            <a:off x="3112897" y="4821814"/>
            <a:ext cx="351588" cy="351588"/>
            <a:chOff x="1302935" y="3904548"/>
            <a:chExt cx="938696" cy="938696"/>
          </a:xfrm>
        </p:grpSpPr>
        <p:cxnSp>
          <p:nvCxnSpPr>
            <p:cNvPr id="317" name="Straight Connector 316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" name="Group 398"/>
          <p:cNvGrpSpPr/>
          <p:nvPr/>
        </p:nvGrpSpPr>
        <p:grpSpPr>
          <a:xfrm>
            <a:off x="6169271" y="4122486"/>
            <a:ext cx="351588" cy="351588"/>
            <a:chOff x="1302935" y="3904548"/>
            <a:chExt cx="938696" cy="938696"/>
          </a:xfrm>
        </p:grpSpPr>
        <p:cxnSp>
          <p:nvCxnSpPr>
            <p:cNvPr id="400" name="Straight Connector 399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2" name="Group 401"/>
          <p:cNvGrpSpPr/>
          <p:nvPr/>
        </p:nvGrpSpPr>
        <p:grpSpPr>
          <a:xfrm>
            <a:off x="5469180" y="4773038"/>
            <a:ext cx="351588" cy="351588"/>
            <a:chOff x="1302935" y="3904548"/>
            <a:chExt cx="938696" cy="938696"/>
          </a:xfrm>
        </p:grpSpPr>
        <p:cxnSp>
          <p:nvCxnSpPr>
            <p:cNvPr id="403" name="Straight Connector 402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6215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Rectangle 292"/>
          <p:cNvSpPr/>
          <p:nvPr/>
        </p:nvSpPr>
        <p:spPr>
          <a:xfrm>
            <a:off x="196297" y="1198042"/>
            <a:ext cx="320058" cy="1307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1851699" y="309217"/>
            <a:ext cx="6488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Resistivity Measurement </a:t>
            </a:r>
            <a:r>
              <a:rPr lang="en-US" sz="2800" u="sng" dirty="0" smtClean="0"/>
              <a:t>Sequence</a:t>
            </a:r>
            <a:r>
              <a:rPr lang="en-US" sz="2800" dirty="0" smtClean="0"/>
              <a:t> – R</a:t>
            </a:r>
            <a:r>
              <a:rPr lang="en-US" sz="2800" baseline="-25000" dirty="0" smtClean="0"/>
              <a:t>CD, AB</a:t>
            </a:r>
            <a:endParaRPr lang="en-US" sz="2800" dirty="0" smtClean="0"/>
          </a:p>
        </p:txBody>
      </p:sp>
      <p:sp>
        <p:nvSpPr>
          <p:cNvPr id="101" name="TextBox 100"/>
          <p:cNvSpPr txBox="1"/>
          <p:nvPr/>
        </p:nvSpPr>
        <p:spPr>
          <a:xfrm>
            <a:off x="4311781" y="1065346"/>
            <a:ext cx="43781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/>
              <a:t>Current On, Delay, Measure Voltage</a:t>
            </a:r>
          </a:p>
          <a:p>
            <a:pPr marL="342900" indent="-342900">
              <a:buAutoNum type="arabicPeriod" startAt="5"/>
            </a:pPr>
            <a:r>
              <a:rPr lang="en-US" dirty="0"/>
              <a:t>Current Reverse, Delay, Measure </a:t>
            </a:r>
            <a:r>
              <a:rPr lang="en-US" dirty="0" smtClean="0"/>
              <a:t>Voltage</a:t>
            </a:r>
          </a:p>
          <a:p>
            <a:pPr marL="342900" indent="-342900">
              <a:buFontTx/>
              <a:buAutoNum type="arabicPeriod" startAt="5"/>
            </a:pPr>
            <a:r>
              <a:rPr lang="en-US" dirty="0"/>
              <a:t>Current Off</a:t>
            </a:r>
          </a:p>
          <a:p>
            <a:pPr marL="342900" indent="-342900">
              <a:buFontTx/>
              <a:buAutoNum type="arabicPeriod" startAt="5"/>
            </a:pPr>
            <a:r>
              <a:rPr lang="en-US" dirty="0"/>
              <a:t>Short Card – Close </a:t>
            </a:r>
            <a:r>
              <a:rPr lang="en-US" dirty="0" smtClean="0"/>
              <a:t>17, 26, </a:t>
            </a:r>
            <a:r>
              <a:rPr lang="en-US" dirty="0"/>
              <a:t>27, </a:t>
            </a:r>
            <a:r>
              <a:rPr lang="en-US" dirty="0" smtClean="0"/>
              <a:t>28</a:t>
            </a:r>
          </a:p>
          <a:p>
            <a:pPr marL="342900" indent="-342900">
              <a:buFontTx/>
              <a:buAutoNum type="arabicPeriod" startAt="5"/>
            </a:pPr>
            <a:r>
              <a:rPr lang="en-US" dirty="0" smtClean="0"/>
              <a:t>Finish – Open 18</a:t>
            </a:r>
            <a:endParaRPr lang="en-US" dirty="0"/>
          </a:p>
        </p:txBody>
      </p:sp>
      <p:grpSp>
        <p:nvGrpSpPr>
          <p:cNvPr id="122" name="Group 121"/>
          <p:cNvGrpSpPr/>
          <p:nvPr/>
        </p:nvGrpSpPr>
        <p:grpSpPr>
          <a:xfrm>
            <a:off x="261472" y="3813982"/>
            <a:ext cx="3675600" cy="2390244"/>
            <a:chOff x="1563092" y="1934361"/>
            <a:chExt cx="4505010" cy="2701669"/>
          </a:xfrm>
        </p:grpSpPr>
        <p:cxnSp>
          <p:nvCxnSpPr>
            <p:cNvPr id="123" name="Straight Connector 122"/>
            <p:cNvCxnSpPr/>
            <p:nvPr/>
          </p:nvCxnSpPr>
          <p:spPr>
            <a:xfrm flipV="1">
              <a:off x="1851699" y="2319973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1851699" y="2626981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 flipV="1">
              <a:off x="260265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 flipV="1">
              <a:off x="2909663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H="1" flipV="1">
              <a:off x="3428707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 flipV="1">
              <a:off x="373571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H="1" flipV="1">
              <a:off x="427905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 flipV="1">
              <a:off x="4586063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H="1" flipV="1">
              <a:off x="5105107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 flipV="1">
              <a:off x="541211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1851699" y="3090807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1851699" y="3397815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2342008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854449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162223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674664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011754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524195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852397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364838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2608004" y="1934361"/>
              <a:ext cx="301660" cy="369332"/>
              <a:chOff x="927652" y="1126435"/>
              <a:chExt cx="301660" cy="369332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3434056" y="1934361"/>
              <a:ext cx="301660" cy="369332"/>
              <a:chOff x="927652" y="1126435"/>
              <a:chExt cx="301660" cy="369332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4279055" y="1934361"/>
              <a:ext cx="301660" cy="369332"/>
              <a:chOff x="927652" y="1126435"/>
              <a:chExt cx="301660" cy="369332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5110456" y="1934361"/>
              <a:ext cx="301660" cy="369332"/>
              <a:chOff x="927652" y="1126435"/>
              <a:chExt cx="301660" cy="369332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5752015" y="2285591"/>
              <a:ext cx="301660" cy="369332"/>
              <a:chOff x="927652" y="1126435"/>
              <a:chExt cx="301660" cy="369332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5752015" y="3061612"/>
              <a:ext cx="301660" cy="369332"/>
              <a:chOff x="927652" y="1126435"/>
              <a:chExt cx="301660" cy="369332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4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49" name="TextBox 148"/>
            <p:cNvSpPr txBox="1"/>
            <p:nvPr/>
          </p:nvSpPr>
          <p:spPr>
            <a:xfrm>
              <a:off x="5744914" y="2077926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737588" y="2561505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744914" y="2852404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737588" y="3335983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443540" y="426669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761769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261034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en-US" dirty="0" smtClean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579263" y="426669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106033" y="426669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4424262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949477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267706" y="426669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1596367" y="213530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30000" dirty="0" smtClean="0"/>
                <a:t>+</a:t>
              </a:r>
              <a:endParaRPr lang="en-US" dirty="0" smtClean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614263" y="2429642"/>
              <a:ext cx="289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30000" dirty="0"/>
                <a:t>-</a:t>
              </a:r>
              <a:endParaRPr lang="en-US" dirty="0" smtClean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563092" y="2880022"/>
              <a:ext cx="392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30000" dirty="0" smtClean="0"/>
                <a:t>+</a:t>
              </a:r>
              <a:endParaRPr lang="en-US" dirty="0" smtClean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577857" y="3174357"/>
              <a:ext cx="36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30000" dirty="0" smtClean="0"/>
                <a:t>-</a:t>
              </a:r>
              <a:endParaRPr lang="en-US" dirty="0" smtClean="0"/>
            </a:p>
          </p:txBody>
        </p:sp>
        <p:grpSp>
          <p:nvGrpSpPr>
            <p:cNvPr id="165" name="Group 164"/>
            <p:cNvGrpSpPr/>
            <p:nvPr/>
          </p:nvGrpSpPr>
          <p:grpSpPr>
            <a:xfrm>
              <a:off x="2558483" y="2298078"/>
              <a:ext cx="366657" cy="340906"/>
              <a:chOff x="397565" y="1943652"/>
              <a:chExt cx="366657" cy="340906"/>
            </a:xfrm>
          </p:grpSpPr>
          <p:sp>
            <p:nvSpPr>
              <p:cNvPr id="187" name="Isosceles Triangle 186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17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3395934" y="2298078"/>
              <a:ext cx="366657" cy="340906"/>
              <a:chOff x="397565" y="1943652"/>
              <a:chExt cx="366657" cy="340906"/>
            </a:xfrm>
          </p:grpSpPr>
          <p:sp>
            <p:nvSpPr>
              <p:cNvPr id="185" name="Isosceles Triangle 184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18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2569526" y="3067952"/>
              <a:ext cx="366657" cy="340906"/>
              <a:chOff x="397565" y="1943652"/>
              <a:chExt cx="366657" cy="340906"/>
            </a:xfrm>
          </p:grpSpPr>
          <p:sp>
            <p:nvSpPr>
              <p:cNvPr id="183" name="Isosceles Triangle 182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5</a:t>
                </a:r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3406977" y="3067952"/>
              <a:ext cx="366657" cy="340906"/>
              <a:chOff x="397565" y="1943652"/>
              <a:chExt cx="366657" cy="340906"/>
            </a:xfrm>
          </p:grpSpPr>
          <p:sp>
            <p:nvSpPr>
              <p:cNvPr id="181" name="Isosceles Triangle 180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6</a:t>
                </a:r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4229890" y="2298078"/>
              <a:ext cx="366657" cy="340906"/>
              <a:chOff x="397565" y="1943652"/>
              <a:chExt cx="366657" cy="340906"/>
            </a:xfrm>
          </p:grpSpPr>
          <p:sp>
            <p:nvSpPr>
              <p:cNvPr id="179" name="Isosceles Triangle 178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19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5067341" y="2298078"/>
              <a:ext cx="366657" cy="340906"/>
              <a:chOff x="397565" y="1943652"/>
              <a:chExt cx="366657" cy="340906"/>
            </a:xfrm>
          </p:grpSpPr>
          <p:sp>
            <p:nvSpPr>
              <p:cNvPr id="177" name="Isosceles Triangle 176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20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4240933" y="3067952"/>
              <a:ext cx="366657" cy="340906"/>
              <a:chOff x="397565" y="1943652"/>
              <a:chExt cx="366657" cy="340906"/>
            </a:xfrm>
          </p:grpSpPr>
          <p:sp>
            <p:nvSpPr>
              <p:cNvPr id="175" name="Isosceles Triangle 174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 smtClean="0">
                    <a:solidFill>
                      <a:srgbClr val="008000"/>
                    </a:solidFill>
                  </a:rPr>
                  <a:t>7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5078384" y="3067952"/>
              <a:ext cx="366657" cy="340906"/>
              <a:chOff x="397565" y="1943652"/>
              <a:chExt cx="366657" cy="340906"/>
            </a:xfrm>
          </p:grpSpPr>
          <p:sp>
            <p:nvSpPr>
              <p:cNvPr id="173" name="Isosceles Triangle 172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8</a:t>
                </a:r>
              </a:p>
            </p:txBody>
          </p:sp>
        </p:grpSp>
      </p:grpSp>
      <p:grpSp>
        <p:nvGrpSpPr>
          <p:cNvPr id="201" name="Group 200"/>
          <p:cNvGrpSpPr/>
          <p:nvPr/>
        </p:nvGrpSpPr>
        <p:grpSpPr>
          <a:xfrm>
            <a:off x="1063668" y="4142730"/>
            <a:ext cx="351588" cy="351588"/>
            <a:chOff x="1302935" y="3904548"/>
            <a:chExt cx="938696" cy="938696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Group 206"/>
          <p:cNvGrpSpPr/>
          <p:nvPr/>
        </p:nvGrpSpPr>
        <p:grpSpPr>
          <a:xfrm>
            <a:off x="1726312" y="4809515"/>
            <a:ext cx="351588" cy="351588"/>
            <a:chOff x="1302935" y="3904548"/>
            <a:chExt cx="938696" cy="938696"/>
          </a:xfrm>
        </p:grpSpPr>
        <p:cxnSp>
          <p:nvCxnSpPr>
            <p:cNvPr id="208" name="Straight Connector 207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7" name="Straight Arrow Connector 216"/>
          <p:cNvCxnSpPr/>
          <p:nvPr/>
        </p:nvCxnSpPr>
        <p:spPr>
          <a:xfrm>
            <a:off x="2135788" y="3401391"/>
            <a:ext cx="0" cy="412591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44598" y="523904"/>
            <a:ext cx="131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Steps 5, 6, 7 </a:t>
            </a:r>
            <a:endParaRPr lang="en-US" dirty="0"/>
          </a:p>
        </p:txBody>
      </p:sp>
      <p:sp>
        <p:nvSpPr>
          <p:cNvPr id="305" name="TextBox 304"/>
          <p:cNvSpPr txBox="1"/>
          <p:nvPr/>
        </p:nvSpPr>
        <p:spPr>
          <a:xfrm>
            <a:off x="123627" y="550338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8</a:t>
            </a:r>
            <a:endParaRPr lang="en-US" dirty="0"/>
          </a:p>
        </p:txBody>
      </p:sp>
      <p:grpSp>
        <p:nvGrpSpPr>
          <p:cNvPr id="307" name="Group 306"/>
          <p:cNvGrpSpPr/>
          <p:nvPr/>
        </p:nvGrpSpPr>
        <p:grpSpPr>
          <a:xfrm>
            <a:off x="1048906" y="4837123"/>
            <a:ext cx="351588" cy="351588"/>
            <a:chOff x="1302935" y="3904548"/>
            <a:chExt cx="938696" cy="938696"/>
          </a:xfrm>
        </p:grpSpPr>
        <p:cxnSp>
          <p:nvCxnSpPr>
            <p:cNvPr id="308" name="Straight Connector 307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0" name="Group 309"/>
          <p:cNvGrpSpPr/>
          <p:nvPr/>
        </p:nvGrpSpPr>
        <p:grpSpPr>
          <a:xfrm>
            <a:off x="2400192" y="4825174"/>
            <a:ext cx="351588" cy="351588"/>
            <a:chOff x="1302935" y="3904548"/>
            <a:chExt cx="938696" cy="938696"/>
          </a:xfrm>
        </p:grpSpPr>
        <p:cxnSp>
          <p:nvCxnSpPr>
            <p:cNvPr id="311" name="Straight Connector 310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3" name="Group 312"/>
          <p:cNvGrpSpPr/>
          <p:nvPr/>
        </p:nvGrpSpPr>
        <p:grpSpPr>
          <a:xfrm>
            <a:off x="3071733" y="4789347"/>
            <a:ext cx="351588" cy="351588"/>
            <a:chOff x="1302935" y="3904548"/>
            <a:chExt cx="938696" cy="938696"/>
          </a:xfrm>
        </p:grpSpPr>
        <p:cxnSp>
          <p:nvCxnSpPr>
            <p:cNvPr id="314" name="Straight Connector 313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Group 203"/>
          <p:cNvGrpSpPr/>
          <p:nvPr/>
        </p:nvGrpSpPr>
        <p:grpSpPr>
          <a:xfrm>
            <a:off x="196297" y="1011147"/>
            <a:ext cx="3675600" cy="2390244"/>
            <a:chOff x="1563092" y="1934361"/>
            <a:chExt cx="4505010" cy="2701669"/>
          </a:xfrm>
        </p:grpSpPr>
        <p:cxnSp>
          <p:nvCxnSpPr>
            <p:cNvPr id="205" name="Straight Connector 204"/>
            <p:cNvCxnSpPr/>
            <p:nvPr/>
          </p:nvCxnSpPr>
          <p:spPr>
            <a:xfrm flipV="1">
              <a:off x="1851699" y="2319973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flipV="1">
              <a:off x="1851699" y="2626981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H="1" flipV="1">
              <a:off x="260265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H="1" flipV="1">
              <a:off x="2909663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H="1" flipV="1">
              <a:off x="3428707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H="1" flipV="1">
              <a:off x="373571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H="1" flipV="1">
              <a:off x="427905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H="1" flipV="1">
              <a:off x="4586063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flipH="1" flipV="1">
              <a:off x="5105107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H="1" flipV="1">
              <a:off x="541211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V="1">
              <a:off x="1851699" y="3090807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flipV="1">
              <a:off x="1851699" y="3397815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/>
            <p:cNvSpPr txBox="1"/>
            <p:nvPr/>
          </p:nvSpPr>
          <p:spPr>
            <a:xfrm>
              <a:off x="2342008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2854449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3162223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3674664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011754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4524195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4852397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364838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2608004" y="1934361"/>
              <a:ext cx="301660" cy="369332"/>
              <a:chOff x="927652" y="1126435"/>
              <a:chExt cx="301660" cy="369332"/>
            </a:xfrm>
          </p:grpSpPr>
          <p:sp>
            <p:nvSpPr>
              <p:cNvPr id="285" name="Oval 284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TextBox 285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30" name="Group 229"/>
            <p:cNvGrpSpPr/>
            <p:nvPr/>
          </p:nvGrpSpPr>
          <p:grpSpPr>
            <a:xfrm>
              <a:off x="3434056" y="1934361"/>
              <a:ext cx="301660" cy="369332"/>
              <a:chOff x="927652" y="1126435"/>
              <a:chExt cx="301660" cy="369332"/>
            </a:xfrm>
          </p:grpSpPr>
          <p:sp>
            <p:nvSpPr>
              <p:cNvPr id="283" name="Oval 282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grpSp>
          <p:nvGrpSpPr>
            <p:cNvPr id="231" name="Group 230"/>
            <p:cNvGrpSpPr/>
            <p:nvPr/>
          </p:nvGrpSpPr>
          <p:grpSpPr>
            <a:xfrm>
              <a:off x="4279055" y="1934361"/>
              <a:ext cx="301660" cy="369332"/>
              <a:chOff x="927652" y="1126435"/>
              <a:chExt cx="301660" cy="369332"/>
            </a:xfrm>
          </p:grpSpPr>
          <p:sp>
            <p:nvSpPr>
              <p:cNvPr id="281" name="Oval 280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232" name="Group 231"/>
            <p:cNvGrpSpPr/>
            <p:nvPr/>
          </p:nvGrpSpPr>
          <p:grpSpPr>
            <a:xfrm>
              <a:off x="5110456" y="1934361"/>
              <a:ext cx="301660" cy="369332"/>
              <a:chOff x="927652" y="1126435"/>
              <a:chExt cx="301660" cy="369332"/>
            </a:xfrm>
          </p:grpSpPr>
          <p:sp>
            <p:nvSpPr>
              <p:cNvPr id="279" name="Oval 278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  <p:grpSp>
          <p:nvGrpSpPr>
            <p:cNvPr id="233" name="Group 232"/>
            <p:cNvGrpSpPr/>
            <p:nvPr/>
          </p:nvGrpSpPr>
          <p:grpSpPr>
            <a:xfrm>
              <a:off x="5752015" y="2285591"/>
              <a:ext cx="301660" cy="369332"/>
              <a:chOff x="927652" y="1126435"/>
              <a:chExt cx="301660" cy="369332"/>
            </a:xfrm>
          </p:grpSpPr>
          <p:sp>
            <p:nvSpPr>
              <p:cNvPr id="277" name="Oval 276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TextBox 277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5752015" y="3061612"/>
              <a:ext cx="301660" cy="369332"/>
              <a:chOff x="927652" y="1126435"/>
              <a:chExt cx="301660" cy="369332"/>
            </a:xfrm>
          </p:grpSpPr>
          <p:sp>
            <p:nvSpPr>
              <p:cNvPr id="275" name="Oval 274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TextBox 275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4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35" name="TextBox 234"/>
            <p:cNvSpPr txBox="1"/>
            <p:nvPr/>
          </p:nvSpPr>
          <p:spPr>
            <a:xfrm>
              <a:off x="5744914" y="2077926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5737588" y="2561505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5744914" y="2852404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5737588" y="3335983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2443540" y="426669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2761769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3261034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en-US" dirty="0" smtClean="0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3579263" y="426669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4106033" y="426669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4424262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4949477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5267706" y="426669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1596367" y="213530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30000" dirty="0" smtClean="0"/>
                <a:t>+</a:t>
              </a:r>
              <a:endParaRPr lang="en-US" dirty="0" smtClean="0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1614263" y="2429642"/>
              <a:ext cx="289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30000" dirty="0"/>
                <a:t>-</a:t>
              </a:r>
              <a:endParaRPr lang="en-US" dirty="0" smtClean="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1563092" y="2880022"/>
              <a:ext cx="392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30000" dirty="0" smtClean="0"/>
                <a:t>+</a:t>
              </a:r>
              <a:endParaRPr lang="en-US" dirty="0" smtClean="0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1577857" y="3174357"/>
              <a:ext cx="36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30000" dirty="0" smtClean="0"/>
                <a:t>-</a:t>
              </a:r>
              <a:endParaRPr lang="en-US" dirty="0" smtClean="0"/>
            </a:p>
          </p:txBody>
        </p:sp>
        <p:grpSp>
          <p:nvGrpSpPr>
            <p:cNvPr id="251" name="Group 250"/>
            <p:cNvGrpSpPr/>
            <p:nvPr/>
          </p:nvGrpSpPr>
          <p:grpSpPr>
            <a:xfrm>
              <a:off x="2558483" y="2298078"/>
              <a:ext cx="366657" cy="340906"/>
              <a:chOff x="397565" y="1943652"/>
              <a:chExt cx="366657" cy="340906"/>
            </a:xfrm>
          </p:grpSpPr>
          <p:sp>
            <p:nvSpPr>
              <p:cNvPr id="273" name="Isosceles Triangle 272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17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3395934" y="2298078"/>
              <a:ext cx="366657" cy="340906"/>
              <a:chOff x="397565" y="1943652"/>
              <a:chExt cx="366657" cy="340906"/>
            </a:xfrm>
          </p:grpSpPr>
          <p:sp>
            <p:nvSpPr>
              <p:cNvPr id="271" name="Isosceles Triangle 270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TextBox 271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18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253" name="Group 252"/>
            <p:cNvGrpSpPr/>
            <p:nvPr/>
          </p:nvGrpSpPr>
          <p:grpSpPr>
            <a:xfrm>
              <a:off x="2569526" y="3067952"/>
              <a:ext cx="366657" cy="340906"/>
              <a:chOff x="397565" y="1943652"/>
              <a:chExt cx="366657" cy="340906"/>
            </a:xfrm>
          </p:grpSpPr>
          <p:sp>
            <p:nvSpPr>
              <p:cNvPr id="269" name="Isosceles Triangle 268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TextBox 269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5</a:t>
                </a:r>
              </a:p>
            </p:txBody>
          </p:sp>
        </p:grpSp>
        <p:grpSp>
          <p:nvGrpSpPr>
            <p:cNvPr id="254" name="Group 253"/>
            <p:cNvGrpSpPr/>
            <p:nvPr/>
          </p:nvGrpSpPr>
          <p:grpSpPr>
            <a:xfrm>
              <a:off x="3406977" y="3067952"/>
              <a:ext cx="366657" cy="340906"/>
              <a:chOff x="397565" y="1943652"/>
              <a:chExt cx="366657" cy="340906"/>
            </a:xfrm>
          </p:grpSpPr>
          <p:sp>
            <p:nvSpPr>
              <p:cNvPr id="267" name="Isosceles Triangle 266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TextBox 267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6</a:t>
                </a:r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>
              <a:off x="4229890" y="2298078"/>
              <a:ext cx="366657" cy="340906"/>
              <a:chOff x="397565" y="1943652"/>
              <a:chExt cx="366657" cy="340906"/>
            </a:xfrm>
          </p:grpSpPr>
          <p:sp>
            <p:nvSpPr>
              <p:cNvPr id="265" name="Isosceles Triangle 264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19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256" name="Group 255"/>
            <p:cNvGrpSpPr/>
            <p:nvPr/>
          </p:nvGrpSpPr>
          <p:grpSpPr>
            <a:xfrm>
              <a:off x="5067341" y="2298078"/>
              <a:ext cx="366657" cy="340906"/>
              <a:chOff x="397565" y="1943652"/>
              <a:chExt cx="366657" cy="340906"/>
            </a:xfrm>
          </p:grpSpPr>
          <p:sp>
            <p:nvSpPr>
              <p:cNvPr id="263" name="Isosceles Triangle 262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20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257" name="Group 256"/>
            <p:cNvGrpSpPr/>
            <p:nvPr/>
          </p:nvGrpSpPr>
          <p:grpSpPr>
            <a:xfrm>
              <a:off x="4240933" y="3067952"/>
              <a:ext cx="366657" cy="340906"/>
              <a:chOff x="397565" y="1943652"/>
              <a:chExt cx="366657" cy="340906"/>
            </a:xfrm>
          </p:grpSpPr>
          <p:sp>
            <p:nvSpPr>
              <p:cNvPr id="261" name="Isosceles Triangle 260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 smtClean="0">
                    <a:solidFill>
                      <a:srgbClr val="008000"/>
                    </a:solidFill>
                  </a:rPr>
                  <a:t>7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258" name="Group 257"/>
            <p:cNvGrpSpPr/>
            <p:nvPr/>
          </p:nvGrpSpPr>
          <p:grpSpPr>
            <a:xfrm>
              <a:off x="5078384" y="3067952"/>
              <a:ext cx="366657" cy="340906"/>
              <a:chOff x="397565" y="1943652"/>
              <a:chExt cx="366657" cy="340906"/>
            </a:xfrm>
          </p:grpSpPr>
          <p:sp>
            <p:nvSpPr>
              <p:cNvPr id="259" name="Isosceles Triangle 258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8</a:t>
                </a:r>
              </a:p>
            </p:txBody>
          </p:sp>
        </p:grpSp>
      </p:grpSp>
      <p:grpSp>
        <p:nvGrpSpPr>
          <p:cNvPr id="287" name="Group 286"/>
          <p:cNvGrpSpPr/>
          <p:nvPr/>
        </p:nvGrpSpPr>
        <p:grpSpPr>
          <a:xfrm>
            <a:off x="1665480" y="1329310"/>
            <a:ext cx="351588" cy="351588"/>
            <a:chOff x="1302935" y="3904548"/>
            <a:chExt cx="938696" cy="938696"/>
          </a:xfrm>
        </p:grpSpPr>
        <p:cxnSp>
          <p:nvCxnSpPr>
            <p:cNvPr id="288" name="Straight Connector 287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0" name="Group 289"/>
          <p:cNvGrpSpPr/>
          <p:nvPr/>
        </p:nvGrpSpPr>
        <p:grpSpPr>
          <a:xfrm>
            <a:off x="965389" y="1979862"/>
            <a:ext cx="351588" cy="351588"/>
            <a:chOff x="1302935" y="3904548"/>
            <a:chExt cx="938696" cy="938696"/>
          </a:xfrm>
        </p:grpSpPr>
        <p:cxnSp>
          <p:nvCxnSpPr>
            <p:cNvPr id="291" name="Straight Connector 290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4" name="Group 293"/>
          <p:cNvGrpSpPr/>
          <p:nvPr/>
        </p:nvGrpSpPr>
        <p:grpSpPr>
          <a:xfrm>
            <a:off x="1725827" y="4140741"/>
            <a:ext cx="351588" cy="351588"/>
            <a:chOff x="1302935" y="3904548"/>
            <a:chExt cx="938696" cy="938696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7" name="Straight Arrow Connector 296"/>
          <p:cNvCxnSpPr/>
          <p:nvPr/>
        </p:nvCxnSpPr>
        <p:spPr>
          <a:xfrm rot="16200000">
            <a:off x="4321743" y="4667073"/>
            <a:ext cx="0" cy="412591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8" name="Group 297"/>
          <p:cNvGrpSpPr/>
          <p:nvPr/>
        </p:nvGrpSpPr>
        <p:grpSpPr>
          <a:xfrm>
            <a:off x="4662258" y="3715920"/>
            <a:ext cx="3675600" cy="2390244"/>
            <a:chOff x="1563092" y="1934361"/>
            <a:chExt cx="4505010" cy="2701669"/>
          </a:xfrm>
        </p:grpSpPr>
        <p:cxnSp>
          <p:nvCxnSpPr>
            <p:cNvPr id="299" name="Straight Connector 298"/>
            <p:cNvCxnSpPr/>
            <p:nvPr/>
          </p:nvCxnSpPr>
          <p:spPr>
            <a:xfrm flipV="1">
              <a:off x="1851699" y="2319973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flipV="1">
              <a:off x="1851699" y="2626981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flipH="1" flipV="1">
              <a:off x="260265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flipH="1" flipV="1">
              <a:off x="2909663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 flipH="1" flipV="1">
              <a:off x="3428707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 flipH="1" flipV="1">
              <a:off x="373571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 flipH="1" flipV="1">
              <a:off x="427905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 flipH="1" flipV="1">
              <a:off x="4586063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 flipH="1" flipV="1">
              <a:off x="5105107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 flipH="1" flipV="1">
              <a:off x="541211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 flipV="1">
              <a:off x="1851699" y="3090807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flipV="1">
              <a:off x="1851699" y="3397815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TextBox 320"/>
            <p:cNvSpPr txBox="1"/>
            <p:nvPr/>
          </p:nvSpPr>
          <p:spPr>
            <a:xfrm>
              <a:off x="2342008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2854449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3162223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3674664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4011754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4524195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4852397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5364838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grpSp>
          <p:nvGrpSpPr>
            <p:cNvPr id="329" name="Group 328"/>
            <p:cNvGrpSpPr/>
            <p:nvPr/>
          </p:nvGrpSpPr>
          <p:grpSpPr>
            <a:xfrm>
              <a:off x="2608004" y="1934361"/>
              <a:ext cx="301660" cy="369332"/>
              <a:chOff x="927652" y="1126435"/>
              <a:chExt cx="301660" cy="369332"/>
            </a:xfrm>
          </p:grpSpPr>
          <p:sp>
            <p:nvSpPr>
              <p:cNvPr id="385" name="Oval 384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TextBox 385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30" name="Group 329"/>
            <p:cNvGrpSpPr/>
            <p:nvPr/>
          </p:nvGrpSpPr>
          <p:grpSpPr>
            <a:xfrm>
              <a:off x="3434056" y="1934361"/>
              <a:ext cx="301660" cy="369332"/>
              <a:chOff x="927652" y="1126435"/>
              <a:chExt cx="301660" cy="369332"/>
            </a:xfrm>
          </p:grpSpPr>
          <p:sp>
            <p:nvSpPr>
              <p:cNvPr id="383" name="Oval 382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TextBox 383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grpSp>
          <p:nvGrpSpPr>
            <p:cNvPr id="331" name="Group 330"/>
            <p:cNvGrpSpPr/>
            <p:nvPr/>
          </p:nvGrpSpPr>
          <p:grpSpPr>
            <a:xfrm>
              <a:off x="4279055" y="1934361"/>
              <a:ext cx="301660" cy="369332"/>
              <a:chOff x="927652" y="1126435"/>
              <a:chExt cx="301660" cy="369332"/>
            </a:xfrm>
          </p:grpSpPr>
          <p:sp>
            <p:nvSpPr>
              <p:cNvPr id="381" name="Oval 380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TextBox 381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332" name="Group 331"/>
            <p:cNvGrpSpPr/>
            <p:nvPr/>
          </p:nvGrpSpPr>
          <p:grpSpPr>
            <a:xfrm>
              <a:off x="5110456" y="1934361"/>
              <a:ext cx="301660" cy="369332"/>
              <a:chOff x="927652" y="1126435"/>
              <a:chExt cx="301660" cy="369332"/>
            </a:xfrm>
          </p:grpSpPr>
          <p:sp>
            <p:nvSpPr>
              <p:cNvPr id="379" name="Oval 378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TextBox 379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  <p:grpSp>
          <p:nvGrpSpPr>
            <p:cNvPr id="333" name="Group 332"/>
            <p:cNvGrpSpPr/>
            <p:nvPr/>
          </p:nvGrpSpPr>
          <p:grpSpPr>
            <a:xfrm>
              <a:off x="5752015" y="2285591"/>
              <a:ext cx="301660" cy="369332"/>
              <a:chOff x="927652" y="1126435"/>
              <a:chExt cx="301660" cy="369332"/>
            </a:xfrm>
          </p:grpSpPr>
          <p:sp>
            <p:nvSpPr>
              <p:cNvPr id="377" name="Oval 376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TextBox 377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334" name="Group 333"/>
            <p:cNvGrpSpPr/>
            <p:nvPr/>
          </p:nvGrpSpPr>
          <p:grpSpPr>
            <a:xfrm>
              <a:off x="5752015" y="3061612"/>
              <a:ext cx="301660" cy="369332"/>
              <a:chOff x="927652" y="1126435"/>
              <a:chExt cx="301660" cy="369332"/>
            </a:xfrm>
          </p:grpSpPr>
          <p:sp>
            <p:nvSpPr>
              <p:cNvPr id="375" name="Oval 374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TextBox 375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4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35" name="TextBox 334"/>
            <p:cNvSpPr txBox="1"/>
            <p:nvPr/>
          </p:nvSpPr>
          <p:spPr>
            <a:xfrm>
              <a:off x="5744914" y="2077926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5737588" y="2561505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5744914" y="2852404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5737588" y="3335983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2443540" y="426669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2761769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3261034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en-US" dirty="0" smtClean="0"/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3579263" y="426669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4106033" y="426669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4424262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4949477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5267706" y="426669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1596367" y="213530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30000" dirty="0" smtClean="0"/>
                <a:t>+</a:t>
              </a:r>
              <a:endParaRPr lang="en-US" dirty="0" smtClean="0"/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1614263" y="2429642"/>
              <a:ext cx="289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30000" dirty="0"/>
                <a:t>-</a:t>
              </a:r>
              <a:endParaRPr lang="en-US" dirty="0" smtClean="0"/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1563092" y="2880022"/>
              <a:ext cx="392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30000" dirty="0" smtClean="0"/>
                <a:t>+</a:t>
              </a:r>
              <a:endParaRPr lang="en-US" dirty="0" smtClean="0"/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1577857" y="3174357"/>
              <a:ext cx="36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30000" dirty="0" smtClean="0"/>
                <a:t>-</a:t>
              </a:r>
              <a:endParaRPr lang="en-US" dirty="0" smtClean="0"/>
            </a:p>
          </p:txBody>
        </p:sp>
        <p:grpSp>
          <p:nvGrpSpPr>
            <p:cNvPr id="351" name="Group 350"/>
            <p:cNvGrpSpPr/>
            <p:nvPr/>
          </p:nvGrpSpPr>
          <p:grpSpPr>
            <a:xfrm>
              <a:off x="2558483" y="2298078"/>
              <a:ext cx="366657" cy="340906"/>
              <a:chOff x="397565" y="1943652"/>
              <a:chExt cx="366657" cy="340906"/>
            </a:xfrm>
          </p:grpSpPr>
          <p:sp>
            <p:nvSpPr>
              <p:cNvPr id="373" name="Isosceles Triangle 372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17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352" name="Group 351"/>
            <p:cNvGrpSpPr/>
            <p:nvPr/>
          </p:nvGrpSpPr>
          <p:grpSpPr>
            <a:xfrm>
              <a:off x="3395934" y="2298078"/>
              <a:ext cx="366657" cy="340906"/>
              <a:chOff x="397565" y="1943652"/>
              <a:chExt cx="366657" cy="340906"/>
            </a:xfrm>
          </p:grpSpPr>
          <p:sp>
            <p:nvSpPr>
              <p:cNvPr id="371" name="Isosceles Triangle 370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TextBox 371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18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353" name="Group 352"/>
            <p:cNvGrpSpPr/>
            <p:nvPr/>
          </p:nvGrpSpPr>
          <p:grpSpPr>
            <a:xfrm>
              <a:off x="2569526" y="3067952"/>
              <a:ext cx="366657" cy="340906"/>
              <a:chOff x="397565" y="1943652"/>
              <a:chExt cx="366657" cy="340906"/>
            </a:xfrm>
          </p:grpSpPr>
          <p:sp>
            <p:nvSpPr>
              <p:cNvPr id="369" name="Isosceles Triangle 368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TextBox 369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5</a:t>
                </a:r>
              </a:p>
            </p:txBody>
          </p:sp>
        </p:grpSp>
        <p:grpSp>
          <p:nvGrpSpPr>
            <p:cNvPr id="354" name="Group 353"/>
            <p:cNvGrpSpPr/>
            <p:nvPr/>
          </p:nvGrpSpPr>
          <p:grpSpPr>
            <a:xfrm>
              <a:off x="3406977" y="3067952"/>
              <a:ext cx="366657" cy="340906"/>
              <a:chOff x="397565" y="1943652"/>
              <a:chExt cx="366657" cy="340906"/>
            </a:xfrm>
          </p:grpSpPr>
          <p:sp>
            <p:nvSpPr>
              <p:cNvPr id="367" name="Isosceles Triangle 366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TextBox 367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6</a:t>
                </a:r>
              </a:p>
            </p:txBody>
          </p:sp>
        </p:grpSp>
        <p:grpSp>
          <p:nvGrpSpPr>
            <p:cNvPr id="355" name="Group 354"/>
            <p:cNvGrpSpPr/>
            <p:nvPr/>
          </p:nvGrpSpPr>
          <p:grpSpPr>
            <a:xfrm>
              <a:off x="4229890" y="2298078"/>
              <a:ext cx="366657" cy="340906"/>
              <a:chOff x="397565" y="1943652"/>
              <a:chExt cx="366657" cy="340906"/>
            </a:xfrm>
          </p:grpSpPr>
          <p:sp>
            <p:nvSpPr>
              <p:cNvPr id="365" name="Isosceles Triangle 364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TextBox 365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19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356" name="Group 355"/>
            <p:cNvGrpSpPr/>
            <p:nvPr/>
          </p:nvGrpSpPr>
          <p:grpSpPr>
            <a:xfrm>
              <a:off x="5067341" y="2298078"/>
              <a:ext cx="366657" cy="340906"/>
              <a:chOff x="397565" y="1943652"/>
              <a:chExt cx="366657" cy="340906"/>
            </a:xfrm>
          </p:grpSpPr>
          <p:sp>
            <p:nvSpPr>
              <p:cNvPr id="363" name="Isosceles Triangle 362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TextBox 363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20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357" name="Group 356"/>
            <p:cNvGrpSpPr/>
            <p:nvPr/>
          </p:nvGrpSpPr>
          <p:grpSpPr>
            <a:xfrm>
              <a:off x="4240933" y="3067952"/>
              <a:ext cx="366657" cy="340906"/>
              <a:chOff x="397565" y="1943652"/>
              <a:chExt cx="366657" cy="340906"/>
            </a:xfrm>
          </p:grpSpPr>
          <p:sp>
            <p:nvSpPr>
              <p:cNvPr id="361" name="Isosceles Triangle 360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TextBox 361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 smtClean="0">
                    <a:solidFill>
                      <a:srgbClr val="008000"/>
                    </a:solidFill>
                  </a:rPr>
                  <a:t>7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358" name="Group 357"/>
            <p:cNvGrpSpPr/>
            <p:nvPr/>
          </p:nvGrpSpPr>
          <p:grpSpPr>
            <a:xfrm>
              <a:off x="5078384" y="3067952"/>
              <a:ext cx="366657" cy="340906"/>
              <a:chOff x="397565" y="1943652"/>
              <a:chExt cx="366657" cy="340906"/>
            </a:xfrm>
          </p:grpSpPr>
          <p:sp>
            <p:nvSpPr>
              <p:cNvPr id="359" name="Isosceles Triangle 358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TextBox 359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8</a:t>
                </a:r>
              </a:p>
            </p:txBody>
          </p:sp>
        </p:grpSp>
      </p:grpSp>
      <p:grpSp>
        <p:nvGrpSpPr>
          <p:cNvPr id="387" name="Group 386"/>
          <p:cNvGrpSpPr/>
          <p:nvPr/>
        </p:nvGrpSpPr>
        <p:grpSpPr>
          <a:xfrm>
            <a:off x="5464454" y="4044668"/>
            <a:ext cx="351588" cy="351588"/>
            <a:chOff x="1302935" y="3904548"/>
            <a:chExt cx="938696" cy="938696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0" name="Group 389"/>
          <p:cNvGrpSpPr/>
          <p:nvPr/>
        </p:nvGrpSpPr>
        <p:grpSpPr>
          <a:xfrm>
            <a:off x="6127098" y="4711453"/>
            <a:ext cx="351588" cy="351588"/>
            <a:chOff x="1302935" y="3904548"/>
            <a:chExt cx="938696" cy="938696"/>
          </a:xfrm>
        </p:grpSpPr>
        <p:cxnSp>
          <p:nvCxnSpPr>
            <p:cNvPr id="391" name="Straight Connector 390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3" name="TextBox 392"/>
          <p:cNvSpPr txBox="1"/>
          <p:nvPr/>
        </p:nvSpPr>
        <p:spPr>
          <a:xfrm>
            <a:off x="4524413" y="5405320"/>
            <a:ext cx="773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9</a:t>
            </a:r>
          </a:p>
        </p:txBody>
      </p:sp>
      <p:grpSp>
        <p:nvGrpSpPr>
          <p:cNvPr id="394" name="Group 393"/>
          <p:cNvGrpSpPr/>
          <p:nvPr/>
        </p:nvGrpSpPr>
        <p:grpSpPr>
          <a:xfrm>
            <a:off x="5449692" y="4739061"/>
            <a:ext cx="351588" cy="351588"/>
            <a:chOff x="1302935" y="3904548"/>
            <a:chExt cx="938696" cy="938696"/>
          </a:xfrm>
        </p:grpSpPr>
        <p:cxnSp>
          <p:nvCxnSpPr>
            <p:cNvPr id="395" name="Straight Connector 394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7" name="Group 396"/>
          <p:cNvGrpSpPr/>
          <p:nvPr/>
        </p:nvGrpSpPr>
        <p:grpSpPr>
          <a:xfrm>
            <a:off x="6800978" y="4727112"/>
            <a:ext cx="351588" cy="351588"/>
            <a:chOff x="1302935" y="3904548"/>
            <a:chExt cx="938696" cy="938696"/>
          </a:xfrm>
        </p:grpSpPr>
        <p:cxnSp>
          <p:nvCxnSpPr>
            <p:cNvPr id="398" name="Straight Connector 397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0" name="Group 399"/>
          <p:cNvGrpSpPr/>
          <p:nvPr/>
        </p:nvGrpSpPr>
        <p:grpSpPr>
          <a:xfrm>
            <a:off x="7472519" y="4691285"/>
            <a:ext cx="351588" cy="351588"/>
            <a:chOff x="1302935" y="3904548"/>
            <a:chExt cx="938696" cy="938696"/>
          </a:xfrm>
        </p:grpSpPr>
        <p:cxnSp>
          <p:nvCxnSpPr>
            <p:cNvPr id="401" name="Straight Connector 400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1968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roup 318"/>
          <p:cNvGrpSpPr/>
          <p:nvPr/>
        </p:nvGrpSpPr>
        <p:grpSpPr>
          <a:xfrm>
            <a:off x="256756" y="3835442"/>
            <a:ext cx="3675600" cy="2390244"/>
            <a:chOff x="1563092" y="1934361"/>
            <a:chExt cx="4505010" cy="2701669"/>
          </a:xfrm>
        </p:grpSpPr>
        <p:cxnSp>
          <p:nvCxnSpPr>
            <p:cNvPr id="320" name="Straight Connector 319"/>
            <p:cNvCxnSpPr/>
            <p:nvPr/>
          </p:nvCxnSpPr>
          <p:spPr>
            <a:xfrm flipV="1">
              <a:off x="1851699" y="2319973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flipV="1">
              <a:off x="1851699" y="2626981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 flipH="1" flipV="1">
              <a:off x="260265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 flipH="1" flipV="1">
              <a:off x="2909663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 flipH="1" flipV="1">
              <a:off x="3428707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 flipH="1" flipV="1">
              <a:off x="373571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 flipH="1" flipV="1">
              <a:off x="427905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 flipH="1" flipV="1">
              <a:off x="4586063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 flipH="1" flipV="1">
              <a:off x="5105107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 flipH="1" flipV="1">
              <a:off x="541211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flipV="1">
              <a:off x="1851699" y="3090807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 flipV="1">
              <a:off x="1851699" y="3397815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TextBox 331"/>
            <p:cNvSpPr txBox="1"/>
            <p:nvPr/>
          </p:nvSpPr>
          <p:spPr>
            <a:xfrm>
              <a:off x="2342008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2854449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3162223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3674664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4011754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4524195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4852397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5364838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grpSp>
          <p:nvGrpSpPr>
            <p:cNvPr id="340" name="Group 339"/>
            <p:cNvGrpSpPr/>
            <p:nvPr/>
          </p:nvGrpSpPr>
          <p:grpSpPr>
            <a:xfrm>
              <a:off x="2608004" y="1934361"/>
              <a:ext cx="301660" cy="369332"/>
              <a:chOff x="927652" y="1126435"/>
              <a:chExt cx="301660" cy="369332"/>
            </a:xfrm>
          </p:grpSpPr>
          <p:sp>
            <p:nvSpPr>
              <p:cNvPr id="396" name="Oval 395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TextBox 396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41" name="Group 340"/>
            <p:cNvGrpSpPr/>
            <p:nvPr/>
          </p:nvGrpSpPr>
          <p:grpSpPr>
            <a:xfrm>
              <a:off x="3434056" y="1934361"/>
              <a:ext cx="301660" cy="369332"/>
              <a:chOff x="927652" y="1126435"/>
              <a:chExt cx="301660" cy="369332"/>
            </a:xfrm>
          </p:grpSpPr>
          <p:sp>
            <p:nvSpPr>
              <p:cNvPr id="394" name="Oval 393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TextBox 394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grpSp>
          <p:nvGrpSpPr>
            <p:cNvPr id="342" name="Group 341"/>
            <p:cNvGrpSpPr/>
            <p:nvPr/>
          </p:nvGrpSpPr>
          <p:grpSpPr>
            <a:xfrm>
              <a:off x="4279055" y="1934361"/>
              <a:ext cx="301660" cy="369332"/>
              <a:chOff x="927652" y="1126435"/>
              <a:chExt cx="301660" cy="369332"/>
            </a:xfrm>
          </p:grpSpPr>
          <p:sp>
            <p:nvSpPr>
              <p:cNvPr id="392" name="Oval 391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TextBox 392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343" name="Group 342"/>
            <p:cNvGrpSpPr/>
            <p:nvPr/>
          </p:nvGrpSpPr>
          <p:grpSpPr>
            <a:xfrm>
              <a:off x="5110456" y="1934361"/>
              <a:ext cx="301660" cy="369332"/>
              <a:chOff x="927652" y="1126435"/>
              <a:chExt cx="301660" cy="369332"/>
            </a:xfrm>
          </p:grpSpPr>
          <p:sp>
            <p:nvSpPr>
              <p:cNvPr id="390" name="Oval 389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TextBox 390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  <p:grpSp>
          <p:nvGrpSpPr>
            <p:cNvPr id="344" name="Group 343"/>
            <p:cNvGrpSpPr/>
            <p:nvPr/>
          </p:nvGrpSpPr>
          <p:grpSpPr>
            <a:xfrm>
              <a:off x="5752015" y="2285591"/>
              <a:ext cx="301660" cy="369332"/>
              <a:chOff x="927652" y="1126435"/>
              <a:chExt cx="301660" cy="369332"/>
            </a:xfrm>
          </p:grpSpPr>
          <p:sp>
            <p:nvSpPr>
              <p:cNvPr id="388" name="Oval 387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TextBox 388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345" name="Group 344"/>
            <p:cNvGrpSpPr/>
            <p:nvPr/>
          </p:nvGrpSpPr>
          <p:grpSpPr>
            <a:xfrm>
              <a:off x="5752015" y="3061612"/>
              <a:ext cx="301660" cy="369332"/>
              <a:chOff x="927652" y="1126435"/>
              <a:chExt cx="301660" cy="369332"/>
            </a:xfrm>
          </p:grpSpPr>
          <p:sp>
            <p:nvSpPr>
              <p:cNvPr id="386" name="Oval 385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TextBox 386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4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46" name="TextBox 345"/>
            <p:cNvSpPr txBox="1"/>
            <p:nvPr/>
          </p:nvSpPr>
          <p:spPr>
            <a:xfrm>
              <a:off x="5744914" y="2077926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5737588" y="2561505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5744914" y="2852404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5737588" y="3335983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2443540" y="426669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2761769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3261034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en-US" dirty="0" smtClean="0"/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3579263" y="426669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4106033" y="426669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355" name="TextBox 354"/>
            <p:cNvSpPr txBox="1"/>
            <p:nvPr/>
          </p:nvSpPr>
          <p:spPr>
            <a:xfrm>
              <a:off x="4424262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</a:p>
          </p:txBody>
        </p:sp>
        <p:sp>
          <p:nvSpPr>
            <p:cNvPr id="356" name="TextBox 355"/>
            <p:cNvSpPr txBox="1"/>
            <p:nvPr/>
          </p:nvSpPr>
          <p:spPr>
            <a:xfrm>
              <a:off x="4949477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5267706" y="426669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358" name="TextBox 357"/>
            <p:cNvSpPr txBox="1"/>
            <p:nvPr/>
          </p:nvSpPr>
          <p:spPr>
            <a:xfrm>
              <a:off x="1596367" y="213530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30000" dirty="0" smtClean="0"/>
                <a:t>+</a:t>
              </a:r>
              <a:endParaRPr lang="en-US" dirty="0" smtClean="0"/>
            </a:p>
          </p:txBody>
        </p:sp>
        <p:sp>
          <p:nvSpPr>
            <p:cNvPr id="359" name="TextBox 358"/>
            <p:cNvSpPr txBox="1"/>
            <p:nvPr/>
          </p:nvSpPr>
          <p:spPr>
            <a:xfrm>
              <a:off x="1614263" y="2429642"/>
              <a:ext cx="289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30000" dirty="0"/>
                <a:t>-</a:t>
              </a:r>
              <a:endParaRPr lang="en-US" dirty="0" smtClean="0"/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1563092" y="2880022"/>
              <a:ext cx="392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30000" dirty="0" smtClean="0"/>
                <a:t>+</a:t>
              </a:r>
              <a:endParaRPr lang="en-US" dirty="0" smtClean="0"/>
            </a:p>
          </p:txBody>
        </p:sp>
        <p:sp>
          <p:nvSpPr>
            <p:cNvPr id="361" name="TextBox 360"/>
            <p:cNvSpPr txBox="1"/>
            <p:nvPr/>
          </p:nvSpPr>
          <p:spPr>
            <a:xfrm>
              <a:off x="1577857" y="3174357"/>
              <a:ext cx="36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30000" dirty="0" smtClean="0"/>
                <a:t>-</a:t>
              </a:r>
              <a:endParaRPr lang="en-US" dirty="0" smtClean="0"/>
            </a:p>
          </p:txBody>
        </p:sp>
        <p:grpSp>
          <p:nvGrpSpPr>
            <p:cNvPr id="362" name="Group 361"/>
            <p:cNvGrpSpPr/>
            <p:nvPr/>
          </p:nvGrpSpPr>
          <p:grpSpPr>
            <a:xfrm>
              <a:off x="2558483" y="2298078"/>
              <a:ext cx="366657" cy="340906"/>
              <a:chOff x="397565" y="1943652"/>
              <a:chExt cx="366657" cy="340906"/>
            </a:xfrm>
          </p:grpSpPr>
          <p:sp>
            <p:nvSpPr>
              <p:cNvPr id="384" name="Isosceles Triangle 383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TextBox 384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17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363" name="Group 362"/>
            <p:cNvGrpSpPr/>
            <p:nvPr/>
          </p:nvGrpSpPr>
          <p:grpSpPr>
            <a:xfrm>
              <a:off x="3395934" y="2298078"/>
              <a:ext cx="366657" cy="340906"/>
              <a:chOff x="397565" y="1943652"/>
              <a:chExt cx="366657" cy="340906"/>
            </a:xfrm>
          </p:grpSpPr>
          <p:sp>
            <p:nvSpPr>
              <p:cNvPr id="382" name="Isosceles Triangle 381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TextBox 382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18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364" name="Group 363"/>
            <p:cNvGrpSpPr/>
            <p:nvPr/>
          </p:nvGrpSpPr>
          <p:grpSpPr>
            <a:xfrm>
              <a:off x="2569526" y="3067952"/>
              <a:ext cx="366657" cy="340906"/>
              <a:chOff x="397565" y="1943652"/>
              <a:chExt cx="366657" cy="340906"/>
            </a:xfrm>
          </p:grpSpPr>
          <p:sp>
            <p:nvSpPr>
              <p:cNvPr id="380" name="Isosceles Triangle 379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TextBox 380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5</a:t>
                </a:r>
              </a:p>
            </p:txBody>
          </p:sp>
        </p:grpSp>
        <p:grpSp>
          <p:nvGrpSpPr>
            <p:cNvPr id="365" name="Group 364"/>
            <p:cNvGrpSpPr/>
            <p:nvPr/>
          </p:nvGrpSpPr>
          <p:grpSpPr>
            <a:xfrm>
              <a:off x="3406977" y="3067952"/>
              <a:ext cx="366657" cy="340906"/>
              <a:chOff x="397565" y="1943652"/>
              <a:chExt cx="366657" cy="340906"/>
            </a:xfrm>
          </p:grpSpPr>
          <p:sp>
            <p:nvSpPr>
              <p:cNvPr id="378" name="Isosceles Triangle 377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TextBox 378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6</a:t>
                </a:r>
              </a:p>
            </p:txBody>
          </p:sp>
        </p:grpSp>
        <p:grpSp>
          <p:nvGrpSpPr>
            <p:cNvPr id="366" name="Group 365"/>
            <p:cNvGrpSpPr/>
            <p:nvPr/>
          </p:nvGrpSpPr>
          <p:grpSpPr>
            <a:xfrm>
              <a:off x="4229890" y="2298078"/>
              <a:ext cx="366657" cy="340906"/>
              <a:chOff x="397565" y="1943652"/>
              <a:chExt cx="366657" cy="340906"/>
            </a:xfrm>
          </p:grpSpPr>
          <p:sp>
            <p:nvSpPr>
              <p:cNvPr id="376" name="Isosceles Triangle 375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TextBox 376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19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367" name="Group 366"/>
            <p:cNvGrpSpPr/>
            <p:nvPr/>
          </p:nvGrpSpPr>
          <p:grpSpPr>
            <a:xfrm>
              <a:off x="5067341" y="2298078"/>
              <a:ext cx="366657" cy="340906"/>
              <a:chOff x="397565" y="1943652"/>
              <a:chExt cx="366657" cy="340906"/>
            </a:xfrm>
          </p:grpSpPr>
          <p:sp>
            <p:nvSpPr>
              <p:cNvPr id="374" name="Isosceles Triangle 373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TextBox 374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20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368" name="Group 367"/>
            <p:cNvGrpSpPr/>
            <p:nvPr/>
          </p:nvGrpSpPr>
          <p:grpSpPr>
            <a:xfrm>
              <a:off x="4240933" y="3067952"/>
              <a:ext cx="366657" cy="340906"/>
              <a:chOff x="397565" y="1943652"/>
              <a:chExt cx="366657" cy="340906"/>
            </a:xfrm>
          </p:grpSpPr>
          <p:sp>
            <p:nvSpPr>
              <p:cNvPr id="372" name="Isosceles Triangle 371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TextBox 372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 smtClean="0">
                    <a:solidFill>
                      <a:srgbClr val="008000"/>
                    </a:solidFill>
                  </a:rPr>
                  <a:t>7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369" name="Group 368"/>
            <p:cNvGrpSpPr/>
            <p:nvPr/>
          </p:nvGrpSpPr>
          <p:grpSpPr>
            <a:xfrm>
              <a:off x="5078384" y="3067952"/>
              <a:ext cx="366657" cy="340906"/>
              <a:chOff x="397565" y="1943652"/>
              <a:chExt cx="366657" cy="340906"/>
            </a:xfrm>
          </p:grpSpPr>
          <p:sp>
            <p:nvSpPr>
              <p:cNvPr id="370" name="Isosceles Triangle 369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TextBox 370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8</a:t>
                </a:r>
              </a:p>
            </p:txBody>
          </p:sp>
        </p:grpSp>
      </p:grpSp>
      <p:grpSp>
        <p:nvGrpSpPr>
          <p:cNvPr id="100" name="Group 99"/>
          <p:cNvGrpSpPr/>
          <p:nvPr/>
        </p:nvGrpSpPr>
        <p:grpSpPr>
          <a:xfrm>
            <a:off x="143310" y="911756"/>
            <a:ext cx="3675600" cy="2390244"/>
            <a:chOff x="1563092" y="1934361"/>
            <a:chExt cx="4505010" cy="2701669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1851699" y="2319973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1851699" y="2626981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260265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2909663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3428707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373571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427905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4586063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5105107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541211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1851699" y="3090807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1851699" y="3397815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342008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54449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62223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74664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11754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24195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852397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64838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608004" y="1934361"/>
              <a:ext cx="301660" cy="369332"/>
              <a:chOff x="927652" y="1126435"/>
              <a:chExt cx="301660" cy="369332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434056" y="1934361"/>
              <a:ext cx="301660" cy="369332"/>
              <a:chOff x="927652" y="1126435"/>
              <a:chExt cx="301660" cy="369332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279055" y="1934361"/>
              <a:ext cx="301660" cy="369332"/>
              <a:chOff x="927652" y="1126435"/>
              <a:chExt cx="301660" cy="369332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110456" y="1934361"/>
              <a:ext cx="301660" cy="369332"/>
              <a:chOff x="927652" y="1126435"/>
              <a:chExt cx="301660" cy="369332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752015" y="2285591"/>
              <a:ext cx="301660" cy="369332"/>
              <a:chOff x="927652" y="1126435"/>
              <a:chExt cx="301660" cy="369332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752015" y="3061612"/>
              <a:ext cx="301660" cy="369332"/>
              <a:chOff x="927652" y="1126435"/>
              <a:chExt cx="301660" cy="369332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4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5744914" y="2077926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37588" y="2561505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44914" y="2852404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37588" y="3335983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43540" y="426669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61769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61034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en-US" dirty="0" smtClean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79263" y="426669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106033" y="426669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24262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49477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67706" y="426669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596367" y="213530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30000" dirty="0" smtClean="0"/>
                <a:t>+</a:t>
              </a:r>
              <a:endParaRPr lang="en-US" dirty="0" smtClean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614263" y="2429642"/>
              <a:ext cx="289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30000" dirty="0"/>
                <a:t>-</a:t>
              </a:r>
              <a:endParaRPr lang="en-US" dirty="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563092" y="2880022"/>
              <a:ext cx="392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30000" dirty="0" smtClean="0"/>
                <a:t>+</a:t>
              </a:r>
              <a:endParaRPr lang="en-US" dirty="0" smtClean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577857" y="3174357"/>
              <a:ext cx="36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30000" dirty="0" smtClean="0"/>
                <a:t>-</a:t>
              </a:r>
              <a:endParaRPr lang="en-US" dirty="0" smtClean="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2558483" y="2298078"/>
              <a:ext cx="366657" cy="340906"/>
              <a:chOff x="397565" y="1943652"/>
              <a:chExt cx="366657" cy="340906"/>
            </a:xfrm>
          </p:grpSpPr>
          <p:sp>
            <p:nvSpPr>
              <p:cNvPr id="81" name="Isosceles Triangle 80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17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3395934" y="2298078"/>
              <a:ext cx="366657" cy="340906"/>
              <a:chOff x="397565" y="1943652"/>
              <a:chExt cx="366657" cy="340906"/>
            </a:xfrm>
          </p:grpSpPr>
          <p:sp>
            <p:nvSpPr>
              <p:cNvPr id="79" name="Isosceles Triangle 78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18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2569526" y="3067952"/>
              <a:ext cx="366657" cy="340906"/>
              <a:chOff x="397565" y="1943652"/>
              <a:chExt cx="366657" cy="340906"/>
            </a:xfrm>
          </p:grpSpPr>
          <p:sp>
            <p:nvSpPr>
              <p:cNvPr id="77" name="Isosceles Triangle 76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5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3406977" y="3067952"/>
              <a:ext cx="366657" cy="340906"/>
              <a:chOff x="397565" y="1943652"/>
              <a:chExt cx="366657" cy="340906"/>
            </a:xfrm>
          </p:grpSpPr>
          <p:sp>
            <p:nvSpPr>
              <p:cNvPr id="75" name="Isosceles Triangle 74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6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229890" y="2298078"/>
              <a:ext cx="366657" cy="340906"/>
              <a:chOff x="397565" y="1943652"/>
              <a:chExt cx="366657" cy="340906"/>
            </a:xfrm>
          </p:grpSpPr>
          <p:sp>
            <p:nvSpPr>
              <p:cNvPr id="73" name="Isosceles Triangle 72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19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5067341" y="2298078"/>
              <a:ext cx="366657" cy="340906"/>
              <a:chOff x="397565" y="1943652"/>
              <a:chExt cx="366657" cy="340906"/>
            </a:xfrm>
          </p:grpSpPr>
          <p:sp>
            <p:nvSpPr>
              <p:cNvPr id="71" name="Isosceles Triangle 70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20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240933" y="3067952"/>
              <a:ext cx="366657" cy="340906"/>
              <a:chOff x="397565" y="1943652"/>
              <a:chExt cx="366657" cy="340906"/>
            </a:xfrm>
          </p:grpSpPr>
          <p:sp>
            <p:nvSpPr>
              <p:cNvPr id="69" name="Isosceles Triangle 68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 smtClean="0">
                    <a:solidFill>
                      <a:srgbClr val="008000"/>
                    </a:solidFill>
                  </a:rPr>
                  <a:t>7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078384" y="3067952"/>
              <a:ext cx="366657" cy="340906"/>
              <a:chOff x="397565" y="1943652"/>
              <a:chExt cx="366657" cy="340906"/>
            </a:xfrm>
          </p:grpSpPr>
          <p:sp>
            <p:nvSpPr>
              <p:cNvPr id="67" name="Isosceles Triangle 66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8</a:t>
                </a:r>
              </a:p>
            </p:txBody>
          </p:sp>
        </p:grpSp>
      </p:grpSp>
      <p:sp>
        <p:nvSpPr>
          <p:cNvPr id="95" name="TextBox 94"/>
          <p:cNvSpPr txBox="1"/>
          <p:nvPr/>
        </p:nvSpPr>
        <p:spPr>
          <a:xfrm>
            <a:off x="1851699" y="309217"/>
            <a:ext cx="6488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Resistivity Measurement </a:t>
            </a:r>
            <a:r>
              <a:rPr lang="en-US" sz="2800" u="sng" dirty="0" smtClean="0"/>
              <a:t>Sequence</a:t>
            </a:r>
            <a:r>
              <a:rPr lang="en-US" sz="2800" dirty="0" smtClean="0"/>
              <a:t> – R</a:t>
            </a:r>
            <a:r>
              <a:rPr lang="en-US" sz="2800" baseline="-25000" dirty="0" smtClean="0"/>
              <a:t>AC, BD</a:t>
            </a:r>
            <a:endParaRPr lang="en-US" sz="2800" dirty="0" smtClean="0"/>
          </a:p>
        </p:txBody>
      </p:sp>
      <p:sp>
        <p:nvSpPr>
          <p:cNvPr id="101" name="TextBox 100"/>
          <p:cNvSpPr txBox="1"/>
          <p:nvPr/>
        </p:nvSpPr>
        <p:spPr>
          <a:xfrm>
            <a:off x="4270760" y="1235347"/>
            <a:ext cx="46987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Current Off</a:t>
            </a:r>
          </a:p>
          <a:p>
            <a:pPr marL="342900" indent="-342900">
              <a:buAutoNum type="arabicPeriod"/>
            </a:pPr>
            <a:r>
              <a:rPr lang="en-US" dirty="0" smtClean="0"/>
              <a:t>Short Card – Close 17, 25, 26, 27, 28</a:t>
            </a:r>
          </a:p>
          <a:p>
            <a:pPr marL="342900" indent="-342900">
              <a:buAutoNum type="arabicPeriod"/>
            </a:pPr>
            <a:r>
              <a:rPr lang="en-US" dirty="0" smtClean="0"/>
              <a:t>Prepare Measurement – Close 19</a:t>
            </a:r>
          </a:p>
          <a:p>
            <a:pPr marL="342900" indent="-342900">
              <a:buAutoNum type="arabicPeriod"/>
            </a:pPr>
            <a:r>
              <a:rPr lang="en-US" dirty="0" smtClean="0"/>
              <a:t>Prepare Measurement – Open 17, 25, 26, 27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945506" y="1240504"/>
            <a:ext cx="351588" cy="351588"/>
            <a:chOff x="1302935" y="3904548"/>
            <a:chExt cx="938696" cy="938696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941911" y="1917847"/>
            <a:ext cx="351588" cy="351588"/>
            <a:chOff x="1302935" y="3904548"/>
            <a:chExt cx="938696" cy="938696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1608150" y="1907289"/>
            <a:ext cx="351588" cy="351588"/>
            <a:chOff x="1302935" y="3904548"/>
            <a:chExt cx="938696" cy="938696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2301920" y="1915152"/>
            <a:ext cx="351588" cy="351588"/>
            <a:chOff x="1302935" y="3904548"/>
            <a:chExt cx="938696" cy="938696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2985736" y="1879671"/>
            <a:ext cx="351588" cy="351588"/>
            <a:chOff x="1302935" y="3904548"/>
            <a:chExt cx="938696" cy="938696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4700088" y="3804323"/>
            <a:ext cx="3675600" cy="2390244"/>
            <a:chOff x="1563092" y="1934361"/>
            <a:chExt cx="4505010" cy="2701669"/>
          </a:xfrm>
        </p:grpSpPr>
        <p:cxnSp>
          <p:nvCxnSpPr>
            <p:cNvPr id="123" name="Straight Connector 122"/>
            <p:cNvCxnSpPr/>
            <p:nvPr/>
          </p:nvCxnSpPr>
          <p:spPr>
            <a:xfrm flipV="1">
              <a:off x="1851699" y="2319973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1851699" y="2626981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 flipV="1">
              <a:off x="260265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 flipV="1">
              <a:off x="2909663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H="1" flipV="1">
              <a:off x="3428707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 flipV="1">
              <a:off x="373571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H="1" flipV="1">
              <a:off x="427905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 flipV="1">
              <a:off x="4586063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H="1" flipV="1">
              <a:off x="5105107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 flipV="1">
              <a:off x="5412115" y="1988669"/>
              <a:ext cx="1" cy="2274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1851699" y="3090807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1851699" y="3397815"/>
              <a:ext cx="4179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2342008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854449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162223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674664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011754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524195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852397" y="1980528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364838" y="1980528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2608004" y="1934361"/>
              <a:ext cx="301660" cy="369332"/>
              <a:chOff x="927652" y="1126435"/>
              <a:chExt cx="301660" cy="369332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3434056" y="1934361"/>
              <a:ext cx="301660" cy="369332"/>
              <a:chOff x="927652" y="1126435"/>
              <a:chExt cx="301660" cy="369332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4279055" y="1934361"/>
              <a:ext cx="301660" cy="369332"/>
              <a:chOff x="927652" y="1126435"/>
              <a:chExt cx="301660" cy="369332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5110456" y="1934361"/>
              <a:ext cx="301660" cy="369332"/>
              <a:chOff x="927652" y="1126435"/>
              <a:chExt cx="301660" cy="369332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5752015" y="2285591"/>
              <a:ext cx="301660" cy="369332"/>
              <a:chOff x="927652" y="1126435"/>
              <a:chExt cx="301660" cy="369332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5752015" y="3061612"/>
              <a:ext cx="301660" cy="369332"/>
              <a:chOff x="927652" y="1126435"/>
              <a:chExt cx="301660" cy="369332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927652" y="1173683"/>
                <a:ext cx="301660" cy="288955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927652" y="1126435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4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49" name="TextBox 148"/>
            <p:cNvSpPr txBox="1"/>
            <p:nvPr/>
          </p:nvSpPr>
          <p:spPr>
            <a:xfrm>
              <a:off x="5744914" y="2077926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737588" y="2561505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744914" y="2852404"/>
              <a:ext cx="315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</a:t>
              </a:r>
              <a:endParaRPr lang="en-US" sz="12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737588" y="3335983"/>
              <a:ext cx="33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</a:t>
              </a:r>
              <a:endParaRPr lang="en-US" sz="12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443540" y="426669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761769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261034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en-US" dirty="0" smtClean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579263" y="426669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106033" y="4266698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4424262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949477" y="4266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 smtClean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267706" y="4266698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1596367" y="213530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30000" dirty="0" smtClean="0"/>
                <a:t>+</a:t>
              </a:r>
              <a:endParaRPr lang="en-US" dirty="0" smtClean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614263" y="2429642"/>
              <a:ext cx="289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r>
                <a:rPr lang="en-US" baseline="30000" dirty="0"/>
                <a:t>-</a:t>
              </a:r>
              <a:endParaRPr lang="en-US" dirty="0" smtClean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563092" y="2880022"/>
              <a:ext cx="392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30000" dirty="0" smtClean="0"/>
                <a:t>+</a:t>
              </a:r>
              <a:endParaRPr lang="en-US" dirty="0" smtClean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577857" y="3174357"/>
              <a:ext cx="36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30000" dirty="0" smtClean="0"/>
                <a:t>-</a:t>
              </a:r>
              <a:endParaRPr lang="en-US" dirty="0" smtClean="0"/>
            </a:p>
          </p:txBody>
        </p:sp>
        <p:grpSp>
          <p:nvGrpSpPr>
            <p:cNvPr id="165" name="Group 164"/>
            <p:cNvGrpSpPr/>
            <p:nvPr/>
          </p:nvGrpSpPr>
          <p:grpSpPr>
            <a:xfrm>
              <a:off x="2558483" y="2298078"/>
              <a:ext cx="366657" cy="340906"/>
              <a:chOff x="397565" y="1943652"/>
              <a:chExt cx="366657" cy="340906"/>
            </a:xfrm>
          </p:grpSpPr>
          <p:sp>
            <p:nvSpPr>
              <p:cNvPr id="187" name="Isosceles Triangle 186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17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3395934" y="2298078"/>
              <a:ext cx="366657" cy="340906"/>
              <a:chOff x="397565" y="1943652"/>
              <a:chExt cx="366657" cy="340906"/>
            </a:xfrm>
          </p:grpSpPr>
          <p:sp>
            <p:nvSpPr>
              <p:cNvPr id="185" name="Isosceles Triangle 184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18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2569526" y="3067952"/>
              <a:ext cx="366657" cy="340906"/>
              <a:chOff x="397565" y="1943652"/>
              <a:chExt cx="366657" cy="340906"/>
            </a:xfrm>
          </p:grpSpPr>
          <p:sp>
            <p:nvSpPr>
              <p:cNvPr id="183" name="Isosceles Triangle 182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5</a:t>
                </a:r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3406977" y="3067952"/>
              <a:ext cx="366657" cy="340906"/>
              <a:chOff x="397565" y="1943652"/>
              <a:chExt cx="366657" cy="340906"/>
            </a:xfrm>
          </p:grpSpPr>
          <p:sp>
            <p:nvSpPr>
              <p:cNvPr id="181" name="Isosceles Triangle 180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6</a:t>
                </a:r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4229890" y="2298078"/>
              <a:ext cx="366657" cy="340906"/>
              <a:chOff x="397565" y="1943652"/>
              <a:chExt cx="366657" cy="340906"/>
            </a:xfrm>
          </p:grpSpPr>
          <p:sp>
            <p:nvSpPr>
              <p:cNvPr id="179" name="Isosceles Triangle 178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19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5067341" y="2298078"/>
              <a:ext cx="366657" cy="340906"/>
              <a:chOff x="397565" y="1943652"/>
              <a:chExt cx="366657" cy="340906"/>
            </a:xfrm>
          </p:grpSpPr>
          <p:sp>
            <p:nvSpPr>
              <p:cNvPr id="177" name="Isosceles Triangle 176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20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4240933" y="3067952"/>
              <a:ext cx="366657" cy="340906"/>
              <a:chOff x="397565" y="1943652"/>
              <a:chExt cx="366657" cy="340906"/>
            </a:xfrm>
          </p:grpSpPr>
          <p:sp>
            <p:nvSpPr>
              <p:cNvPr id="175" name="Isosceles Triangle 174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 smtClean="0">
                    <a:solidFill>
                      <a:srgbClr val="008000"/>
                    </a:solidFill>
                  </a:rPr>
                  <a:t>7</a:t>
                </a:r>
                <a:endParaRPr lang="en-US" sz="14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5078384" y="3067952"/>
              <a:ext cx="366657" cy="340906"/>
              <a:chOff x="397565" y="1943652"/>
              <a:chExt cx="366657" cy="340906"/>
            </a:xfrm>
          </p:grpSpPr>
          <p:sp>
            <p:nvSpPr>
              <p:cNvPr id="173" name="Isosceles Triangle 172"/>
              <p:cNvSpPr/>
              <p:nvPr/>
            </p:nvSpPr>
            <p:spPr>
              <a:xfrm>
                <a:off x="420140" y="1943652"/>
                <a:ext cx="333982" cy="287915"/>
              </a:xfrm>
              <a:prstGeom prst="triangle">
                <a:avLst/>
              </a:prstGeom>
              <a:noFill/>
              <a:ln w="1905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97565" y="1976781"/>
                <a:ext cx="366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8000"/>
                    </a:solidFill>
                  </a:rPr>
                  <a:t>2</a:t>
                </a:r>
                <a:r>
                  <a:rPr lang="en-US" sz="1400" dirty="0">
                    <a:solidFill>
                      <a:srgbClr val="008000"/>
                    </a:solidFill>
                  </a:rPr>
                  <a:t>8</a:t>
                </a:r>
              </a:p>
            </p:txBody>
          </p:sp>
        </p:grpSp>
      </p:grpSp>
      <p:grpSp>
        <p:nvGrpSpPr>
          <p:cNvPr id="207" name="Group 206"/>
          <p:cNvGrpSpPr/>
          <p:nvPr/>
        </p:nvGrpSpPr>
        <p:grpSpPr>
          <a:xfrm>
            <a:off x="1056226" y="4809515"/>
            <a:ext cx="351588" cy="351588"/>
            <a:chOff x="1302935" y="3904548"/>
            <a:chExt cx="938696" cy="938696"/>
          </a:xfrm>
        </p:grpSpPr>
        <p:cxnSp>
          <p:nvCxnSpPr>
            <p:cNvPr id="208" name="Straight Connector 207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7" name="Straight Arrow Connector 216"/>
          <p:cNvCxnSpPr/>
          <p:nvPr/>
        </p:nvCxnSpPr>
        <p:spPr>
          <a:xfrm>
            <a:off x="2135788" y="3401391"/>
            <a:ext cx="0" cy="412591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rot="16200000">
            <a:off x="4400130" y="4564803"/>
            <a:ext cx="0" cy="412591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44598" y="523904"/>
            <a:ext cx="109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Steps 1, 2</a:t>
            </a:r>
            <a:endParaRPr lang="en-US" dirty="0"/>
          </a:p>
        </p:txBody>
      </p:sp>
      <p:sp>
        <p:nvSpPr>
          <p:cNvPr id="305" name="TextBox 304"/>
          <p:cNvSpPr txBox="1"/>
          <p:nvPr/>
        </p:nvSpPr>
        <p:spPr>
          <a:xfrm>
            <a:off x="123627" y="5503382"/>
            <a:ext cx="773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306" name="TextBox 305"/>
          <p:cNvSpPr txBox="1"/>
          <p:nvPr/>
        </p:nvSpPr>
        <p:spPr>
          <a:xfrm>
            <a:off x="4242886" y="552442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grpSp>
        <p:nvGrpSpPr>
          <p:cNvPr id="307" name="Group 306"/>
          <p:cNvGrpSpPr/>
          <p:nvPr/>
        </p:nvGrpSpPr>
        <p:grpSpPr>
          <a:xfrm>
            <a:off x="1056226" y="4154357"/>
            <a:ext cx="351588" cy="351588"/>
            <a:chOff x="1302935" y="3904548"/>
            <a:chExt cx="938696" cy="938696"/>
          </a:xfrm>
        </p:grpSpPr>
        <p:cxnSp>
          <p:nvCxnSpPr>
            <p:cNvPr id="308" name="Straight Connector 307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0" name="Group 309"/>
          <p:cNvGrpSpPr/>
          <p:nvPr/>
        </p:nvGrpSpPr>
        <p:grpSpPr>
          <a:xfrm>
            <a:off x="1726312" y="4820684"/>
            <a:ext cx="351588" cy="351588"/>
            <a:chOff x="1302935" y="3904548"/>
            <a:chExt cx="938696" cy="938696"/>
          </a:xfrm>
        </p:grpSpPr>
        <p:cxnSp>
          <p:nvCxnSpPr>
            <p:cNvPr id="311" name="Straight Connector 310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3" name="Group 312"/>
          <p:cNvGrpSpPr/>
          <p:nvPr/>
        </p:nvGrpSpPr>
        <p:grpSpPr>
          <a:xfrm>
            <a:off x="2420082" y="4834779"/>
            <a:ext cx="351588" cy="351588"/>
            <a:chOff x="1302935" y="3904548"/>
            <a:chExt cx="938696" cy="938696"/>
          </a:xfrm>
        </p:grpSpPr>
        <p:cxnSp>
          <p:nvCxnSpPr>
            <p:cNvPr id="314" name="Straight Connector 313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6" name="Group 315"/>
          <p:cNvGrpSpPr/>
          <p:nvPr/>
        </p:nvGrpSpPr>
        <p:grpSpPr>
          <a:xfrm>
            <a:off x="3112897" y="4821814"/>
            <a:ext cx="351588" cy="351588"/>
            <a:chOff x="1302935" y="3904548"/>
            <a:chExt cx="938696" cy="938696"/>
          </a:xfrm>
        </p:grpSpPr>
        <p:cxnSp>
          <p:nvCxnSpPr>
            <p:cNvPr id="317" name="Straight Connector 316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" name="Group 398"/>
          <p:cNvGrpSpPr/>
          <p:nvPr/>
        </p:nvGrpSpPr>
        <p:grpSpPr>
          <a:xfrm>
            <a:off x="6884916" y="4122486"/>
            <a:ext cx="351588" cy="351588"/>
            <a:chOff x="1302935" y="3904548"/>
            <a:chExt cx="938696" cy="938696"/>
          </a:xfrm>
        </p:grpSpPr>
        <p:cxnSp>
          <p:nvCxnSpPr>
            <p:cNvPr id="400" name="Straight Connector 399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2" name="Group 401"/>
          <p:cNvGrpSpPr/>
          <p:nvPr/>
        </p:nvGrpSpPr>
        <p:grpSpPr>
          <a:xfrm>
            <a:off x="7511357" y="4773038"/>
            <a:ext cx="351588" cy="351588"/>
            <a:chOff x="1302935" y="3904548"/>
            <a:chExt cx="938696" cy="938696"/>
          </a:xfrm>
        </p:grpSpPr>
        <p:cxnSp>
          <p:nvCxnSpPr>
            <p:cNvPr id="403" name="Straight Connector 402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/>
        </p:nvGrpSpPr>
        <p:grpSpPr>
          <a:xfrm>
            <a:off x="2441584" y="4135839"/>
            <a:ext cx="351588" cy="351588"/>
            <a:chOff x="1302935" y="3904548"/>
            <a:chExt cx="938696" cy="938696"/>
          </a:xfrm>
        </p:grpSpPr>
        <p:cxnSp>
          <p:nvCxnSpPr>
            <p:cNvPr id="286" name="Straight Connector 285"/>
            <p:cNvCxnSpPr/>
            <p:nvPr/>
          </p:nvCxnSpPr>
          <p:spPr>
            <a:xfrm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rot="5400000">
              <a:off x="1376672" y="3904548"/>
              <a:ext cx="791221" cy="938696"/>
            </a:xfrm>
            <a:prstGeom prst="line">
              <a:avLst/>
            </a:prstGeom>
            <a:ln w="38100" cmpd="sng">
              <a:solidFill>
                <a:schemeClr val="accent6">
                  <a:lumMod val="75000"/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3893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1890</Words>
  <Application>Microsoft Macintosh PowerPoint</Application>
  <PresentationFormat>On-screen Show (4:3)</PresentationFormat>
  <Paragraphs>1281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Trinity Universtiy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McKinney</dc:creator>
  <cp:lastModifiedBy>Robert McKinney</cp:lastModifiedBy>
  <cp:revision>25</cp:revision>
  <dcterms:created xsi:type="dcterms:W3CDTF">2015-02-13T19:04:49Z</dcterms:created>
  <dcterms:modified xsi:type="dcterms:W3CDTF">2015-03-07T17:37:27Z</dcterms:modified>
</cp:coreProperties>
</file>