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29"/>
  </p:notesMasterIdLst>
  <p:sldIdLst>
    <p:sldId id="256" r:id="rId2"/>
    <p:sldId id="260" r:id="rId3"/>
    <p:sldId id="257" r:id="rId4"/>
    <p:sldId id="258" r:id="rId5"/>
    <p:sldId id="259" r:id="rId6"/>
    <p:sldId id="269" r:id="rId7"/>
    <p:sldId id="261" r:id="rId8"/>
    <p:sldId id="262" r:id="rId9"/>
    <p:sldId id="263" r:id="rId10"/>
    <p:sldId id="278" r:id="rId11"/>
    <p:sldId id="266" r:id="rId12"/>
    <p:sldId id="264" r:id="rId13"/>
    <p:sldId id="265" r:id="rId14"/>
    <p:sldId id="267" r:id="rId15"/>
    <p:sldId id="268" r:id="rId16"/>
    <p:sldId id="270" r:id="rId17"/>
    <p:sldId id="281" r:id="rId18"/>
    <p:sldId id="271" r:id="rId19"/>
    <p:sldId id="272" r:id="rId20"/>
    <p:sldId id="279" r:id="rId21"/>
    <p:sldId id="274" r:id="rId22"/>
    <p:sldId id="273" r:id="rId23"/>
    <p:sldId id="280" r:id="rId24"/>
    <p:sldId id="275" r:id="rId25"/>
    <p:sldId id="276" r:id="rId26"/>
    <p:sldId id="277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482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Medicare Payment 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explosion val="1"/>
          <c:dPt>
            <c:idx val="0"/>
            <c:bubble3D val="0"/>
            <c:explosion val="13"/>
            <c:spPr>
              <a:solidFill>
                <a:schemeClr val="accent2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D0-4FFC-8604-911D02E960DD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5D0-4FFC-8604-911D02E960DD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33-4EF0-BFA4-DC6BA860602C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33-4EF0-BFA4-DC6BA860602C}"/>
              </c:ext>
            </c:extLst>
          </c:dPt>
          <c:dLbls>
            <c:dLbl>
              <c:idx val="0"/>
              <c:layout>
                <c:manualLayout>
                  <c:x val="-0.18032868437103858"/>
                  <c:y val="0.20808602988230712"/>
                </c:manualLayout>
              </c:layout>
              <c:tx>
                <c:rich>
                  <a:bodyPr/>
                  <a:lstStyle/>
                  <a:p>
                    <a:fld id="{C0240AEC-9AE7-4BD3-A649-115BB2F4B449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594ED4F2-B48D-4357-BA99-980EDA811DC9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D0-4FFC-8604-911D02E960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Efficiency and Cost</c:v>
                </c:pt>
                <c:pt idx="1">
                  <c:v>Safety</c:v>
                </c:pt>
                <c:pt idx="2">
                  <c:v>Patient Experience</c:v>
                </c:pt>
                <c:pt idx="3">
                  <c:v>Clinical Care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0-4FFC-8604-911D02E960D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BA394-0141-4556-914C-4AF18F3BA30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2C565-A179-4CF9-B201-C916C45BD4CA}">
      <dgm:prSet phldrT="[Text]"/>
      <dgm:spPr/>
      <dgm:t>
        <a:bodyPr/>
        <a:lstStyle/>
        <a:p>
          <a:r>
            <a:rPr lang="en-US" dirty="0" smtClean="0"/>
            <a:t>Round 1 </a:t>
          </a:r>
          <a:endParaRPr lang="en-US" dirty="0"/>
        </a:p>
      </dgm:t>
    </dgm:pt>
    <dgm:pt modelId="{89A4A197-4A4E-4D3A-BFAA-AAD6A21C68EF}" type="parTrans" cxnId="{4B715BE3-9F2C-410B-9215-5A7132BA861A}">
      <dgm:prSet/>
      <dgm:spPr/>
      <dgm:t>
        <a:bodyPr/>
        <a:lstStyle/>
        <a:p>
          <a:endParaRPr lang="en-US"/>
        </a:p>
      </dgm:t>
    </dgm:pt>
    <dgm:pt modelId="{2296F81A-9535-436D-8899-959F1338697B}" type="sibTrans" cxnId="{4B715BE3-9F2C-410B-9215-5A7132BA861A}">
      <dgm:prSet/>
      <dgm:spPr/>
      <dgm:t>
        <a:bodyPr/>
        <a:lstStyle/>
        <a:p>
          <a:endParaRPr lang="en-US"/>
        </a:p>
      </dgm:t>
    </dgm:pt>
    <dgm:pt modelId="{31077F4E-696F-4CE0-A73C-61C57FD330F2}">
      <dgm:prSet phldrT="[Text]"/>
      <dgm:spPr/>
      <dgm:t>
        <a:bodyPr/>
        <a:lstStyle/>
        <a:p>
          <a:r>
            <a:rPr lang="en-US" dirty="0" smtClean="0"/>
            <a:t>Baseline</a:t>
          </a:r>
          <a:endParaRPr lang="en-US" dirty="0"/>
        </a:p>
      </dgm:t>
    </dgm:pt>
    <dgm:pt modelId="{8FFDEFCF-B394-4E4F-A748-0C465DF8207E}" type="parTrans" cxnId="{8708D6FB-E2E4-46F2-8B7D-58044A04912A}">
      <dgm:prSet/>
      <dgm:spPr/>
      <dgm:t>
        <a:bodyPr/>
        <a:lstStyle/>
        <a:p>
          <a:endParaRPr lang="en-US"/>
        </a:p>
      </dgm:t>
    </dgm:pt>
    <dgm:pt modelId="{21CC4199-2158-48C0-A171-368373D1E926}" type="sibTrans" cxnId="{8708D6FB-E2E4-46F2-8B7D-58044A04912A}">
      <dgm:prSet/>
      <dgm:spPr/>
      <dgm:t>
        <a:bodyPr/>
        <a:lstStyle/>
        <a:p>
          <a:endParaRPr lang="en-US"/>
        </a:p>
      </dgm:t>
    </dgm:pt>
    <dgm:pt modelId="{EEBD96E9-63D3-41B1-8899-B0D529A1EEA8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Round 2</a:t>
          </a:r>
          <a:endParaRPr lang="en-US" dirty="0"/>
        </a:p>
      </dgm:t>
    </dgm:pt>
    <dgm:pt modelId="{51251528-6E62-4D3A-94DA-5809AC0FCFB4}" type="parTrans" cxnId="{53A52528-A36F-4D96-9D34-A4B7ECD10794}">
      <dgm:prSet/>
      <dgm:spPr/>
      <dgm:t>
        <a:bodyPr/>
        <a:lstStyle/>
        <a:p>
          <a:endParaRPr lang="en-US"/>
        </a:p>
      </dgm:t>
    </dgm:pt>
    <dgm:pt modelId="{D8C8A50E-5C6C-48ED-BDF3-A52BCED76419}" type="sibTrans" cxnId="{53A52528-A36F-4D96-9D34-A4B7ECD10794}">
      <dgm:prSet/>
      <dgm:spPr/>
      <dgm:t>
        <a:bodyPr/>
        <a:lstStyle/>
        <a:p>
          <a:endParaRPr lang="en-US"/>
        </a:p>
      </dgm:t>
    </dgm:pt>
    <dgm:pt modelId="{10AE9FEC-E62A-4030-9D5E-96828F46ADA2}">
      <dgm:prSet phldrT="[Text]"/>
      <dgm:spPr/>
      <dgm:t>
        <a:bodyPr/>
        <a:lstStyle/>
        <a:p>
          <a:r>
            <a:rPr lang="en-US" dirty="0" smtClean="0"/>
            <a:t>More “raw” target and input variables</a:t>
          </a:r>
          <a:endParaRPr lang="en-US" dirty="0"/>
        </a:p>
      </dgm:t>
    </dgm:pt>
    <dgm:pt modelId="{4974D85F-EDD3-4D3C-A6C0-6D20CDE94693}" type="parTrans" cxnId="{54D6BF9A-AAB7-45E8-8E42-DE751C27F6CD}">
      <dgm:prSet/>
      <dgm:spPr/>
      <dgm:t>
        <a:bodyPr/>
        <a:lstStyle/>
        <a:p>
          <a:endParaRPr lang="en-US"/>
        </a:p>
      </dgm:t>
    </dgm:pt>
    <dgm:pt modelId="{9CB75BD0-C5F8-4FAF-BC71-3DFB6F1F5139}" type="sibTrans" cxnId="{54D6BF9A-AAB7-45E8-8E42-DE751C27F6CD}">
      <dgm:prSet/>
      <dgm:spPr/>
      <dgm:t>
        <a:bodyPr/>
        <a:lstStyle/>
        <a:p>
          <a:endParaRPr lang="en-US"/>
        </a:p>
      </dgm:t>
    </dgm:pt>
    <dgm:pt modelId="{315E9939-65D9-4F16-9ADF-0EC6BEA6B03F}" type="pres">
      <dgm:prSet presAssocID="{12FBA394-0141-4556-914C-4AF18F3BA3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9D7262-0E63-46E1-87FB-F64357B8C356}" type="pres">
      <dgm:prSet presAssocID="{4B62C565-A179-4CF9-B201-C916C45BD4CA}" presName="composite" presStyleCnt="0"/>
      <dgm:spPr/>
    </dgm:pt>
    <dgm:pt modelId="{EAA133FB-9DBC-43F2-AD81-D9E0F1700B27}" type="pres">
      <dgm:prSet presAssocID="{4B62C565-A179-4CF9-B201-C916C45BD4C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0D328-50A6-400A-84FD-890CE4A71CD0}" type="pres">
      <dgm:prSet presAssocID="{4B62C565-A179-4CF9-B201-C916C45BD4CA}" presName="parSh" presStyleLbl="node1" presStyleIdx="0" presStyleCnt="2"/>
      <dgm:spPr/>
      <dgm:t>
        <a:bodyPr/>
        <a:lstStyle/>
        <a:p>
          <a:endParaRPr lang="en-US"/>
        </a:p>
      </dgm:t>
    </dgm:pt>
    <dgm:pt modelId="{969514ED-F9B3-4C7A-B535-81B238113507}" type="pres">
      <dgm:prSet presAssocID="{4B62C565-A179-4CF9-B201-C916C45BD4C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61D49-A6F5-465A-89A5-3FCE857D25AA}" type="pres">
      <dgm:prSet presAssocID="{2296F81A-9535-436D-8899-959F1338697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23B534B-A014-40DC-9112-F79DA5BA37E8}" type="pres">
      <dgm:prSet presAssocID="{2296F81A-9535-436D-8899-959F1338697B}" presName="connTx" presStyleLbl="sibTrans2D1" presStyleIdx="0" presStyleCnt="1"/>
      <dgm:spPr/>
      <dgm:t>
        <a:bodyPr/>
        <a:lstStyle/>
        <a:p>
          <a:endParaRPr lang="en-US"/>
        </a:p>
      </dgm:t>
    </dgm:pt>
    <dgm:pt modelId="{4CF30909-C128-4278-88AB-7019E5DAB764}" type="pres">
      <dgm:prSet presAssocID="{EEBD96E9-63D3-41B1-8899-B0D529A1EEA8}" presName="composite" presStyleCnt="0"/>
      <dgm:spPr/>
    </dgm:pt>
    <dgm:pt modelId="{42638F8D-8877-4729-9508-9E287AA90195}" type="pres">
      <dgm:prSet presAssocID="{EEBD96E9-63D3-41B1-8899-B0D529A1EEA8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FABA3-8729-494D-8C11-9FF832EA9C2B}" type="pres">
      <dgm:prSet presAssocID="{EEBD96E9-63D3-41B1-8899-B0D529A1EEA8}" presName="parSh" presStyleLbl="node1" presStyleIdx="1" presStyleCnt="2"/>
      <dgm:spPr/>
      <dgm:t>
        <a:bodyPr/>
        <a:lstStyle/>
        <a:p>
          <a:endParaRPr lang="en-US"/>
        </a:p>
      </dgm:t>
    </dgm:pt>
    <dgm:pt modelId="{EE4783DC-BA99-44C5-AD33-0F65DA63D85B}" type="pres">
      <dgm:prSet presAssocID="{EEBD96E9-63D3-41B1-8899-B0D529A1EEA8}" presName="desTx" presStyleLbl="fgAcc1" presStyleIdx="1" presStyleCnt="2" custLinFactNeighborX="-697" custLinFactNeighborY="3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B177BB-534A-4E72-864D-89E86A3C611A}" type="presOf" srcId="{2296F81A-9535-436D-8899-959F1338697B}" destId="{00661D49-A6F5-465A-89A5-3FCE857D25AA}" srcOrd="0" destOrd="0" presId="urn:microsoft.com/office/officeart/2005/8/layout/process3"/>
    <dgm:cxn modelId="{53A52528-A36F-4D96-9D34-A4B7ECD10794}" srcId="{12FBA394-0141-4556-914C-4AF18F3BA302}" destId="{EEBD96E9-63D3-41B1-8899-B0D529A1EEA8}" srcOrd="1" destOrd="0" parTransId="{51251528-6E62-4D3A-94DA-5809AC0FCFB4}" sibTransId="{D8C8A50E-5C6C-48ED-BDF3-A52BCED76419}"/>
    <dgm:cxn modelId="{EB122D15-EAF9-4730-B837-0D8295137A38}" type="presOf" srcId="{10AE9FEC-E62A-4030-9D5E-96828F46ADA2}" destId="{EE4783DC-BA99-44C5-AD33-0F65DA63D85B}" srcOrd="0" destOrd="0" presId="urn:microsoft.com/office/officeart/2005/8/layout/process3"/>
    <dgm:cxn modelId="{DBB5FB2F-16AF-47FD-9B3D-593B4F2918FC}" type="presOf" srcId="{EEBD96E9-63D3-41B1-8899-B0D529A1EEA8}" destId="{D44FABA3-8729-494D-8C11-9FF832EA9C2B}" srcOrd="1" destOrd="0" presId="urn:microsoft.com/office/officeart/2005/8/layout/process3"/>
    <dgm:cxn modelId="{8708D6FB-E2E4-46F2-8B7D-58044A04912A}" srcId="{4B62C565-A179-4CF9-B201-C916C45BD4CA}" destId="{31077F4E-696F-4CE0-A73C-61C57FD330F2}" srcOrd="0" destOrd="0" parTransId="{8FFDEFCF-B394-4E4F-A748-0C465DF8207E}" sibTransId="{21CC4199-2158-48C0-A171-368373D1E926}"/>
    <dgm:cxn modelId="{2D67BCDC-D8FE-43B0-9F7E-714BBB2AFC48}" type="presOf" srcId="{2296F81A-9535-436D-8899-959F1338697B}" destId="{523B534B-A014-40DC-9112-F79DA5BA37E8}" srcOrd="1" destOrd="0" presId="urn:microsoft.com/office/officeart/2005/8/layout/process3"/>
    <dgm:cxn modelId="{967D5B04-C8CD-40DA-B7DD-915C508744D7}" type="presOf" srcId="{4B62C565-A179-4CF9-B201-C916C45BD4CA}" destId="{DF70D328-50A6-400A-84FD-890CE4A71CD0}" srcOrd="1" destOrd="0" presId="urn:microsoft.com/office/officeart/2005/8/layout/process3"/>
    <dgm:cxn modelId="{4B715BE3-9F2C-410B-9215-5A7132BA861A}" srcId="{12FBA394-0141-4556-914C-4AF18F3BA302}" destId="{4B62C565-A179-4CF9-B201-C916C45BD4CA}" srcOrd="0" destOrd="0" parTransId="{89A4A197-4A4E-4D3A-BFAA-AAD6A21C68EF}" sibTransId="{2296F81A-9535-436D-8899-959F1338697B}"/>
    <dgm:cxn modelId="{AEDC2743-B468-4874-AE32-700193208DD8}" type="presOf" srcId="{4B62C565-A179-4CF9-B201-C916C45BD4CA}" destId="{EAA133FB-9DBC-43F2-AD81-D9E0F1700B27}" srcOrd="0" destOrd="0" presId="urn:microsoft.com/office/officeart/2005/8/layout/process3"/>
    <dgm:cxn modelId="{6AAEFB83-E1DA-4433-9188-4E3020430F82}" type="presOf" srcId="{EEBD96E9-63D3-41B1-8899-B0D529A1EEA8}" destId="{42638F8D-8877-4729-9508-9E287AA90195}" srcOrd="0" destOrd="0" presId="urn:microsoft.com/office/officeart/2005/8/layout/process3"/>
    <dgm:cxn modelId="{87D0D8F7-D743-4A7C-8B14-225F5908FF2A}" type="presOf" srcId="{31077F4E-696F-4CE0-A73C-61C57FD330F2}" destId="{969514ED-F9B3-4C7A-B535-81B238113507}" srcOrd="0" destOrd="0" presId="urn:microsoft.com/office/officeart/2005/8/layout/process3"/>
    <dgm:cxn modelId="{5A57FBE3-6496-4B61-886D-78B322E9B425}" type="presOf" srcId="{12FBA394-0141-4556-914C-4AF18F3BA302}" destId="{315E9939-65D9-4F16-9ADF-0EC6BEA6B03F}" srcOrd="0" destOrd="0" presId="urn:microsoft.com/office/officeart/2005/8/layout/process3"/>
    <dgm:cxn modelId="{54D6BF9A-AAB7-45E8-8E42-DE751C27F6CD}" srcId="{EEBD96E9-63D3-41B1-8899-B0D529A1EEA8}" destId="{10AE9FEC-E62A-4030-9D5E-96828F46ADA2}" srcOrd="0" destOrd="0" parTransId="{4974D85F-EDD3-4D3C-A6C0-6D20CDE94693}" sibTransId="{9CB75BD0-C5F8-4FAF-BC71-3DFB6F1F5139}"/>
    <dgm:cxn modelId="{FA16EB24-03C6-4296-8D8F-99F8B4026786}" type="presParOf" srcId="{315E9939-65D9-4F16-9ADF-0EC6BEA6B03F}" destId="{319D7262-0E63-46E1-87FB-F64357B8C356}" srcOrd="0" destOrd="0" presId="urn:microsoft.com/office/officeart/2005/8/layout/process3"/>
    <dgm:cxn modelId="{29D93647-4100-4F7E-89F8-DCC013A611B1}" type="presParOf" srcId="{319D7262-0E63-46E1-87FB-F64357B8C356}" destId="{EAA133FB-9DBC-43F2-AD81-D9E0F1700B27}" srcOrd="0" destOrd="0" presId="urn:microsoft.com/office/officeart/2005/8/layout/process3"/>
    <dgm:cxn modelId="{756CC787-7657-4354-99F9-D4AB88D8A826}" type="presParOf" srcId="{319D7262-0E63-46E1-87FB-F64357B8C356}" destId="{DF70D328-50A6-400A-84FD-890CE4A71CD0}" srcOrd="1" destOrd="0" presId="urn:microsoft.com/office/officeart/2005/8/layout/process3"/>
    <dgm:cxn modelId="{BD98F1D7-E96D-484C-A724-5E1FFEBEFFF8}" type="presParOf" srcId="{319D7262-0E63-46E1-87FB-F64357B8C356}" destId="{969514ED-F9B3-4C7A-B535-81B238113507}" srcOrd="2" destOrd="0" presId="urn:microsoft.com/office/officeart/2005/8/layout/process3"/>
    <dgm:cxn modelId="{9D986D27-AEF2-42DF-A606-E45E1296E698}" type="presParOf" srcId="{315E9939-65D9-4F16-9ADF-0EC6BEA6B03F}" destId="{00661D49-A6F5-465A-89A5-3FCE857D25AA}" srcOrd="1" destOrd="0" presId="urn:microsoft.com/office/officeart/2005/8/layout/process3"/>
    <dgm:cxn modelId="{CC68AEC5-0467-4756-AB24-F88AA947ADBD}" type="presParOf" srcId="{00661D49-A6F5-465A-89A5-3FCE857D25AA}" destId="{523B534B-A014-40DC-9112-F79DA5BA37E8}" srcOrd="0" destOrd="0" presId="urn:microsoft.com/office/officeart/2005/8/layout/process3"/>
    <dgm:cxn modelId="{5814B3F6-CF3C-485A-B4D4-F57137AE4F1E}" type="presParOf" srcId="{315E9939-65D9-4F16-9ADF-0EC6BEA6B03F}" destId="{4CF30909-C128-4278-88AB-7019E5DAB764}" srcOrd="2" destOrd="0" presId="urn:microsoft.com/office/officeart/2005/8/layout/process3"/>
    <dgm:cxn modelId="{F192B8A7-7CE3-4F84-A853-165113EC0B93}" type="presParOf" srcId="{4CF30909-C128-4278-88AB-7019E5DAB764}" destId="{42638F8D-8877-4729-9508-9E287AA90195}" srcOrd="0" destOrd="0" presId="urn:microsoft.com/office/officeart/2005/8/layout/process3"/>
    <dgm:cxn modelId="{294D6E75-A25D-4189-8A58-2639560AF970}" type="presParOf" srcId="{4CF30909-C128-4278-88AB-7019E5DAB764}" destId="{D44FABA3-8729-494D-8C11-9FF832EA9C2B}" srcOrd="1" destOrd="0" presId="urn:microsoft.com/office/officeart/2005/8/layout/process3"/>
    <dgm:cxn modelId="{49E384BA-BD2D-4212-A966-1370C103B2A1}" type="presParOf" srcId="{4CF30909-C128-4278-88AB-7019E5DAB764}" destId="{EE4783DC-BA99-44C5-AD33-0F65DA63D85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71903-9C6D-4F57-8B08-55AF8C9D7017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FC076-9C8F-4789-9DB8-4620FC8172AC}">
      <dgm:prSet phldrT="[Text]"/>
      <dgm:spPr/>
      <dgm:t>
        <a:bodyPr/>
        <a:lstStyle/>
        <a:p>
          <a:r>
            <a:rPr lang="en-US" dirty="0" smtClean="0"/>
            <a:t>Q1</a:t>
          </a:r>
          <a:endParaRPr lang="en-US" dirty="0"/>
        </a:p>
      </dgm:t>
    </dgm:pt>
    <dgm:pt modelId="{21697131-FF57-4EA4-AFBB-623E8A52310F}" type="parTrans" cxnId="{EC528160-5EE3-4DEA-9100-41E41FBA43CA}">
      <dgm:prSet/>
      <dgm:spPr/>
      <dgm:t>
        <a:bodyPr/>
        <a:lstStyle/>
        <a:p>
          <a:endParaRPr lang="en-US"/>
        </a:p>
      </dgm:t>
    </dgm:pt>
    <dgm:pt modelId="{48E15D63-7542-46F2-AEB8-B3CB44D5F2DC}" type="sibTrans" cxnId="{EC528160-5EE3-4DEA-9100-41E41FBA43CA}">
      <dgm:prSet/>
      <dgm:spPr/>
      <dgm:t>
        <a:bodyPr/>
        <a:lstStyle/>
        <a:p>
          <a:endParaRPr lang="en-US"/>
        </a:p>
      </dgm:t>
    </dgm:pt>
    <dgm:pt modelId="{C6C8CFEA-F718-4406-843E-A7183E15993F}">
      <dgm:prSet phldrT="[Text]"/>
      <dgm:spPr/>
      <dgm:t>
        <a:bodyPr/>
        <a:lstStyle/>
        <a:p>
          <a:r>
            <a:rPr lang="en-US" dirty="0" smtClean="0"/>
            <a:t>Q10</a:t>
          </a:r>
          <a:endParaRPr lang="en-US" dirty="0"/>
        </a:p>
      </dgm:t>
    </dgm:pt>
    <dgm:pt modelId="{C08D979F-8B60-4B5B-848D-E6809073A0A8}" type="parTrans" cxnId="{724DFDF3-6A01-4C73-9F90-ED380D66ED91}">
      <dgm:prSet/>
      <dgm:spPr/>
      <dgm:t>
        <a:bodyPr/>
        <a:lstStyle/>
        <a:p>
          <a:endParaRPr lang="en-US"/>
        </a:p>
      </dgm:t>
    </dgm:pt>
    <dgm:pt modelId="{7B36E5EF-65BB-421B-9904-DFE0CF8B0B09}" type="sibTrans" cxnId="{724DFDF3-6A01-4C73-9F90-ED380D66ED91}">
      <dgm:prSet/>
      <dgm:spPr/>
      <dgm:t>
        <a:bodyPr/>
        <a:lstStyle/>
        <a:p>
          <a:endParaRPr lang="en-US"/>
        </a:p>
      </dgm:t>
    </dgm:pt>
    <dgm:pt modelId="{390A8253-867B-4617-BEBB-C8443789F4C2}">
      <dgm:prSet phldrT="[Text]"/>
      <dgm:spPr/>
      <dgm:t>
        <a:bodyPr/>
        <a:lstStyle/>
        <a:p>
          <a:r>
            <a:rPr lang="en-US" dirty="0" smtClean="0"/>
            <a:t>Q50</a:t>
          </a:r>
          <a:endParaRPr lang="en-US" dirty="0"/>
        </a:p>
      </dgm:t>
    </dgm:pt>
    <dgm:pt modelId="{D6B5A857-C1B0-419F-8F33-98B52130B7AB}" type="parTrans" cxnId="{930968CB-60A1-4162-BED3-9B7AD8960A67}">
      <dgm:prSet/>
      <dgm:spPr/>
      <dgm:t>
        <a:bodyPr/>
        <a:lstStyle/>
        <a:p>
          <a:endParaRPr lang="en-US"/>
        </a:p>
      </dgm:t>
    </dgm:pt>
    <dgm:pt modelId="{71F42461-1F2E-4E30-8364-89F380213C86}" type="sibTrans" cxnId="{930968CB-60A1-4162-BED3-9B7AD8960A67}">
      <dgm:prSet/>
      <dgm:spPr/>
      <dgm:t>
        <a:bodyPr/>
        <a:lstStyle/>
        <a:p>
          <a:endParaRPr lang="en-US"/>
        </a:p>
      </dgm:t>
    </dgm:pt>
    <dgm:pt modelId="{5EA24449-CB94-4E6A-82C4-A7CC251E5A9B}">
      <dgm:prSet phldrT="[Text]"/>
      <dgm:spPr/>
      <dgm:t>
        <a:bodyPr/>
        <a:lstStyle/>
        <a:p>
          <a:r>
            <a:rPr lang="en-US" dirty="0" smtClean="0"/>
            <a:t>Selected Variables</a:t>
          </a:r>
          <a:endParaRPr lang="en-US" dirty="0"/>
        </a:p>
      </dgm:t>
    </dgm:pt>
    <dgm:pt modelId="{D8438563-0413-4332-AEAE-2281AD1D9231}" type="parTrans" cxnId="{FAAF92D2-76E0-4489-8825-C7F323B236BE}">
      <dgm:prSet/>
      <dgm:spPr/>
      <dgm:t>
        <a:bodyPr/>
        <a:lstStyle/>
        <a:p>
          <a:endParaRPr lang="en-US"/>
        </a:p>
      </dgm:t>
    </dgm:pt>
    <dgm:pt modelId="{74D854B4-2C9C-4482-AE82-02AE5563B241}" type="sibTrans" cxnId="{FAAF92D2-76E0-4489-8825-C7F323B236BE}">
      <dgm:prSet/>
      <dgm:spPr/>
      <dgm:t>
        <a:bodyPr/>
        <a:lstStyle/>
        <a:p>
          <a:endParaRPr lang="en-US"/>
        </a:p>
      </dgm:t>
    </dgm:pt>
    <dgm:pt modelId="{BE89D0FA-8F53-413B-A2F0-924F96756860}" type="pres">
      <dgm:prSet presAssocID="{68471903-9C6D-4F57-8B08-55AF8C9D701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3B8FA-6E37-487B-805E-0C09083F6EEB}" type="pres">
      <dgm:prSet presAssocID="{68471903-9C6D-4F57-8B08-55AF8C9D7017}" presName="ellipse" presStyleLbl="trBgShp" presStyleIdx="0" presStyleCnt="1"/>
      <dgm:spPr/>
    </dgm:pt>
    <dgm:pt modelId="{EB5395DD-7820-4EC6-A478-50D176E5A32E}" type="pres">
      <dgm:prSet presAssocID="{68471903-9C6D-4F57-8B08-55AF8C9D7017}" presName="arrow1" presStyleLbl="fgShp" presStyleIdx="0" presStyleCnt="1"/>
      <dgm:spPr/>
    </dgm:pt>
    <dgm:pt modelId="{EEEFEC43-E596-4279-94AF-94DE6E341B20}" type="pres">
      <dgm:prSet presAssocID="{68471903-9C6D-4F57-8B08-55AF8C9D701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D8FB5-DAFD-4B18-A774-598D7EAD63E3}" type="pres">
      <dgm:prSet presAssocID="{C6C8CFEA-F718-4406-843E-A7183E15993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2D420-FE49-4B8F-916E-D7DA6AA01F06}" type="pres">
      <dgm:prSet presAssocID="{390A8253-867B-4617-BEBB-C8443789F4C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D310D-91BA-43D8-909D-B33EB7C5D219}" type="pres">
      <dgm:prSet presAssocID="{5EA24449-CB94-4E6A-82C4-A7CC251E5A9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2172A-00DD-4090-AAAB-12C7C34CD809}" type="pres">
      <dgm:prSet presAssocID="{68471903-9C6D-4F57-8B08-55AF8C9D7017}" presName="funnel" presStyleLbl="trAlignAcc1" presStyleIdx="0" presStyleCnt="1"/>
      <dgm:spPr/>
    </dgm:pt>
  </dgm:ptLst>
  <dgm:cxnLst>
    <dgm:cxn modelId="{767B06E2-B3B5-42AD-800D-554D5BCAEAD8}" type="presOf" srcId="{87CFC076-9C8F-4789-9DB8-4620FC8172AC}" destId="{EF2D310D-91BA-43D8-909D-B33EB7C5D219}" srcOrd="0" destOrd="0" presId="urn:microsoft.com/office/officeart/2005/8/layout/funnel1"/>
    <dgm:cxn modelId="{930968CB-60A1-4162-BED3-9B7AD8960A67}" srcId="{68471903-9C6D-4F57-8B08-55AF8C9D7017}" destId="{390A8253-867B-4617-BEBB-C8443789F4C2}" srcOrd="2" destOrd="0" parTransId="{D6B5A857-C1B0-419F-8F33-98B52130B7AB}" sibTransId="{71F42461-1F2E-4E30-8364-89F380213C86}"/>
    <dgm:cxn modelId="{E5D8B47A-2ADB-49CC-A383-0F2C30F4512E}" type="presOf" srcId="{68471903-9C6D-4F57-8B08-55AF8C9D7017}" destId="{BE89D0FA-8F53-413B-A2F0-924F96756860}" srcOrd="0" destOrd="0" presId="urn:microsoft.com/office/officeart/2005/8/layout/funnel1"/>
    <dgm:cxn modelId="{FAAF92D2-76E0-4489-8825-C7F323B236BE}" srcId="{68471903-9C6D-4F57-8B08-55AF8C9D7017}" destId="{5EA24449-CB94-4E6A-82C4-A7CC251E5A9B}" srcOrd="3" destOrd="0" parTransId="{D8438563-0413-4332-AEAE-2281AD1D9231}" sibTransId="{74D854B4-2C9C-4482-AE82-02AE5563B241}"/>
    <dgm:cxn modelId="{68E23812-0577-4918-A66F-B79590B27D13}" type="presOf" srcId="{5EA24449-CB94-4E6A-82C4-A7CC251E5A9B}" destId="{EEEFEC43-E596-4279-94AF-94DE6E341B20}" srcOrd="0" destOrd="0" presId="urn:microsoft.com/office/officeart/2005/8/layout/funnel1"/>
    <dgm:cxn modelId="{EC528160-5EE3-4DEA-9100-41E41FBA43CA}" srcId="{68471903-9C6D-4F57-8B08-55AF8C9D7017}" destId="{87CFC076-9C8F-4789-9DB8-4620FC8172AC}" srcOrd="0" destOrd="0" parTransId="{21697131-FF57-4EA4-AFBB-623E8A52310F}" sibTransId="{48E15D63-7542-46F2-AEB8-B3CB44D5F2DC}"/>
    <dgm:cxn modelId="{B4D34977-9900-4D29-8CE5-5C77C131E1BA}" type="presOf" srcId="{390A8253-867B-4617-BEBB-C8443789F4C2}" destId="{4B1D8FB5-DAFD-4B18-A774-598D7EAD63E3}" srcOrd="0" destOrd="0" presId="urn:microsoft.com/office/officeart/2005/8/layout/funnel1"/>
    <dgm:cxn modelId="{2A07914F-B3D5-4F9E-9005-D268833746C7}" type="presOf" srcId="{C6C8CFEA-F718-4406-843E-A7183E15993F}" destId="{1192D420-FE49-4B8F-916E-D7DA6AA01F06}" srcOrd="0" destOrd="0" presId="urn:microsoft.com/office/officeart/2005/8/layout/funnel1"/>
    <dgm:cxn modelId="{724DFDF3-6A01-4C73-9F90-ED380D66ED91}" srcId="{68471903-9C6D-4F57-8B08-55AF8C9D7017}" destId="{C6C8CFEA-F718-4406-843E-A7183E15993F}" srcOrd="1" destOrd="0" parTransId="{C08D979F-8B60-4B5B-848D-E6809073A0A8}" sibTransId="{7B36E5EF-65BB-421B-9904-DFE0CF8B0B09}"/>
    <dgm:cxn modelId="{18BA6E0F-DB6C-48CB-AC7A-C76670F52842}" type="presParOf" srcId="{BE89D0FA-8F53-413B-A2F0-924F96756860}" destId="{4343B8FA-6E37-487B-805E-0C09083F6EEB}" srcOrd="0" destOrd="0" presId="urn:microsoft.com/office/officeart/2005/8/layout/funnel1"/>
    <dgm:cxn modelId="{A7494672-75FD-4527-B397-E34929EC3619}" type="presParOf" srcId="{BE89D0FA-8F53-413B-A2F0-924F96756860}" destId="{EB5395DD-7820-4EC6-A478-50D176E5A32E}" srcOrd="1" destOrd="0" presId="urn:microsoft.com/office/officeart/2005/8/layout/funnel1"/>
    <dgm:cxn modelId="{75F89AC5-F90C-4D10-8CE8-395D2F262A4C}" type="presParOf" srcId="{BE89D0FA-8F53-413B-A2F0-924F96756860}" destId="{EEEFEC43-E596-4279-94AF-94DE6E341B20}" srcOrd="2" destOrd="0" presId="urn:microsoft.com/office/officeart/2005/8/layout/funnel1"/>
    <dgm:cxn modelId="{E21F1112-7603-4A1E-A0F3-90E82705523E}" type="presParOf" srcId="{BE89D0FA-8F53-413B-A2F0-924F96756860}" destId="{4B1D8FB5-DAFD-4B18-A774-598D7EAD63E3}" srcOrd="3" destOrd="0" presId="urn:microsoft.com/office/officeart/2005/8/layout/funnel1"/>
    <dgm:cxn modelId="{98065DA4-7627-4602-8B0D-3AA7CA8A566D}" type="presParOf" srcId="{BE89D0FA-8F53-413B-A2F0-924F96756860}" destId="{1192D420-FE49-4B8F-916E-D7DA6AA01F06}" srcOrd="4" destOrd="0" presId="urn:microsoft.com/office/officeart/2005/8/layout/funnel1"/>
    <dgm:cxn modelId="{8A4B19E2-57EA-46A7-B2AB-25412C40F0CA}" type="presParOf" srcId="{BE89D0FA-8F53-413B-A2F0-924F96756860}" destId="{EF2D310D-91BA-43D8-909D-B33EB7C5D219}" srcOrd="5" destOrd="0" presId="urn:microsoft.com/office/officeart/2005/8/layout/funnel1"/>
    <dgm:cxn modelId="{345AE734-F89E-4A6E-BCFD-FF7DF00A04F0}" type="presParOf" srcId="{BE89D0FA-8F53-413B-A2F0-924F96756860}" destId="{CBF2172A-00DD-4090-AAAB-12C7C34CD80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FBA394-0141-4556-914C-4AF18F3BA30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2C565-A179-4CF9-B201-C916C45BD4CA}">
      <dgm:prSet phldrT="[Text]"/>
      <dgm:spPr/>
      <dgm:t>
        <a:bodyPr/>
        <a:lstStyle/>
        <a:p>
          <a:r>
            <a:rPr lang="en-US" dirty="0" smtClean="0"/>
            <a:t>Round 1 </a:t>
          </a:r>
          <a:endParaRPr lang="en-US" dirty="0"/>
        </a:p>
      </dgm:t>
    </dgm:pt>
    <dgm:pt modelId="{89A4A197-4A4E-4D3A-BFAA-AAD6A21C68EF}" type="parTrans" cxnId="{4B715BE3-9F2C-410B-9215-5A7132BA861A}">
      <dgm:prSet/>
      <dgm:spPr/>
      <dgm:t>
        <a:bodyPr/>
        <a:lstStyle/>
        <a:p>
          <a:endParaRPr lang="en-US"/>
        </a:p>
      </dgm:t>
    </dgm:pt>
    <dgm:pt modelId="{2296F81A-9535-436D-8899-959F1338697B}" type="sibTrans" cxnId="{4B715BE3-9F2C-410B-9215-5A7132BA861A}">
      <dgm:prSet/>
      <dgm:spPr/>
      <dgm:t>
        <a:bodyPr/>
        <a:lstStyle/>
        <a:p>
          <a:endParaRPr lang="en-US"/>
        </a:p>
      </dgm:t>
    </dgm:pt>
    <dgm:pt modelId="{31077F4E-696F-4CE0-A73C-61C57FD330F2}">
      <dgm:prSet phldrT="[Text]"/>
      <dgm:spPr/>
      <dgm:t>
        <a:bodyPr/>
        <a:lstStyle/>
        <a:p>
          <a:r>
            <a:rPr lang="en-US" dirty="0" smtClean="0"/>
            <a:t>Baseline</a:t>
          </a:r>
          <a:endParaRPr lang="en-US" dirty="0"/>
        </a:p>
      </dgm:t>
    </dgm:pt>
    <dgm:pt modelId="{8FFDEFCF-B394-4E4F-A748-0C465DF8207E}" type="parTrans" cxnId="{8708D6FB-E2E4-46F2-8B7D-58044A04912A}">
      <dgm:prSet/>
      <dgm:spPr/>
      <dgm:t>
        <a:bodyPr/>
        <a:lstStyle/>
        <a:p>
          <a:endParaRPr lang="en-US"/>
        </a:p>
      </dgm:t>
    </dgm:pt>
    <dgm:pt modelId="{21CC4199-2158-48C0-A171-368373D1E926}" type="sibTrans" cxnId="{8708D6FB-E2E4-46F2-8B7D-58044A04912A}">
      <dgm:prSet/>
      <dgm:spPr/>
      <dgm:t>
        <a:bodyPr/>
        <a:lstStyle/>
        <a:p>
          <a:endParaRPr lang="en-US"/>
        </a:p>
      </dgm:t>
    </dgm:pt>
    <dgm:pt modelId="{EEBD96E9-63D3-41B1-8899-B0D529A1EEA8}">
      <dgm:prSet phldrT="[Text]"/>
      <dgm:spPr/>
      <dgm:t>
        <a:bodyPr/>
        <a:lstStyle/>
        <a:p>
          <a:r>
            <a:rPr lang="en-US" dirty="0" smtClean="0"/>
            <a:t>Round 2</a:t>
          </a:r>
          <a:endParaRPr lang="en-US" dirty="0"/>
        </a:p>
      </dgm:t>
    </dgm:pt>
    <dgm:pt modelId="{51251528-6E62-4D3A-94DA-5809AC0FCFB4}" type="parTrans" cxnId="{53A52528-A36F-4D96-9D34-A4B7ECD10794}">
      <dgm:prSet/>
      <dgm:spPr/>
      <dgm:t>
        <a:bodyPr/>
        <a:lstStyle/>
        <a:p>
          <a:endParaRPr lang="en-US"/>
        </a:p>
      </dgm:t>
    </dgm:pt>
    <dgm:pt modelId="{D8C8A50E-5C6C-48ED-BDF3-A52BCED76419}" type="sibTrans" cxnId="{53A52528-A36F-4D96-9D34-A4B7ECD10794}">
      <dgm:prSet/>
      <dgm:spPr/>
      <dgm:t>
        <a:bodyPr/>
        <a:lstStyle/>
        <a:p>
          <a:endParaRPr lang="en-US"/>
        </a:p>
      </dgm:t>
    </dgm:pt>
    <dgm:pt modelId="{10AE9FEC-E62A-4030-9D5E-96828F46ADA2}">
      <dgm:prSet phldrT="[Text]"/>
      <dgm:spPr/>
      <dgm:t>
        <a:bodyPr/>
        <a:lstStyle/>
        <a:p>
          <a:r>
            <a:rPr lang="en-US" dirty="0" smtClean="0"/>
            <a:t>More “raw” target and input variables</a:t>
          </a:r>
          <a:endParaRPr lang="en-US" dirty="0"/>
        </a:p>
      </dgm:t>
    </dgm:pt>
    <dgm:pt modelId="{4974D85F-EDD3-4D3C-A6C0-6D20CDE94693}" type="parTrans" cxnId="{54D6BF9A-AAB7-45E8-8E42-DE751C27F6CD}">
      <dgm:prSet/>
      <dgm:spPr/>
      <dgm:t>
        <a:bodyPr/>
        <a:lstStyle/>
        <a:p>
          <a:endParaRPr lang="en-US"/>
        </a:p>
      </dgm:t>
    </dgm:pt>
    <dgm:pt modelId="{9CB75BD0-C5F8-4FAF-BC71-3DFB6F1F5139}" type="sibTrans" cxnId="{54D6BF9A-AAB7-45E8-8E42-DE751C27F6CD}">
      <dgm:prSet/>
      <dgm:spPr/>
      <dgm:t>
        <a:bodyPr/>
        <a:lstStyle/>
        <a:p>
          <a:endParaRPr lang="en-US"/>
        </a:p>
      </dgm:t>
    </dgm:pt>
    <dgm:pt modelId="{0516BBD7-BCAF-40E7-9B5F-E5E45AB59A78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Round 3</a:t>
          </a:r>
          <a:endParaRPr lang="en-US" dirty="0"/>
        </a:p>
      </dgm:t>
    </dgm:pt>
    <dgm:pt modelId="{D42CE30C-462C-4E15-8DCD-69E54775C4D3}" type="parTrans" cxnId="{53D638EA-FEB9-4F0F-A24B-DB590C2AEA34}">
      <dgm:prSet/>
      <dgm:spPr/>
      <dgm:t>
        <a:bodyPr/>
        <a:lstStyle/>
        <a:p>
          <a:endParaRPr lang="en-US"/>
        </a:p>
      </dgm:t>
    </dgm:pt>
    <dgm:pt modelId="{A9DE06B2-DC22-48AC-A5C5-CE82F0EE3353}" type="sibTrans" cxnId="{53D638EA-FEB9-4F0F-A24B-DB590C2AEA34}">
      <dgm:prSet/>
      <dgm:spPr/>
      <dgm:t>
        <a:bodyPr/>
        <a:lstStyle/>
        <a:p>
          <a:endParaRPr lang="en-US"/>
        </a:p>
      </dgm:t>
    </dgm:pt>
    <dgm:pt modelId="{17264A3C-C409-4F27-AD0C-6ECB3DD24E4E}">
      <dgm:prSet phldrT="[Text]"/>
      <dgm:spPr/>
      <dgm:t>
        <a:bodyPr/>
        <a:lstStyle/>
        <a:p>
          <a:r>
            <a:rPr lang="en-US" dirty="0" smtClean="0"/>
            <a:t>Aimed to resolve </a:t>
          </a:r>
          <a:r>
            <a:rPr lang="en-US" dirty="0" err="1" smtClean="0"/>
            <a:t>multicollinearity</a:t>
          </a:r>
          <a:endParaRPr lang="en-US" dirty="0"/>
        </a:p>
      </dgm:t>
    </dgm:pt>
    <dgm:pt modelId="{1A85CC39-2B7B-4473-8661-413E38B918F3}" type="parTrans" cxnId="{B39E0F6A-B063-4C4C-A7E8-D74F6A85A59E}">
      <dgm:prSet/>
      <dgm:spPr/>
      <dgm:t>
        <a:bodyPr/>
        <a:lstStyle/>
        <a:p>
          <a:endParaRPr lang="en-US"/>
        </a:p>
      </dgm:t>
    </dgm:pt>
    <dgm:pt modelId="{DD227675-28C9-476F-96FF-D77542DE63C3}" type="sibTrans" cxnId="{B39E0F6A-B063-4C4C-A7E8-D74F6A85A59E}">
      <dgm:prSet/>
      <dgm:spPr/>
      <dgm:t>
        <a:bodyPr/>
        <a:lstStyle/>
        <a:p>
          <a:endParaRPr lang="en-US"/>
        </a:p>
      </dgm:t>
    </dgm:pt>
    <dgm:pt modelId="{315E9939-65D9-4F16-9ADF-0EC6BEA6B03F}" type="pres">
      <dgm:prSet presAssocID="{12FBA394-0141-4556-914C-4AF18F3BA3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9D7262-0E63-46E1-87FB-F64357B8C356}" type="pres">
      <dgm:prSet presAssocID="{4B62C565-A179-4CF9-B201-C916C45BD4CA}" presName="composite" presStyleCnt="0"/>
      <dgm:spPr/>
    </dgm:pt>
    <dgm:pt modelId="{EAA133FB-9DBC-43F2-AD81-D9E0F1700B27}" type="pres">
      <dgm:prSet presAssocID="{4B62C565-A179-4CF9-B201-C916C45BD4C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0D328-50A6-400A-84FD-890CE4A71CD0}" type="pres">
      <dgm:prSet presAssocID="{4B62C565-A179-4CF9-B201-C916C45BD4CA}" presName="parSh" presStyleLbl="node1" presStyleIdx="0" presStyleCnt="3"/>
      <dgm:spPr/>
      <dgm:t>
        <a:bodyPr/>
        <a:lstStyle/>
        <a:p>
          <a:endParaRPr lang="en-US"/>
        </a:p>
      </dgm:t>
    </dgm:pt>
    <dgm:pt modelId="{969514ED-F9B3-4C7A-B535-81B238113507}" type="pres">
      <dgm:prSet presAssocID="{4B62C565-A179-4CF9-B201-C916C45BD4C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61D49-A6F5-465A-89A5-3FCE857D25AA}" type="pres">
      <dgm:prSet presAssocID="{2296F81A-9535-436D-8899-959F1338697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23B534B-A014-40DC-9112-F79DA5BA37E8}" type="pres">
      <dgm:prSet presAssocID="{2296F81A-9535-436D-8899-959F1338697B}" presName="connTx" presStyleLbl="sibTrans2D1" presStyleIdx="0" presStyleCnt="2"/>
      <dgm:spPr/>
      <dgm:t>
        <a:bodyPr/>
        <a:lstStyle/>
        <a:p>
          <a:endParaRPr lang="en-US"/>
        </a:p>
      </dgm:t>
    </dgm:pt>
    <dgm:pt modelId="{4CF30909-C128-4278-88AB-7019E5DAB764}" type="pres">
      <dgm:prSet presAssocID="{EEBD96E9-63D3-41B1-8899-B0D529A1EEA8}" presName="composite" presStyleCnt="0"/>
      <dgm:spPr/>
    </dgm:pt>
    <dgm:pt modelId="{42638F8D-8877-4729-9508-9E287AA90195}" type="pres">
      <dgm:prSet presAssocID="{EEBD96E9-63D3-41B1-8899-B0D529A1EEA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FABA3-8729-494D-8C11-9FF832EA9C2B}" type="pres">
      <dgm:prSet presAssocID="{EEBD96E9-63D3-41B1-8899-B0D529A1EEA8}" presName="parSh" presStyleLbl="node1" presStyleIdx="1" presStyleCnt="3"/>
      <dgm:spPr/>
      <dgm:t>
        <a:bodyPr/>
        <a:lstStyle/>
        <a:p>
          <a:endParaRPr lang="en-US"/>
        </a:p>
      </dgm:t>
    </dgm:pt>
    <dgm:pt modelId="{EE4783DC-BA99-44C5-AD33-0F65DA63D85B}" type="pres">
      <dgm:prSet presAssocID="{EEBD96E9-63D3-41B1-8899-B0D529A1EEA8}" presName="desTx" presStyleLbl="fgAcc1" presStyleIdx="1" presStyleCnt="3" custLinFactNeighborX="-697" custLinFactNeighborY="3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B15D3-A938-40C5-B0BB-AAD1B950FD40}" type="pres">
      <dgm:prSet presAssocID="{D8C8A50E-5C6C-48ED-BDF3-A52BCED7641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D2CC098-84DF-47B5-AFB3-CAFA906BC0D8}" type="pres">
      <dgm:prSet presAssocID="{D8C8A50E-5C6C-48ED-BDF3-A52BCED76419}" presName="connTx" presStyleLbl="sibTrans2D1" presStyleIdx="1" presStyleCnt="2"/>
      <dgm:spPr/>
      <dgm:t>
        <a:bodyPr/>
        <a:lstStyle/>
        <a:p>
          <a:endParaRPr lang="en-US"/>
        </a:p>
      </dgm:t>
    </dgm:pt>
    <dgm:pt modelId="{7A17DD40-1B2B-4308-9BD3-D5957506AB75}" type="pres">
      <dgm:prSet presAssocID="{0516BBD7-BCAF-40E7-9B5F-E5E45AB59A78}" presName="composite" presStyleCnt="0"/>
      <dgm:spPr/>
    </dgm:pt>
    <dgm:pt modelId="{7131E9AA-3C3F-42EE-85A2-6560C8111DEF}" type="pres">
      <dgm:prSet presAssocID="{0516BBD7-BCAF-40E7-9B5F-E5E45AB59A7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EBB1A-C750-4918-B934-813F12EF0036}" type="pres">
      <dgm:prSet presAssocID="{0516BBD7-BCAF-40E7-9B5F-E5E45AB59A78}" presName="parSh" presStyleLbl="node1" presStyleIdx="2" presStyleCnt="3"/>
      <dgm:spPr/>
      <dgm:t>
        <a:bodyPr/>
        <a:lstStyle/>
        <a:p>
          <a:endParaRPr lang="en-US"/>
        </a:p>
      </dgm:t>
    </dgm:pt>
    <dgm:pt modelId="{16F18AF4-6A22-4B50-B378-5C5C60D1C765}" type="pres">
      <dgm:prSet presAssocID="{0516BBD7-BCAF-40E7-9B5F-E5E45AB59A7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34C9B3-1703-48C1-A6A3-C215CC2E1D82}" type="presOf" srcId="{D8C8A50E-5C6C-48ED-BDF3-A52BCED76419}" destId="{CD2CC098-84DF-47B5-AFB3-CAFA906BC0D8}" srcOrd="1" destOrd="0" presId="urn:microsoft.com/office/officeart/2005/8/layout/process3"/>
    <dgm:cxn modelId="{8CED6AD4-8BFE-4586-84B1-6F52CBFFDA09}" type="presOf" srcId="{0516BBD7-BCAF-40E7-9B5F-E5E45AB59A78}" destId="{7131E9AA-3C3F-42EE-85A2-6560C8111DEF}" srcOrd="0" destOrd="0" presId="urn:microsoft.com/office/officeart/2005/8/layout/process3"/>
    <dgm:cxn modelId="{0CB177BB-534A-4E72-864D-89E86A3C611A}" type="presOf" srcId="{2296F81A-9535-436D-8899-959F1338697B}" destId="{00661D49-A6F5-465A-89A5-3FCE857D25AA}" srcOrd="0" destOrd="0" presId="urn:microsoft.com/office/officeart/2005/8/layout/process3"/>
    <dgm:cxn modelId="{74429F27-54C9-4A61-A996-326ABD173F60}" type="presOf" srcId="{17264A3C-C409-4F27-AD0C-6ECB3DD24E4E}" destId="{16F18AF4-6A22-4B50-B378-5C5C60D1C765}" srcOrd="0" destOrd="0" presId="urn:microsoft.com/office/officeart/2005/8/layout/process3"/>
    <dgm:cxn modelId="{53A52528-A36F-4D96-9D34-A4B7ECD10794}" srcId="{12FBA394-0141-4556-914C-4AF18F3BA302}" destId="{EEBD96E9-63D3-41B1-8899-B0D529A1EEA8}" srcOrd="1" destOrd="0" parTransId="{51251528-6E62-4D3A-94DA-5809AC0FCFB4}" sibTransId="{D8C8A50E-5C6C-48ED-BDF3-A52BCED76419}"/>
    <dgm:cxn modelId="{B39E0F6A-B063-4C4C-A7E8-D74F6A85A59E}" srcId="{0516BBD7-BCAF-40E7-9B5F-E5E45AB59A78}" destId="{17264A3C-C409-4F27-AD0C-6ECB3DD24E4E}" srcOrd="0" destOrd="0" parTransId="{1A85CC39-2B7B-4473-8661-413E38B918F3}" sibTransId="{DD227675-28C9-476F-96FF-D77542DE63C3}"/>
    <dgm:cxn modelId="{53D638EA-FEB9-4F0F-A24B-DB590C2AEA34}" srcId="{12FBA394-0141-4556-914C-4AF18F3BA302}" destId="{0516BBD7-BCAF-40E7-9B5F-E5E45AB59A78}" srcOrd="2" destOrd="0" parTransId="{D42CE30C-462C-4E15-8DCD-69E54775C4D3}" sibTransId="{A9DE06B2-DC22-48AC-A5C5-CE82F0EE3353}"/>
    <dgm:cxn modelId="{EB122D15-EAF9-4730-B837-0D8295137A38}" type="presOf" srcId="{10AE9FEC-E62A-4030-9D5E-96828F46ADA2}" destId="{EE4783DC-BA99-44C5-AD33-0F65DA63D85B}" srcOrd="0" destOrd="0" presId="urn:microsoft.com/office/officeart/2005/8/layout/process3"/>
    <dgm:cxn modelId="{DBB5FB2F-16AF-47FD-9B3D-593B4F2918FC}" type="presOf" srcId="{EEBD96E9-63D3-41B1-8899-B0D529A1EEA8}" destId="{D44FABA3-8729-494D-8C11-9FF832EA9C2B}" srcOrd="1" destOrd="0" presId="urn:microsoft.com/office/officeart/2005/8/layout/process3"/>
    <dgm:cxn modelId="{8708D6FB-E2E4-46F2-8B7D-58044A04912A}" srcId="{4B62C565-A179-4CF9-B201-C916C45BD4CA}" destId="{31077F4E-696F-4CE0-A73C-61C57FD330F2}" srcOrd="0" destOrd="0" parTransId="{8FFDEFCF-B394-4E4F-A748-0C465DF8207E}" sibTransId="{21CC4199-2158-48C0-A171-368373D1E926}"/>
    <dgm:cxn modelId="{2D67BCDC-D8FE-43B0-9F7E-714BBB2AFC48}" type="presOf" srcId="{2296F81A-9535-436D-8899-959F1338697B}" destId="{523B534B-A014-40DC-9112-F79DA5BA37E8}" srcOrd="1" destOrd="0" presId="urn:microsoft.com/office/officeart/2005/8/layout/process3"/>
    <dgm:cxn modelId="{967D5B04-C8CD-40DA-B7DD-915C508744D7}" type="presOf" srcId="{4B62C565-A179-4CF9-B201-C916C45BD4CA}" destId="{DF70D328-50A6-400A-84FD-890CE4A71CD0}" srcOrd="1" destOrd="0" presId="urn:microsoft.com/office/officeart/2005/8/layout/process3"/>
    <dgm:cxn modelId="{4B715BE3-9F2C-410B-9215-5A7132BA861A}" srcId="{12FBA394-0141-4556-914C-4AF18F3BA302}" destId="{4B62C565-A179-4CF9-B201-C916C45BD4CA}" srcOrd="0" destOrd="0" parTransId="{89A4A197-4A4E-4D3A-BFAA-AAD6A21C68EF}" sibTransId="{2296F81A-9535-436D-8899-959F1338697B}"/>
    <dgm:cxn modelId="{6FF6A32B-14DF-4D9B-A601-1CD453610817}" type="presOf" srcId="{0516BBD7-BCAF-40E7-9B5F-E5E45AB59A78}" destId="{65BEBB1A-C750-4918-B934-813F12EF0036}" srcOrd="1" destOrd="0" presId="urn:microsoft.com/office/officeart/2005/8/layout/process3"/>
    <dgm:cxn modelId="{AEDC2743-B468-4874-AE32-700193208DD8}" type="presOf" srcId="{4B62C565-A179-4CF9-B201-C916C45BD4CA}" destId="{EAA133FB-9DBC-43F2-AD81-D9E0F1700B27}" srcOrd="0" destOrd="0" presId="urn:microsoft.com/office/officeart/2005/8/layout/process3"/>
    <dgm:cxn modelId="{6AAEFB83-E1DA-4433-9188-4E3020430F82}" type="presOf" srcId="{EEBD96E9-63D3-41B1-8899-B0D529A1EEA8}" destId="{42638F8D-8877-4729-9508-9E287AA90195}" srcOrd="0" destOrd="0" presId="urn:microsoft.com/office/officeart/2005/8/layout/process3"/>
    <dgm:cxn modelId="{C59E9F8B-8B7E-4591-9821-5CA5C1CA74BF}" type="presOf" srcId="{D8C8A50E-5C6C-48ED-BDF3-A52BCED76419}" destId="{6BDB15D3-A938-40C5-B0BB-AAD1B950FD40}" srcOrd="0" destOrd="0" presId="urn:microsoft.com/office/officeart/2005/8/layout/process3"/>
    <dgm:cxn modelId="{87D0D8F7-D743-4A7C-8B14-225F5908FF2A}" type="presOf" srcId="{31077F4E-696F-4CE0-A73C-61C57FD330F2}" destId="{969514ED-F9B3-4C7A-B535-81B238113507}" srcOrd="0" destOrd="0" presId="urn:microsoft.com/office/officeart/2005/8/layout/process3"/>
    <dgm:cxn modelId="{5A57FBE3-6496-4B61-886D-78B322E9B425}" type="presOf" srcId="{12FBA394-0141-4556-914C-4AF18F3BA302}" destId="{315E9939-65D9-4F16-9ADF-0EC6BEA6B03F}" srcOrd="0" destOrd="0" presId="urn:microsoft.com/office/officeart/2005/8/layout/process3"/>
    <dgm:cxn modelId="{54D6BF9A-AAB7-45E8-8E42-DE751C27F6CD}" srcId="{EEBD96E9-63D3-41B1-8899-B0D529A1EEA8}" destId="{10AE9FEC-E62A-4030-9D5E-96828F46ADA2}" srcOrd="0" destOrd="0" parTransId="{4974D85F-EDD3-4D3C-A6C0-6D20CDE94693}" sibTransId="{9CB75BD0-C5F8-4FAF-BC71-3DFB6F1F5139}"/>
    <dgm:cxn modelId="{FA16EB24-03C6-4296-8D8F-99F8B4026786}" type="presParOf" srcId="{315E9939-65D9-4F16-9ADF-0EC6BEA6B03F}" destId="{319D7262-0E63-46E1-87FB-F64357B8C356}" srcOrd="0" destOrd="0" presId="urn:microsoft.com/office/officeart/2005/8/layout/process3"/>
    <dgm:cxn modelId="{29D93647-4100-4F7E-89F8-DCC013A611B1}" type="presParOf" srcId="{319D7262-0E63-46E1-87FB-F64357B8C356}" destId="{EAA133FB-9DBC-43F2-AD81-D9E0F1700B27}" srcOrd="0" destOrd="0" presId="urn:microsoft.com/office/officeart/2005/8/layout/process3"/>
    <dgm:cxn modelId="{756CC787-7657-4354-99F9-D4AB88D8A826}" type="presParOf" srcId="{319D7262-0E63-46E1-87FB-F64357B8C356}" destId="{DF70D328-50A6-400A-84FD-890CE4A71CD0}" srcOrd="1" destOrd="0" presId="urn:microsoft.com/office/officeart/2005/8/layout/process3"/>
    <dgm:cxn modelId="{BD98F1D7-E96D-484C-A724-5E1FFEBEFFF8}" type="presParOf" srcId="{319D7262-0E63-46E1-87FB-F64357B8C356}" destId="{969514ED-F9B3-4C7A-B535-81B238113507}" srcOrd="2" destOrd="0" presId="urn:microsoft.com/office/officeart/2005/8/layout/process3"/>
    <dgm:cxn modelId="{9D986D27-AEF2-42DF-A606-E45E1296E698}" type="presParOf" srcId="{315E9939-65D9-4F16-9ADF-0EC6BEA6B03F}" destId="{00661D49-A6F5-465A-89A5-3FCE857D25AA}" srcOrd="1" destOrd="0" presId="urn:microsoft.com/office/officeart/2005/8/layout/process3"/>
    <dgm:cxn modelId="{CC68AEC5-0467-4756-AB24-F88AA947ADBD}" type="presParOf" srcId="{00661D49-A6F5-465A-89A5-3FCE857D25AA}" destId="{523B534B-A014-40DC-9112-F79DA5BA37E8}" srcOrd="0" destOrd="0" presId="urn:microsoft.com/office/officeart/2005/8/layout/process3"/>
    <dgm:cxn modelId="{5814B3F6-CF3C-485A-B4D4-F57137AE4F1E}" type="presParOf" srcId="{315E9939-65D9-4F16-9ADF-0EC6BEA6B03F}" destId="{4CF30909-C128-4278-88AB-7019E5DAB764}" srcOrd="2" destOrd="0" presId="urn:microsoft.com/office/officeart/2005/8/layout/process3"/>
    <dgm:cxn modelId="{F192B8A7-7CE3-4F84-A853-165113EC0B93}" type="presParOf" srcId="{4CF30909-C128-4278-88AB-7019E5DAB764}" destId="{42638F8D-8877-4729-9508-9E287AA90195}" srcOrd="0" destOrd="0" presId="urn:microsoft.com/office/officeart/2005/8/layout/process3"/>
    <dgm:cxn modelId="{294D6E75-A25D-4189-8A58-2639560AF970}" type="presParOf" srcId="{4CF30909-C128-4278-88AB-7019E5DAB764}" destId="{D44FABA3-8729-494D-8C11-9FF832EA9C2B}" srcOrd="1" destOrd="0" presId="urn:microsoft.com/office/officeart/2005/8/layout/process3"/>
    <dgm:cxn modelId="{49E384BA-BD2D-4212-A966-1370C103B2A1}" type="presParOf" srcId="{4CF30909-C128-4278-88AB-7019E5DAB764}" destId="{EE4783DC-BA99-44C5-AD33-0F65DA63D85B}" srcOrd="2" destOrd="0" presId="urn:microsoft.com/office/officeart/2005/8/layout/process3"/>
    <dgm:cxn modelId="{6953A2B2-6477-41AF-AB12-0F9C0A9B1F3E}" type="presParOf" srcId="{315E9939-65D9-4F16-9ADF-0EC6BEA6B03F}" destId="{6BDB15D3-A938-40C5-B0BB-AAD1B950FD40}" srcOrd="3" destOrd="0" presId="urn:microsoft.com/office/officeart/2005/8/layout/process3"/>
    <dgm:cxn modelId="{FC135F31-8596-451A-8928-6DAE00A6FB6E}" type="presParOf" srcId="{6BDB15D3-A938-40C5-B0BB-AAD1B950FD40}" destId="{CD2CC098-84DF-47B5-AFB3-CAFA906BC0D8}" srcOrd="0" destOrd="0" presId="urn:microsoft.com/office/officeart/2005/8/layout/process3"/>
    <dgm:cxn modelId="{F75117EA-A880-45EB-A82E-6BF7E9ED4FF4}" type="presParOf" srcId="{315E9939-65D9-4F16-9ADF-0EC6BEA6B03F}" destId="{7A17DD40-1B2B-4308-9BD3-D5957506AB75}" srcOrd="4" destOrd="0" presId="urn:microsoft.com/office/officeart/2005/8/layout/process3"/>
    <dgm:cxn modelId="{DE73EB40-4175-4CF3-B477-E08D886DFFD0}" type="presParOf" srcId="{7A17DD40-1B2B-4308-9BD3-D5957506AB75}" destId="{7131E9AA-3C3F-42EE-85A2-6560C8111DEF}" srcOrd="0" destOrd="0" presId="urn:microsoft.com/office/officeart/2005/8/layout/process3"/>
    <dgm:cxn modelId="{89621A06-9E15-4F92-85C4-D95389387600}" type="presParOf" srcId="{7A17DD40-1B2B-4308-9BD3-D5957506AB75}" destId="{65BEBB1A-C750-4918-B934-813F12EF0036}" srcOrd="1" destOrd="0" presId="urn:microsoft.com/office/officeart/2005/8/layout/process3"/>
    <dgm:cxn modelId="{2A31E18C-1309-48C1-BD08-F450F1DBFE8F}" type="presParOf" srcId="{7A17DD40-1B2B-4308-9BD3-D5957506AB75}" destId="{16F18AF4-6A22-4B50-B378-5C5C60D1C76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0D328-50A6-400A-84FD-890CE4A71CD0}">
      <dsp:nvSpPr>
        <dsp:cNvPr id="0" name=""/>
        <dsp:cNvSpPr/>
      </dsp:nvSpPr>
      <dsp:spPr>
        <a:xfrm>
          <a:off x="4214" y="241849"/>
          <a:ext cx="3617886" cy="1555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Round 1 </a:t>
          </a:r>
          <a:endParaRPr lang="en-US" sz="3600" kern="1200" dirty="0"/>
        </a:p>
      </dsp:txBody>
      <dsp:txXfrm>
        <a:off x="4214" y="241849"/>
        <a:ext cx="3617886" cy="1036800"/>
      </dsp:txXfrm>
    </dsp:sp>
    <dsp:sp modelId="{969514ED-F9B3-4C7A-B535-81B238113507}">
      <dsp:nvSpPr>
        <dsp:cNvPr id="0" name=""/>
        <dsp:cNvSpPr/>
      </dsp:nvSpPr>
      <dsp:spPr>
        <a:xfrm>
          <a:off x="745227" y="1278650"/>
          <a:ext cx="3617886" cy="207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Baseline</a:t>
          </a:r>
          <a:endParaRPr lang="en-US" sz="3600" kern="1200" dirty="0"/>
        </a:p>
      </dsp:txBody>
      <dsp:txXfrm>
        <a:off x="805961" y="1339384"/>
        <a:ext cx="3496418" cy="1952132"/>
      </dsp:txXfrm>
    </dsp:sp>
    <dsp:sp modelId="{00661D49-A6F5-465A-89A5-3FCE857D25AA}">
      <dsp:nvSpPr>
        <dsp:cNvPr id="0" name=""/>
        <dsp:cNvSpPr/>
      </dsp:nvSpPr>
      <dsp:spPr>
        <a:xfrm>
          <a:off x="4170559" y="309875"/>
          <a:ext cx="1162732" cy="900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4170559" y="490025"/>
        <a:ext cx="892507" cy="540449"/>
      </dsp:txXfrm>
    </dsp:sp>
    <dsp:sp modelId="{D44FABA3-8729-494D-8C11-9FF832EA9C2B}">
      <dsp:nvSpPr>
        <dsp:cNvPr id="0" name=""/>
        <dsp:cNvSpPr/>
      </dsp:nvSpPr>
      <dsp:spPr>
        <a:xfrm>
          <a:off x="5815935" y="241849"/>
          <a:ext cx="3617886" cy="155519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Round 2</a:t>
          </a:r>
          <a:endParaRPr lang="en-US" sz="3600" kern="1200" dirty="0"/>
        </a:p>
      </dsp:txBody>
      <dsp:txXfrm>
        <a:off x="5815935" y="241849"/>
        <a:ext cx="3617886" cy="1036800"/>
      </dsp:txXfrm>
    </dsp:sp>
    <dsp:sp modelId="{EE4783DC-BA99-44C5-AD33-0F65DA63D85B}">
      <dsp:nvSpPr>
        <dsp:cNvPr id="0" name=""/>
        <dsp:cNvSpPr/>
      </dsp:nvSpPr>
      <dsp:spPr>
        <a:xfrm>
          <a:off x="6531731" y="1361158"/>
          <a:ext cx="3617886" cy="207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More “raw” target and input variables</a:t>
          </a:r>
          <a:endParaRPr lang="en-US" sz="3600" kern="1200" dirty="0"/>
        </a:p>
      </dsp:txBody>
      <dsp:txXfrm>
        <a:off x="6592465" y="1421892"/>
        <a:ext cx="3496418" cy="1952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3B8FA-6E37-487B-805E-0C09083F6EEB}">
      <dsp:nvSpPr>
        <dsp:cNvPr id="0" name=""/>
        <dsp:cNvSpPr/>
      </dsp:nvSpPr>
      <dsp:spPr>
        <a:xfrm>
          <a:off x="336940" y="132627"/>
          <a:ext cx="1231312" cy="42761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395DD-7820-4EC6-A478-50D176E5A32E}">
      <dsp:nvSpPr>
        <dsp:cNvPr id="0" name=""/>
        <dsp:cNvSpPr/>
      </dsp:nvSpPr>
      <dsp:spPr>
        <a:xfrm>
          <a:off x="835192" y="1179720"/>
          <a:ext cx="238626" cy="1527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FEC43-E596-4279-94AF-94DE6E341B20}">
      <dsp:nvSpPr>
        <dsp:cNvPr id="0" name=""/>
        <dsp:cNvSpPr/>
      </dsp:nvSpPr>
      <dsp:spPr>
        <a:xfrm>
          <a:off x="381802" y="1301897"/>
          <a:ext cx="1145406" cy="286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Selected Variables</a:t>
          </a:r>
          <a:endParaRPr lang="en-US" sz="1000" kern="1200" dirty="0"/>
        </a:p>
      </dsp:txBody>
      <dsp:txXfrm>
        <a:off x="381802" y="1301897"/>
        <a:ext cx="1145406" cy="286351"/>
      </dsp:txXfrm>
    </dsp:sp>
    <dsp:sp modelId="{4B1D8FB5-DAFD-4B18-A774-598D7EAD63E3}">
      <dsp:nvSpPr>
        <dsp:cNvPr id="0" name=""/>
        <dsp:cNvSpPr/>
      </dsp:nvSpPr>
      <dsp:spPr>
        <a:xfrm>
          <a:off x="784603" y="593272"/>
          <a:ext cx="429527" cy="429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Q50</a:t>
          </a:r>
          <a:endParaRPr lang="en-US" sz="1100" kern="1200" dirty="0"/>
        </a:p>
      </dsp:txBody>
      <dsp:txXfrm>
        <a:off x="847506" y="656175"/>
        <a:ext cx="303721" cy="303721"/>
      </dsp:txXfrm>
    </dsp:sp>
    <dsp:sp modelId="{1192D420-FE49-4B8F-916E-D7DA6AA01F06}">
      <dsp:nvSpPr>
        <dsp:cNvPr id="0" name=""/>
        <dsp:cNvSpPr/>
      </dsp:nvSpPr>
      <dsp:spPr>
        <a:xfrm>
          <a:off x="477252" y="271031"/>
          <a:ext cx="429527" cy="429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Q10</a:t>
          </a:r>
          <a:endParaRPr lang="en-US" sz="1100" kern="1200" dirty="0"/>
        </a:p>
      </dsp:txBody>
      <dsp:txXfrm>
        <a:off x="540155" y="333934"/>
        <a:ext cx="303721" cy="303721"/>
      </dsp:txXfrm>
    </dsp:sp>
    <dsp:sp modelId="{EF2D310D-91BA-43D8-909D-B33EB7C5D219}">
      <dsp:nvSpPr>
        <dsp:cNvPr id="0" name=""/>
        <dsp:cNvSpPr/>
      </dsp:nvSpPr>
      <dsp:spPr>
        <a:xfrm>
          <a:off x="916325" y="167181"/>
          <a:ext cx="429527" cy="429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Q1</a:t>
          </a:r>
          <a:endParaRPr lang="en-US" sz="1100" kern="1200" dirty="0"/>
        </a:p>
      </dsp:txBody>
      <dsp:txXfrm>
        <a:off x="979228" y="230084"/>
        <a:ext cx="303721" cy="303721"/>
      </dsp:txXfrm>
    </dsp:sp>
    <dsp:sp modelId="{CBF2172A-00DD-4090-AAAB-12C7C34CD809}">
      <dsp:nvSpPr>
        <dsp:cNvPr id="0" name=""/>
        <dsp:cNvSpPr/>
      </dsp:nvSpPr>
      <dsp:spPr>
        <a:xfrm>
          <a:off x="286351" y="80130"/>
          <a:ext cx="1336307" cy="106904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0D328-50A6-400A-84FD-890CE4A71CD0}">
      <dsp:nvSpPr>
        <dsp:cNvPr id="0" name=""/>
        <dsp:cNvSpPr/>
      </dsp:nvSpPr>
      <dsp:spPr>
        <a:xfrm>
          <a:off x="5062" y="933050"/>
          <a:ext cx="230191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Round 1 </a:t>
          </a:r>
          <a:endParaRPr lang="en-US" sz="2000" kern="1200" dirty="0"/>
        </a:p>
      </dsp:txBody>
      <dsp:txXfrm>
        <a:off x="5062" y="933050"/>
        <a:ext cx="2301916" cy="576000"/>
      </dsp:txXfrm>
    </dsp:sp>
    <dsp:sp modelId="{969514ED-F9B3-4C7A-B535-81B238113507}">
      <dsp:nvSpPr>
        <dsp:cNvPr id="0" name=""/>
        <dsp:cNvSpPr/>
      </dsp:nvSpPr>
      <dsp:spPr>
        <a:xfrm>
          <a:off x="476539" y="1509050"/>
          <a:ext cx="2301916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Baseline</a:t>
          </a:r>
          <a:endParaRPr lang="en-US" sz="2000" kern="1200" dirty="0"/>
        </a:p>
      </dsp:txBody>
      <dsp:txXfrm>
        <a:off x="510280" y="1542791"/>
        <a:ext cx="2234434" cy="1084518"/>
      </dsp:txXfrm>
    </dsp:sp>
    <dsp:sp modelId="{00661D49-A6F5-465A-89A5-3FCE857D25AA}">
      <dsp:nvSpPr>
        <dsp:cNvPr id="0" name=""/>
        <dsp:cNvSpPr/>
      </dsp:nvSpPr>
      <dsp:spPr>
        <a:xfrm>
          <a:off x="2655941" y="934494"/>
          <a:ext cx="739799" cy="573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55941" y="1049116"/>
        <a:ext cx="567866" cy="343866"/>
      </dsp:txXfrm>
    </dsp:sp>
    <dsp:sp modelId="{D44FABA3-8729-494D-8C11-9FF832EA9C2B}">
      <dsp:nvSpPr>
        <dsp:cNvPr id="0" name=""/>
        <dsp:cNvSpPr/>
      </dsp:nvSpPr>
      <dsp:spPr>
        <a:xfrm>
          <a:off x="3702828" y="933050"/>
          <a:ext cx="230191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Round 2</a:t>
          </a:r>
          <a:endParaRPr lang="en-US" sz="2000" kern="1200" dirty="0"/>
        </a:p>
      </dsp:txBody>
      <dsp:txXfrm>
        <a:off x="3702828" y="933050"/>
        <a:ext cx="2301916" cy="576000"/>
      </dsp:txXfrm>
    </dsp:sp>
    <dsp:sp modelId="{EE4783DC-BA99-44C5-AD33-0F65DA63D85B}">
      <dsp:nvSpPr>
        <dsp:cNvPr id="0" name=""/>
        <dsp:cNvSpPr/>
      </dsp:nvSpPr>
      <dsp:spPr>
        <a:xfrm>
          <a:off x="4158260" y="1554888"/>
          <a:ext cx="2301916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More “raw” target and input variables</a:t>
          </a:r>
          <a:endParaRPr lang="en-US" sz="2000" kern="1200" dirty="0"/>
        </a:p>
      </dsp:txBody>
      <dsp:txXfrm>
        <a:off x="4192001" y="1588629"/>
        <a:ext cx="2234434" cy="1084518"/>
      </dsp:txXfrm>
    </dsp:sp>
    <dsp:sp modelId="{6BDB15D3-A938-40C5-B0BB-AAD1B950FD40}">
      <dsp:nvSpPr>
        <dsp:cNvPr id="0" name=""/>
        <dsp:cNvSpPr/>
      </dsp:nvSpPr>
      <dsp:spPr>
        <a:xfrm>
          <a:off x="6353707" y="934494"/>
          <a:ext cx="739799" cy="573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353707" y="1049116"/>
        <a:ext cx="567866" cy="343866"/>
      </dsp:txXfrm>
    </dsp:sp>
    <dsp:sp modelId="{65BEBB1A-C750-4918-B934-813F12EF0036}">
      <dsp:nvSpPr>
        <dsp:cNvPr id="0" name=""/>
        <dsp:cNvSpPr/>
      </dsp:nvSpPr>
      <dsp:spPr>
        <a:xfrm>
          <a:off x="7400593" y="933050"/>
          <a:ext cx="2301916" cy="86400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Round 3</a:t>
          </a:r>
          <a:endParaRPr lang="en-US" sz="2000" kern="1200" dirty="0"/>
        </a:p>
      </dsp:txBody>
      <dsp:txXfrm>
        <a:off x="7400593" y="933050"/>
        <a:ext cx="2301916" cy="576000"/>
      </dsp:txXfrm>
    </dsp:sp>
    <dsp:sp modelId="{16F18AF4-6A22-4B50-B378-5C5C60D1C765}">
      <dsp:nvSpPr>
        <dsp:cNvPr id="0" name=""/>
        <dsp:cNvSpPr/>
      </dsp:nvSpPr>
      <dsp:spPr>
        <a:xfrm>
          <a:off x="7872070" y="1509050"/>
          <a:ext cx="2301916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Aimed to resolve </a:t>
          </a:r>
          <a:r>
            <a:rPr lang="en-US" sz="2000" kern="1200" dirty="0" err="1" smtClean="0"/>
            <a:t>multicollinearity</a:t>
          </a:r>
          <a:endParaRPr lang="en-US" sz="2000" kern="1200" dirty="0"/>
        </a:p>
      </dsp:txBody>
      <dsp:txXfrm>
        <a:off x="7905811" y="1542791"/>
        <a:ext cx="2234434" cy="1084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47AC-63EC-4441-983F-EBD602795D61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F40B0-FFE2-41EF-A6D9-BA5D5F3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Everyone’s experience with Healthcare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40B0-FFE2-41EF-A6D9-BA5D5F3079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6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Healthcare comprises of a large portion of government spending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40B0-FFE2-41EF-A6D9-BA5D5F307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range of scores for my independent variable is: 0-2.7.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data for my data set has been obtained from Medicare</a:t>
            </a:r>
          </a:p>
          <a:p>
            <a:endParaRPr lang="en-US" baseline="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Type of Hospital (H): For Profit or Not-For-Profit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Various Quality Measures (Q):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Patient Review Scores ( Q1)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Readmission Rates ( Q2)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Hospital Safety Scores (Q3)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Measures of Timeliness and Effectiveness of Care: how quickly hospital treats patients (Q4)</a:t>
            </a:r>
          </a:p>
          <a:p>
            <a:pPr lvl="0"/>
            <a:r>
              <a:rPr lang="en-US" u="sng" baseline="0" dirty="0" smtClean="0">
                <a:solidFill>
                  <a:srgbClr val="FF0000"/>
                </a:solidFill>
              </a:rPr>
              <a:t>For dependent variables</a:t>
            </a:r>
            <a:r>
              <a:rPr lang="en-US" baseline="0" dirty="0" smtClean="0">
                <a:solidFill>
                  <a:srgbClr val="FF0000"/>
                </a:solidFill>
              </a:rPr>
              <a:t>: </a:t>
            </a:r>
          </a:p>
          <a:p>
            <a:pPr lvl="0"/>
            <a:r>
              <a:rPr lang="en-US" b="1" baseline="0" dirty="0" smtClean="0">
                <a:solidFill>
                  <a:srgbClr val="FF0000"/>
                </a:solidFill>
              </a:rPr>
              <a:t>H</a:t>
            </a:r>
            <a:r>
              <a:rPr lang="en-US" baseline="0" dirty="0" smtClean="0">
                <a:solidFill>
                  <a:srgbClr val="FF0000"/>
                </a:solidFill>
              </a:rPr>
              <a:t>: 0=Not for Profit</a:t>
            </a:r>
          </a:p>
          <a:p>
            <a:pPr lvl="0"/>
            <a:r>
              <a:rPr lang="en-US" baseline="0" dirty="0" smtClean="0">
                <a:solidFill>
                  <a:srgbClr val="FF0000"/>
                </a:solidFill>
              </a:rPr>
              <a:t>    1=For profit </a:t>
            </a:r>
          </a:p>
          <a:p>
            <a:pPr lvl="0"/>
            <a:endParaRPr lang="en-US" baseline="0" dirty="0" smtClean="0">
              <a:solidFill>
                <a:srgbClr val="FF0000"/>
              </a:solidFill>
            </a:endParaRPr>
          </a:p>
          <a:p>
            <a:pPr lvl="0"/>
            <a:r>
              <a:rPr lang="en-US" b="1" baseline="0" dirty="0" smtClean="0">
                <a:solidFill>
                  <a:srgbClr val="FF0000"/>
                </a:solidFill>
              </a:rPr>
              <a:t>Q</a:t>
            </a:r>
            <a:r>
              <a:rPr lang="en-US" baseline="0" dirty="0" smtClean="0">
                <a:solidFill>
                  <a:srgbClr val="FF0000"/>
                </a:solidFill>
              </a:rPr>
              <a:t>:  0= At /above average</a:t>
            </a:r>
          </a:p>
          <a:p>
            <a:pPr lvl="0"/>
            <a:r>
              <a:rPr lang="en-US" baseline="0" dirty="0" smtClean="0">
                <a:solidFill>
                  <a:srgbClr val="FF0000"/>
                </a:solidFill>
              </a:rPr>
              <a:t>       1= below average</a:t>
            </a:r>
          </a:p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40B0-FFE2-41EF-A6D9-BA5D5F307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Box and Whiskers</a:t>
            </a:r>
            <a:r>
              <a:rPr lang="en-US" baseline="0" dirty="0" smtClean="0"/>
              <a:t> plot showing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For-Profit (Proprietary) hospitals had generally higher (worse) MSPB scores…*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40B0-FFE2-41EF-A6D9-BA5D5F307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Form these</a:t>
            </a:r>
            <a:r>
              <a:rPr lang="en-US" sz="1200" baseline="0" dirty="0" smtClean="0">
                <a:solidFill>
                  <a:schemeClr val="tx1"/>
                </a:solidFill>
              </a:rPr>
              <a:t> B&amp; </a:t>
            </a:r>
            <a:r>
              <a:rPr lang="en-US" sz="1200" baseline="0" smtClean="0">
                <a:solidFill>
                  <a:schemeClr val="tx1"/>
                </a:solidFill>
              </a:rPr>
              <a:t>W </a:t>
            </a:r>
            <a:r>
              <a:rPr lang="en-US" sz="1200" smtClean="0">
                <a:solidFill>
                  <a:schemeClr val="tx1"/>
                </a:solidFill>
              </a:rPr>
              <a:t>hospitals </a:t>
            </a:r>
            <a:r>
              <a:rPr lang="en-US" sz="1200" dirty="0" smtClean="0">
                <a:solidFill>
                  <a:schemeClr val="tx1"/>
                </a:solidFill>
              </a:rPr>
              <a:t>with below average quality scores have worse (higher) MSPB scores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40B0-FFE2-41EF-A6D9-BA5D5F3079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6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40B0-FFE2-41EF-A6D9-BA5D5F3079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7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new target is an input into the MSPB</a:t>
            </a:r>
            <a:r>
              <a:rPr lang="en-US" baseline="0" dirty="0" smtClean="0"/>
              <a:t> scores- basically a proxy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40B0-FFE2-41EF-A6D9-BA5D5F3079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initial</a:t>
            </a:r>
            <a:r>
              <a:rPr lang="en-US" baseline="0" dirty="0" smtClean="0"/>
              <a:t> assumption was that a correlation threshold of 0.75 would suffice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40B0-FFE2-41EF-A6D9-BA5D5F3079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40B0-FFE2-41EF-A6D9-BA5D5F3079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57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6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9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621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6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170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159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4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21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119" y="1651000"/>
            <a:ext cx="9555452" cy="3329581"/>
          </a:xfrm>
        </p:spPr>
        <p:txBody>
          <a:bodyPr/>
          <a:lstStyle/>
          <a:p>
            <a:r>
              <a:rPr lang="en-US" sz="6000" dirty="0" smtClean="0"/>
              <a:t>Predicting </a:t>
            </a:r>
            <a:br>
              <a:rPr lang="en-US" sz="6000" dirty="0" smtClean="0"/>
            </a:br>
            <a:r>
              <a:rPr lang="en-US" sz="6000" dirty="0" smtClean="0"/>
              <a:t>Medicare </a:t>
            </a:r>
            <a:br>
              <a:rPr lang="en-US" sz="6000" dirty="0" smtClean="0"/>
            </a:br>
            <a:r>
              <a:rPr lang="en-US" sz="6000" dirty="0" smtClean="0"/>
              <a:t>Spending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664" y="5728725"/>
            <a:ext cx="9134033" cy="861420"/>
          </a:xfrm>
        </p:spPr>
        <p:txBody>
          <a:bodyPr/>
          <a:lstStyle/>
          <a:p>
            <a:r>
              <a:rPr lang="en-US" dirty="0" smtClean="0"/>
              <a:t>Bobby </a:t>
            </a:r>
            <a:r>
              <a:rPr lang="en-US" dirty="0" err="1" smtClean="0"/>
              <a:t>nahar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85496"/>
                <a:ext cx="10178322" cy="778041"/>
              </a:xfrm>
              <a:ln w="19050">
                <a:solidFill>
                  <a:srgbClr val="FF0000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sz="3200" b="1" dirty="0" smtClean="0"/>
                  <a:t>MSPB=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eqArr>
                          <m:eqArr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e/>
                        </m:eqAr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85496"/>
                <a:ext cx="10178322" cy="778041"/>
              </a:xfrm>
              <a:blipFill>
                <a:blip r:embed="rId2"/>
                <a:stretch>
                  <a:fillRect t="-1615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51678" y="2438401"/>
            <a:ext cx="84541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 of Hospital (H): For Profit or </a:t>
            </a:r>
            <a:r>
              <a:rPr lang="en-US" sz="2400" dirty="0" smtClean="0"/>
              <a:t>Not-For-Profit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/>
              <a:t>H=0 </a:t>
            </a:r>
            <a:r>
              <a:rPr lang="en-US" sz="2400" dirty="0" smtClean="0">
                <a:sym typeface="Wingdings" panose="05000000000000000000" pitchFamily="2" charset="2"/>
              </a:rPr>
              <a:t> Not-For-Profit Hospital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sym typeface="Wingdings" panose="05000000000000000000" pitchFamily="2" charset="2"/>
              </a:rPr>
              <a:t>H=1  For-Profit-Hospital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Various Quality Measures (Q):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Patient Review Scores ( Q1)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Readmission Rates ( Q2)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Hospital Safety Scores (Q3)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Measures of Timeliness and Effectiveness of Care: how quickly hospital treats patients (Q4</a:t>
            </a:r>
            <a:r>
              <a:rPr lang="en-US" sz="2400" dirty="0" smtClean="0"/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0 = At or Above National Average for Category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1= Below National Average for Category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47" y="2198947"/>
            <a:ext cx="10129491" cy="24778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6774" y="1138604"/>
            <a:ext cx="3387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Independent Variable (MSPB)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2702" y="5312025"/>
            <a:ext cx="67344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Dependent 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Hospitals were categorized as worse than National average, at  National average, or better than National average for different aspects of hospital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dummy variables focusing on below-average performance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8102942" y="1984967"/>
            <a:ext cx="457200" cy="6196916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6151" y="5346656"/>
            <a:ext cx="31229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3,152 Hospitals used  (only included those with no missing data) </a:t>
            </a:r>
            <a:endParaRPr lang="en-US" dirty="0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2647608" y="4308762"/>
            <a:ext cx="252346" cy="1037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4316" y="1122909"/>
            <a:ext cx="552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6290548" y="1492241"/>
            <a:ext cx="25573" cy="882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00809" y="1122909"/>
            <a:ext cx="552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7577041" y="1492241"/>
            <a:ext cx="7797" cy="842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02995" y="1138053"/>
            <a:ext cx="552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9179227" y="1507385"/>
            <a:ext cx="48061" cy="924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36270" y="1143278"/>
            <a:ext cx="552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10812502" y="1512610"/>
            <a:ext cx="48061" cy="847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69410" y="1122909"/>
            <a:ext cx="552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>
            <a:off x="4945642" y="1492241"/>
            <a:ext cx="96123" cy="892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1052" y="1507385"/>
            <a:ext cx="96123" cy="892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54" y="117100"/>
            <a:ext cx="10178322" cy="1492132"/>
          </a:xfrm>
        </p:spPr>
        <p:txBody>
          <a:bodyPr/>
          <a:lstStyle/>
          <a:p>
            <a:r>
              <a:rPr lang="en-US" dirty="0" smtClean="0"/>
              <a:t>Data Exploration Hospital Type</a:t>
            </a:r>
            <a:endParaRPr lang="en-US" dirty="0"/>
          </a:p>
        </p:txBody>
      </p:sp>
      <p:sp>
        <p:nvSpPr>
          <p:cNvPr id="4" name="AutoShape 2" descr="data:image/png;base64,iVBORw0KGgoAAAANSUhEUgAAAe8AAAFaCAYAAAA3jtULAAAABHNCSVQICAgIfAhkiAAAAAlwSFlz%0AAAALEgAACxIB0t1+/AAAADl0RVh0U29mdHdhcmUAbWF0cGxvdGxpYiB2ZXJzaW9uIDIuMS4wLCBo%0AdHRwOi8vbWF0cGxvdGxpYi5vcmcvpW3flQAAGjRJREFUeJzt3X9wVNXdx/FPlrCbkAWttmTaoZnR%0AToHOZFRMBrCOIBSNEgJIYkObCQw6hdof1hSlKcU401KMgKVD0oJkCtU05UeRH0mhhjLEoYMzjLut%0AoaFoWmgd0+cxCIpxWbIJZp8/fLLDjxCWuHcv5+T9+uvmbnLvF4blk+89Z89JiUajUQEAAGN43C4A%0AAABcG8IbAADDEN4AABiG8AYAwDCENwAAhiG8AQAwjKPh3dzcrNLS0svOb9q0Sfn5+SotLVVpaalO%0AnDjhZBkAAFgl1akL19TUqL6+Xunp6Ze9dvToUT333HPKzs526vYAAFjLsfDOyspSVVWVlixZctlr%0AR48e1YYNG/Tee+/p3nvv1aJFi/q9Vk9Pj86ePauhQ4cqJSXFqZIBALhuRKNRdXd3KyMjQx7PxQ/K%0AHQvvvLw8tbW19flafn6+vvnNb8rv9+t73/uempqaNGXKlCte6+zZs2ptbXWqVAAArlujR4/W8OHD%0ALzrnWHhfSTQa1fz582OFTJ48Wf/4xz/6De+hQ4dK+uQP4PV6k1InAABu6urqUmtraywDL5T08A6F%0AQpoxY4b27t2rYcOG6fDhwyosLOz3Z3oflXu9Xvl8vmSUCQDAdaGv4eKkhXdDQ4PC4bCKi4tVVlam%0AefPmyev16q677tLkyZOTVQYAAMZLMWFXsUgkopaWFmVnZ9N5AwAGhf6yj0VaAAAwDOENAIBhCG8A%0AAAxDeAMAYBjCGwAAwxDeAAAYhvAGAMAwhDcAAIYhvAEAMAzhDQCAYQhvAAAMQ3gDAGAYwhsAAMMQ%0A3gAAGIbwBgDAMIQ3HBcIBBQIBNwuAwCskep2AbDfCy+8IEnKzc11uRIAsAOdNxwVCAQUDAYVDAbp%0AvgEgQQhvOKq36770GAAwcIQ3AACGIbzhqEWLFvV5DAAYOCaswVG5ubnKycmJHQMAPj3CG46j4waA%0AxCK84Tg6bgBILMa8AQAwDOENAIBhCG8AAAxDeAOApdhXwF5MWAMAS7GvgL3ovAHAQuwrYDfCGwAs%0AxL4CdiO8AQAwDOENABZiXwG7MWENACzEvgJ2I7wBwFJ03PYivAHAUnTc9mLMGwAAwxDeAAAYhvAG%0AAMAwhDcAAIYhvAEAMAzhDQCAYQhvAAAMQ3gDAGAYwhsAAMMQ3gBgqUAgwF7elmJ5VACwVO8+3iyT%0Aah86bwCwUCAQUDAYVDAYpPu2EOENABbq7bovPYYdCG8AAAxDeAOAhS7cy5t9ve3DhDUAsFBubq5G%0Ajx4dO4ZdHO28m5ubVVpaesXXn376aa1evdrJEgAAsI5j4V1TU6Nly5YpEon0+fqWLVvU2trq1O0B%0AYFALBAJqbW1Va2srs80t5Fh4Z2Vlqaqqqs/X/va3v6m5uVnFxcVO3R4ABjVmm9vNsTHvvLw8tbW1%0AXXb+5MmTqq6uVnV1tf70pz9d0zVbWloSVR4AWO2jjz666DgYDLpYDRIt6RPWXnnlFX3wwQdauHCh%0A3nvvPXV2durWW2/VnDlzrvqz2dnZ8vl8SagSAMz25JNPauHChbHjnJwclyvCtYpEIldsWpMe3vPm%0AzdO8efMkSTt27NCJEyfiCm6Yq3e8jRmvQPLk5ubGApv3nn2SFt4NDQ0Kh8OMcw9CrK8MuIPPd9sr%0AJRqNRt0u4mp6Hx3w2Nw8gUAg9uhuw4YNBDgAxKm/7GOFNTiKGa8AkHiENwAAhiG84SjWVwaAxGNt%0AcziKGa8AkHiENxxHxw0AiUV4w3F03ACQWIx5AwBgGMIbAADDEN4AABiG8AYASwUCAfbythQT1gDA%0AUuwrYC86bwCwUCAQUDAYVDAYpPu2EOENABZiXwG7Ed4AABiG8IbjmDQDJB/7CtiNCWtwHJNmgORj%0AXwG7Ed5wVO+kmd5j/hMBkoeO2148NoejmDQDuCc3N5dfmC1FeAMAYBjCG45i0gwAJB5j3nAUk2YA%0AIPEIbziOjhsAEovwhuPouAEgsRjzBgDAMIQ3AACGIbwBADAM4Q0AlmJfAXsxYQ0ALMW+Avai8wYA%0AC/XuKxAMBum+LUR4A4CF2FfAboQ3AACGIbwBwELsK2A3JqwBgIXYV8BuhDcAWIqO216ENwBYio7b%0AXox5AwBgGMIbAADDEN4AABiG8AYAS1VWVqqystLtMuAAwhsALLV9+3Zt377d7TLgAMIbACxUWVmp%0Anp4e9fT00H1biPAGAAtd2HHTfduH8AYAwDCENwBYqKioqM9j2IHwBgALlZeXy+PxyOPxqLy83O1y%0AkGAsjwoAlrrpppvcLgEOofMGAAsFAgGdOnVKp06dUiAQcLscJBjhDQAWeuGFF/o8hh0IbwAADEN4%0AA4CFLtzLm3297cOENTiud7yNvYWB5MnNzVVOTk7sGHYhvOG43vE2/gMBkouO216OPjZvbm5WaWnp%0AZecbGxtVWFiooqIi/eEPf3CyBLgsEAgoGAwqGAwy4xVIstzcXH5ptpRjnXdNTY3q6+uVnp5+0fmP%0AP/5Yzz//vF5++WUNGzZM06dP19e+9jU+j2ipS2e88h8JAHx6joV3VlaWqqqqtGTJkovODxkyRHv3%0A7lVqaqpOnz4tScrIyIjrmi0tLQmvE8766KOPLjoOBoMuVgMAdnAsvPPy8tTW1tb3TVNTtW/fPv30%0Apz/V5MmTlZoaXxnZ2dny+XyJLBMOe/LJJ7Vw4cLYce8EGgBA/yKRyBWbVtc+Knb//ffr4MGD6u7u%0A1q5du9wqAw7rnfGak5PDI3Mgyerq6lRXV+d2GXBA0mebh0Ihffvb39bGjRvl9XqVnp4uj4ePm9uM%0AGa+AO3rnnJSUlLhcCRItaeHd0NCgcDis4uJiFRQUqKSkRKmpqRozZoxmzpyZrDLgAjpuIPnq6uoU%0ACoVixwS4XVKi0WjU7SKupve5P2PeABCfSZMmxcLb7/fr4MGDLleEa9Vf9vG8GgAAwxDeAGAh1ja3%0AG+ENABYqKSmR3++X3+9nvNtCrG0OAJai47YX4Q0AlqLjthePzQEAMAzhDQCAYQhvAAAMQ3gDgKVY%0A29xeTFgDAEuxtrm96LwBwEK9a5uHQiG6bwsR3gBgod6u+9Jj2IHwBgDAMHGHd1tbm1599VV9/PHH%0Aeuedd5ysCQDwKbG2ud3iCu+9e/fqscce0/Lly3XmzBnNnTtXu3fvdro2AMAAlZSUyOv1yuv1MmHN%0AQnGFd01NjTZv3iy/36+bb75ZO3fu1IYNG5yuDQDwKUSjUUWjUbfLgAPiCm+PxyO/3x/7euTIkfJ4%0AGC4HgOtVXV2duru71d3dzWxzC8WVwF/+8pf1u9/9TufPn9exY8f09NNPa+zYsU7XBgAYIGab2y2u%0A8K6oqFB7e7t8Pp+WLl0qv9+vZ555xunaAABAH+JaYe1nP/uZnn32WS1evNjpegAACbBo0SI9//zz%0AsWPYJa7Ou7W1VWfPnnW6FlgqEAgoEAi4XQYwqJSUlMjv98vv9zPb3EJxdd4ej0dTpkzRLbfcIp/P%0AFzv/0ksvOVYY7NE73pabm+tyJcDgQsdtr7jC+6mnnnK6DlgqEAgoGAzGjglwIHnouO0V12Pz8ePH%0A69y5c2pqatKf//xndXR0aPz48U7XBgsw4xUAEi/uRVqqq6v1+c9/XqNGjdL69eu1bt06p2sDAAB9%0AiCu86+vrVVtbq3nz5mn+/Pmqra1VfX2907XBAqyvDACJF9eYdzQaVVpaWuxrn8+n1NS4fhSDXG5u%0ArnJycmLHAIBPL64Enjhxor7//e/roYcekiTt3LlTEyZMcLQw2IOOGwASK67w/slPfqLNmzdr165d%0AikajmjhxooqLi52uDZag4waAxIorvMPhsKLRqNauXav29nZt2bJF3d3dPDoHMGisWbNG+/fvd7uM%0Aa9LR0SFJGjFihMuVXJtp06aprKzM7TKua3FNWFu8eLFOnjwpScrIyFBPT4+WLFniaGEAgE+ns7NT%0AnZ2dbpcBB6RE49jsdebMmZfNLp81a5Z2797tWGEXikQiamlpUXZ29kUrvAEAriw/P1+StGfPHpcr%0AwUD0l31xdd4pKSl66623Yl8fP36cR+YAALgkrgT+0Y9+pEceeUSZmZlKSUnR+++/r1WrVjldGwAA%0A6MNVO++mpiZ98YtfVFNTk6ZPn66MjAw9+OCDuv3225NRHwAAuES/4f2b3/xG1dXVikQiOnHihKqr%0Aq1VQUKDOzk6tXLkyWTUCAIAL9PvYfPfu3dq6davS09O1evVqTZ06VQ8//LCi0aimT5+erBoBAMAF%0A+u28U1JSlJ6eLkk6fPiw7rnnnth5AADgjn477yFDhqijo0PhcFjHjh3T3XffLUn673//y2xzxK2u%0Ark4SewsDQKL0m8ALFy7U7Nmzdf78eRUVFWnkyJHau3ev1qxZo+9+97vJqhGG693Hm/AGgMToN7wf%0AeOABjRs3Th988IHGjh0r6ZMV1pYvX87GJIhLXV2dQqFQ7JgAB4BP76ofFcvMzIwFtyRNnjyZ4Ebc%0AervuS48BAAMX1wprAADg+kF4w1EX7uXNvt4AkBiENxxVUlIij8cjj8fDeDcAJAif94Ljenp63C4B%0AAKxC5w1HLViwoM9jAMDAEd5wVHNzc5/HAICBI7wBADAM4Q1HXbh1LNvIAkBiEN5w1KZNm/o8BgAM%0AHOENAIBhHA3v5uZmlZaWXnb+j3/8ox5++GHNnTtXFRUVfJTIYpWVlX0eAwAGzrHwrqmp0bJlyxSJ%0ARC4639nZqV/+8pd66aWXtGXLFoVCITU1NTlVBly2ffv2Po8BAAPn2CItWVlZqqqq0pIlSy467/V6%0AtWXLFqWnp0uSzp8/L5/PF9c1W1paEl4nkisYDLpdAjBodHV1SeJ9ZyPHwjsvL09tbW2Xnfd4PPrs%0AZz8rSaqtrVU4HNbdd98d1zWzs7PjDnpcH4qKirRt27bYcU5OjssVAYOH1+uVJN53hopEIldsWl2Z%0AsNbT06PnnntOhw4dUlVVlVJSUtwoA0lQXl4eW9u8vLzc7XIAwAqurG1eUVEhr9erX//61/J4mPBu%0Au6KiIrdLAACrJC28GxoaFA6HlZ2dre3btys3N1fz58+XJM2bN0/33XdfskpBktFxA0BiORreo0aN%0Aio13FhQUxM6/+eabTt7WamvWrNH+/fvdLuOadHR0SJJGjBjhciXxmzZtmsrKytwuAwD6xDNrOK6z%0As1OdnZ1ulwEA1mA/b8OUlZUZ1xHm5+dLkvbs2eNyJQBgBzpvAAAMQ3gDAGAYwhsAAMMQ3gAAGIbw%0ABgDAMIQ3AACGIbwBADAM4Q0AgGEIbwAADEN4AwBgGMIbAADDEN4AABiG8AYAwDCENwAAhiG8AQAw%0ADOENAIBhCG8AAAxDeAMAYBjCGwAAwxDeAAAYhvAGAMAwhDcAAIYhvAEAMAzhDQCAYVLdLgDA4PTI%0AI4+ovb3d7TKsdvLkSUlSfn6+y5XYLTMzUxs3bkzqPQlvAK5ob2/Xu+3vyn9DmtulWMuTmiJJCnWe%0AcbkSe4U+7HTlvoQ3ANf4b0jTgvI8t8sABmxTZaMr92XMGwAAwxDeAAAYhvAGAMAwhDcAAIYhvAEA%0AMAzhDQCAYQhvAAAMQ3gDAGAYwhsAAMMQ3gAAGIbwBgDAMIQ3AACGGfQbk7AtofPYljA53NiWEIA7%0ABn14t7e363/+91197BvmdinW8vz/A5533u9wuRJ7DYmE3S4BQBIN+vCWpI99w9R+5xy3ywAGLPOv%0AO9wuAUASMeYNAIBhCG8AAAxDeAMAYBjGvAG4oqOjQ+FzndpU2eh2KcCAhT7sVE9X8ifj0nkDAGAY%0AOm8ArhgxYoQ83h4tKM9zuxRgwDZVNsqfNiLp96XzBgDAMI6Gd3Nzs0pLS/t87dy5c5o7d66OHz/u%0AZAkAAFjHscfmNTU1qq+vV3p6+mWv/f3vf9czzzzDsqQAAAyAY513VlaWqqqq+nytq6tLv/rVr3Tr%0Arbc6dXsAAKzlWOedl5entra2Pl/LyckZ0DVbWlo+TUl96urqSvg1ATd0dXUpGAy6XUbceO/BFm68%0A94yabZ6dnS2fz5fQa3q9XkmdCb0m4Aav1zvgX4zd4PV61dXJhiown1PvvUgkcsWmldnmAAAYJmnh%0A3dDQoK1btybrdgAAWMvRx+ajRo3Stm3bJEkFBQWXvV5bW+vk7QEAsBKPzQEAMAzhDQCAYQhvAAAM%0AQ3gDAGAYwhsAAMMQ3gAAGMaoFdac0NHRoSGRsDL/usPtUoABGxIJq6PD7SquXejDTm2qbHS7DGt1%0AhrslSWnDhrpcib1CH3bKn5b8+w768AbgjszMTLdLsF6446QkyZ92o8uV2Muf5s6/5UEf3iNGjNCH%0A56X2O+e4XQowYJl/3aERI0a4XcY12bhxo9slWC8/P1+StGfPHpcrQaIx5g0AgGEIbwAADEN4AwBg%0AmEE/5i2J2eYO85zvkiT1pHpdrsReQyJhSWaNeQMYuEEf3sx4dd7Jk5/MeB15E+HinBH8WwYGkUEf%0A3sx4dR4zXgEgsRjzBgDAMIQ3AACGIbwBADAM4Q0AgGEIbwAADEN4AwBgGMIbAADDEN4AABiG8AYA%0AwDCDfoU106xZs0b79+93u4xr0rs8au9KayaYNm2aysrK3C4D1xHee8nD++/qCG84Li0tze0SgEGJ%0A9569UqLRaNTtIq4mEomopaVF2dnZ8vl8bpcDAIDj+ss+xrwBADAM4Q0AgGEIbwAADEN4AwBgGMIb%0AAADDEN4AABiG8AYAwDCENwAAhiG8AQAwDOENAIBhCG8AAAxDeAMAYBjCGwAAwxDeAAAYhvAGAMAw%0AhDcAAIYhvAEAMAzhDQCAYQhvAAAMQ3gDAGAYwhsAAMMQ3gAAGIbwBgDAMIQ3AACGIbwBADCMo+Hd%0A3Nys0tLSy84fOHBAhYWFKi4u1rZt25wsAQAA66Q6deGamhrV19crPT39ovPd3d169tlntX37dqWn%0Ap+sb3/iGpkyZos997nNOlQIAgFUcC++srCxVVVVpyZIlF50/fvy4srKydMMNN0iScnJyFAgE9OCD%0AD17xWtFoVJLU1dXlVLkAAFxXejOvNwMv5Fh45+Xlqa2t7bLzoVBIw4cPj32dkZGhUCjU77W6u7sl%0ASa2trYktEgCA61x3d7fS0tIuOudYeF+J3+/X2bNnY1+fPXv2ojDvS0ZGhkaPHq2hQ4cqJSXF6RIB%0AAHBdNBpVd3e3MjIyLnst6eH9pS99SW+//bbOnDmjYcOGKRAI6NFHH+33Zzwez1UDHgAA21zacfdK%0AWng3NDQoHA6ruLhY5eXlevTRRxWNRlVYWKjMzMxklQEAgPFSon2NhAMAgOsWi7QAAGAYwhsAAMMQ%0A3gAAGIbwhmN6enpUUVGh4uJilZaW6u2333a7JGBQudIS1TBf0j8qhsFj//796urq0tatW/XGG2+o%0AsrJS69atc7ssYFC40hLVsAOdNxwTDAZ1zz33SJLuuOMOtbS0uFwRMHj0LlENOxHecEwoFJLf7499%0APWTIEJ0/f97FioDBIy8vT6mpPFy1FeENx1y6FG5PTw//mQBAAhDecMydd96pgwcPSpLeeOMNjR49%0A2uWKAMAOtEFwzH333adDhw5p7ty5ikajWrFihdslAYAVWB4VAADD8NgcAADDEN4AABiG8AYAwDCE%0ANwAAhiG8AQAwDOENGKqtrU3Z2dmaNWuWZs+erfz8fC1YsEDvvvtuQu/T3t6ub33rW/1+z5EjR7Rq%0A1aqE3hfAlRHegMFGjhyp3bt3a9euXdqzZ4/GjBmjlStXJvQemZmZqqmp6fd7/vWvf+n06dMJvS+A%0AKyO8AYtMmDBB//znPzV16lQ98cQTysvL0+nTp/Xyyy9rxowZKigoUHl5eWzZ2rvuuksVFRUqKCjQ%0A3Llz1dbWJkkX/fyRI0c0depUSdKpU6f0ne98R3PmzFFhYaFee+01dXR0aO3atTpw4IDWrVunUCik%0Axx9/XMXFxZoyZYqWLl2qaDSqw4cPq6ioSHPmzNFTTz2lqVOn6t///rckKRwOa/LkyYpEIu78xQGG%0AIbwBS3R3d6uxsVF33HGHJGnSpElqbGzUqVOntH79etXW1qqhoUHp6emqrq6WJL3//vsaN26cGhoa%0AlJ+fr+XLl8eu1/vzN910U+zcz3/+cxUWFmrHjh1at26dKioq5PF49Pjjj2vq1Kl67LHH9Oqrr+or%0AX/mKtm7dqsbGRr3++us6evSoJOk///mPXnzxRa1atUqzZ89WfX29JGnfvn2699575fP5kvXXBRiN%0A5VEBg508eVKzZs2SJHV1dem2227T4sWLdejQId1+++2SpNdff11TpkzRZz7zGUlScXGxfvzjH0uS%0AfD6fZs+eLUl66KGH9Itf/CJ27d6fv9Brr72mEydOaO3atZKk8+fP65133rnoe2bMmKEjR47ot7/9%0ArU6cOKEzZ84oHA5Lkm655RYNHz5ckjRnzhwtWLBAP/jBD7Rz50798Ic/TNjfC2A7whswWO+Yd196%0Au9ienp6Lzkej0djWrB6PRykpKbHvGzJkyGU/f6Genh69+OKLuvHGGyV98svDzTffrGPHjsW+p7a2%0AVo2Njfr617+ur371q2ptbVXvKsxpaWmx7xs1apS+8IUvaN++fTp9+nSfvywA6BuPzQHLjR8/XgcO%0AHNCZM2ckSdu2bdOECRMkSefOndOBAwckSTt27NCkSZP6vdbEiRP1+9//XtInk9QKCgp07ty5i/Zq%0AP3TokIqLizVz5kxFIhG9+eabl/0C0auwsFDLly/XzJkzE/JnBQYLwhuw3NixY7Vo0SKVlpbqgQce%0AUEdHh5544onY66+88ooKCgr0l7/8RUuXLu33WsuWLVNzc7MKCgpUVlamlStXyu/367bbblNzc7NW%0Ar16t+fPnq7q6WgUFBVqxYoXGjRsXmwh3qfvvv18ffvhh7NE/gPiwqxgwiI0ZM0ZvvfWWK/eORqM6%0AePCgNm/erPXr17tSA2AqxrwBuGLFihVqamq66mfIAVyOzhsAAMMw5g0AgGEIbwAADEN4AwBgGMIb%0AAADDEN4AABjm/wDxnl44yLJbbQAAAABJRU5ErkJggg=="/>
          <p:cNvSpPr>
            <a:spLocks noChangeAspect="1" noChangeArrowheads="1"/>
          </p:cNvSpPr>
          <p:nvPr/>
        </p:nvSpPr>
        <p:spPr bwMode="auto">
          <a:xfrm>
            <a:off x="4515138" y="37779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9740" y="1140165"/>
            <a:ext cx="493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For-Profit (Proprietary) hospitals had generally higher (worse) MSPB scores…*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9739" y="5315590"/>
            <a:ext cx="493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Extreme outliers not shown</a:t>
            </a:r>
            <a:endParaRPr lang="en-US" sz="1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40" y="2102589"/>
            <a:ext cx="5018744" cy="299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345" y="36808"/>
            <a:ext cx="10178322" cy="1492132"/>
          </a:xfrm>
        </p:spPr>
        <p:txBody>
          <a:bodyPr/>
          <a:lstStyle/>
          <a:p>
            <a:r>
              <a:rPr lang="en-US" dirty="0" smtClean="0"/>
              <a:t>Data Exploration: Quality Scores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9793" y="6591979"/>
            <a:ext cx="493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Extreme outliers not shown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59793" y="994475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Patient Reviews (Q1)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750434" y="3776209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Readmission Rates (Q2)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558313" y="3740332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Timeliness Score  (Q4)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592012" y="958598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Hospital Safety Score (Q3)</a:t>
            </a:r>
            <a:endParaRPr lang="en-US" b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12991"/>
          <a:stretch/>
        </p:blipFill>
        <p:spPr>
          <a:xfrm>
            <a:off x="6411505" y="1346507"/>
            <a:ext cx="4080246" cy="2314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4423"/>
          <a:stretch/>
        </p:blipFill>
        <p:spPr>
          <a:xfrm>
            <a:off x="1659793" y="1332718"/>
            <a:ext cx="3874795" cy="2305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793" y="4185120"/>
            <a:ext cx="3886200" cy="2295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505" y="4145541"/>
            <a:ext cx="4080246" cy="23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65" y="1297093"/>
            <a:ext cx="9046789" cy="4914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Down Arrow 5"/>
          <p:cNvSpPr/>
          <p:nvPr/>
        </p:nvSpPr>
        <p:spPr>
          <a:xfrm>
            <a:off x="8486274" y="632304"/>
            <a:ext cx="593558" cy="992293"/>
          </a:xfrm>
          <a:prstGeom prst="downArrow">
            <a:avLst>
              <a:gd name="adj1" fmla="val 5816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69" y="1424368"/>
            <a:ext cx="7655878" cy="49503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484381" y="5376248"/>
            <a:ext cx="5325762" cy="8526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90457" y="3132940"/>
            <a:ext cx="3868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 MSE and Low R-Squared: Something is wrong here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78286" y="3958046"/>
            <a:ext cx="901337" cy="130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Model reflection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414829"/>
            <a:ext cx="5199914" cy="3327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145382" y="1193377"/>
            <a:ext cx="4284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Interpreting low R-Squared and low MSE: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Normally when R-Squared is low, your error is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variance of dependent variable is very low you can have low R-Squared and low MSE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742774"/>
            <a:ext cx="5199915" cy="3135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6230984" y="2486039"/>
            <a:ext cx="914398" cy="2256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5382" y="3222766"/>
            <a:ext cx="3526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Other 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target variable (MSPB Score) has undergone numerous transformations by Medicare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“raw” data for dependent variable could be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specific quality metrics instead of dummies for independent variables could be better (ex: actual readmission rates vs comparison to average) could yield better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8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704362"/>
              </p:ext>
            </p:extLst>
          </p:nvPr>
        </p:nvGraphicFramePr>
        <p:xfrm>
          <a:off x="1250950" y="1660358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98" y="1410790"/>
            <a:ext cx="567163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Steps taken to improve model:</a:t>
            </a:r>
          </a:p>
          <a:p>
            <a:r>
              <a:rPr lang="en-US" sz="1800" dirty="0" smtClean="0"/>
              <a:t>Changed Target Variable:  Found a more “raw” version of the Medicare Spending Per Beneficiary (MSPB) score called “Average Spending Per Episode” </a:t>
            </a:r>
          </a:p>
          <a:p>
            <a:pPr lvl="1"/>
            <a:r>
              <a:rPr lang="en-US" sz="1600" dirty="0" smtClean="0"/>
              <a:t>This variable is decently correlated with the MSPB scores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180"/>
          <a:stretch/>
        </p:blipFill>
        <p:spPr>
          <a:xfrm>
            <a:off x="6340839" y="4304587"/>
            <a:ext cx="3864841" cy="23513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92" y="592938"/>
            <a:ext cx="3317965" cy="29377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>
            <a:off x="1068798" y="3782696"/>
            <a:ext cx="10361202" cy="17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119" y="4323805"/>
            <a:ext cx="3673929" cy="23513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278778" y="3935255"/>
            <a:ext cx="126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Target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20808" y="3935255"/>
            <a:ext cx="370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Target- More Spread-Out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5480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Steps </a:t>
            </a:r>
            <a:r>
              <a:rPr lang="en-US" sz="2800" dirty="0"/>
              <a:t>taken to improve model:</a:t>
            </a:r>
          </a:p>
          <a:p>
            <a:r>
              <a:rPr lang="en-US" sz="2800" dirty="0" smtClean="0"/>
              <a:t>Found actual scores for my input variables which fell under the various quality categories I had used earlier. For example I found actual average readmission rates rather than having a variable comparing readmission to the average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These measures were taken from a total of 4 different files that were included in a larger file-set from the Centers for Medicare and Medicaid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There were multiple files and a total of at least 50 variables I could have potentially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Narrowed them down by first thinking through what I figured would have the greatest impact on Medicare Spending and then seeing which variables had the highest correlations with my target to narrow then further </a:t>
            </a:r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in a nutshell…</a:t>
            </a:r>
            <a:endParaRPr lang="en-US" dirty="0"/>
          </a:p>
        </p:txBody>
      </p:sp>
      <p:pic>
        <p:nvPicPr>
          <p:cNvPr id="1026" name="Picture 2" descr="Image result for fee for service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5" y="1978431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488483" cy="37753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1745426"/>
              </p:ext>
            </p:extLst>
          </p:nvPr>
        </p:nvGraphicFramePr>
        <p:xfrm>
          <a:off x="9676069" y="0"/>
          <a:ext cx="1909011" cy="166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97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Round (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84" y="1874517"/>
            <a:ext cx="3705810" cy="4421780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The R-Squared is much better here (was previously close to 0) </a:t>
            </a:r>
          </a:p>
          <a:p>
            <a:r>
              <a:rPr lang="en-US" dirty="0" smtClean="0"/>
              <a:t>However the coefficients do not make too much sense 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Three of the readmission rate variables have a negative coefficient </a:t>
            </a:r>
            <a:r>
              <a:rPr lang="en-US" dirty="0" smtClean="0">
                <a:sym typeface="Wingdings" panose="05000000000000000000" pitchFamily="2" charset="2"/>
              </a:rPr>
              <a:t> as readmission rates go up then spending goes down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The opposite should be true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1" u="sng" dirty="0" smtClean="0">
                <a:sym typeface="Wingdings" panose="05000000000000000000" pitchFamily="2" charset="2"/>
              </a:rPr>
              <a:t>Evidence </a:t>
            </a:r>
            <a:r>
              <a:rPr lang="en-US" b="1" i="1" u="sng" dirty="0">
                <a:sym typeface="Wingdings" panose="05000000000000000000" pitchFamily="2" charset="2"/>
              </a:rPr>
              <a:t>of </a:t>
            </a:r>
            <a:r>
              <a:rPr lang="en-US" b="1" i="1" u="sng" dirty="0" err="1" smtClean="0">
                <a:sym typeface="Wingdings" panose="05000000000000000000" pitchFamily="2" charset="2"/>
              </a:rPr>
              <a:t>multicollinearity</a:t>
            </a:r>
            <a:r>
              <a:rPr lang="en-US" b="1" i="1" u="sng" dirty="0" smtClean="0">
                <a:sym typeface="Wingdings" panose="05000000000000000000" pitchFamily="2" charset="2"/>
              </a:rPr>
              <a:t> amongst readmission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66" y="1454196"/>
            <a:ext cx="7058025" cy="54038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01697" y="4348913"/>
            <a:ext cx="866274" cy="16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6901697" y="4884819"/>
            <a:ext cx="866274" cy="16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01697" y="5045240"/>
            <a:ext cx="866274" cy="16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75402" y="1794306"/>
            <a:ext cx="866274" cy="16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Round: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358" y="1874517"/>
            <a:ext cx="3490139" cy="35935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Had an original correlation threshold of 0.75 when testing for </a:t>
            </a:r>
            <a:r>
              <a:rPr lang="en-US" dirty="0" err="1" smtClean="0"/>
              <a:t>multicollinearity</a:t>
            </a:r>
            <a:endParaRPr lang="en-US" dirty="0"/>
          </a:p>
          <a:p>
            <a:r>
              <a:rPr lang="en-US" dirty="0" smtClean="0"/>
              <a:t>Clearly this was too generous </a:t>
            </a:r>
          </a:p>
          <a:p>
            <a:r>
              <a:rPr lang="en-US" dirty="0" smtClean="0"/>
              <a:t>Decided to eliminate all readmission variables other than heart failure as heart failure is the most common cause for hospitalization in the U.S.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97" y="1600200"/>
            <a:ext cx="7286625" cy="5257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90252" y="1128815"/>
            <a:ext cx="360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Matrix of Input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Three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013628"/>
              </p:ext>
            </p:extLst>
          </p:nvPr>
        </p:nvGraphicFramePr>
        <p:xfrm>
          <a:off x="1250950" y="1660358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9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Three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84291" y="1371598"/>
            <a:ext cx="5906768" cy="46242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703" y="1371598"/>
            <a:ext cx="4336868" cy="46242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694788" y="1714096"/>
            <a:ext cx="866274" cy="16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1084291" y="4163129"/>
            <a:ext cx="2637104" cy="20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3: Observations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9886" y="1750421"/>
            <a:ext cx="4180114" cy="424731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Almost no drop in R-Squared from Round 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Unclear effects from unnecessary variables have been eliminated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Clear that: for-profit hospitals have more spending for Medicare Patients than Not-For-Profit hospitals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Patient Satisfaction seems to have a higher weighting than readmission or timeliness measures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1" y="1371598"/>
            <a:ext cx="5906768" cy="46242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694788" y="1714096"/>
            <a:ext cx="866274" cy="16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8211" y="3826244"/>
            <a:ext cx="512974" cy="200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8211" y="4026568"/>
            <a:ext cx="512974" cy="142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8211" y="4169391"/>
            <a:ext cx="512974" cy="6372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63486"/>
            <a:ext cx="10178322" cy="4797735"/>
          </a:xfrm>
        </p:spPr>
        <p:txBody>
          <a:bodyPr>
            <a:normAutofit/>
          </a:bodyPr>
          <a:lstStyle/>
          <a:p>
            <a:r>
              <a:rPr lang="en-US" dirty="0" smtClean="0"/>
              <a:t>This data was only for Medicare Patients – perhaps the observed relationships could be different with a more general population </a:t>
            </a:r>
          </a:p>
          <a:p>
            <a:r>
              <a:rPr lang="en-US" dirty="0" smtClean="0"/>
              <a:t>I focused a lot on feature reduction – with over 50 initial variables perhaps I could have included more of them to increase the accuracy of my model.</a:t>
            </a:r>
          </a:p>
          <a:p>
            <a:pPr lvl="1"/>
            <a:r>
              <a:rPr lang="en-US" dirty="0" smtClean="0"/>
              <a:t>My first method to reduce variables was using my own intuition- perhaps there were some variables I felt were not important which might actually be</a:t>
            </a:r>
          </a:p>
          <a:p>
            <a:r>
              <a:rPr lang="en-US" dirty="0" smtClean="0"/>
              <a:t>A lot of the variables (including my target and some inputs) were already transformed or modified by the Centers for Medicare and Medicaid </a:t>
            </a:r>
            <a:r>
              <a:rPr lang="en-US" dirty="0" smtClean="0">
                <a:sym typeface="Wingdings" panose="05000000000000000000" pitchFamily="2" charset="2"/>
              </a:rPr>
              <a:t> more difficult for predictions </a:t>
            </a:r>
          </a:p>
          <a:p>
            <a:r>
              <a:rPr lang="en-US" dirty="0" smtClean="0"/>
              <a:t>Time Disparity : The input and target variables were measured during different periods (ex: some from 2015, some from 2016 to predict a target variable that was measured from 1/1/2016 to 12/31/2016) </a:t>
            </a:r>
          </a:p>
          <a:p>
            <a:r>
              <a:rPr lang="en-US" dirty="0" smtClean="0"/>
              <a:t>Just did an OLS- would like to try other regressions or other models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Problem: Rising Healthcare Costs</a:t>
            </a:r>
            <a:endParaRPr lang="en-US" sz="4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128451"/>
            <a:ext cx="9886950" cy="517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0746" y="6400800"/>
            <a:ext cx="300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Health System Tracker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512" y="1162557"/>
            <a:ext cx="6877821" cy="5238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6368" y="6400799"/>
            <a:ext cx="339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Kaiser Family Foundation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6507" y="277090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 smtClean="0"/>
              <a:t>Problem: Rising Healthcare Costs</a:t>
            </a:r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3062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523" y="382385"/>
            <a:ext cx="11097491" cy="14921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Solution: Change how hospitals are paid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41458" y="1228186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Model: Fee-For-Service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6902" y="4590648"/>
            <a:ext cx="3884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 every time patient comes to hospital and for every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No reward for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Incentive: see patient as much as possible </a:t>
            </a:r>
            <a:r>
              <a:rPr lang="en-US" b="1" i="1" u="sng" dirty="0">
                <a:sym typeface="Wingdings" panose="05000000000000000000" pitchFamily="2" charset="2"/>
              </a:rPr>
              <a:t> unnecessary visits and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4" name="Picture 6" descr="Image result for fee for service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66" y="1644488"/>
            <a:ext cx="3441873" cy="269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it cr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6" y="1644488"/>
            <a:ext cx="3441873" cy="269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00592" y="1228185"/>
            <a:ext cx="326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Model: Value-Based Care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08800" y="4505498"/>
            <a:ext cx="4385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Hospital is paid based on outcome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Incentives or penalties for quality (Medicare can withhold payment for hospital’s with poor quality)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Coordination amongst clinical staff and specialists- like a pit crew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 smtClean="0"/>
              <a:t>Incentive: keep population healthy 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4757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Based 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800" dirty="0" smtClean="0"/>
              <a:t>Value  =   Health Outcomes /cost of delivering the outcomes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* Source: New England Journal of Medicine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9940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value based 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39" y="1338528"/>
            <a:ext cx="95535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4523" y="382385"/>
            <a:ext cx="11097491" cy="14921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Solution: Change how hospitals are paid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70941" y="5440343"/>
            <a:ext cx="1109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Value Based Care = Coordinated Care that focuses on quality and cost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37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Project Focus: Hospital Efficiency</a:t>
            </a:r>
            <a:endParaRPr lang="en-US" sz="45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281449"/>
              </p:ext>
            </p:extLst>
          </p:nvPr>
        </p:nvGraphicFramePr>
        <p:xfrm>
          <a:off x="1250950" y="2600036"/>
          <a:ext cx="4543021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0950" y="1315906"/>
            <a:ext cx="53345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Quality incentives/ penalties for hospitals are based on: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63887" y="2767638"/>
            <a:ext cx="4566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Medicare Spending per Beneficiary (MSPB):</a:t>
            </a:r>
            <a:r>
              <a:rPr lang="en-US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 for hospital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amount that a hospital charges Medicare for its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Risk-adjusted for differences in geography and how sick hospital patients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Divided by Median Spending per Beneficiary for the 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Score of 1.0 = In line with national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 smtClean="0"/>
              <a:t>Lower score is better: more cost-efficient hospital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5064933" y="2767638"/>
            <a:ext cx="1798954" cy="3449782"/>
          </a:xfrm>
          <a:prstGeom prst="leftBrace">
            <a:avLst>
              <a:gd name="adj1" fmla="val 8333"/>
              <a:gd name="adj2" fmla="val 3500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08218" y="1769542"/>
            <a:ext cx="443345" cy="733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610" y="1516171"/>
            <a:ext cx="10178322" cy="3735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Aim:  </a:t>
            </a:r>
            <a:r>
              <a:rPr lang="en-US" dirty="0" smtClean="0"/>
              <a:t>Determine which metrics, hospitals with high Medicare Spending per Beneficiary (MSPB) scores, should focus on to improve their scores and increase their efficiency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u="sng" dirty="0" smtClean="0"/>
              <a:t>Method: </a:t>
            </a:r>
            <a:r>
              <a:rPr lang="en-US" sz="2400" dirty="0" smtClean="0"/>
              <a:t> </a:t>
            </a:r>
            <a:r>
              <a:rPr lang="en-US" dirty="0" smtClean="0"/>
              <a:t>Predict Medicare Spending per Beneficiary (MSPB) Using:</a:t>
            </a:r>
          </a:p>
          <a:p>
            <a:r>
              <a:rPr lang="en-US" dirty="0" smtClean="0"/>
              <a:t>Type of Hospital (H): For Profit or Not-For-Profit</a:t>
            </a:r>
          </a:p>
          <a:p>
            <a:r>
              <a:rPr lang="en-US" dirty="0" smtClean="0"/>
              <a:t>Various Quality Measures (Q):</a:t>
            </a:r>
          </a:p>
          <a:p>
            <a:pPr lvl="1"/>
            <a:r>
              <a:rPr lang="en-US" dirty="0" smtClean="0"/>
              <a:t>Patient Review Scores ( Q1)</a:t>
            </a:r>
          </a:p>
          <a:p>
            <a:pPr lvl="1"/>
            <a:r>
              <a:rPr lang="en-US" dirty="0" smtClean="0"/>
              <a:t>Readmission Rates ( Q2)</a:t>
            </a:r>
          </a:p>
          <a:p>
            <a:pPr lvl="1"/>
            <a:r>
              <a:rPr lang="en-US" dirty="0" smtClean="0"/>
              <a:t>Hospital Safety Scores (Q3)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of Timeliness and Effectiveness of Care: how quickly hospital treats </a:t>
            </a:r>
            <a:r>
              <a:rPr lang="en-US" dirty="0" smtClean="0"/>
              <a:t>patients (Q4)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5486400"/>
            <a:ext cx="1026481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</a:pPr>
            <a:r>
              <a:rPr lang="en-US" sz="2400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Hypothesis: 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Hospitals with lower quality metrics will be less efficient 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7b3be397-7ec9-4926-a12c-29235386e8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6818d42-97bb-4d3c-b871-5d52399bf5ce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2802</TotalTime>
  <Words>1346</Words>
  <Application>Microsoft Office PowerPoint</Application>
  <PresentationFormat>Widescreen</PresentationFormat>
  <Paragraphs>189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Gill Sans MT</vt:lpstr>
      <vt:lpstr>Impact</vt:lpstr>
      <vt:lpstr>Wingdings</vt:lpstr>
      <vt:lpstr>Badge</vt:lpstr>
      <vt:lpstr>Predicting  Medicare  Spending</vt:lpstr>
      <vt:lpstr>Healthcare in a nutshell…</vt:lpstr>
      <vt:lpstr>Problem: Rising Healthcare Costs</vt:lpstr>
      <vt:lpstr>PowerPoint Presentation</vt:lpstr>
      <vt:lpstr>Solution: Change how hospitals are paid</vt:lpstr>
      <vt:lpstr>Value Based Health care</vt:lpstr>
      <vt:lpstr>Solution: Change how hospitals are paid</vt:lpstr>
      <vt:lpstr>Project Focus: Hospital Efficiency</vt:lpstr>
      <vt:lpstr>Project Goal</vt:lpstr>
      <vt:lpstr>Predictive Function</vt:lpstr>
      <vt:lpstr>Initial Dataset</vt:lpstr>
      <vt:lpstr>Data Exploration Hospital Type</vt:lpstr>
      <vt:lpstr>Data Exploration: Quality Scores</vt:lpstr>
      <vt:lpstr>Initial Results</vt:lpstr>
      <vt:lpstr>Initial Results </vt:lpstr>
      <vt:lpstr>Initial Model reflection</vt:lpstr>
      <vt:lpstr>PowerPoint Presentation</vt:lpstr>
      <vt:lpstr>Second Round</vt:lpstr>
      <vt:lpstr>Second Round</vt:lpstr>
      <vt:lpstr>Second Round</vt:lpstr>
      <vt:lpstr>Second Round ( Results)</vt:lpstr>
      <vt:lpstr>Second Round: Reflection</vt:lpstr>
      <vt:lpstr>Round Three</vt:lpstr>
      <vt:lpstr>Round Three</vt:lpstr>
      <vt:lpstr>ROUND 3: Observations</vt:lpstr>
      <vt:lpstr>Conclusion/ Next Steps</vt:lpstr>
      <vt:lpstr>Acknowledgements  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Spending</dc:title>
  <dc:creator>Nahar, Bobby (Analytical)</dc:creator>
  <cp:lastModifiedBy>Nahar, Bobby (Analytical)</cp:lastModifiedBy>
  <cp:revision>108</cp:revision>
  <dcterms:created xsi:type="dcterms:W3CDTF">2018-04-19T15:33:12Z</dcterms:created>
  <dcterms:modified xsi:type="dcterms:W3CDTF">2018-05-12T20:12:59Z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45354601-b619-4d3c-b249-5dbcf90e7edb</vt:lpwstr>
  </property>
</Properties>
</file>