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b10067705dm-001_2880x2161.jpg"/>
          <p:cNvSpPr>
            <a:spLocks noGrp="1"/>
          </p:cNvSpPr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b10067705dm-001_2880x2161.jpg"/>
          <p:cNvSpPr>
            <a:spLocks noGrp="1"/>
          </p:cNvSpPr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197913361_2035x1354.jpg"/>
          <p:cNvSpPr>
            <a:spLocks noGrp="1"/>
          </p:cNvSpPr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08348088_flipped_1647x1098.jpg"/>
          <p:cNvSpPr>
            <a:spLocks noGrp="1"/>
          </p:cNvSpPr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197913361_2035x1354.jpg"/>
          <p:cNvSpPr>
            <a:spLocks noGrp="1"/>
          </p:cNvSpPr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108348088_flipped_1647x1098.jpg"/>
          <p:cNvSpPr>
            <a:spLocks noGrp="1"/>
          </p:cNvSpPr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b10067705dm-001_2880x2161.jpg"/>
          <p:cNvSpPr>
            <a:spLocks noGrp="1"/>
          </p:cNvSpPr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hovonhasan.com/time-space-complexity-of-array-sort-in-v8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rge—&gt;Two—&gt;Linked—&gt;Lis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r>
              <a:rPr dirty="0"/>
              <a:t>Merge—&gt;</a:t>
            </a:r>
            <a:r>
              <a:rPr lang="en-US" dirty="0"/>
              <a:t>n</a:t>
            </a:r>
            <a:r>
              <a:rPr dirty="0"/>
              <a:t>—&gt;Linked—&gt;Lists</a:t>
            </a:r>
          </a:p>
        </p:txBody>
      </p:sp>
      <p:sp>
        <p:nvSpPr>
          <p:cNvPr id="120" name="Starring Jake Armijo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Bobby Ton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Ques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</a:t>
            </a:r>
          </a:p>
        </p:txBody>
      </p:sp>
      <p:sp>
        <p:nvSpPr>
          <p:cNvPr id="123" name="Write a function that takes in the heads of two Singly Linked Lists that are in sorted order, respectively. The function should merge the lists in place (i.e., it shouldn't create a brand new list) and return the head of the merged list; the merged list "/>
          <p:cNvSpPr txBox="1"/>
          <p:nvPr/>
        </p:nvSpPr>
        <p:spPr>
          <a:xfrm>
            <a:off x="1453116" y="3173167"/>
            <a:ext cx="21477768" cy="253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b="0" dirty="0"/>
              <a:t>Write a function that takes in the heads of N sorted Singly Linked Lists and return the merged list. The merged list should be in sorted order.</a:t>
            </a:r>
          </a:p>
          <a:p>
            <a:r>
              <a:rPr lang="en-US" b="0" dirty="0"/>
              <a:t>Each Linked List node has an integer value as well as a next node pointing to the next node in the list or to none / null if it is the tail of the list.</a:t>
            </a:r>
          </a:p>
          <a:p>
            <a:pPr algn="l">
              <a:defRPr sz="3800"/>
            </a:pPr>
            <a:endParaRPr dirty="0"/>
          </a:p>
        </p:txBody>
      </p:sp>
      <p:sp>
        <p:nvSpPr>
          <p:cNvPr id="124" name="EXAMPLE…"/>
          <p:cNvSpPr txBox="1"/>
          <p:nvPr/>
        </p:nvSpPr>
        <p:spPr>
          <a:xfrm>
            <a:off x="1689100" y="8269545"/>
            <a:ext cx="21241784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u="sng"/>
            </a:pPr>
            <a:r>
              <a:rPr dirty="0"/>
              <a:t>EXAMPLE</a:t>
            </a:r>
          </a:p>
          <a:p>
            <a:pPr algn="l">
              <a:defRPr b="0"/>
            </a:pPr>
            <a:endParaRPr dirty="0"/>
          </a:p>
          <a:p>
            <a:pPr algn="l">
              <a:defRPr b="0"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1-&gt;5-&gt;7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1-&gt;2-&gt;4-&gt;8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3-&gt;6-&gt;8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</a:p>
          <a:p>
            <a:pPr algn="l">
              <a:defRPr b="0"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defRPr b="0"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1-&gt;1-&gt;2-&gt;3-&gt;4-&gt;5-&gt;6-&gt;7-&gt;8-&gt;8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Brute Force Approach</a:t>
            </a:r>
            <a:endParaRPr dirty="0"/>
          </a:p>
        </p:txBody>
      </p:sp>
      <p:sp>
        <p:nvSpPr>
          <p:cNvPr id="4" name="First off…. THIS IS HARD and it states (i.e., it shouldn't create a brand new list!) so we can mutate the original lists.…">
            <a:extLst>
              <a:ext uri="{FF2B5EF4-FFF2-40B4-BE49-F238E27FC236}">
                <a16:creationId xmlns:a16="http://schemas.microsoft.com/office/drawing/2014/main" id="{BA61BC99-CC68-9246-AB5A-FDE55B4D2F62}"/>
              </a:ext>
            </a:extLst>
          </p:cNvPr>
          <p:cNvSpPr txBox="1">
            <a:spLocks/>
          </p:cNvSpPr>
          <p:nvPr/>
        </p:nvSpPr>
        <p:spPr>
          <a:xfrm>
            <a:off x="1841500" y="3302000"/>
            <a:ext cx="10495812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4000" dirty="0"/>
              <a:t>A naive approach would be to:</a:t>
            </a:r>
          </a:p>
          <a:p>
            <a:pPr marL="1377950" lvl="1" indent="-742950" hangingPunct="1">
              <a:buFont typeface="+mj-lt"/>
              <a:buAutoNum type="arabicPeriod"/>
            </a:pPr>
            <a:r>
              <a:rPr lang="en-US" sz="4000" dirty="0"/>
              <a:t>Iterate over all the linked lists in the input array and insert node values in an array</a:t>
            </a:r>
          </a:p>
          <a:p>
            <a:pPr marL="1377950" lvl="1" indent="-742950" hangingPunct="1">
              <a:buFont typeface="+mj-lt"/>
              <a:buAutoNum type="arabicPeriod"/>
            </a:pPr>
            <a:r>
              <a:rPr lang="en-US" sz="4000" dirty="0"/>
              <a:t>Sort this array in an ascending order</a:t>
            </a:r>
          </a:p>
          <a:p>
            <a:pPr marL="1377950" lvl="1" indent="-742950" hangingPunct="1">
              <a:buFont typeface="+mj-lt"/>
              <a:buAutoNum type="arabicPeriod"/>
            </a:pPr>
            <a:r>
              <a:rPr lang="en-US" sz="4000" dirty="0"/>
              <a:t>Initialize a new linked list and iterate over this sorted array and create a new node for each value and add it to the linked list</a:t>
            </a:r>
          </a:p>
          <a:p>
            <a:pPr marL="1377950" lvl="1" indent="-742950" hangingPunct="1">
              <a:buFont typeface="+mj-lt"/>
              <a:buAutoNum type="arabicPeriod"/>
            </a:pPr>
            <a:r>
              <a:rPr lang="en-US" sz="4000" dirty="0"/>
              <a:t>Return the merged list</a:t>
            </a:r>
          </a:p>
          <a:p>
            <a:pPr marL="527050" indent="-527050" defTabSz="685165" hangingPunct="1">
              <a:spcBef>
                <a:spcPts val="4800"/>
              </a:spcBef>
              <a:defRPr sz="3984"/>
            </a:pP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591DA-3479-3144-8B86-C2CBAF26C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312" y="2641600"/>
            <a:ext cx="11607209" cy="9457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Proc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Brute Force Complexity Analysis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E7293-F341-3D4E-87C8-4A6FFC163E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21005800" cy="1014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 represents the total number of nodes in an input array.</a:t>
            </a:r>
          </a:p>
          <a:p>
            <a:pPr marL="0" indent="0">
              <a:buNone/>
            </a:pPr>
            <a:r>
              <a:rPr lang="en-US" sz="3200" b="1" dirty="0"/>
              <a:t>Time Complexity: O(n log n)</a:t>
            </a:r>
          </a:p>
          <a:p>
            <a:pPr lvl="1"/>
            <a:r>
              <a:rPr lang="en-US" sz="3200" dirty="0"/>
              <a:t>Inserting all node values in an array takes O(n) time</a:t>
            </a:r>
          </a:p>
          <a:p>
            <a:pPr lvl="1"/>
            <a:r>
              <a:rPr lang="en-US" sz="3200" dirty="0"/>
              <a:t>Sorting this array using sort() method takes O(n log n) time</a:t>
            </a:r>
          </a:p>
          <a:p>
            <a:pPr lvl="1"/>
            <a:r>
              <a:rPr lang="en-US" sz="3200" dirty="0"/>
              <a:t>Generating the merged linked list by iterating over this sorted array takes O(n) time</a:t>
            </a:r>
          </a:p>
          <a:p>
            <a:pPr marL="0" indent="0">
              <a:buNone/>
            </a:pPr>
            <a:r>
              <a:rPr lang="en-US" sz="3200" b="1" dirty="0"/>
              <a:t>Space Complexity: O(n)</a:t>
            </a:r>
          </a:p>
          <a:p>
            <a:pPr lvl="1"/>
            <a:r>
              <a:rPr lang="en-US" sz="3200" dirty="0"/>
              <a:t>Creating an array with all node values takes O(n) space</a:t>
            </a:r>
          </a:p>
          <a:p>
            <a:pPr lvl="1"/>
            <a:r>
              <a:rPr lang="en-US" sz="3200" dirty="0"/>
              <a:t>Sorting this array using sort() method takes O(log n) space (click </a:t>
            </a:r>
            <a:r>
              <a:rPr lang="en-US" sz="3200" dirty="0">
                <a:hlinkClick r:id="rId2"/>
              </a:rPr>
              <a:t>here</a:t>
            </a:r>
            <a:r>
              <a:rPr lang="en-US" sz="3200" dirty="0"/>
              <a:t> to learn more about time and space complexity of sort() method)</a:t>
            </a:r>
          </a:p>
          <a:p>
            <a:pPr lvl="1"/>
            <a:r>
              <a:rPr lang="en-US" sz="3200" dirty="0"/>
              <a:t>Generating the merged linked list takes O(n) space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Optimized (Divide &amp; Conquer)</a:t>
            </a:r>
            <a:endParaRPr dirty="0"/>
          </a:p>
        </p:txBody>
      </p:sp>
      <p:sp>
        <p:nvSpPr>
          <p:cNvPr id="137" name="Time : O ( n + m ) =&gt; n is length of first linked list and m is the length of second linked list or the number of nodes in each linked list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An optimized approach would be to:</a:t>
            </a:r>
          </a:p>
          <a:p>
            <a:pPr marL="1301750" lvl="1" indent="-742950">
              <a:buFont typeface="+mj-lt"/>
              <a:buAutoNum type="arabicPeriod"/>
            </a:pPr>
            <a:r>
              <a:rPr lang="en-US" dirty="0"/>
              <a:t>Pair up N lists and merge each pair into a single sorted list</a:t>
            </a:r>
          </a:p>
          <a:p>
            <a:pPr marL="1301750" lvl="1" indent="-742950">
              <a:buFont typeface="+mj-lt"/>
              <a:buAutoNum type="arabicPeriod"/>
            </a:pPr>
            <a:r>
              <a:rPr lang="en-US" dirty="0"/>
              <a:t>Pair up these sorted lists and merge each pair into a single sorted list</a:t>
            </a:r>
          </a:p>
          <a:p>
            <a:pPr marL="1301750" lvl="1" indent="-742950">
              <a:buFont typeface="+mj-lt"/>
              <a:buAutoNum type="arabicPeriod"/>
            </a:pPr>
            <a:r>
              <a:rPr lang="en-US" dirty="0"/>
              <a:t>Repeat step 2 until one single sorted list of N linked lists is generated</a:t>
            </a:r>
          </a:p>
          <a:p>
            <a:pPr marL="1301750" lvl="1" indent="-742950">
              <a:buFont typeface="+mj-lt"/>
              <a:buAutoNum type="arabicPeriod"/>
            </a:pPr>
            <a:r>
              <a:rPr lang="en-US" dirty="0"/>
              <a:t>Return the merged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6D96-B659-6A48-969C-D5EBBD35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135" y="2465936"/>
            <a:ext cx="8735828" cy="110464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ursive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Optimized Complexity Analysis</a:t>
            </a:r>
            <a:endParaRPr dirty="0"/>
          </a:p>
        </p:txBody>
      </p:sp>
      <p:sp>
        <p:nvSpPr>
          <p:cNvPr id="140" name="function mergeLinkedLists(headOne, headTwo) {…"/>
          <p:cNvSpPr txBox="1">
            <a:spLocks noGrp="1"/>
          </p:cNvSpPr>
          <p:nvPr>
            <p:ph type="body" idx="1"/>
          </p:nvPr>
        </p:nvSpPr>
        <p:spPr>
          <a:xfrm>
            <a:off x="433761" y="3149600"/>
            <a:ext cx="23298109" cy="101231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represents the total number of nodes in an input array.</a:t>
            </a:r>
            <a:br>
              <a:rPr lang="en-US" dirty="0"/>
            </a:br>
            <a:r>
              <a:rPr lang="en-US" dirty="0"/>
              <a:t>N represents the total number of linked lists in an input array.</a:t>
            </a:r>
          </a:p>
          <a:p>
            <a:pPr marL="0" indent="0">
              <a:buNone/>
            </a:pPr>
            <a:r>
              <a:rPr lang="en-US" b="1" dirty="0"/>
              <a:t>Time Complexity: O(n log N)</a:t>
            </a:r>
          </a:p>
          <a:p>
            <a:pPr marL="1549400" lvl="1" indent="-914400">
              <a:buFont typeface="+mj-lt"/>
              <a:buAutoNum type="arabicPeriod"/>
            </a:pPr>
            <a:r>
              <a:rPr lang="en-US" dirty="0"/>
              <a:t>Outer while loop which runs until one merged list is created takes O(log N) time</a:t>
            </a:r>
          </a:p>
          <a:p>
            <a:pPr marL="1549400" lvl="1" indent="-914400">
              <a:buFont typeface="+mj-lt"/>
              <a:buAutoNum type="arabicPeriod"/>
            </a:pPr>
            <a:r>
              <a:rPr lang="en-US" dirty="0"/>
              <a:t>Processing all nodes in N linked lists takes O(n) time</a:t>
            </a:r>
          </a:p>
          <a:p>
            <a:pPr marL="635000" lvl="1" indent="0">
              <a:buNone/>
            </a:pPr>
            <a:r>
              <a:rPr lang="en-US" b="1" dirty="0"/>
              <a:t>Space Complexity: O(1)</a:t>
            </a:r>
          </a:p>
          <a:p>
            <a:pPr marL="1549400" lvl="1" indent="-914400">
              <a:buFont typeface="+mj-lt"/>
              <a:buAutoNum type="arabicPeriod"/>
            </a:pPr>
            <a:r>
              <a:rPr lang="en-US" dirty="0"/>
              <a:t>Merging N sorted linked lists takes O(1) space</a:t>
            </a:r>
          </a:p>
          <a:p>
            <a:pPr marL="0" indent="0" defTabSz="201168">
              <a:lnSpc>
                <a:spcPts val="4500"/>
              </a:lnSpc>
              <a:spcBef>
                <a:spcPts val="0"/>
              </a:spcBef>
              <a:buSzTx/>
              <a:buNone/>
              <a:defRPr sz="3080">
                <a:solidFill>
                  <a:srgbClr val="24292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5FC2-2D16-CA49-AB81-6A38A4B5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A47F-ADB6-404E-9160-72E01EE5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YouTube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MbN_mhJntHg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823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479</Words>
  <Application>Microsoft Macintosh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Helvetica Neue</vt:lpstr>
      <vt:lpstr>Helvetica Neue Light</vt:lpstr>
      <vt:lpstr>Helvetica Neue Medium</vt:lpstr>
      <vt:lpstr>Menlo Regular</vt:lpstr>
      <vt:lpstr>Black</vt:lpstr>
      <vt:lpstr>Merge—&gt;n—&gt;Linked—&gt;Lists</vt:lpstr>
      <vt:lpstr>Question</vt:lpstr>
      <vt:lpstr>Brute Force Approach</vt:lpstr>
      <vt:lpstr>Brute Force Complexity Analysis</vt:lpstr>
      <vt:lpstr>Optimized (Divide &amp; Conquer)</vt:lpstr>
      <vt:lpstr>Optimized Complexity Analysis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Merge—&gt;n—&gt;Linked—&gt;Lists</dc:title>
  <cp:lastModifiedBy>Microsoft Office User</cp:lastModifiedBy>
  <cp:revision>4</cp:revision>
  <dcterms:modified xsi:type="dcterms:W3CDTF">2020-11-18T05:09:31Z</dcterms:modified>
</cp:coreProperties>
</file>