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5EDC-86FE-850D-57E0-E6DFF411D1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D52D0-1339-F2E5-69E5-EF2B869AC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D383FC-3A36-96DB-B031-5E4045ECCB09}"/>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5953CC30-5BF3-6010-8665-3AE558F2E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69B91-09CF-B935-FCD2-A852A60D0B74}"/>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348350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7980-57E4-6BF0-B7F5-B16C5FC60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4C781-63C9-CB87-D660-467F155E6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7D92A-0F65-B7D8-788C-A2727432531D}"/>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39EF0AFC-43B3-0801-88DD-0C1B2E07A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7A951-F9B0-7211-2A3F-42413E592FBC}"/>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40819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50B877-E3E9-837E-E37B-600E7F25D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7ECED-424D-507E-AB73-9A10BC082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407E4-E7ED-D33D-8757-88EFF56D500E}"/>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83792E61-65AD-D733-579A-E5F730847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D8B96-48A0-D1BD-E74E-980C943BE1C8}"/>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312621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1AE3-6AFA-86AC-69CF-7FAA560C9A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FB4B15-D28F-E315-DEFE-6D02C3F9C9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6FD79-37C5-FFD6-5486-40C1DB097DB7}"/>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C7F23E2E-E5D9-DC2A-9412-31337333F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9F65B-7125-C037-82D3-754D38AFFFF2}"/>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7306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C345-EB37-7117-B087-064BEADD8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5C78D-6D07-365D-1F32-CC510E724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4F85D-1E65-68B3-7823-3BBD3CA821D3}"/>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9B774203-6313-5CD0-782A-675AC98C4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656D7A-CE9B-4F20-94AF-5936863A0DCE}"/>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124963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B97F-D8F4-EF9F-9EBF-71F6583FBF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BDC8B-E430-11B3-404E-7A61700AD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F74A96-22FB-F35C-5F71-F503EE40D7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0060D4-F235-6A13-7706-E1B51802B9B6}"/>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6" name="Footer Placeholder 5">
            <a:extLst>
              <a:ext uri="{FF2B5EF4-FFF2-40B4-BE49-F238E27FC236}">
                <a16:creationId xmlns:a16="http://schemas.microsoft.com/office/drawing/2014/main" id="{46D54BC2-70F2-AF6E-5A8E-E2C7FFEF8C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796A0-F727-7B86-ECE1-1E0896AB5251}"/>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290547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27A6-6B46-4478-D62C-06286053BB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559A89-FF3F-B1D0-66D7-741AB2A30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173B8-E4A5-C803-AD93-FEEDB7B560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BA51E8-1C2A-D914-8E65-6E62E1862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8530B-72CD-D612-0980-AF2041E04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47C90C-129B-D0FD-FAAA-BE9994273F85}"/>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8" name="Footer Placeholder 7">
            <a:extLst>
              <a:ext uri="{FF2B5EF4-FFF2-40B4-BE49-F238E27FC236}">
                <a16:creationId xmlns:a16="http://schemas.microsoft.com/office/drawing/2014/main" id="{3E97A450-9E20-F961-ED2D-77866150E2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D4E285-70CD-F102-4053-38FD5167D687}"/>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8013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7728-0E6E-8BD5-9D43-8CCA540C6C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834B6-15C6-45C0-D220-2FD32E1A6591}"/>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4" name="Footer Placeholder 3">
            <a:extLst>
              <a:ext uri="{FF2B5EF4-FFF2-40B4-BE49-F238E27FC236}">
                <a16:creationId xmlns:a16="http://schemas.microsoft.com/office/drawing/2014/main" id="{9BBCE28C-A098-4042-7EA7-CC258A5B31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0D3FC8-A53D-A51E-D506-7B7216580594}"/>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176296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2B4BF-9A1D-FEF2-7761-2AFD18F23F33}"/>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3" name="Footer Placeholder 2">
            <a:extLst>
              <a:ext uri="{FF2B5EF4-FFF2-40B4-BE49-F238E27FC236}">
                <a16:creationId xmlns:a16="http://schemas.microsoft.com/office/drawing/2014/main" id="{7E6EDFCB-C0D5-BCDD-6BBC-ED1FB76D22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353F37-52B8-E93E-CD7F-63AE6B5140A1}"/>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212856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AAA-173E-5787-2889-C0135A77C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AEFA4-0EF6-469E-3D04-F30FDD3282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302787-41DA-03AB-5AFE-EE18E7BAE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EC3B6-1394-283F-0B52-11F8FECE945F}"/>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6" name="Footer Placeholder 5">
            <a:extLst>
              <a:ext uri="{FF2B5EF4-FFF2-40B4-BE49-F238E27FC236}">
                <a16:creationId xmlns:a16="http://schemas.microsoft.com/office/drawing/2014/main" id="{A2F1EFC5-04BE-7CDD-1DEE-428548DD4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DC21B-3B87-90CB-00D9-654D446DEF86}"/>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322008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4C6E-7B24-3E4E-9DE8-FD20B9A55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6FB3C5-8293-2D58-DF3B-D85BC70AE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F2828B-ADD1-3642-4E78-AC6B867F4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F951B-7E62-4A4C-FDA1-8793F46309A6}"/>
              </a:ext>
            </a:extLst>
          </p:cNvPr>
          <p:cNvSpPr>
            <a:spLocks noGrp="1"/>
          </p:cNvSpPr>
          <p:nvPr>
            <p:ph type="dt" sz="half" idx="10"/>
          </p:nvPr>
        </p:nvSpPr>
        <p:spPr/>
        <p:txBody>
          <a:bodyPr/>
          <a:lstStyle/>
          <a:p>
            <a:fld id="{150E23AA-1DC3-49B5-9388-2A0C2C9D1E83}" type="datetimeFigureOut">
              <a:rPr lang="en-IN" smtClean="0"/>
              <a:t>05-07-2024</a:t>
            </a:fld>
            <a:endParaRPr lang="en-IN"/>
          </a:p>
        </p:txBody>
      </p:sp>
      <p:sp>
        <p:nvSpPr>
          <p:cNvPr id="6" name="Footer Placeholder 5">
            <a:extLst>
              <a:ext uri="{FF2B5EF4-FFF2-40B4-BE49-F238E27FC236}">
                <a16:creationId xmlns:a16="http://schemas.microsoft.com/office/drawing/2014/main" id="{EF6FB71C-F0AC-66C8-F502-1D28FDCE6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6E092-EC38-6188-6D91-5B2D75B4AF21}"/>
              </a:ext>
            </a:extLst>
          </p:cNvPr>
          <p:cNvSpPr>
            <a:spLocks noGrp="1"/>
          </p:cNvSpPr>
          <p:nvPr>
            <p:ph type="sldNum" sz="quarter" idx="12"/>
          </p:nvPr>
        </p:nvSpPr>
        <p:spPr/>
        <p:txBody>
          <a:bodyPr/>
          <a:lstStyle/>
          <a:p>
            <a:fld id="{79885A10-7576-4D4D-B50E-478809A2F32C}" type="slidenum">
              <a:rPr lang="en-IN" smtClean="0"/>
              <a:t>‹#›</a:t>
            </a:fld>
            <a:endParaRPr lang="en-IN"/>
          </a:p>
        </p:txBody>
      </p:sp>
    </p:spTree>
    <p:extLst>
      <p:ext uri="{BB962C8B-B14F-4D97-AF65-F5344CB8AC3E}">
        <p14:creationId xmlns:p14="http://schemas.microsoft.com/office/powerpoint/2010/main" val="332022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BD2D0-B965-D4AC-B046-F1477ABF5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6BEAE-77B9-4EED-9556-59D6C2761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01097-EE43-5C8F-AFF3-88A7D685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E23AA-1DC3-49B5-9388-2A0C2C9D1E83}" type="datetimeFigureOut">
              <a:rPr lang="en-IN" smtClean="0"/>
              <a:t>05-07-2024</a:t>
            </a:fld>
            <a:endParaRPr lang="en-IN"/>
          </a:p>
        </p:txBody>
      </p:sp>
      <p:sp>
        <p:nvSpPr>
          <p:cNvPr id="5" name="Footer Placeholder 4">
            <a:extLst>
              <a:ext uri="{FF2B5EF4-FFF2-40B4-BE49-F238E27FC236}">
                <a16:creationId xmlns:a16="http://schemas.microsoft.com/office/drawing/2014/main" id="{E7E4B528-0971-D5B4-FF4D-7197FBE0A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74CB7-8983-FC3A-7901-5BB1DFC5A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85A10-7576-4D4D-B50E-478809A2F32C}" type="slidenum">
              <a:rPr lang="en-IN" smtClean="0"/>
              <a:t>‹#›</a:t>
            </a:fld>
            <a:endParaRPr lang="en-IN"/>
          </a:p>
        </p:txBody>
      </p:sp>
    </p:spTree>
    <p:extLst>
      <p:ext uri="{BB962C8B-B14F-4D97-AF65-F5344CB8AC3E}">
        <p14:creationId xmlns:p14="http://schemas.microsoft.com/office/powerpoint/2010/main" val="336371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06AD18-C2A4-49B2-1FA4-3943BC4A2EA0}"/>
              </a:ext>
            </a:extLst>
          </p:cNvPr>
          <p:cNvSpPr>
            <a:spLocks noGrp="1"/>
          </p:cNvSpPr>
          <p:nvPr>
            <p:ph type="subTitle" idx="1"/>
          </p:nvPr>
        </p:nvSpPr>
        <p:spPr>
          <a:xfrm>
            <a:off x="0" y="0"/>
            <a:ext cx="12192000" cy="6858000"/>
          </a:xfrm>
        </p:spPr>
        <p:style>
          <a:lnRef idx="3">
            <a:schemeClr val="lt1"/>
          </a:lnRef>
          <a:fillRef idx="1">
            <a:schemeClr val="accent5"/>
          </a:fillRef>
          <a:effectRef idx="1">
            <a:schemeClr val="accent5"/>
          </a:effectRef>
          <a:fontRef idx="minor">
            <a:schemeClr val="lt1"/>
          </a:fontRef>
        </p:style>
        <p:txBody>
          <a:bodyPr>
            <a:normAutofit/>
          </a:bodyPr>
          <a:lstStyle/>
          <a:p>
            <a:pPr algn="l"/>
            <a:r>
              <a:rPr lang="en-US" sz="3200" b="1" u="sng" dirty="0"/>
              <a:t>Problem Statement</a:t>
            </a:r>
          </a:p>
          <a:p>
            <a:pPr algn="l"/>
            <a:r>
              <a:rPr lang="en-US" sz="2800" dirty="0"/>
              <a:t>The insurance industry generates vast amounts of data that can be used to predict various outcomes, including the likelihood and amount of claims. Effective prediction models can help insurance companies in several ways, such as optimizing premium pricing, improving customer service, and reducing fraud. However, building accurate and reliable prediction models requires careful preprocessing, feature engineering, model selection, and hyperparameter tuning.</a:t>
            </a:r>
          </a:p>
          <a:p>
            <a:pPr algn="l"/>
            <a:r>
              <a:rPr lang="en-US" sz="2800" dirty="0"/>
              <a:t>In this project, we aim to predict the claim amounts for insurance policies based on various features such as policyholder demographics, vehicle details, and historical claims data. The challenge is to build a model that can accurately predict the claim amount while handling the complexities and variabilities inherent in the data.</a:t>
            </a:r>
          </a:p>
          <a:p>
            <a:endParaRPr lang="en-IN" sz="2800" dirty="0"/>
          </a:p>
        </p:txBody>
      </p:sp>
    </p:spTree>
    <p:extLst>
      <p:ext uri="{BB962C8B-B14F-4D97-AF65-F5344CB8AC3E}">
        <p14:creationId xmlns:p14="http://schemas.microsoft.com/office/powerpoint/2010/main" val="325053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06AD18-C2A4-49B2-1FA4-3943BC4A2EA0}"/>
              </a:ext>
            </a:extLst>
          </p:cNvPr>
          <p:cNvSpPr>
            <a:spLocks noGrp="1"/>
          </p:cNvSpPr>
          <p:nvPr>
            <p:ph type="subTitle" idx="1"/>
          </p:nvPr>
        </p:nvSpPr>
        <p:spPr>
          <a:xfrm>
            <a:off x="0" y="0"/>
            <a:ext cx="12192000" cy="6858000"/>
          </a:xfrm>
        </p:spPr>
        <p:style>
          <a:lnRef idx="3">
            <a:schemeClr val="lt1"/>
          </a:lnRef>
          <a:fillRef idx="1">
            <a:schemeClr val="accent5"/>
          </a:fillRef>
          <a:effectRef idx="1">
            <a:schemeClr val="accent5"/>
          </a:effectRef>
          <a:fontRef idx="minor">
            <a:schemeClr val="lt1"/>
          </a:fontRef>
        </p:style>
        <p:txBody>
          <a:bodyPr>
            <a:normAutofit lnSpcReduction="10000"/>
          </a:bodyPr>
          <a:lstStyle/>
          <a:p>
            <a:pPr algn="l"/>
            <a:r>
              <a:rPr lang="en-US" sz="4000" b="1" u="sng" dirty="0"/>
              <a:t>Goal</a:t>
            </a:r>
          </a:p>
          <a:p>
            <a:pPr algn="l"/>
            <a:r>
              <a:rPr lang="en-US" dirty="0"/>
              <a:t>The primary goal of this project is to develop a machine learning model that accurately predicts the insurance claim amount for a given policy. This involves several steps:</a:t>
            </a:r>
          </a:p>
          <a:p>
            <a:pPr algn="l">
              <a:buFont typeface="+mj-lt"/>
              <a:buAutoNum type="arabicPeriod"/>
            </a:pPr>
            <a:r>
              <a:rPr lang="en-US" b="1" dirty="0"/>
              <a:t>Data Collection</a:t>
            </a:r>
            <a:r>
              <a:rPr lang="en-US" dirty="0"/>
              <a:t>: Gather relevant data about policyholders, vehicles, and historical claims.</a:t>
            </a:r>
          </a:p>
          <a:p>
            <a:pPr algn="l">
              <a:buFont typeface="+mj-lt"/>
              <a:buAutoNum type="arabicPeriod"/>
            </a:pPr>
            <a:r>
              <a:rPr lang="en-US" b="1" dirty="0"/>
              <a:t>Data Preprocessing</a:t>
            </a:r>
            <a:r>
              <a:rPr lang="en-US" dirty="0"/>
              <a:t>: Clean and preprocess the data to ensure it is suitable for modeling. This includes handling missing values, encoding categorical variables, and scaling numerical features.</a:t>
            </a:r>
          </a:p>
          <a:p>
            <a:pPr algn="l">
              <a:buFont typeface="+mj-lt"/>
              <a:buAutoNum type="arabicPeriod"/>
            </a:pPr>
            <a:r>
              <a:rPr lang="en-US" b="1" dirty="0"/>
              <a:t>Feature Engineering</a:t>
            </a:r>
            <a:r>
              <a:rPr lang="en-US" dirty="0"/>
              <a:t>: Create new features or transform existing ones to improve the model's predictive power.</a:t>
            </a:r>
          </a:p>
          <a:p>
            <a:pPr algn="l">
              <a:buFont typeface="+mj-lt"/>
              <a:buAutoNum type="arabicPeriod"/>
            </a:pPr>
            <a:r>
              <a:rPr lang="en-US" b="1" dirty="0"/>
              <a:t>Model Selection</a:t>
            </a:r>
            <a:r>
              <a:rPr lang="en-US" dirty="0"/>
              <a:t>: Evaluate different regression models to identify the one that performs best on the given data. Models to be considered include Linear Regression, Random Forest Regressor, Gradient Boosting Regressor, Stacking Regressor, and Voting Regressor.</a:t>
            </a:r>
          </a:p>
          <a:p>
            <a:pPr algn="l">
              <a:buFont typeface="+mj-lt"/>
              <a:buAutoNum type="arabicPeriod"/>
            </a:pPr>
            <a:r>
              <a:rPr lang="en-US" b="1" dirty="0"/>
              <a:t>Hyperparameter Tuning</a:t>
            </a:r>
            <a:r>
              <a:rPr lang="en-US" dirty="0"/>
              <a:t>: Optimize the selected model's hyperparameters using techniques like Grid Search to improve its performance.</a:t>
            </a:r>
          </a:p>
          <a:p>
            <a:pPr algn="l">
              <a:buFont typeface="+mj-lt"/>
              <a:buAutoNum type="arabicPeriod"/>
            </a:pPr>
            <a:r>
              <a:rPr lang="en-US" b="1" dirty="0"/>
              <a:t>Model Evaluation</a:t>
            </a:r>
            <a:r>
              <a:rPr lang="en-US" dirty="0"/>
              <a:t>: Assess the model's performance using metrics such as Mean Squared Error (MSE) and R² score.</a:t>
            </a:r>
          </a:p>
          <a:p>
            <a:pPr algn="l">
              <a:buFont typeface="+mj-lt"/>
              <a:buAutoNum type="arabicPeriod"/>
            </a:pPr>
            <a:r>
              <a:rPr lang="en-US" b="1" dirty="0"/>
              <a:t>Comparison and Selection</a:t>
            </a:r>
            <a:r>
              <a:rPr lang="en-US" dirty="0"/>
              <a:t>: Compare the performance of different models and select the best one based on the evaluation metrics.</a:t>
            </a:r>
          </a:p>
        </p:txBody>
      </p:sp>
    </p:spTree>
    <p:extLst>
      <p:ext uri="{BB962C8B-B14F-4D97-AF65-F5344CB8AC3E}">
        <p14:creationId xmlns:p14="http://schemas.microsoft.com/office/powerpoint/2010/main" val="137146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06AD18-C2A4-49B2-1FA4-3943BC4A2EA0}"/>
              </a:ext>
            </a:extLst>
          </p:cNvPr>
          <p:cNvSpPr>
            <a:spLocks noGrp="1"/>
          </p:cNvSpPr>
          <p:nvPr>
            <p:ph type="subTitle" idx="1"/>
          </p:nvPr>
        </p:nvSpPr>
        <p:spPr>
          <a:xfrm>
            <a:off x="0" y="0"/>
            <a:ext cx="12192000" cy="6858000"/>
          </a:xfrm>
        </p:spPr>
        <p:style>
          <a:lnRef idx="3">
            <a:schemeClr val="lt1"/>
          </a:lnRef>
          <a:fillRef idx="1">
            <a:schemeClr val="accent5"/>
          </a:fillRef>
          <a:effectRef idx="1">
            <a:schemeClr val="accent5"/>
          </a:effectRef>
          <a:fontRef idx="minor">
            <a:schemeClr val="lt1"/>
          </a:fontRef>
        </p:style>
        <p:txBody>
          <a:bodyPr>
            <a:normAutofit fontScale="92500" lnSpcReduction="10000"/>
          </a:bodyPr>
          <a:lstStyle/>
          <a:p>
            <a:pPr algn="l"/>
            <a:r>
              <a:rPr lang="en-US" b="1" dirty="0"/>
              <a:t>Implementation Steps</a:t>
            </a:r>
          </a:p>
          <a:p>
            <a:pPr algn="l">
              <a:buFont typeface="+mj-lt"/>
              <a:buAutoNum type="arabicPeriod"/>
            </a:pPr>
            <a:r>
              <a:rPr lang="en-US" b="1" dirty="0"/>
              <a:t>Data Preparation</a:t>
            </a:r>
            <a:r>
              <a:rPr lang="en-US" dirty="0"/>
              <a:t>:</a:t>
            </a:r>
          </a:p>
          <a:p>
            <a:pPr marL="742950" lvl="1" indent="-285750" algn="l">
              <a:buFont typeface="+mj-lt"/>
              <a:buAutoNum type="arabicPeriod"/>
            </a:pPr>
            <a:r>
              <a:rPr lang="en-US" dirty="0"/>
              <a:t>Generate synthetic insurance data.</a:t>
            </a:r>
          </a:p>
          <a:p>
            <a:pPr marL="742950" lvl="1" indent="-285750" algn="l">
              <a:buFont typeface="+mj-lt"/>
              <a:buAutoNum type="arabicPeriod"/>
            </a:pPr>
            <a:r>
              <a:rPr lang="en-US" dirty="0"/>
              <a:t>Preprocess the data by handling missing values, encoding categorical features, and scaling numerical features.</a:t>
            </a:r>
          </a:p>
          <a:p>
            <a:pPr algn="l">
              <a:buFont typeface="+mj-lt"/>
              <a:buAutoNum type="arabicPeriod"/>
            </a:pPr>
            <a:r>
              <a:rPr lang="en-US" b="1" dirty="0"/>
              <a:t>Initial Model Training and Evaluation</a:t>
            </a:r>
            <a:r>
              <a:rPr lang="en-US" dirty="0"/>
              <a:t>:</a:t>
            </a:r>
          </a:p>
          <a:p>
            <a:pPr marL="742950" lvl="1" indent="-285750" algn="l">
              <a:buFont typeface="+mj-lt"/>
              <a:buAutoNum type="arabicPeriod"/>
            </a:pPr>
            <a:r>
              <a:rPr lang="en-US" dirty="0"/>
              <a:t>Train and evaluate a Linear Regression model.</a:t>
            </a:r>
          </a:p>
          <a:p>
            <a:pPr marL="742950" lvl="1" indent="-285750" algn="l">
              <a:buFont typeface="+mj-lt"/>
              <a:buAutoNum type="arabicPeriod"/>
            </a:pPr>
            <a:r>
              <a:rPr lang="en-US" dirty="0"/>
              <a:t>Train and evaluate a Random Forest Regressor model.</a:t>
            </a:r>
          </a:p>
          <a:p>
            <a:pPr algn="l">
              <a:buFont typeface="+mj-lt"/>
              <a:buAutoNum type="arabicPeriod"/>
            </a:pPr>
            <a:r>
              <a:rPr lang="en-US" b="1" dirty="0"/>
              <a:t>Ensemble Methods</a:t>
            </a:r>
            <a:r>
              <a:rPr lang="en-US" dirty="0"/>
              <a:t>:</a:t>
            </a:r>
          </a:p>
          <a:p>
            <a:pPr marL="742950" lvl="1" indent="-285750" algn="l">
              <a:buFont typeface="+mj-lt"/>
              <a:buAutoNum type="arabicPeriod"/>
            </a:pPr>
            <a:r>
              <a:rPr lang="en-US" dirty="0"/>
              <a:t>Train and evaluate a Gradient Boosting Regressor.</a:t>
            </a:r>
          </a:p>
          <a:p>
            <a:pPr marL="742950" lvl="1" indent="-285750" algn="l">
              <a:buFont typeface="+mj-lt"/>
              <a:buAutoNum type="arabicPeriod"/>
            </a:pPr>
            <a:r>
              <a:rPr lang="en-US" dirty="0"/>
              <a:t>Implement and evaluate a Stacking Regressor combining Linear Regression and Random Forest Regressor.</a:t>
            </a:r>
          </a:p>
          <a:p>
            <a:pPr marL="742950" lvl="1" indent="-285750" algn="l">
              <a:buFont typeface="+mj-lt"/>
              <a:buAutoNum type="arabicPeriod"/>
            </a:pPr>
            <a:r>
              <a:rPr lang="en-US" dirty="0"/>
              <a:t>Implement and evaluate a Voting Regressor combining Linear Regression, Random Forest Regressor, and Gradient Boosting Regressor.</a:t>
            </a:r>
          </a:p>
          <a:p>
            <a:pPr algn="l">
              <a:buFont typeface="+mj-lt"/>
              <a:buAutoNum type="arabicPeriod"/>
            </a:pPr>
            <a:r>
              <a:rPr lang="en-US" b="1" dirty="0"/>
              <a:t>Hyperparameter Tuning</a:t>
            </a:r>
            <a:r>
              <a:rPr lang="en-US" dirty="0"/>
              <a:t>:</a:t>
            </a:r>
          </a:p>
          <a:p>
            <a:pPr marL="742950" lvl="1" indent="-285750" algn="l">
              <a:buFont typeface="+mj-lt"/>
              <a:buAutoNum type="arabicPeriod"/>
            </a:pPr>
            <a:r>
              <a:rPr lang="en-US" dirty="0"/>
              <a:t>Apply Grid Search with Cross-Validation to find the best hyperparameters for the Gradient Boosting Regressor.</a:t>
            </a:r>
          </a:p>
          <a:p>
            <a:pPr algn="l">
              <a:buFont typeface="+mj-lt"/>
              <a:buAutoNum type="arabicPeriod"/>
            </a:pPr>
            <a:r>
              <a:rPr lang="en-US" b="1" dirty="0"/>
              <a:t>Final Model Evaluation</a:t>
            </a:r>
            <a:r>
              <a:rPr lang="en-US" dirty="0"/>
              <a:t>:</a:t>
            </a:r>
          </a:p>
          <a:p>
            <a:pPr marL="742950" lvl="1" indent="-285750" algn="l">
              <a:buFont typeface="+mj-lt"/>
              <a:buAutoNum type="arabicPeriod"/>
            </a:pPr>
            <a:r>
              <a:rPr lang="en-US" dirty="0"/>
              <a:t>Evaluate the best-tuned model on the test data.</a:t>
            </a:r>
          </a:p>
          <a:p>
            <a:pPr marL="742950" lvl="1" indent="-285750" algn="l">
              <a:buFont typeface="+mj-lt"/>
              <a:buAutoNum type="arabicPeriod"/>
            </a:pPr>
            <a:r>
              <a:rPr lang="en-US" dirty="0"/>
              <a:t>Compare all models based on their evaluation metrics to determine the best-performing model.</a:t>
            </a:r>
          </a:p>
          <a:p>
            <a:pPr algn="l"/>
            <a:r>
              <a:rPr lang="en-US" dirty="0"/>
              <a:t>By following these steps, we aim to develop a robust model that can accurately predict insurance claim amounts, thereby providing valuable insights and tools for the insurance industry to optimize their operations and decision-making processes.</a:t>
            </a:r>
          </a:p>
          <a:p>
            <a:pPr algn="l"/>
            <a:endParaRPr lang="en-US" dirty="0"/>
          </a:p>
        </p:txBody>
      </p:sp>
    </p:spTree>
    <p:extLst>
      <p:ext uri="{BB962C8B-B14F-4D97-AF65-F5344CB8AC3E}">
        <p14:creationId xmlns:p14="http://schemas.microsoft.com/office/powerpoint/2010/main" val="208985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sundram</dc:creator>
  <cp:lastModifiedBy>kumar sundram</cp:lastModifiedBy>
  <cp:revision>1</cp:revision>
  <dcterms:created xsi:type="dcterms:W3CDTF">2024-07-05T17:40:20Z</dcterms:created>
  <dcterms:modified xsi:type="dcterms:W3CDTF">2024-07-05T17:40:58Z</dcterms:modified>
</cp:coreProperties>
</file>