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81" r:id="rId3"/>
    <p:sldId id="257" r:id="rId4"/>
    <p:sldId id="261" r:id="rId5"/>
    <p:sldId id="276" r:id="rId6"/>
    <p:sldId id="278" r:id="rId7"/>
    <p:sldId id="294" r:id="rId8"/>
    <p:sldId id="288" r:id="rId9"/>
    <p:sldId id="287" r:id="rId10"/>
    <p:sldId id="289" r:id="rId11"/>
    <p:sldId id="279" r:id="rId12"/>
    <p:sldId id="285" r:id="rId13"/>
    <p:sldId id="304" r:id="rId14"/>
    <p:sldId id="305" r:id="rId15"/>
    <p:sldId id="303" r:id="rId16"/>
    <p:sldId id="284" r:id="rId17"/>
    <p:sldId id="290" r:id="rId18"/>
    <p:sldId id="280" r:id="rId19"/>
    <p:sldId id="273" r:id="rId20"/>
    <p:sldId id="274" r:id="rId21"/>
    <p:sldId id="286" r:id="rId22"/>
    <p:sldId id="262" r:id="rId23"/>
    <p:sldId id="259" r:id="rId24"/>
    <p:sldId id="306" r:id="rId25"/>
    <p:sldId id="266" r:id="rId26"/>
    <p:sldId id="267" r:id="rId27"/>
    <p:sldId id="272" r:id="rId28"/>
    <p:sldId id="268" r:id="rId29"/>
    <p:sldId id="271" r:id="rId30"/>
    <p:sldId id="282" r:id="rId31"/>
    <p:sldId id="283" r:id="rId32"/>
    <p:sldId id="293" r:id="rId33"/>
    <p:sldId id="269" r:id="rId34"/>
    <p:sldId id="270" r:id="rId35"/>
    <p:sldId id="295" r:id="rId36"/>
    <p:sldId id="296" r:id="rId37"/>
    <p:sldId id="297" r:id="rId38"/>
    <p:sldId id="291" r:id="rId39"/>
    <p:sldId id="292" r:id="rId40"/>
    <p:sldId id="299" r:id="rId41"/>
    <p:sldId id="300" r:id="rId42"/>
    <p:sldId id="298" r:id="rId43"/>
    <p:sldId id="301" r:id="rId44"/>
    <p:sldId id="302" r:id="rId45"/>
    <p:sldId id="263" r:id="rId46"/>
    <p:sldId id="260" r:id="rId47"/>
    <p:sldId id="311" r:id="rId48"/>
    <p:sldId id="310" r:id="rId49"/>
    <p:sldId id="264" r:id="rId50"/>
    <p:sldId id="265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624F29-14C3-4991-83FB-2C96B359EC3E}">
          <p14:sldIdLst>
            <p14:sldId id="256"/>
          </p14:sldIdLst>
        </p14:section>
        <p14:section name="Agenda and Introduction" id="{662EADB0-010F-4BC4-B114-E12D7B618029}">
          <p14:sldIdLst>
            <p14:sldId id="281"/>
            <p14:sldId id="257"/>
          </p14:sldIdLst>
        </p14:section>
        <p14:section name="GRAPHICS PIPELINE" id="{7E9D3DDA-C380-4B21-9337-11CA8A7137A1}">
          <p14:sldIdLst>
            <p14:sldId id="261"/>
            <p14:sldId id="276"/>
            <p14:sldId id="278"/>
            <p14:sldId id="294"/>
            <p14:sldId id="288"/>
            <p14:sldId id="287"/>
            <p14:sldId id="289"/>
            <p14:sldId id="279"/>
            <p14:sldId id="285"/>
            <p14:sldId id="304"/>
            <p14:sldId id="305"/>
            <p14:sldId id="303"/>
            <p14:sldId id="284"/>
            <p14:sldId id="290"/>
            <p14:sldId id="280"/>
            <p14:sldId id="273"/>
            <p14:sldId id="274"/>
            <p14:sldId id="286"/>
            <p14:sldId id="262"/>
          </p14:sldIdLst>
        </p14:section>
        <p14:section name="SHADER SYSTEM" id="{1DE26E65-10D5-42F8-892C-E958EA4CA3C9}">
          <p14:sldIdLst>
            <p14:sldId id="259"/>
            <p14:sldId id="306"/>
            <p14:sldId id="266"/>
            <p14:sldId id="267"/>
            <p14:sldId id="272"/>
            <p14:sldId id="268"/>
            <p14:sldId id="271"/>
            <p14:sldId id="282"/>
            <p14:sldId id="283"/>
            <p14:sldId id="293"/>
            <p14:sldId id="269"/>
            <p14:sldId id="270"/>
            <p14:sldId id="295"/>
            <p14:sldId id="296"/>
            <p14:sldId id="297"/>
            <p14:sldId id="291"/>
            <p14:sldId id="292"/>
            <p14:sldId id="299"/>
            <p14:sldId id="300"/>
            <p14:sldId id="298"/>
            <p14:sldId id="301"/>
            <p14:sldId id="302"/>
            <p14:sldId id="263"/>
            <p14:sldId id="260"/>
            <p14:sldId id="311"/>
            <p14:sldId id="310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383838"/>
    <a:srgbClr val="282828"/>
    <a:srgbClr val="505050"/>
    <a:srgbClr val="202020"/>
    <a:srgbClr val="60606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421FE-7FE5-4DAF-966E-7E48ECAFDC2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B342E6-AEC3-46D9-964E-72273F1DA599}">
      <dgm:prSet phldrT="[Text]"/>
      <dgm:spPr/>
      <dgm:t>
        <a:bodyPr/>
        <a:lstStyle/>
        <a:p>
          <a:r>
            <a:rPr lang="en-US" dirty="0" smtClean="0"/>
            <a:t>Buffer in : </a:t>
          </a:r>
          <a:r>
            <a:rPr lang="en-US" dirty="0" err="1" smtClean="0"/>
            <a:t>struct</a:t>
          </a:r>
          <a:r>
            <a:rPr lang="en-US" dirty="0" smtClean="0"/>
            <a:t>*</a:t>
          </a:r>
          <a:endParaRPr lang="en-US" dirty="0"/>
        </a:p>
      </dgm:t>
    </dgm:pt>
    <dgm:pt modelId="{1BEC7EA6-2DF5-446F-940F-69092A5D5984}" type="parTrans" cxnId="{2D8420EE-10EC-417B-B935-4183C87345BF}">
      <dgm:prSet/>
      <dgm:spPr/>
      <dgm:t>
        <a:bodyPr/>
        <a:lstStyle/>
        <a:p>
          <a:endParaRPr lang="en-US"/>
        </a:p>
      </dgm:t>
    </dgm:pt>
    <dgm:pt modelId="{3E02E2AF-22E9-4E3A-96ED-EDF3A6AD8EF0}" type="sibTrans" cxnId="{2D8420EE-10EC-417B-B935-4183C87345BF}">
      <dgm:prSet/>
      <dgm:spPr/>
      <dgm:t>
        <a:bodyPr/>
        <a:lstStyle/>
        <a:p>
          <a:endParaRPr lang="en-US"/>
        </a:p>
      </dgm:t>
    </dgm:pt>
    <dgm:pt modelId="{58462DDA-9C21-4FFB-A3C1-919662E707BB}">
      <dgm:prSet phldrT="[Text]"/>
      <dgm:spPr/>
      <dgm:t>
        <a:bodyPr/>
        <a:lstStyle/>
        <a:p>
          <a:r>
            <a:rPr lang="en-US" dirty="0" err="1" smtClean="0"/>
            <a:t>InstanceID</a:t>
          </a:r>
          <a:r>
            <a:rPr lang="en-US" dirty="0" smtClean="0"/>
            <a:t> : float</a:t>
          </a:r>
          <a:endParaRPr lang="en-US" dirty="0"/>
        </a:p>
      </dgm:t>
    </dgm:pt>
    <dgm:pt modelId="{3FA185A4-86E4-41BC-BC8F-CF3AE32AC509}" type="parTrans" cxnId="{0B4A0A16-23E8-4ADA-BABD-3723FA67F27E}">
      <dgm:prSet/>
      <dgm:spPr/>
      <dgm:t>
        <a:bodyPr/>
        <a:lstStyle/>
        <a:p>
          <a:endParaRPr lang="en-US"/>
        </a:p>
      </dgm:t>
    </dgm:pt>
    <dgm:pt modelId="{0D50525C-D318-484F-9EA6-9AD9717DB130}" type="sibTrans" cxnId="{0B4A0A16-23E8-4ADA-BABD-3723FA67F27E}">
      <dgm:prSet/>
      <dgm:spPr/>
      <dgm:t>
        <a:bodyPr/>
        <a:lstStyle/>
        <a:p>
          <a:endParaRPr lang="en-US"/>
        </a:p>
      </dgm:t>
    </dgm:pt>
    <dgm:pt modelId="{1E967D73-A7CA-4CCB-BBBE-36FF37F58E18}">
      <dgm:prSet phldrT="[Text]"/>
      <dgm:spPr/>
      <dgm:t>
        <a:bodyPr/>
        <a:lstStyle/>
        <a:p>
          <a:r>
            <a:rPr lang="en-US" dirty="0" smtClean="0"/>
            <a:t>Constants : variant types</a:t>
          </a:r>
          <a:endParaRPr lang="en-US" dirty="0"/>
        </a:p>
      </dgm:t>
    </dgm:pt>
    <dgm:pt modelId="{0706F694-3074-46BD-8E51-1AC8D60CC85E}" type="parTrans" cxnId="{A3B9420A-BFFF-4905-81CE-4F4E841C5E81}">
      <dgm:prSet/>
      <dgm:spPr/>
      <dgm:t>
        <a:bodyPr/>
        <a:lstStyle/>
        <a:p>
          <a:endParaRPr lang="en-US"/>
        </a:p>
      </dgm:t>
    </dgm:pt>
    <dgm:pt modelId="{1B5A18C3-EE12-453F-BEE5-A894D734B7C2}" type="sibTrans" cxnId="{A3B9420A-BFFF-4905-81CE-4F4E841C5E81}">
      <dgm:prSet/>
      <dgm:spPr/>
      <dgm:t>
        <a:bodyPr/>
        <a:lstStyle/>
        <a:p>
          <a:endParaRPr lang="en-US"/>
        </a:p>
      </dgm:t>
    </dgm:pt>
    <dgm:pt modelId="{633540E6-C1F2-4E90-91EA-1368798207A0}">
      <dgm:prSet phldrT="[Text]"/>
      <dgm:spPr/>
      <dgm:t>
        <a:bodyPr/>
        <a:lstStyle/>
        <a:p>
          <a:r>
            <a:rPr lang="en-US" dirty="0" smtClean="0"/>
            <a:t>Buffer out : </a:t>
          </a:r>
          <a:r>
            <a:rPr lang="en-US" dirty="0" err="1" smtClean="0"/>
            <a:t>struct</a:t>
          </a:r>
          <a:r>
            <a:rPr lang="en-US" dirty="0" smtClean="0"/>
            <a:t>*</a:t>
          </a:r>
          <a:endParaRPr lang="en-US" dirty="0"/>
        </a:p>
      </dgm:t>
    </dgm:pt>
    <dgm:pt modelId="{B49B6C58-DEB4-4D39-8316-FD5438F54D3E}" type="parTrans" cxnId="{C4E49AE0-03C6-45B8-8DDB-E731A3BEB212}">
      <dgm:prSet/>
      <dgm:spPr/>
      <dgm:t>
        <a:bodyPr/>
        <a:lstStyle/>
        <a:p>
          <a:endParaRPr lang="en-US"/>
        </a:p>
      </dgm:t>
    </dgm:pt>
    <dgm:pt modelId="{056A1201-7B7B-4B04-AF4B-B7CAE7CC34BC}" type="sibTrans" cxnId="{C4E49AE0-03C6-45B8-8DDB-E731A3BEB212}">
      <dgm:prSet/>
      <dgm:spPr/>
      <dgm:t>
        <a:bodyPr/>
        <a:lstStyle/>
        <a:p>
          <a:endParaRPr lang="en-US"/>
        </a:p>
      </dgm:t>
    </dgm:pt>
    <dgm:pt modelId="{BBD945D6-267D-4ECF-B2BC-9866908508CF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6A2E7B3-A066-447D-9B49-F80E2BCA9F0C}" type="parTrans" cxnId="{37809383-FE57-4B4F-9BC8-2B1801C60FB9}">
      <dgm:prSet/>
      <dgm:spPr/>
      <dgm:t>
        <a:bodyPr/>
        <a:lstStyle/>
        <a:p>
          <a:endParaRPr lang="en-US"/>
        </a:p>
      </dgm:t>
    </dgm:pt>
    <dgm:pt modelId="{E432C212-6CDE-445A-8CC1-6A69BCCD92A7}" type="sibTrans" cxnId="{37809383-FE57-4B4F-9BC8-2B1801C60FB9}">
      <dgm:prSet/>
      <dgm:spPr/>
      <dgm:t>
        <a:bodyPr/>
        <a:lstStyle/>
        <a:p>
          <a:endParaRPr lang="en-US"/>
        </a:p>
      </dgm:t>
    </dgm:pt>
    <dgm:pt modelId="{5CE5BEC5-F6B8-4D89-BCEB-CDD14B285B26}">
      <dgm:prSet phldrT="[Text]"/>
      <dgm:spPr/>
      <dgm:t>
        <a:bodyPr/>
        <a:lstStyle/>
        <a:p>
          <a:r>
            <a:rPr lang="en-US" dirty="0" smtClean="0"/>
            <a:t>Stream in: </a:t>
          </a:r>
          <a:r>
            <a:rPr lang="en-US" dirty="0" err="1" smtClean="0"/>
            <a:t>struct</a:t>
          </a:r>
          <a:r>
            <a:rPr lang="en-US" dirty="0" smtClean="0"/>
            <a:t>*</a:t>
          </a:r>
          <a:endParaRPr lang="en-US" dirty="0"/>
        </a:p>
      </dgm:t>
    </dgm:pt>
    <dgm:pt modelId="{F2A52A2C-CA82-4B03-BAB6-FA1836D6B9F1}" type="parTrans" cxnId="{9711DC21-3715-43E7-82CE-BFAC2C9D9E8E}">
      <dgm:prSet/>
      <dgm:spPr/>
      <dgm:t>
        <a:bodyPr/>
        <a:lstStyle/>
        <a:p>
          <a:endParaRPr lang="en-US"/>
        </a:p>
      </dgm:t>
    </dgm:pt>
    <dgm:pt modelId="{42C4583E-4881-40FA-909F-426600C3E9ED}" type="sibTrans" cxnId="{9711DC21-3715-43E7-82CE-BFAC2C9D9E8E}">
      <dgm:prSet/>
      <dgm:spPr/>
      <dgm:t>
        <a:bodyPr/>
        <a:lstStyle/>
        <a:p>
          <a:endParaRPr lang="en-US"/>
        </a:p>
      </dgm:t>
    </dgm:pt>
    <dgm:pt modelId="{B1482FD0-75DB-42C1-A80D-A18AF5331EBA}">
      <dgm:prSet phldrT="[Text]"/>
      <dgm:spPr/>
      <dgm:t>
        <a:bodyPr/>
        <a:lstStyle/>
        <a:p>
          <a:r>
            <a:rPr lang="en-US" dirty="0" smtClean="0"/>
            <a:t>float3* : POS</a:t>
          </a:r>
          <a:endParaRPr lang="en-US" dirty="0"/>
        </a:p>
      </dgm:t>
    </dgm:pt>
    <dgm:pt modelId="{64B6B4C9-0220-466D-8901-E2B74F0B5326}" type="parTrans" cxnId="{5D231520-595D-4F7C-918D-3CCF6E2C54FD}">
      <dgm:prSet/>
      <dgm:spPr/>
      <dgm:t>
        <a:bodyPr/>
        <a:lstStyle/>
        <a:p>
          <a:endParaRPr lang="en-US"/>
        </a:p>
      </dgm:t>
    </dgm:pt>
    <dgm:pt modelId="{3CD64021-131D-4049-B900-16771C60124F}" type="sibTrans" cxnId="{5D231520-595D-4F7C-918D-3CCF6E2C54FD}">
      <dgm:prSet/>
      <dgm:spPr/>
      <dgm:t>
        <a:bodyPr/>
        <a:lstStyle/>
        <a:p>
          <a:endParaRPr lang="en-US"/>
        </a:p>
      </dgm:t>
    </dgm:pt>
    <dgm:pt modelId="{40E5C980-71FA-4E82-A80C-2DD67431CF17}">
      <dgm:prSet phldrT="[Text]"/>
      <dgm:spPr/>
      <dgm:t>
        <a:bodyPr/>
        <a:lstStyle/>
        <a:p>
          <a:r>
            <a:rPr lang="en-US" dirty="0" smtClean="0"/>
            <a:t>float4*: TEX0</a:t>
          </a:r>
          <a:endParaRPr lang="en-US" dirty="0"/>
        </a:p>
      </dgm:t>
    </dgm:pt>
    <dgm:pt modelId="{09E30BEA-2F2B-44A4-9624-4715CFFE5AD7}" type="parTrans" cxnId="{5DFBC1F3-6762-490F-B403-82E2BFDE236F}">
      <dgm:prSet/>
      <dgm:spPr/>
      <dgm:t>
        <a:bodyPr/>
        <a:lstStyle/>
        <a:p>
          <a:endParaRPr lang="en-US"/>
        </a:p>
      </dgm:t>
    </dgm:pt>
    <dgm:pt modelId="{8B119EDC-6AC8-49D0-9792-8DDF52428F97}" type="sibTrans" cxnId="{5DFBC1F3-6762-490F-B403-82E2BFDE236F}">
      <dgm:prSet/>
      <dgm:spPr/>
      <dgm:t>
        <a:bodyPr/>
        <a:lstStyle/>
        <a:p>
          <a:endParaRPr lang="en-US"/>
        </a:p>
      </dgm:t>
    </dgm:pt>
    <dgm:pt modelId="{F6C43B66-EA25-449C-BC3F-5CF10B1AC5DB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68B5AF1D-DB6E-4E8C-9647-C80F4E0DA6EE}" type="parTrans" cxnId="{70F04567-B667-4A07-BABC-9261B6A18847}">
      <dgm:prSet/>
      <dgm:spPr/>
      <dgm:t>
        <a:bodyPr/>
        <a:lstStyle/>
        <a:p>
          <a:endParaRPr lang="en-US"/>
        </a:p>
      </dgm:t>
    </dgm:pt>
    <dgm:pt modelId="{D3781C43-C55D-452D-B507-62AAC78ADE78}" type="sibTrans" cxnId="{70F04567-B667-4A07-BABC-9261B6A18847}">
      <dgm:prSet/>
      <dgm:spPr/>
      <dgm:t>
        <a:bodyPr/>
        <a:lstStyle/>
        <a:p>
          <a:endParaRPr lang="en-US"/>
        </a:p>
      </dgm:t>
    </dgm:pt>
    <dgm:pt modelId="{B56B5A41-838E-4F7B-94E1-613940D4ECE4}">
      <dgm:prSet phldrT="[Text]"/>
      <dgm:spPr/>
      <dgm:t>
        <a:bodyPr/>
        <a:lstStyle/>
        <a:p>
          <a:r>
            <a:rPr lang="en-US" dirty="0" smtClean="0"/>
            <a:t>float2* : TEXN</a:t>
          </a:r>
          <a:endParaRPr lang="en-US" dirty="0"/>
        </a:p>
      </dgm:t>
    </dgm:pt>
    <dgm:pt modelId="{43D62460-6232-4244-804D-3FF44924B04F}" type="parTrans" cxnId="{37888A79-0D0F-4078-A484-0F9377170AAD}">
      <dgm:prSet/>
      <dgm:spPr/>
      <dgm:t>
        <a:bodyPr/>
        <a:lstStyle/>
        <a:p>
          <a:endParaRPr lang="en-US"/>
        </a:p>
      </dgm:t>
    </dgm:pt>
    <dgm:pt modelId="{BB16EE48-215C-4642-A59E-6F8AA98287D7}" type="sibTrans" cxnId="{37888A79-0D0F-4078-A484-0F9377170AAD}">
      <dgm:prSet/>
      <dgm:spPr/>
      <dgm:t>
        <a:bodyPr/>
        <a:lstStyle/>
        <a:p>
          <a:endParaRPr lang="en-US"/>
        </a:p>
      </dgm:t>
    </dgm:pt>
    <dgm:pt modelId="{2C9C39F8-E36D-4E3E-BC6C-9E56DC224CFE}">
      <dgm:prSet phldrT="[Text]"/>
      <dgm:spPr/>
      <dgm:t>
        <a:bodyPr/>
        <a:lstStyle/>
        <a:p>
          <a:r>
            <a:rPr lang="en-US" dirty="0" smtClean="0"/>
            <a:t>Stream out : </a:t>
          </a:r>
          <a:r>
            <a:rPr lang="en-US" dirty="0" err="1" smtClean="0"/>
            <a:t>struct</a:t>
          </a:r>
          <a:r>
            <a:rPr lang="en-US" dirty="0" smtClean="0"/>
            <a:t>*</a:t>
          </a:r>
          <a:endParaRPr lang="en-US" dirty="0"/>
        </a:p>
      </dgm:t>
    </dgm:pt>
    <dgm:pt modelId="{2822DA4E-0EB7-484C-85D9-49238A714955}" type="parTrans" cxnId="{6A8D013F-4A73-4D98-AEB8-E05B796D84CE}">
      <dgm:prSet/>
      <dgm:spPr/>
      <dgm:t>
        <a:bodyPr/>
        <a:lstStyle/>
        <a:p>
          <a:endParaRPr lang="en-US"/>
        </a:p>
      </dgm:t>
    </dgm:pt>
    <dgm:pt modelId="{628FEA6C-F534-4870-B66E-D22F57C0704F}" type="sibTrans" cxnId="{6A8D013F-4A73-4D98-AEB8-E05B796D84CE}">
      <dgm:prSet/>
      <dgm:spPr/>
      <dgm:t>
        <a:bodyPr/>
        <a:lstStyle/>
        <a:p>
          <a:endParaRPr lang="en-US"/>
        </a:p>
      </dgm:t>
    </dgm:pt>
    <dgm:pt modelId="{0D70572F-5389-426E-B681-D58AF72FE176}">
      <dgm:prSet phldrT="[Text]"/>
      <dgm:spPr/>
      <dgm:t>
        <a:bodyPr/>
        <a:lstStyle/>
        <a:p>
          <a:r>
            <a:rPr lang="en-US" dirty="0" smtClean="0"/>
            <a:t>float4* : POS</a:t>
          </a:r>
          <a:endParaRPr lang="en-US" dirty="0"/>
        </a:p>
      </dgm:t>
    </dgm:pt>
    <dgm:pt modelId="{6D639405-9F06-4900-B1E7-0A057610D8A5}" type="parTrans" cxnId="{4C80FF27-867C-457E-A725-8663636729D7}">
      <dgm:prSet/>
      <dgm:spPr/>
      <dgm:t>
        <a:bodyPr/>
        <a:lstStyle/>
        <a:p>
          <a:endParaRPr lang="en-US"/>
        </a:p>
      </dgm:t>
    </dgm:pt>
    <dgm:pt modelId="{E620ED75-9D3B-4B5B-8AC8-BE6F6DBB6093}" type="sibTrans" cxnId="{4C80FF27-867C-457E-A725-8663636729D7}">
      <dgm:prSet/>
      <dgm:spPr/>
      <dgm:t>
        <a:bodyPr/>
        <a:lstStyle/>
        <a:p>
          <a:endParaRPr lang="en-US"/>
        </a:p>
      </dgm:t>
    </dgm:pt>
    <dgm:pt modelId="{1DB7EE15-CC82-4047-A5B8-C4A67EB86FF8}" type="pres">
      <dgm:prSet presAssocID="{D4F421FE-7FE5-4DAF-966E-7E48ECAFDC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64470D-B417-4770-B477-05491CCBB243}" type="pres">
      <dgm:prSet presAssocID="{5CE5BEC5-F6B8-4D89-BCEB-CDD14B285B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B10B5-4EF3-4D82-94DC-08E023014C7F}" type="pres">
      <dgm:prSet presAssocID="{42C4583E-4881-40FA-909F-426600C3E9ED}" presName="sibTrans" presStyleCnt="0"/>
      <dgm:spPr/>
    </dgm:pt>
    <dgm:pt modelId="{1BC14883-32B3-4EEF-8DC7-6D1AC5DB4255}" type="pres">
      <dgm:prSet presAssocID="{2C9C39F8-E36D-4E3E-BC6C-9E56DC224CF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78B24-36DE-4495-BB80-77F006447B81}" type="pres">
      <dgm:prSet presAssocID="{628FEA6C-F534-4870-B66E-D22F57C0704F}" presName="sibTrans" presStyleCnt="0"/>
      <dgm:spPr/>
    </dgm:pt>
    <dgm:pt modelId="{4C2255C0-0DEB-43B7-8301-B53EE2E89838}" type="pres">
      <dgm:prSet presAssocID="{C4B342E6-AEC3-46D9-964E-72273F1DA59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21EF4-A3A6-4F5A-8AB7-1609D9D9E2B5}" type="pres">
      <dgm:prSet presAssocID="{3E02E2AF-22E9-4E3A-96ED-EDF3A6AD8EF0}" presName="sibTrans" presStyleCnt="0"/>
      <dgm:spPr/>
    </dgm:pt>
    <dgm:pt modelId="{6E0AA5B5-C49B-455E-A499-14D23497B59D}" type="pres">
      <dgm:prSet presAssocID="{633540E6-C1F2-4E90-91EA-1368798207A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1DC21-3715-43E7-82CE-BFAC2C9D9E8E}" srcId="{D4F421FE-7FE5-4DAF-966E-7E48ECAFDC28}" destId="{5CE5BEC5-F6B8-4D89-BCEB-CDD14B285B26}" srcOrd="0" destOrd="0" parTransId="{F2A52A2C-CA82-4B03-BAB6-FA1836D6B9F1}" sibTransId="{42C4583E-4881-40FA-909F-426600C3E9ED}"/>
    <dgm:cxn modelId="{A3B9420A-BFFF-4905-81CE-4F4E841C5E81}" srcId="{C4B342E6-AEC3-46D9-964E-72273F1DA599}" destId="{1E967D73-A7CA-4CCB-BBBE-36FF37F58E18}" srcOrd="1" destOrd="0" parTransId="{0706F694-3074-46BD-8E51-1AC8D60CC85E}" sibTransId="{1B5A18C3-EE12-453F-BEE5-A894D734B7C2}"/>
    <dgm:cxn modelId="{1FA04A69-930E-4439-847D-6E92BFC9A984}" type="presOf" srcId="{633540E6-C1F2-4E90-91EA-1368798207A0}" destId="{6E0AA5B5-C49B-455E-A499-14D23497B59D}" srcOrd="0" destOrd="0" presId="urn:microsoft.com/office/officeart/2005/8/layout/default"/>
    <dgm:cxn modelId="{73DCDF40-5F58-4501-AB01-574005C78765}" type="presOf" srcId="{5CE5BEC5-F6B8-4D89-BCEB-CDD14B285B26}" destId="{B064470D-B417-4770-B477-05491CCBB243}" srcOrd="0" destOrd="0" presId="urn:microsoft.com/office/officeart/2005/8/layout/default"/>
    <dgm:cxn modelId="{24476E3D-815C-4D97-84F6-7E9A78CA05FA}" type="presOf" srcId="{0D70572F-5389-426E-B681-D58AF72FE176}" destId="{1BC14883-32B3-4EEF-8DC7-6D1AC5DB4255}" srcOrd="0" destOrd="1" presId="urn:microsoft.com/office/officeart/2005/8/layout/default"/>
    <dgm:cxn modelId="{22F147C0-CDF2-43D1-B29A-F0806E2908F5}" type="presOf" srcId="{1E967D73-A7CA-4CCB-BBBE-36FF37F58E18}" destId="{4C2255C0-0DEB-43B7-8301-B53EE2E89838}" srcOrd="0" destOrd="2" presId="urn:microsoft.com/office/officeart/2005/8/layout/default"/>
    <dgm:cxn modelId="{70875848-DE55-4D6F-B2F0-D69A930A0D38}" type="presOf" srcId="{58462DDA-9C21-4FFB-A3C1-919662E707BB}" destId="{4C2255C0-0DEB-43B7-8301-B53EE2E89838}" srcOrd="0" destOrd="1" presId="urn:microsoft.com/office/officeart/2005/8/layout/default"/>
    <dgm:cxn modelId="{73A155CA-5AF7-46C1-A0A8-A24F98E2E211}" type="presOf" srcId="{C4B342E6-AEC3-46D9-964E-72273F1DA599}" destId="{4C2255C0-0DEB-43B7-8301-B53EE2E89838}" srcOrd="0" destOrd="0" presId="urn:microsoft.com/office/officeart/2005/8/layout/default"/>
    <dgm:cxn modelId="{BD47BED0-B45C-4664-8E70-A3E309C7F360}" type="presOf" srcId="{F6C43B66-EA25-449C-BC3F-5CF10B1AC5DB}" destId="{B064470D-B417-4770-B477-05491CCBB243}" srcOrd="0" destOrd="3" presId="urn:microsoft.com/office/officeart/2005/8/layout/default"/>
    <dgm:cxn modelId="{61ACCBDB-FAFA-4C7A-B7F8-B90E2E49BE90}" type="presOf" srcId="{B1482FD0-75DB-42C1-A80D-A18AF5331EBA}" destId="{B064470D-B417-4770-B477-05491CCBB243}" srcOrd="0" destOrd="1" presId="urn:microsoft.com/office/officeart/2005/8/layout/default"/>
    <dgm:cxn modelId="{70F04567-B667-4A07-BABC-9261B6A18847}" srcId="{5CE5BEC5-F6B8-4D89-BCEB-CDD14B285B26}" destId="{F6C43B66-EA25-449C-BC3F-5CF10B1AC5DB}" srcOrd="2" destOrd="0" parTransId="{68B5AF1D-DB6E-4E8C-9647-C80F4E0DA6EE}" sibTransId="{D3781C43-C55D-452D-B507-62AAC78ADE78}"/>
    <dgm:cxn modelId="{B72F71C8-2F3D-423C-979A-E062387391FA}" type="presOf" srcId="{B56B5A41-838E-4F7B-94E1-613940D4ECE4}" destId="{B064470D-B417-4770-B477-05491CCBB243}" srcOrd="0" destOrd="4" presId="urn:microsoft.com/office/officeart/2005/8/layout/default"/>
    <dgm:cxn modelId="{B2087CFC-5ED3-4A3D-A22E-AEB786BF1786}" type="presOf" srcId="{40E5C980-71FA-4E82-A80C-2DD67431CF17}" destId="{B064470D-B417-4770-B477-05491CCBB243}" srcOrd="0" destOrd="2" presId="urn:microsoft.com/office/officeart/2005/8/layout/default"/>
    <dgm:cxn modelId="{5D231520-595D-4F7C-918D-3CCF6E2C54FD}" srcId="{5CE5BEC5-F6B8-4D89-BCEB-CDD14B285B26}" destId="{B1482FD0-75DB-42C1-A80D-A18AF5331EBA}" srcOrd="0" destOrd="0" parTransId="{64B6B4C9-0220-466D-8901-E2B74F0B5326}" sibTransId="{3CD64021-131D-4049-B900-16771C60124F}"/>
    <dgm:cxn modelId="{5DFBC1F3-6762-490F-B403-82E2BFDE236F}" srcId="{5CE5BEC5-F6B8-4D89-BCEB-CDD14B285B26}" destId="{40E5C980-71FA-4E82-A80C-2DD67431CF17}" srcOrd="1" destOrd="0" parTransId="{09E30BEA-2F2B-44A4-9624-4715CFFE5AD7}" sibTransId="{8B119EDC-6AC8-49D0-9792-8DDF52428F97}"/>
    <dgm:cxn modelId="{11D6B5BD-347A-4EEC-ADDA-510B85FE51E4}" type="presOf" srcId="{D4F421FE-7FE5-4DAF-966E-7E48ECAFDC28}" destId="{1DB7EE15-CC82-4047-A5B8-C4A67EB86FF8}" srcOrd="0" destOrd="0" presId="urn:microsoft.com/office/officeart/2005/8/layout/default"/>
    <dgm:cxn modelId="{C4E49AE0-03C6-45B8-8DDB-E731A3BEB212}" srcId="{D4F421FE-7FE5-4DAF-966E-7E48ECAFDC28}" destId="{633540E6-C1F2-4E90-91EA-1368798207A0}" srcOrd="3" destOrd="0" parTransId="{B49B6C58-DEB4-4D39-8316-FD5438F54D3E}" sibTransId="{056A1201-7B7B-4B04-AF4B-B7CAE7CC34BC}"/>
    <dgm:cxn modelId="{37888A79-0D0F-4078-A484-0F9377170AAD}" srcId="{5CE5BEC5-F6B8-4D89-BCEB-CDD14B285B26}" destId="{B56B5A41-838E-4F7B-94E1-613940D4ECE4}" srcOrd="3" destOrd="0" parTransId="{43D62460-6232-4244-804D-3FF44924B04F}" sibTransId="{BB16EE48-215C-4642-A59E-6F8AA98287D7}"/>
    <dgm:cxn modelId="{4C80FF27-867C-457E-A725-8663636729D7}" srcId="{2C9C39F8-E36D-4E3E-BC6C-9E56DC224CFE}" destId="{0D70572F-5389-426E-B681-D58AF72FE176}" srcOrd="0" destOrd="0" parTransId="{6D639405-9F06-4900-B1E7-0A057610D8A5}" sibTransId="{E620ED75-9D3B-4B5B-8AC8-BE6F6DBB6093}"/>
    <dgm:cxn modelId="{6A8D013F-4A73-4D98-AEB8-E05B796D84CE}" srcId="{D4F421FE-7FE5-4DAF-966E-7E48ECAFDC28}" destId="{2C9C39F8-E36D-4E3E-BC6C-9E56DC224CFE}" srcOrd="1" destOrd="0" parTransId="{2822DA4E-0EB7-484C-85D9-49238A714955}" sibTransId="{628FEA6C-F534-4870-B66E-D22F57C0704F}"/>
    <dgm:cxn modelId="{0B4A0A16-23E8-4ADA-BABD-3723FA67F27E}" srcId="{C4B342E6-AEC3-46D9-964E-72273F1DA599}" destId="{58462DDA-9C21-4FFB-A3C1-919662E707BB}" srcOrd="0" destOrd="0" parTransId="{3FA185A4-86E4-41BC-BC8F-CF3AE32AC509}" sibTransId="{0D50525C-D318-484F-9EA6-9AD9717DB130}"/>
    <dgm:cxn modelId="{37809383-FE57-4B4F-9BC8-2B1801C60FB9}" srcId="{633540E6-C1F2-4E90-91EA-1368798207A0}" destId="{BBD945D6-267D-4ECF-B2BC-9866908508CF}" srcOrd="0" destOrd="0" parTransId="{16A2E7B3-A066-447D-9B49-F80E2BCA9F0C}" sibTransId="{E432C212-6CDE-445A-8CC1-6A69BCCD92A7}"/>
    <dgm:cxn modelId="{5A8DEB16-C0BC-45A0-985A-6076EAD291FD}" type="presOf" srcId="{BBD945D6-267D-4ECF-B2BC-9866908508CF}" destId="{6E0AA5B5-C49B-455E-A499-14D23497B59D}" srcOrd="0" destOrd="1" presId="urn:microsoft.com/office/officeart/2005/8/layout/default"/>
    <dgm:cxn modelId="{2D8420EE-10EC-417B-B935-4183C87345BF}" srcId="{D4F421FE-7FE5-4DAF-966E-7E48ECAFDC28}" destId="{C4B342E6-AEC3-46D9-964E-72273F1DA599}" srcOrd="2" destOrd="0" parTransId="{1BEC7EA6-2DF5-446F-940F-69092A5D5984}" sibTransId="{3E02E2AF-22E9-4E3A-96ED-EDF3A6AD8EF0}"/>
    <dgm:cxn modelId="{8839A674-2CC1-43F3-8042-0D619606573D}" type="presOf" srcId="{2C9C39F8-E36D-4E3E-BC6C-9E56DC224CFE}" destId="{1BC14883-32B3-4EEF-8DC7-6D1AC5DB4255}" srcOrd="0" destOrd="0" presId="urn:microsoft.com/office/officeart/2005/8/layout/default"/>
    <dgm:cxn modelId="{8CE9AE28-D5E5-4C51-8223-4947470D872F}" type="presParOf" srcId="{1DB7EE15-CC82-4047-A5B8-C4A67EB86FF8}" destId="{B064470D-B417-4770-B477-05491CCBB243}" srcOrd="0" destOrd="0" presId="urn:microsoft.com/office/officeart/2005/8/layout/default"/>
    <dgm:cxn modelId="{2891A30F-664E-4F0D-965D-094CDBEC216D}" type="presParOf" srcId="{1DB7EE15-CC82-4047-A5B8-C4A67EB86FF8}" destId="{45CB10B5-4EF3-4D82-94DC-08E023014C7F}" srcOrd="1" destOrd="0" presId="urn:microsoft.com/office/officeart/2005/8/layout/default"/>
    <dgm:cxn modelId="{E028CCDC-0E6C-4BB7-99E2-52C2F88F4ED8}" type="presParOf" srcId="{1DB7EE15-CC82-4047-A5B8-C4A67EB86FF8}" destId="{1BC14883-32B3-4EEF-8DC7-6D1AC5DB4255}" srcOrd="2" destOrd="0" presId="urn:microsoft.com/office/officeart/2005/8/layout/default"/>
    <dgm:cxn modelId="{281655ED-B06F-4B2E-AC53-AF46E58D2217}" type="presParOf" srcId="{1DB7EE15-CC82-4047-A5B8-C4A67EB86FF8}" destId="{ADD78B24-36DE-4495-BB80-77F006447B81}" srcOrd="3" destOrd="0" presId="urn:microsoft.com/office/officeart/2005/8/layout/default"/>
    <dgm:cxn modelId="{5471C3B6-86E1-4262-8E36-3C30332E64F2}" type="presParOf" srcId="{1DB7EE15-CC82-4047-A5B8-C4A67EB86FF8}" destId="{4C2255C0-0DEB-43B7-8301-B53EE2E89838}" srcOrd="4" destOrd="0" presId="urn:microsoft.com/office/officeart/2005/8/layout/default"/>
    <dgm:cxn modelId="{EA3D4C11-97D2-4F24-A8F4-D7832440092A}" type="presParOf" srcId="{1DB7EE15-CC82-4047-A5B8-C4A67EB86FF8}" destId="{2D921EF4-A3A6-4F5A-8AB7-1609D9D9E2B5}" srcOrd="5" destOrd="0" presId="urn:microsoft.com/office/officeart/2005/8/layout/default"/>
    <dgm:cxn modelId="{8A11FE63-A9FF-44CB-86F9-6362E161C1F5}" type="presParOf" srcId="{1DB7EE15-CC82-4047-A5B8-C4A67EB86FF8}" destId="{6E0AA5B5-C49B-455E-A499-14D23497B59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4470D-B417-4770-B477-05491CCBB243}">
      <dsp:nvSpPr>
        <dsp:cNvPr id="0" name=""/>
        <dsp:cNvSpPr/>
      </dsp:nvSpPr>
      <dsp:spPr>
        <a:xfrm>
          <a:off x="209465" y="495"/>
          <a:ext cx="2737655" cy="16425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Stream in: </a:t>
          </a:r>
          <a:r>
            <a:rPr lang="en-US" sz="2300" kern="1200" dirty="0" err="1" smtClean="0"/>
            <a:t>struct</a:t>
          </a:r>
          <a:r>
            <a:rPr lang="en-US" sz="2300" kern="1200" dirty="0" smtClean="0"/>
            <a:t>*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float3* : POS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float4*: TEX0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…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float2* : TEXN</a:t>
          </a:r>
          <a:endParaRPr lang="en-US" sz="1800" kern="1200" dirty="0"/>
        </a:p>
      </dsp:txBody>
      <dsp:txXfrm>
        <a:off x="209465" y="495"/>
        <a:ext cx="2737655" cy="1642593"/>
      </dsp:txXfrm>
    </dsp:sp>
    <dsp:sp modelId="{1BC14883-32B3-4EEF-8DC7-6D1AC5DB4255}">
      <dsp:nvSpPr>
        <dsp:cNvPr id="0" name=""/>
        <dsp:cNvSpPr/>
      </dsp:nvSpPr>
      <dsp:spPr>
        <a:xfrm>
          <a:off x="3220886" y="495"/>
          <a:ext cx="2737655" cy="16425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Stream out : </a:t>
          </a:r>
          <a:r>
            <a:rPr lang="en-US" sz="2300" kern="1200" dirty="0" err="1" smtClean="0"/>
            <a:t>struct</a:t>
          </a:r>
          <a:r>
            <a:rPr lang="en-US" sz="2300" kern="1200" dirty="0" smtClean="0"/>
            <a:t>*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float4* : POS</a:t>
          </a:r>
          <a:endParaRPr lang="en-US" sz="1800" kern="1200" dirty="0"/>
        </a:p>
      </dsp:txBody>
      <dsp:txXfrm>
        <a:off x="3220886" y="495"/>
        <a:ext cx="2737655" cy="1642593"/>
      </dsp:txXfrm>
    </dsp:sp>
    <dsp:sp modelId="{4C2255C0-0DEB-43B7-8301-B53EE2E89838}">
      <dsp:nvSpPr>
        <dsp:cNvPr id="0" name=""/>
        <dsp:cNvSpPr/>
      </dsp:nvSpPr>
      <dsp:spPr>
        <a:xfrm>
          <a:off x="209465" y="1916854"/>
          <a:ext cx="2737655" cy="16425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Buffer in : </a:t>
          </a:r>
          <a:r>
            <a:rPr lang="en-US" sz="2300" kern="1200" dirty="0" err="1" smtClean="0"/>
            <a:t>struct</a:t>
          </a:r>
          <a:r>
            <a:rPr lang="en-US" sz="2300" kern="1200" dirty="0" smtClean="0"/>
            <a:t>*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InstanceID</a:t>
          </a:r>
          <a:r>
            <a:rPr lang="en-US" sz="1800" kern="1200" dirty="0" smtClean="0"/>
            <a:t> : float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Constants : variant types</a:t>
          </a:r>
          <a:endParaRPr lang="en-US" sz="1800" kern="1200" dirty="0"/>
        </a:p>
      </dsp:txBody>
      <dsp:txXfrm>
        <a:off x="209465" y="1916854"/>
        <a:ext cx="2737655" cy="1642593"/>
      </dsp:txXfrm>
    </dsp:sp>
    <dsp:sp modelId="{6E0AA5B5-C49B-455E-A499-14D23497B59D}">
      <dsp:nvSpPr>
        <dsp:cNvPr id="0" name=""/>
        <dsp:cNvSpPr/>
      </dsp:nvSpPr>
      <dsp:spPr>
        <a:xfrm>
          <a:off x="3220886" y="1916854"/>
          <a:ext cx="2737655" cy="16425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Buffer out : </a:t>
          </a:r>
          <a:r>
            <a:rPr lang="en-US" sz="2300" kern="1200" dirty="0" err="1" smtClean="0"/>
            <a:t>struct</a:t>
          </a:r>
          <a:r>
            <a:rPr lang="en-US" sz="2300" kern="1200" dirty="0" smtClean="0"/>
            <a:t>*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…</a:t>
          </a:r>
          <a:endParaRPr lang="en-US" sz="1800" kern="1200" dirty="0"/>
        </a:p>
      </dsp:txBody>
      <dsp:txXfrm>
        <a:off x="3220886" y="1916854"/>
        <a:ext cx="2737655" cy="1642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C09FB-3DD5-419B-9F69-D12CE2D3A349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B6DE4-04C6-4DA7-A85B-B87C1E1A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8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B0F1A-6929-4B25-8352-E9537944A69A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8D47E-C3A0-407F-A6BF-996BDB80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D47E-C3A0-407F-A6BF-996BDB80EB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9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D47E-C3A0-407F-A6BF-996BDB80EB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D47E-C3A0-407F-A6BF-996BDB80EB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D47E-C3A0-407F-A6BF-996BDB80EB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are two scenes for testing SALVIA’s performance and exhibiting its features.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F0BF-0A91-4CC8-ABC3-69B7E643FA6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F0BF-0A91-4CC8-ABC3-69B7E643FA6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2" descr="C:\Users\wuye\Documents\Tencent Files\14735407\Image\Image1\1TE}8}5{Q81`){3H{83D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0000"/>
                      </a14:imgEffect>
                    </a14:imgLayer>
                  </a14:imgProps>
                </a:ext>
              </a:extLst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2pPr>
              <a:defRPr sz="2400" baseline="0">
                <a:solidFill>
                  <a:srgbClr val="282828"/>
                </a:solidFill>
                <a:latin typeface="微软雅黑" pitchFamily="34" charset="-122"/>
                <a:ea typeface="+mn-ea"/>
              </a:defRPr>
            </a:lvl2pPr>
            <a:lvl3pPr>
              <a:defRPr sz="2000" baseline="0">
                <a:solidFill>
                  <a:srgbClr val="383838"/>
                </a:solidFill>
                <a:latin typeface="微软雅黑" pitchFamily="34" charset="-122"/>
                <a:ea typeface="+mn-ea"/>
              </a:defRPr>
            </a:lvl3pPr>
            <a:lvl4pPr>
              <a:defRPr sz="1800" baseline="0">
                <a:solidFill>
                  <a:srgbClr val="404040"/>
                </a:solidFill>
                <a:latin typeface="微软雅黑" pitchFamily="34" charset="-122"/>
                <a:ea typeface="+mn-ea"/>
              </a:defRPr>
            </a:lvl4pPr>
            <a:lvl5pPr>
              <a:defRPr sz="1800" baseline="0">
                <a:latin typeface="微软雅黑" pitchFamily="34" charset="-122"/>
                <a:ea typeface="+mn-ea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wuye\Documents\Tencent Files\14735407\FileRecv\SALVIA_Logo_2d_01.png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ement/>
                    </a14:imgEffect>
                    <a14:imgEffect>
                      <a14:sharpenSoften amount="-44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50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808" y="6021288"/>
            <a:ext cx="1362444" cy="836711"/>
          </a:xfrm>
          <a:prstGeom prst="rect">
            <a:avLst/>
          </a:prstGeom>
          <a:noFill/>
          <a:effectLst/>
          <a:scene3d>
            <a:camera prst="orthographicFront">
              <a:rot lat="0" lon="0" rev="0"/>
            </a:camera>
            <a:lightRig rig="flood" dir="t"/>
          </a:scene3d>
          <a:sp3d prstMaterial="matte"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0000" contrast="50000"/>
                      </a14:imgEffect>
                    </a14:imgLayer>
                  </a14:imgProps>
                </a:ext>
              </a:extLst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0000" contrast="50000"/>
                      </a14:imgEffect>
                    </a14:imgLayer>
                  </a14:imgProps>
                </a:ext>
              </a:extLst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0000" contrast="50000"/>
                      </a14:imgEffect>
                    </a14:imgLayer>
                  </a14:imgProps>
                </a:ext>
              </a:extLst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0000" contrast="50000"/>
                      </a14:imgEffect>
                    </a14:imgLayer>
                  </a14:imgProps>
                </a:ext>
              </a:extLst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INTRODUCTION TO SALVIA</a:t>
            </a:r>
            <a:endParaRPr lang="en-US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Ye WU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M&amp;E Maya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Subdivision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</a:t>
            </a:r>
            <a:r>
              <a:rPr lang="en-US" altLang="zh-CN" dirty="0" err="1" smtClean="0"/>
              <a:t>arrabee</a:t>
            </a:r>
            <a:r>
              <a:rPr lang="en-US" altLang="zh-CN" dirty="0" smtClean="0"/>
              <a:t> used</a:t>
            </a:r>
          </a:p>
          <a:p>
            <a:r>
              <a:rPr lang="en-US" dirty="0" smtClean="0"/>
              <a:t>E</a:t>
            </a:r>
            <a:r>
              <a:rPr lang="en-US" altLang="zh-CN" dirty="0" smtClean="0"/>
              <a:t>asy to </a:t>
            </a:r>
            <a:r>
              <a:rPr lang="en-US" altLang="zh-CN" dirty="0" err="1" smtClean="0"/>
              <a:t>vectorized</a:t>
            </a:r>
            <a:endParaRPr lang="en-US" altLang="zh-CN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Merger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</a:p>
          <a:p>
            <a:pPr lvl="1"/>
            <a:r>
              <a:rPr lang="en-US" dirty="0" smtClean="0"/>
              <a:t>Alpha test/blend</a:t>
            </a:r>
          </a:p>
          <a:p>
            <a:pPr lvl="1"/>
            <a:r>
              <a:rPr lang="en-US" dirty="0" smtClean="0"/>
              <a:t>Scissors</a:t>
            </a:r>
          </a:p>
          <a:p>
            <a:pPr lvl="1"/>
            <a:r>
              <a:rPr lang="en-US" dirty="0" smtClean="0"/>
              <a:t>Stencil buffer</a:t>
            </a:r>
          </a:p>
          <a:p>
            <a:pPr lvl="1"/>
            <a:r>
              <a:rPr lang="en-US" dirty="0" smtClean="0"/>
              <a:t>Z rejection</a:t>
            </a:r>
          </a:p>
          <a:p>
            <a:pPr lvl="1"/>
            <a:r>
              <a:rPr lang="en-US" dirty="0" smtClean="0"/>
              <a:t>AA Buffer Resolve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Merger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</a:t>
            </a:r>
          </a:p>
          <a:p>
            <a:r>
              <a:rPr lang="en-US" dirty="0" smtClean="0"/>
              <a:t>Programmable</a:t>
            </a:r>
          </a:p>
          <a:p>
            <a:pPr lvl="1"/>
            <a:r>
              <a:rPr lang="en-US" dirty="0" smtClean="0"/>
              <a:t>Blend/Blending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Merger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output merger</a:t>
            </a:r>
          </a:p>
          <a:p>
            <a:r>
              <a:rPr lang="en-US" dirty="0" smtClean="0"/>
              <a:t>Naive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044280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880000"/>
                </a:solidFill>
                <a:latin typeface="Courier New"/>
              </a:rPr>
              <a:t>blend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</a:rPr>
              <a:t>(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PIXEL_STRUCT</a:t>
            </a:r>
            <a:r>
              <a:rPr lang="en-US" sz="1600" dirty="0">
                <a:solidFill>
                  <a:prstClr val="black"/>
                </a:solidFill>
                <a:latin typeface="Courier New"/>
              </a:rPr>
              <a:t>* </a:t>
            </a:r>
            <a:r>
              <a:rPr lang="en-US" sz="1600" dirty="0" err="1">
                <a:solidFill>
                  <a:srgbClr val="000080"/>
                </a:solidFill>
                <a:latin typeface="Courier New"/>
              </a:rPr>
              <a:t>px</a:t>
            </a:r>
            <a:r>
              <a:rPr lang="en-US" sz="1600" dirty="0">
                <a:solidFill>
                  <a:prstClr val="black"/>
                </a:solidFill>
                <a:latin typeface="Courier New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float4</a:t>
            </a:r>
            <a:r>
              <a:rPr lang="en-US" sz="1600" dirty="0">
                <a:solidFill>
                  <a:prstClr val="black"/>
                </a:solidFill>
                <a:latin typeface="Courier New"/>
              </a:rPr>
              <a:t>* </a:t>
            </a:r>
            <a:r>
              <a:rPr lang="en-US" sz="1600" dirty="0">
                <a:solidFill>
                  <a:srgbClr val="000080"/>
                </a:solidFill>
                <a:latin typeface="Courier New"/>
              </a:rPr>
              <a:t>color</a:t>
            </a:r>
            <a:r>
              <a:rPr lang="en-US" sz="1600" dirty="0">
                <a:solidFill>
                  <a:prstClr val="black"/>
                </a:solidFill>
                <a:latin typeface="Courier New"/>
              </a:rPr>
              <a:t>[TARGET_COUNT], </a:t>
            </a:r>
            <a:endParaRPr lang="en-US" sz="16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/>
              </a:rPr>
              <a:t>&amp; </a:t>
            </a:r>
            <a:r>
              <a:rPr lang="en-US" sz="1600" dirty="0" smtClean="0">
                <a:solidFill>
                  <a:srgbClr val="000080"/>
                </a:solidFill>
                <a:latin typeface="Courier New"/>
              </a:rPr>
              <a:t>z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uint32_t</a:t>
            </a:r>
            <a:r>
              <a:rPr lang="en-US" sz="1600" dirty="0">
                <a:solidFill>
                  <a:prstClr val="black"/>
                </a:solidFill>
                <a:latin typeface="Courier New"/>
              </a:rPr>
              <a:t>&amp; </a:t>
            </a:r>
            <a:r>
              <a:rPr lang="en-US" sz="1600" dirty="0" smtClean="0">
                <a:solidFill>
                  <a:srgbClr val="000080"/>
                </a:solidFill>
                <a:latin typeface="Courier New"/>
              </a:rPr>
              <a:t>stencil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</a:rPr>
              <a:t> SISSOR </a:t>
            </a:r>
            <a:r>
              <a:rPr lang="en-US" sz="1600" dirty="0" err="1">
                <a:solidFill>
                  <a:srgbClr val="000080"/>
                </a:solidFill>
                <a:latin typeface="Courier New"/>
              </a:rPr>
              <a:t>sissor</a:t>
            </a:r>
            <a:r>
              <a:rPr lang="en-US" sz="1600" dirty="0">
                <a:solidFill>
                  <a:prstClr val="black"/>
                </a:solidFill>
                <a:latin typeface="Courier New"/>
              </a:rPr>
              <a:t> </a:t>
            </a:r>
            <a:endParaRPr lang="en-US" sz="16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/>
              </a:rPr>
              <a:t> )</a:t>
            </a:r>
            <a:endParaRPr lang="en-US" sz="1600" dirty="0">
              <a:solidFill>
                <a:prstClr val="black"/>
              </a:solidFill>
              <a:latin typeface="Courier New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/>
              </a:rPr>
              <a:t>{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urier New"/>
              </a:rPr>
              <a:t>  // </a:t>
            </a:r>
            <a:r>
              <a:rPr lang="en-US" sz="1600" dirty="0">
                <a:solidFill>
                  <a:srgbClr val="FFFF00"/>
                </a:solidFill>
                <a:latin typeface="Courier New"/>
              </a:rPr>
              <a:t>blah </a:t>
            </a:r>
            <a:r>
              <a:rPr lang="en-US" sz="1600" dirty="0" err="1">
                <a:solidFill>
                  <a:srgbClr val="FFFF00"/>
                </a:solidFill>
                <a:latin typeface="Courier New"/>
              </a:rPr>
              <a:t>blah</a:t>
            </a:r>
            <a:r>
              <a:rPr lang="en-US" sz="1600" dirty="0">
                <a:solidFill>
                  <a:srgbClr val="FFFF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ourier New"/>
              </a:rPr>
              <a:t>blah</a:t>
            </a:r>
            <a:r>
              <a:rPr lang="en-US" sz="1600" dirty="0">
                <a:solidFill>
                  <a:srgbClr val="FFFF00"/>
                </a:solidFill>
                <a:latin typeface="Courier New"/>
              </a:rPr>
              <a:t> ...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8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Pros.</a:t>
            </a:r>
          </a:p>
          <a:p>
            <a:pPr lvl="1"/>
            <a:r>
              <a:rPr lang="en-US" dirty="0" smtClean="0"/>
              <a:t>Simplify the implementation of back-end</a:t>
            </a:r>
          </a:p>
          <a:p>
            <a:pPr lvl="1"/>
            <a:r>
              <a:rPr lang="en-US" dirty="0" smtClean="0"/>
              <a:t>Less instructions than fixed pipeline</a:t>
            </a:r>
          </a:p>
          <a:p>
            <a:pPr lvl="1"/>
            <a:r>
              <a:rPr lang="en-US" dirty="0" smtClean="0"/>
              <a:t>Probability for early rejection</a:t>
            </a:r>
          </a:p>
          <a:p>
            <a:r>
              <a:rPr lang="en-US" dirty="0" smtClean="0"/>
              <a:t>Cons.</a:t>
            </a:r>
          </a:p>
          <a:p>
            <a:pPr lvl="1"/>
            <a:r>
              <a:rPr lang="en-US" dirty="0" smtClean="0"/>
              <a:t>AA buffer couldn’t be resolved by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Additional function call</a:t>
            </a:r>
          </a:p>
          <a:p>
            <a:pPr lvl="1"/>
            <a:r>
              <a:rPr lang="en-US" dirty="0" smtClean="0"/>
              <a:t>Little slower than optimized fixed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Merger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  <a:p>
            <a:pPr lvl="1"/>
            <a:r>
              <a:rPr lang="en-US" dirty="0"/>
              <a:t>Put blending </a:t>
            </a:r>
            <a:r>
              <a:rPr lang="en-US" dirty="0" err="1"/>
              <a:t>shader</a:t>
            </a:r>
            <a:r>
              <a:rPr lang="en-US" dirty="0"/>
              <a:t> with pixel </a:t>
            </a:r>
            <a:r>
              <a:rPr lang="en-US" dirty="0" err="1"/>
              <a:t>shader</a:t>
            </a:r>
            <a:r>
              <a:rPr lang="en-US" dirty="0"/>
              <a:t> together</a:t>
            </a:r>
          </a:p>
          <a:p>
            <a:pPr lvl="2"/>
            <a:r>
              <a:rPr lang="en-US" dirty="0"/>
              <a:t>Less function call and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Optimized with data access locally</a:t>
            </a:r>
          </a:p>
          <a:p>
            <a:pPr lvl="1"/>
            <a:r>
              <a:rPr lang="en-US" dirty="0" smtClean="0"/>
              <a:t>Work with Early </a:t>
            </a:r>
            <a:r>
              <a:rPr lang="en-US" dirty="0"/>
              <a:t>Rejected </a:t>
            </a:r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Early Z, Early Stencil, Early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Cooperation with Stages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56391" y="1196752"/>
            <a:ext cx="4040188" cy="639762"/>
          </a:xfrm>
        </p:spPr>
        <p:txBody>
          <a:bodyPr/>
          <a:lstStyle/>
          <a:p>
            <a:r>
              <a:rPr lang="en-US" dirty="0" smtClean="0"/>
              <a:t>Push Model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596579" y="1196752"/>
            <a:ext cx="4041775" cy="639762"/>
          </a:xfrm>
        </p:spPr>
        <p:txBody>
          <a:bodyPr/>
          <a:lstStyle/>
          <a:p>
            <a:r>
              <a:rPr lang="en-US" dirty="0" smtClean="0"/>
              <a:t>Pull Model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1560" y="1990064"/>
            <a:ext cx="4248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draw_triangles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assemble_input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tri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in assemble(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prim_type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ASYNC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proc_v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tri.verts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add_to_rasterizer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ASYNC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rasterize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rast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ASYNC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proc_px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blend(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bufs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5976" y="1844824"/>
            <a:ext cx="481260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draw_triangles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ASYNC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for tri in assemble(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prim_type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ASYNC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tri_buf.push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tri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ASYNC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while(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tri_buf.not_empty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ASYNC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verts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proc_v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tri_buf.pop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verts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proc_vbuf.push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verts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ASYNC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while(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proc_vbuf.not_empty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ASYNC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pixels = rasterize(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proc_vbuf.pop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pxbuf.push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pixels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ASYNC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while(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proc_vbuf.not_empty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ASYNC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pixels = rasterize(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proc_vbuf.pop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pxbuf.push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pixels 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ASYNC{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while(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pxbuf.not_empty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ASYNC{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proc_px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pxbuf.pop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blend(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bufs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9676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with Stages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382000" cy="44195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94000"/>
                <a:gridCol w="2794000"/>
                <a:gridCol w="2794000"/>
              </a:tblGrid>
              <a:tr h="624237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Push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Pull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62423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Implementation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Recursive</a:t>
                      </a:r>
                      <a:r>
                        <a:rPr lang="en-US" altLang="zh-CN" baseline="0" dirty="0" smtClean="0"/>
                        <a:t> call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Message queue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2423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Synchronization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Async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49816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Advantage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Simple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Easy</a:t>
                      </a:r>
                      <a:r>
                        <a:rPr lang="en-US" altLang="zh-CN" baseline="0" dirty="0" smtClean="0"/>
                        <a:t> to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High</a:t>
                      </a:r>
                      <a:r>
                        <a:rPr lang="en-US" altLang="zh-CN" baseline="0" dirty="0" smtClean="0"/>
                        <a:t> parallel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baseline="0" dirty="0" smtClean="0"/>
                        <a:t>Easy to implement asynchronous API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104871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Disadvantage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Unbalanced</a:t>
                      </a:r>
                      <a:r>
                        <a:rPr lang="en-US" altLang="zh-CN" baseline="0" dirty="0" smtClean="0"/>
                        <a:t> workload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baseline="0" dirty="0" smtClean="0"/>
                        <a:t>Complexity</a:t>
                      </a:r>
                      <a:endParaRPr lang="en-US" altLang="zh-CN" dirty="0" smtClean="0"/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Unlimited</a:t>
                      </a:r>
                      <a:r>
                        <a:rPr lang="en-US" altLang="zh-CN" baseline="0" dirty="0" smtClean="0"/>
                        <a:t> memory footprint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6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Buffers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buffer</a:t>
            </a:r>
          </a:p>
          <a:p>
            <a:r>
              <a:rPr lang="en-US" dirty="0" smtClean="0"/>
              <a:t>Index buffer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r>
              <a:rPr lang="en-US" dirty="0" smtClean="0"/>
              <a:t>Constant buffer</a:t>
            </a:r>
          </a:p>
          <a:p>
            <a:pPr lvl="1"/>
            <a:r>
              <a:rPr lang="en-US" dirty="0" smtClean="0"/>
              <a:t>Raw bytes</a:t>
            </a:r>
            <a:endParaRPr lang="en-US" dirty="0"/>
          </a:p>
          <a:p>
            <a:pPr lvl="1"/>
            <a:r>
              <a:rPr lang="en-US" dirty="0" smtClean="0"/>
              <a:t>Interpreted by compiler</a:t>
            </a:r>
          </a:p>
        </p:txBody>
      </p:sp>
    </p:spTree>
    <p:extLst>
      <p:ext uri="{BB962C8B-B14F-4D97-AF65-F5344CB8AC3E}">
        <p14:creationId xmlns:p14="http://schemas.microsoft.com/office/powerpoint/2010/main" val="40634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2D Array</a:t>
            </a:r>
          </a:p>
          <a:p>
            <a:pPr lvl="1"/>
            <a:r>
              <a:rPr lang="en-US" dirty="0" smtClean="0"/>
              <a:t>Tile based</a:t>
            </a:r>
          </a:p>
          <a:p>
            <a:pPr lvl="1"/>
            <a:r>
              <a:rPr lang="en-US" dirty="0" smtClean="0"/>
              <a:t>Morton Code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424847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7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SALVIA</a:t>
            </a:r>
          </a:p>
          <a:p>
            <a:pPr lvl="1"/>
            <a:r>
              <a:rPr lang="en-US" dirty="0" smtClean="0"/>
              <a:t>Shading </a:t>
            </a:r>
            <a:r>
              <a:rPr lang="en-US" dirty="0"/>
              <a:t>and Lighting Visualization Architecture</a:t>
            </a:r>
          </a:p>
          <a:p>
            <a:r>
              <a:rPr lang="en-US" dirty="0" smtClean="0"/>
              <a:t>Related projects</a:t>
            </a:r>
          </a:p>
          <a:p>
            <a:pPr lvl="1"/>
            <a:r>
              <a:rPr lang="en-US" dirty="0" smtClean="0"/>
              <a:t>MESA</a:t>
            </a:r>
          </a:p>
          <a:p>
            <a:pPr lvl="1"/>
            <a:r>
              <a:rPr lang="en-US" dirty="0" smtClean="0"/>
              <a:t>Muli3D</a:t>
            </a:r>
          </a:p>
          <a:p>
            <a:pPr lvl="1"/>
            <a:r>
              <a:rPr lang="en-US" dirty="0" err="1" smtClean="0"/>
              <a:t>SwiftShader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type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Bilinear</a:t>
            </a:r>
          </a:p>
          <a:p>
            <a:pPr lvl="1"/>
            <a:r>
              <a:rPr lang="en-US" dirty="0" err="1" smtClean="0"/>
              <a:t>Trilinear</a:t>
            </a:r>
            <a:r>
              <a:rPr lang="en-US" dirty="0" smtClean="0"/>
              <a:t> (</a:t>
            </a:r>
            <a:r>
              <a:rPr lang="en-US" dirty="0" err="1" smtClean="0"/>
              <a:t>Mipmap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Anisotropic</a:t>
            </a:r>
          </a:p>
          <a:p>
            <a:pPr lvl="2"/>
            <a:r>
              <a:rPr lang="en-US" dirty="0" smtClean="0"/>
              <a:t>Sample in math</a:t>
            </a:r>
          </a:p>
          <a:p>
            <a:pPr lvl="2"/>
            <a:r>
              <a:rPr lang="en-US" dirty="0" smtClean="0"/>
              <a:t>Adaptive</a:t>
            </a:r>
          </a:p>
          <a:p>
            <a:pPr lvl="2"/>
            <a:r>
              <a:rPr lang="en-US" dirty="0" smtClean="0"/>
              <a:t>EWA</a:t>
            </a:r>
          </a:p>
          <a:p>
            <a:pPr lvl="2"/>
            <a:r>
              <a:rPr lang="en-US" dirty="0" smtClean="0"/>
              <a:t>Hack method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09" y="260648"/>
            <a:ext cx="451871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1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EWA Algorithm</a:t>
            </a:r>
          </a:p>
          <a:p>
            <a:r>
              <a:rPr lang="en-US" dirty="0" smtClean="0"/>
              <a:t>Hardware Hack</a:t>
            </a:r>
          </a:p>
          <a:p>
            <a:pPr lvl="1"/>
            <a:r>
              <a:rPr lang="en-US" dirty="0" smtClean="0"/>
              <a:t>Sample distributed on gradient direction</a:t>
            </a:r>
          </a:p>
          <a:p>
            <a:pPr lvl="2"/>
            <a:r>
              <a:rPr lang="en-US" dirty="0" smtClean="0"/>
              <a:t>Long axis of ellipse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19" y="1124744"/>
            <a:ext cx="34861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09" y="4221088"/>
            <a:ext cx="28384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16016" y="4149080"/>
            <a:ext cx="3528392" cy="1944216"/>
          </a:xfrm>
          <a:prstGeom prst="line">
            <a:avLst/>
          </a:prstGeom>
          <a:ln w="15875" cmpd="sng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6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Pipeline</a:t>
            </a:r>
          </a:p>
          <a:p>
            <a:r>
              <a:rPr lang="en-US" dirty="0" smtClean="0"/>
              <a:t>Any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II: </a:t>
            </a:r>
            <a:r>
              <a:rPr lang="en-US" dirty="0" err="1" smtClean="0"/>
              <a:t>Shader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Host and Runtime</a:t>
            </a:r>
          </a:p>
        </p:txBody>
      </p:sp>
    </p:spTree>
    <p:extLst>
      <p:ext uri="{BB962C8B-B14F-4D97-AF65-F5344CB8AC3E}">
        <p14:creationId xmlns:p14="http://schemas.microsoft.com/office/powerpoint/2010/main" val="28611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6408712" cy="5181079"/>
          </a:xfrm>
        </p:spPr>
      </p:pic>
    </p:spTree>
    <p:extLst>
      <p:ext uri="{BB962C8B-B14F-4D97-AF65-F5344CB8AC3E}">
        <p14:creationId xmlns:p14="http://schemas.microsoft.com/office/powerpoint/2010/main" val="27900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Candidates</a:t>
            </a:r>
          </a:p>
          <a:p>
            <a:pPr lvl="1"/>
            <a:r>
              <a:rPr lang="en-US" dirty="0" smtClean="0"/>
              <a:t>Precompiled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2"/>
            <a:r>
              <a:rPr lang="en-US" dirty="0" smtClean="0"/>
              <a:t>C Callback</a:t>
            </a:r>
          </a:p>
          <a:p>
            <a:pPr lvl="2"/>
            <a:r>
              <a:rPr lang="en-US" dirty="0" smtClean="0"/>
              <a:t>Injected DLL</a:t>
            </a:r>
          </a:p>
          <a:p>
            <a:pPr lvl="2"/>
            <a:r>
              <a:rPr lang="en-US" dirty="0" smtClean="0"/>
              <a:t>OO Styled: Inheritance and Polymorphic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compiler: </a:t>
            </a:r>
            <a:r>
              <a:rPr lang="en-US" dirty="0" err="1" smtClean="0"/>
              <a:t>Lua</a:t>
            </a:r>
            <a:r>
              <a:rPr lang="en-US" dirty="0" smtClean="0"/>
              <a:t>, </a:t>
            </a:r>
            <a:r>
              <a:rPr lang="en-US" dirty="0" err="1" smtClean="0"/>
              <a:t>LuaJIT</a:t>
            </a:r>
            <a:r>
              <a:rPr lang="en-US" dirty="0" smtClean="0"/>
              <a:t>, </a:t>
            </a:r>
            <a:r>
              <a:rPr lang="en-US" dirty="0" err="1" smtClean="0"/>
              <a:t>TinyC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Just-In-Time based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WHY WE NEED CUSTOMIZED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Derivative</a:t>
            </a:r>
          </a:p>
          <a:p>
            <a:pPr lvl="1"/>
            <a:r>
              <a:rPr lang="en-US" dirty="0" err="1" smtClean="0"/>
              <a:t>ddx</a:t>
            </a:r>
            <a:r>
              <a:rPr lang="en-US" dirty="0" smtClean="0"/>
              <a:t>, </a:t>
            </a:r>
            <a:r>
              <a:rPr lang="en-US" dirty="0" err="1" smtClean="0"/>
              <a:t>ddy</a:t>
            </a:r>
            <a:endParaRPr lang="en-US" dirty="0" smtClean="0"/>
          </a:p>
          <a:p>
            <a:pPr lvl="1"/>
            <a:r>
              <a:rPr lang="en-US" dirty="0" smtClean="0"/>
              <a:t>Analytic solution</a:t>
            </a:r>
          </a:p>
          <a:p>
            <a:pPr lvl="2"/>
            <a:r>
              <a:rPr lang="en-US" dirty="0" smtClean="0"/>
              <a:t>Could not process sample based data</a:t>
            </a:r>
          </a:p>
          <a:p>
            <a:pPr lvl="2"/>
            <a:r>
              <a:rPr lang="en-US" dirty="0" smtClean="0"/>
              <a:t>E.g. texture.</a:t>
            </a:r>
          </a:p>
          <a:p>
            <a:pPr lvl="1"/>
            <a:r>
              <a:rPr lang="en-US" dirty="0"/>
              <a:t>Interpolation-based </a:t>
            </a:r>
            <a:r>
              <a:rPr lang="en-US" dirty="0" smtClean="0"/>
              <a:t>derivative</a:t>
            </a:r>
          </a:p>
          <a:p>
            <a:pPr lvl="2"/>
            <a:r>
              <a:rPr lang="en-US" dirty="0" smtClean="0"/>
              <a:t>Differential solution</a:t>
            </a:r>
          </a:p>
          <a:p>
            <a:pPr lvl="2"/>
            <a:r>
              <a:rPr lang="en-US" dirty="0" smtClean="0"/>
              <a:t>Continuation/precision </a:t>
            </a:r>
            <a:r>
              <a:rPr lang="en-US" dirty="0"/>
              <a:t>on </a:t>
            </a:r>
            <a:r>
              <a:rPr lang="en-US" dirty="0" smtClean="0"/>
              <a:t>1/2-order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No code is fastest code</a:t>
            </a:r>
          </a:p>
        </p:txBody>
      </p:sp>
    </p:spTree>
    <p:extLst>
      <p:ext uri="{BB962C8B-B14F-4D97-AF65-F5344CB8AC3E}">
        <p14:creationId xmlns:p14="http://schemas.microsoft.com/office/powerpoint/2010/main" val="11048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derivative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Goal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𝑎𝑡𝑡𝑟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𝑝𝑖𝑥𝑒𝑙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𝑒𝑥𝑝𝑟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𝑝𝑖𝑥𝑒𝑙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𝑎𝑡𝑡𝑟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SIMD</a:t>
                </a:r>
              </a:p>
              <a:p>
                <a:pPr lvl="2"/>
                <a:r>
                  <a:rPr lang="en-US" dirty="0"/>
                  <a:t>They “want to” ? No, they </a:t>
                </a:r>
                <a:r>
                  <a:rPr lang="en-US" dirty="0" smtClean="0"/>
                  <a:t>“ought to”</a:t>
                </a:r>
                <a:endParaRPr lang="en-US" dirty="0"/>
              </a:p>
              <a:p>
                <a:r>
                  <a:rPr lang="en-US" dirty="0" smtClean="0"/>
                  <a:t>Implementation</a:t>
                </a:r>
              </a:p>
              <a:p>
                <a:pPr lvl="1"/>
                <a:r>
                  <a:rPr lang="en-US" dirty="0" smtClean="0"/>
                  <a:t>N </a:t>
                </a:r>
                <a:r>
                  <a:rPr lang="en-US" dirty="0"/>
                  <a:t>x N pixels in one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block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SIMD is applied on block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derivative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Pixel block</a:t>
            </a:r>
          </a:p>
          <a:p>
            <a:pPr lvl="1"/>
            <a:r>
              <a:rPr lang="en-US" dirty="0" smtClean="0"/>
              <a:t>HW</a:t>
            </a:r>
          </a:p>
          <a:p>
            <a:pPr lvl="2"/>
            <a:r>
              <a:rPr lang="en-US" dirty="0" smtClean="0"/>
              <a:t>4x4 pixels per block in general</a:t>
            </a:r>
          </a:p>
          <a:p>
            <a:pPr lvl="1"/>
            <a:r>
              <a:rPr lang="en-US" dirty="0" smtClean="0"/>
              <a:t>SALVIA</a:t>
            </a:r>
          </a:p>
          <a:p>
            <a:pPr lvl="2"/>
            <a:r>
              <a:rPr lang="en-US" dirty="0" smtClean="0"/>
              <a:t>2x2 pixels per block in SSE version</a:t>
            </a:r>
          </a:p>
          <a:p>
            <a:pPr lvl="2"/>
            <a:r>
              <a:rPr lang="en-US" dirty="0" smtClean="0"/>
              <a:t>4x4 pixels per block in AVX version( in future )</a:t>
            </a:r>
          </a:p>
          <a:p>
            <a:pPr lvl="2"/>
            <a:r>
              <a:rPr lang="en-US" dirty="0" smtClean="0"/>
              <a:t>N*N pixels per block in scalar (Tune-based in 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derivative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met</a:t>
            </a:r>
          </a:p>
          <a:p>
            <a:pPr lvl="1"/>
            <a:r>
              <a:rPr lang="en-US" dirty="0" smtClean="0"/>
              <a:t>Undefined partial derivation</a:t>
            </a:r>
            <a:endParaRPr lang="en-US" dirty="0"/>
          </a:p>
          <a:p>
            <a:pPr lvl="2"/>
            <a:r>
              <a:rPr lang="en-US" dirty="0"/>
              <a:t>Sequence execution</a:t>
            </a:r>
          </a:p>
          <a:p>
            <a:pPr lvl="2"/>
            <a:r>
              <a:rPr lang="en-US" dirty="0"/>
              <a:t>Branch execution</a:t>
            </a:r>
          </a:p>
          <a:p>
            <a:pPr lvl="3"/>
            <a:r>
              <a:rPr lang="en-US" dirty="0"/>
              <a:t>Undefined and defined case</a:t>
            </a:r>
          </a:p>
          <a:p>
            <a:pPr lvl="2"/>
            <a:r>
              <a:rPr lang="en-US" dirty="0" smtClean="0"/>
              <a:t>Fake branch</a:t>
            </a:r>
          </a:p>
          <a:p>
            <a:pPr lvl="3"/>
            <a:r>
              <a:rPr lang="en-US" dirty="0" smtClean="0"/>
              <a:t>Dispatched by uniform</a:t>
            </a:r>
          </a:p>
          <a:p>
            <a:pPr lvl="3"/>
            <a:r>
              <a:rPr lang="en-US" dirty="0" smtClean="0"/>
              <a:t>Fixed for-loop is “sequence”</a:t>
            </a:r>
          </a:p>
          <a:p>
            <a:pPr lvl="1"/>
            <a:r>
              <a:rPr lang="en-US" dirty="0" smtClean="0"/>
              <a:t>Artifacts</a:t>
            </a:r>
            <a:endParaRPr lang="en-US" dirty="0"/>
          </a:p>
          <a:p>
            <a:pPr lvl="2"/>
            <a:r>
              <a:rPr lang="en-US" dirty="0"/>
              <a:t>The edge of geometry</a:t>
            </a:r>
          </a:p>
          <a:p>
            <a:pPr lvl="3"/>
            <a:r>
              <a:rPr lang="en-US" dirty="0"/>
              <a:t>One pixel triangle</a:t>
            </a:r>
          </a:p>
          <a:p>
            <a:pPr lvl="2"/>
            <a:endParaRPr 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5508104" y="3140968"/>
            <a:ext cx="33843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template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urier New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rgbClr val="010001"/>
                </a:solidFill>
                <a:latin typeface="Courier New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ddx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&amp;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addr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);</a:t>
            </a:r>
          </a:p>
          <a:p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max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 </a:t>
            </a:r>
            <a:r>
              <a:rPr lang="en-US" sz="1400" dirty="0">
                <a:solidFill>
                  <a:srgbClr val="0000FF"/>
                </a:solidFill>
                <a:latin typeface="Courier New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){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 float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  //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ddx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 c is defined</a:t>
            </a:r>
          </a:p>
          <a:p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  if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&gt;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){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  c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=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    //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ddx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 c is undefined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 }</a:t>
            </a:r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  //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ddx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 c is defined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  return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Pipeline of SALVIA</a:t>
            </a:r>
          </a:p>
          <a:p>
            <a:pPr lvl="1"/>
            <a:r>
              <a:rPr lang="en-US" dirty="0" smtClean="0"/>
              <a:t>Cooperation of stages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/>
              <a:t>r</a:t>
            </a:r>
            <a:r>
              <a:rPr lang="en-US" dirty="0" smtClean="0"/>
              <a:t>asterizer</a:t>
            </a:r>
          </a:p>
          <a:p>
            <a:pPr lvl="1"/>
            <a:r>
              <a:rPr lang="en-US" dirty="0" smtClean="0"/>
              <a:t>Sampling algorithm</a:t>
            </a:r>
          </a:p>
          <a:p>
            <a:pPr lvl="2"/>
            <a:r>
              <a:rPr lang="en-US" dirty="0" smtClean="0"/>
              <a:t>Includes Anisotropic Filtering</a:t>
            </a:r>
          </a:p>
          <a:p>
            <a:r>
              <a:rPr lang="en-US" dirty="0" smtClean="0"/>
              <a:t>Design of </a:t>
            </a:r>
            <a:r>
              <a:rPr lang="en-US" dirty="0" err="1" smtClean="0"/>
              <a:t>Shader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SIMD simulation for derivative computation</a:t>
            </a:r>
          </a:p>
          <a:p>
            <a:pPr lvl="1"/>
            <a:r>
              <a:rPr lang="en-US" dirty="0" smtClean="0"/>
              <a:t>High performance binary interface between host and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Project management( Candidate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derivative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solution</a:t>
            </a:r>
          </a:p>
          <a:p>
            <a:pPr lvl="1"/>
            <a:r>
              <a:rPr lang="en-US" dirty="0"/>
              <a:t>DX9.0c and earlier</a:t>
            </a:r>
          </a:p>
          <a:p>
            <a:pPr lvl="2"/>
            <a:r>
              <a:rPr lang="en-US" dirty="0"/>
              <a:t>No stack, all registers</a:t>
            </a:r>
          </a:p>
          <a:p>
            <a:pPr lvl="1"/>
            <a:r>
              <a:rPr lang="en-US" dirty="0"/>
              <a:t>Unused register has default value</a:t>
            </a:r>
          </a:p>
          <a:p>
            <a:pPr lvl="1"/>
            <a:r>
              <a:rPr lang="en-US" dirty="0"/>
              <a:t>Difference between registers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derivative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SALVIA Solution</a:t>
            </a:r>
          </a:p>
          <a:p>
            <a:pPr lvl="1"/>
            <a:r>
              <a:rPr lang="en-US" dirty="0" smtClean="0"/>
              <a:t>In</a:t>
            </a:r>
            <a:r>
              <a:rPr lang="en-US" altLang="zh-CN" dirty="0" smtClean="0"/>
              <a:t>terlace intrinsic</a:t>
            </a:r>
            <a:endParaRPr lang="en-US" dirty="0" smtClean="0"/>
          </a:p>
          <a:p>
            <a:pPr lvl="1"/>
            <a:r>
              <a:rPr lang="en-US" dirty="0" smtClean="0"/>
              <a:t>SIMD Acceleration on Interlaced code</a:t>
            </a:r>
          </a:p>
          <a:p>
            <a:r>
              <a:rPr lang="en-US" dirty="0" smtClean="0"/>
              <a:t>Pros.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Easy to acceleration</a:t>
            </a:r>
          </a:p>
          <a:p>
            <a:r>
              <a:rPr lang="en-US" dirty="0" smtClean="0"/>
              <a:t>Cons.</a:t>
            </a:r>
          </a:p>
          <a:p>
            <a:pPr lvl="1"/>
            <a:r>
              <a:rPr lang="en-US" smtClean="0"/>
              <a:t>Waste computation </a:t>
            </a:r>
            <a:r>
              <a:rPr lang="en-US" dirty="0" smtClean="0"/>
              <a:t>and bandwidth on tiny triangle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3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Alternative solution</a:t>
                </a:r>
              </a:p>
              <a:p>
                <a:pPr lvl="1"/>
                <a:r>
                  <a:rPr lang="en-US" dirty="0" smtClean="0"/>
                  <a:t>Route for every block pattern</a:t>
                </a:r>
              </a:p>
              <a:p>
                <a:pPr lvl="2"/>
                <a:r>
                  <a:rPr lang="en-US" dirty="0" smtClean="0"/>
                  <a:t>Pattern size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EXPLODED with block size increasing</a:t>
                </a:r>
              </a:p>
              <a:p>
                <a:pPr lvl="1"/>
                <a:r>
                  <a:rPr lang="en-US" dirty="0" smtClean="0"/>
                  <a:t>Separate full tile case and partially tile case</a:t>
                </a:r>
              </a:p>
              <a:p>
                <a:pPr lvl="2"/>
                <a:r>
                  <a:rPr lang="en-US" dirty="0" smtClean="0"/>
                  <a:t>SIMD instruction on full tile</a:t>
                </a:r>
              </a:p>
              <a:p>
                <a:pPr lvl="2"/>
                <a:r>
                  <a:rPr lang="en-US" dirty="0" smtClean="0"/>
                  <a:t>Scalar instruction on partially tile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4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6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Binary Interface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workflow of </a:t>
            </a:r>
            <a:r>
              <a:rPr lang="en-US" dirty="0" err="1"/>
              <a:t>s</a:t>
            </a:r>
            <a:r>
              <a:rPr lang="en-US" dirty="0" err="1" smtClean="0"/>
              <a:t>hader</a:t>
            </a:r>
            <a:r>
              <a:rPr lang="en-US" dirty="0" smtClean="0"/>
              <a:t> execution</a:t>
            </a:r>
          </a:p>
          <a:p>
            <a:r>
              <a:rPr lang="en-US" dirty="0" smtClean="0"/>
              <a:t>Binary Interface of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SQUEEZE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TUG</a:t>
            </a:r>
          </a:p>
          <a:p>
            <a:r>
              <a:rPr lang="en-US" altLang="zh-CN" dirty="0" smtClean="0"/>
              <a:t>Two achievements</a:t>
            </a:r>
          </a:p>
          <a:p>
            <a:pPr lvl="1"/>
            <a:r>
              <a:rPr lang="en-US" altLang="zh-CN" dirty="0" smtClean="0"/>
              <a:t>Less memory access operation</a:t>
            </a:r>
          </a:p>
          <a:p>
            <a:pPr lvl="1"/>
            <a:r>
              <a:rPr lang="en-US" altLang="zh-CN" dirty="0" smtClean="0"/>
              <a:t>Higher locality</a:t>
            </a:r>
          </a:p>
        </p:txBody>
      </p:sp>
    </p:spTree>
    <p:extLst>
      <p:ext uri="{BB962C8B-B14F-4D97-AF65-F5344CB8AC3E}">
        <p14:creationId xmlns:p14="http://schemas.microsoft.com/office/powerpoint/2010/main" val="15065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for Binary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</a:p>
          <a:p>
            <a:pPr lvl="1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Code</a:t>
            </a:r>
          </a:p>
        </p:txBody>
      </p:sp>
      <p:sp>
        <p:nvSpPr>
          <p:cNvPr id="11" name="矩形 10"/>
          <p:cNvSpPr/>
          <p:nvPr/>
        </p:nvSpPr>
        <p:spPr>
          <a:xfrm>
            <a:off x="4932040" y="1484784"/>
            <a:ext cx="36724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0001"/>
                </a:solidFill>
                <a:latin typeface="Courier New"/>
              </a:rPr>
              <a:t>float4x4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wvpMat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;</a:t>
            </a:r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VS_INPUT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{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float4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pos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: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SV_Position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float4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tex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: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SV_Texcoord0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};</a:t>
            </a:r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VS_OUTPUT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{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float4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pos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: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SV_Position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float4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tex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: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SV_Texcoord0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};</a:t>
            </a:r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r>
              <a:rPr lang="en-US" sz="1400" dirty="0">
                <a:solidFill>
                  <a:srgbClr val="010001"/>
                </a:solidFill>
                <a:latin typeface="Courier New"/>
              </a:rPr>
              <a:t>float4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world_pos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float4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){ 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  return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mul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,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wvpMat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);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}</a:t>
            </a:r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r>
              <a:rPr lang="en-US" sz="1400" dirty="0">
                <a:solidFill>
                  <a:srgbClr val="010001"/>
                </a:solidFill>
                <a:latin typeface="Courier New"/>
              </a:rPr>
              <a:t>VS_OUTPUT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vs_main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VS_INPUT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){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VS_OUTPUT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o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10001"/>
                </a:solidFill>
                <a:latin typeface="Courier New"/>
              </a:rPr>
              <a:t>o</a:t>
            </a:r>
            <a:r>
              <a:rPr lang="en-US" sz="1400" dirty="0" err="1" smtClean="0">
                <a:solidFill>
                  <a:prstClr val="black"/>
                </a:solidFill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10001"/>
                </a:solidFill>
                <a:latin typeface="Courier New"/>
              </a:rPr>
              <a:t>pos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=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world_pos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in</a:t>
            </a:r>
            <a:r>
              <a:rPr lang="en-US" sz="1400" dirty="0" err="1">
                <a:solidFill>
                  <a:prstClr val="black"/>
                </a:solidFill>
                <a:latin typeface="Courier New"/>
              </a:rPr>
              <a:t>.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pos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);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10001"/>
                </a:solidFill>
                <a:latin typeface="Courier New"/>
              </a:rPr>
              <a:t>o</a:t>
            </a:r>
            <a:r>
              <a:rPr lang="en-US" sz="1400" dirty="0" err="1" smtClean="0">
                <a:solidFill>
                  <a:prstClr val="black"/>
                </a:solidFill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10001"/>
                </a:solidFill>
                <a:latin typeface="Courier New"/>
              </a:rPr>
              <a:t>tex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=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in</a:t>
            </a:r>
            <a:r>
              <a:rPr lang="en-US" sz="1400" dirty="0" err="1">
                <a:solidFill>
                  <a:prstClr val="black"/>
                </a:solidFill>
                <a:latin typeface="Courier New"/>
              </a:rPr>
              <a:t>.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tex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  return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o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}</a:t>
            </a:r>
            <a:endParaRPr lang="en-US" sz="1400" dirty="0">
              <a:solidFill>
                <a:prstClr val="black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28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Binary Interface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Naive Idea</a:t>
            </a:r>
          </a:p>
          <a:p>
            <a:pPr lvl="1"/>
            <a:r>
              <a:rPr lang="en-US" dirty="0" smtClean="0"/>
              <a:t>As same as shared library(DLL)</a:t>
            </a:r>
          </a:p>
          <a:p>
            <a:pPr lvl="2"/>
            <a:r>
              <a:rPr lang="en-US" dirty="0" smtClean="0"/>
              <a:t>Global is global</a:t>
            </a:r>
          </a:p>
          <a:p>
            <a:pPr lvl="2"/>
            <a:r>
              <a:rPr lang="en-US" dirty="0" smtClean="0"/>
              <a:t>Function is function</a:t>
            </a:r>
          </a:p>
          <a:p>
            <a:pPr lvl="3"/>
            <a:r>
              <a:rPr lang="en-US" dirty="0" smtClean="0"/>
              <a:t>Same signature</a:t>
            </a:r>
          </a:p>
          <a:p>
            <a:pPr lvl="2"/>
            <a:r>
              <a:rPr lang="en-US" dirty="0" smtClean="0"/>
              <a:t>Local is local</a:t>
            </a:r>
          </a:p>
          <a:p>
            <a:pPr lvl="1"/>
            <a:r>
              <a:rPr lang="en-US" dirty="0" smtClean="0"/>
              <a:t>Pros.</a:t>
            </a:r>
          </a:p>
          <a:p>
            <a:pPr lvl="2"/>
            <a:r>
              <a:rPr lang="en-US" dirty="0" smtClean="0"/>
              <a:t>Nothing but easy to do</a:t>
            </a:r>
          </a:p>
          <a:p>
            <a:pPr lvl="1"/>
            <a:r>
              <a:rPr lang="en-US" dirty="0" smtClean="0"/>
              <a:t>Cons.</a:t>
            </a:r>
          </a:p>
          <a:p>
            <a:pPr lvl="2"/>
            <a:r>
              <a:rPr lang="en-US" dirty="0" smtClean="0"/>
              <a:t>Not be re-entrant</a:t>
            </a:r>
          </a:p>
          <a:p>
            <a:pPr lvl="2"/>
            <a:r>
              <a:rPr lang="en-US" dirty="0" smtClean="0"/>
              <a:t>Many data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Binary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further</a:t>
            </a:r>
          </a:p>
          <a:p>
            <a:pPr lvl="1"/>
            <a:r>
              <a:rPr lang="en-US" dirty="0" smtClean="0"/>
              <a:t>All data is passed as arguments</a:t>
            </a:r>
          </a:p>
          <a:p>
            <a:pPr lvl="1"/>
            <a:r>
              <a:rPr lang="en-US" dirty="0" smtClean="0"/>
              <a:t>Pros.</a:t>
            </a:r>
          </a:p>
          <a:p>
            <a:pPr lvl="2"/>
            <a:r>
              <a:rPr lang="en-US" dirty="0" smtClean="0"/>
              <a:t>Need a code generator for memory layout change</a:t>
            </a:r>
          </a:p>
          <a:p>
            <a:pPr lvl="2"/>
            <a:r>
              <a:rPr lang="en-US" dirty="0" smtClean="0"/>
              <a:t>Re-entrant</a:t>
            </a:r>
          </a:p>
          <a:p>
            <a:pPr lvl="1"/>
            <a:r>
              <a:rPr lang="en-US" dirty="0" smtClean="0"/>
              <a:t>Cons.</a:t>
            </a:r>
          </a:p>
          <a:p>
            <a:pPr lvl="2"/>
            <a:r>
              <a:rPr lang="en-US" dirty="0" smtClean="0"/>
              <a:t>Need a back end of compiler</a:t>
            </a:r>
          </a:p>
          <a:p>
            <a:pPr lvl="2"/>
            <a:r>
              <a:rPr lang="en-US" dirty="0" smtClean="0"/>
              <a:t>Still lots of data transfer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Binary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SALVIA solution</a:t>
            </a:r>
          </a:p>
          <a:p>
            <a:pPr lvl="1"/>
            <a:r>
              <a:rPr lang="en-US" dirty="0" smtClean="0"/>
              <a:t>Repackage data referred by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Optimized for locality</a:t>
            </a:r>
          </a:p>
          <a:p>
            <a:pPr lvl="1"/>
            <a:r>
              <a:rPr lang="en-US" dirty="0" smtClean="0"/>
              <a:t>Avoid unnecessary data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Binary Interface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Semantic</a:t>
            </a:r>
          </a:p>
          <a:p>
            <a:pPr lvl="1"/>
            <a:r>
              <a:rPr lang="en-US" dirty="0"/>
              <a:t>Protocol</a:t>
            </a:r>
          </a:p>
          <a:p>
            <a:pPr lvl="1"/>
            <a:r>
              <a:rPr lang="en-US" dirty="0"/>
              <a:t>Data storage</a:t>
            </a:r>
          </a:p>
          <a:p>
            <a:pPr lvl="2"/>
            <a:r>
              <a:rPr lang="en-US" dirty="0"/>
              <a:t>Stream, buffer, etc.</a:t>
            </a:r>
          </a:p>
          <a:p>
            <a:r>
              <a:rPr lang="en-US" dirty="0" smtClean="0"/>
              <a:t>Dataflow direction</a:t>
            </a:r>
          </a:p>
          <a:p>
            <a:pPr lvl="1"/>
            <a:r>
              <a:rPr lang="en-US" dirty="0" smtClean="0"/>
              <a:t>Input / Output</a:t>
            </a:r>
          </a:p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As Stream</a:t>
            </a:r>
          </a:p>
          <a:p>
            <a:pPr lvl="2"/>
            <a:r>
              <a:rPr lang="en-US" dirty="0" smtClean="0"/>
              <a:t>From external buffer</a:t>
            </a:r>
          </a:p>
          <a:p>
            <a:pPr lvl="2"/>
            <a:r>
              <a:rPr lang="en-US" dirty="0" smtClean="0"/>
              <a:t>VB/IB/FB</a:t>
            </a:r>
          </a:p>
          <a:p>
            <a:pPr lvl="1"/>
            <a:r>
              <a:rPr lang="en-US" dirty="0" smtClean="0"/>
              <a:t>As Buffer</a:t>
            </a:r>
          </a:p>
          <a:p>
            <a:pPr lvl="2"/>
            <a:r>
              <a:rPr lang="en-US" dirty="0"/>
              <a:t>“Register” </a:t>
            </a:r>
            <a:r>
              <a:rPr lang="en-US" dirty="0" smtClean="0"/>
              <a:t>buffer</a:t>
            </a:r>
          </a:p>
          <a:p>
            <a:pPr lvl="2"/>
            <a:r>
              <a:rPr lang="en-US" dirty="0" smtClean="0"/>
              <a:t>From internal buffer</a:t>
            </a:r>
          </a:p>
          <a:p>
            <a:pPr lvl="2"/>
            <a:r>
              <a:rPr lang="en-US" dirty="0" smtClean="0"/>
              <a:t>Generated by fixed pipeline</a:t>
            </a:r>
          </a:p>
          <a:p>
            <a:pPr lvl="2"/>
            <a:r>
              <a:rPr lang="en-US" dirty="0" smtClean="0"/>
              <a:t>Specially storage</a:t>
            </a:r>
          </a:p>
        </p:txBody>
      </p:sp>
    </p:spTree>
    <p:extLst>
      <p:ext uri="{BB962C8B-B14F-4D97-AF65-F5344CB8AC3E}">
        <p14:creationId xmlns:p14="http://schemas.microsoft.com/office/powerpoint/2010/main" val="18171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Binary Interface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Uniform</a:t>
            </a:r>
          </a:p>
          <a:p>
            <a:pPr lvl="1"/>
            <a:r>
              <a:rPr lang="en-US" dirty="0" smtClean="0"/>
              <a:t>Optimizing when byte code emitting</a:t>
            </a:r>
          </a:p>
          <a:p>
            <a:pPr lvl="1"/>
            <a:r>
              <a:rPr lang="en-US" dirty="0" smtClean="0"/>
              <a:t>Static branch</a:t>
            </a:r>
          </a:p>
          <a:p>
            <a:pPr lvl="1"/>
            <a:r>
              <a:rPr lang="en-US" dirty="0" smtClean="0"/>
              <a:t>Optimized by graphics driver</a:t>
            </a:r>
          </a:p>
          <a:p>
            <a:r>
              <a:rPr lang="en-US" dirty="0" smtClean="0"/>
              <a:t>Uniform in </a:t>
            </a:r>
            <a:r>
              <a:rPr lang="en-US" dirty="0" smtClean="0"/>
              <a:t>SALVIA </a:t>
            </a:r>
            <a:r>
              <a:rPr lang="en-US" dirty="0" smtClean="0"/>
              <a:t>Shading Language</a:t>
            </a:r>
          </a:p>
          <a:p>
            <a:pPr lvl="1"/>
            <a:r>
              <a:rPr lang="en-US" dirty="0" smtClean="0"/>
              <a:t>Problem</a:t>
            </a:r>
          </a:p>
          <a:p>
            <a:pPr lvl="2"/>
            <a:r>
              <a:rPr lang="en-US" dirty="0" smtClean="0"/>
              <a:t>Compilation is slow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Treat constant as “Input &amp; Buffer </a:t>
            </a:r>
            <a:r>
              <a:rPr lang="en-US" dirty="0" err="1" smtClean="0"/>
              <a:t>Attribiute</a:t>
            </a:r>
            <a:r>
              <a:rPr lang="en-US" dirty="0" smtClean="0"/>
              <a:t>“</a:t>
            </a:r>
          </a:p>
          <a:p>
            <a:pPr lvl="2"/>
            <a:r>
              <a:rPr lang="en-US" dirty="0" smtClean="0"/>
              <a:t>Keep branch</a:t>
            </a:r>
          </a:p>
          <a:p>
            <a:pPr lvl="3"/>
            <a:r>
              <a:rPr lang="en-US" dirty="0" smtClean="0"/>
              <a:t>Branch predication on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I: Graphics Pipeline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Pipeline stages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Assembler</a:t>
            </a:r>
          </a:p>
          <a:p>
            <a:pPr lvl="1"/>
            <a:r>
              <a:rPr lang="en-US" dirty="0"/>
              <a:t>Vertex </a:t>
            </a:r>
            <a:r>
              <a:rPr lang="en-US" i="1" dirty="0" err="1"/>
              <a:t>Shader</a:t>
            </a:r>
            <a:endParaRPr lang="en-US" i="1" dirty="0"/>
          </a:p>
          <a:p>
            <a:pPr lvl="1"/>
            <a:r>
              <a:rPr lang="en-US" dirty="0"/>
              <a:t>Rasterizer</a:t>
            </a:r>
          </a:p>
          <a:p>
            <a:pPr lvl="1"/>
            <a:r>
              <a:rPr lang="en-US" dirty="0"/>
              <a:t>Pixel </a:t>
            </a:r>
            <a:r>
              <a:rPr lang="en-US" i="1" dirty="0" err="1"/>
              <a:t>Shader</a:t>
            </a:r>
            <a:endParaRPr lang="en-US" i="1" dirty="0"/>
          </a:p>
          <a:p>
            <a:pPr lvl="1"/>
            <a:r>
              <a:rPr lang="en-US" dirty="0"/>
              <a:t>Output Merger</a:t>
            </a:r>
          </a:p>
          <a:p>
            <a:pPr lvl="2"/>
            <a:r>
              <a:rPr lang="en-US" dirty="0"/>
              <a:t>Blend </a:t>
            </a:r>
            <a:r>
              <a:rPr lang="en-US" i="1" dirty="0" err="1" smtClean="0"/>
              <a:t>shader</a:t>
            </a:r>
            <a:endParaRPr lang="en-US" i="1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Surface / Texture</a:t>
            </a:r>
          </a:p>
          <a:p>
            <a:pPr lvl="1"/>
            <a:r>
              <a:rPr lang="en-US" dirty="0" smtClean="0"/>
              <a:t>Linear Buffer</a:t>
            </a:r>
            <a:endParaRPr lang="en-US" dirty="0"/>
          </a:p>
          <a:p>
            <a:r>
              <a:rPr lang="en-US" dirty="0"/>
              <a:t>Why not </a:t>
            </a:r>
            <a:r>
              <a:rPr lang="en-US" dirty="0" smtClean="0"/>
              <a:t>support </a:t>
            </a:r>
            <a:r>
              <a:rPr lang="en-US" dirty="0"/>
              <a:t>GS/TS/HS right now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Binary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parameter layout</a:t>
            </a:r>
          </a:p>
          <a:p>
            <a:pPr lvl="1"/>
            <a:r>
              <a:rPr lang="en-US" dirty="0" smtClean="0"/>
              <a:t>Same semantic , different effect in input/output and different </a:t>
            </a:r>
            <a:r>
              <a:rPr lang="en-US" dirty="0" err="1" smtClean="0"/>
              <a:t>shader</a:t>
            </a:r>
            <a:endParaRPr lang="en-US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3205628"/>
              </p:ext>
            </p:extLst>
          </p:nvPr>
        </p:nvGraphicFramePr>
        <p:xfrm>
          <a:off x="1979712" y="3140968"/>
          <a:ext cx="6168008" cy="3559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7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Binary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host and </a:t>
            </a:r>
            <a:r>
              <a:rPr lang="en-US" dirty="0" err="1" smtClean="0"/>
              <a:t>shader</a:t>
            </a:r>
            <a:r>
              <a:rPr lang="en-US" dirty="0" smtClean="0"/>
              <a:t> cooperation</a:t>
            </a:r>
          </a:p>
          <a:p>
            <a:pPr lvl="1"/>
            <a:r>
              <a:rPr lang="en-US" dirty="0" smtClean="0"/>
              <a:t>Layout is computed by </a:t>
            </a:r>
            <a:r>
              <a:rPr lang="en-US" dirty="0" err="1" smtClean="0"/>
              <a:t>shader</a:t>
            </a:r>
            <a:r>
              <a:rPr lang="en-US" dirty="0" smtClean="0"/>
              <a:t> compiler</a:t>
            </a:r>
          </a:p>
          <a:p>
            <a:pPr lvl="1"/>
            <a:r>
              <a:rPr lang="en-US" dirty="0" smtClean="0"/>
              <a:t>Memory are allocated by host</a:t>
            </a:r>
          </a:p>
          <a:p>
            <a:pPr lvl="1"/>
            <a:r>
              <a:rPr lang="en-US" dirty="0" smtClean="0"/>
              <a:t>Data fetching and setting by host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Some </a:t>
            </a:r>
            <a:r>
              <a:rPr lang="en-US" dirty="0" err="1" smtClean="0">
                <a:solidFill>
                  <a:srgbClr val="FFFF00"/>
                </a:solidFill>
              </a:rPr>
              <a:t>shader</a:t>
            </a:r>
            <a:r>
              <a:rPr lang="en-US" dirty="0" smtClean="0">
                <a:solidFill>
                  <a:srgbClr val="FFFF00"/>
                </a:solidFill>
              </a:rPr>
              <a:t> related code is generated by compiler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Attribute </a:t>
            </a:r>
            <a:r>
              <a:rPr lang="en-US" dirty="0" smtClean="0">
                <a:solidFill>
                  <a:srgbClr val="FFFF00"/>
                </a:solidFill>
              </a:rPr>
              <a:t>interpolating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Generated semantic value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Less memory bandwidth</a:t>
            </a:r>
          </a:p>
          <a:p>
            <a:r>
              <a:rPr lang="en-US" sz="2800" dirty="0" smtClean="0"/>
              <a:t>Final goal</a:t>
            </a:r>
          </a:p>
          <a:p>
            <a:pPr lvl="1"/>
            <a:r>
              <a:rPr lang="en-US" sz="2400" dirty="0" smtClean="0"/>
              <a:t>ALL IS JUST IN TIME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Binary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design together</a:t>
            </a:r>
          </a:p>
          <a:p>
            <a:r>
              <a:rPr lang="en-US" dirty="0" smtClean="0"/>
              <a:t>Implementation</a:t>
            </a:r>
          </a:p>
        </p:txBody>
      </p:sp>
      <p:sp>
        <p:nvSpPr>
          <p:cNvPr id="4" name="矩形 10"/>
          <p:cNvSpPr/>
          <p:nvPr/>
        </p:nvSpPr>
        <p:spPr>
          <a:xfrm>
            <a:off x="5471592" y="1484784"/>
            <a:ext cx="36724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0001"/>
                </a:solidFill>
                <a:latin typeface="Courier New"/>
              </a:rPr>
              <a:t>float4x4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wvpMat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;</a:t>
            </a:r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VS_INPUT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{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float4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pos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: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SV_Position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float4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tex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: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SV_Texcoord0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};</a:t>
            </a:r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VS_OUTPUT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{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float4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pos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: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SV_Position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float4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tex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: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SV_Texcoord0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};</a:t>
            </a:r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r>
              <a:rPr lang="en-US" sz="1400" dirty="0">
                <a:solidFill>
                  <a:srgbClr val="010001"/>
                </a:solidFill>
                <a:latin typeface="Courier New"/>
              </a:rPr>
              <a:t>float4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world_pos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float4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){ 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  return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mul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,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wvpMat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);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}</a:t>
            </a:r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endParaRPr lang="en-US" sz="1400" dirty="0">
              <a:solidFill>
                <a:prstClr val="black"/>
              </a:solidFill>
              <a:latin typeface="Courier New"/>
            </a:endParaRPr>
          </a:p>
          <a:p>
            <a:r>
              <a:rPr lang="en-US" sz="1400" dirty="0">
                <a:solidFill>
                  <a:srgbClr val="010001"/>
                </a:solidFill>
                <a:latin typeface="Courier New"/>
              </a:rPr>
              <a:t>VS_OUTPUT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vs_main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VS_INPUT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){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VS_OUTPUT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o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10001"/>
                </a:solidFill>
                <a:latin typeface="Courier New"/>
              </a:rPr>
              <a:t>o</a:t>
            </a:r>
            <a:r>
              <a:rPr lang="en-US" sz="1400" dirty="0" err="1" smtClean="0">
                <a:solidFill>
                  <a:prstClr val="black"/>
                </a:solidFill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10001"/>
                </a:solidFill>
                <a:latin typeface="Courier New"/>
              </a:rPr>
              <a:t>pos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=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world_pos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in</a:t>
            </a:r>
            <a:r>
              <a:rPr lang="en-US" sz="1400" dirty="0" err="1">
                <a:solidFill>
                  <a:prstClr val="black"/>
                </a:solidFill>
                <a:latin typeface="Courier New"/>
              </a:rPr>
              <a:t>.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pos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);  </a:t>
            </a:r>
          </a:p>
          <a:p>
            <a:r>
              <a:rPr lang="en-US" sz="1400" dirty="0" smtClean="0">
                <a:solidFill>
                  <a:srgbClr val="010001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10001"/>
                </a:solidFill>
                <a:latin typeface="Courier New"/>
              </a:rPr>
              <a:t>o</a:t>
            </a:r>
            <a:r>
              <a:rPr lang="en-US" sz="1400" dirty="0" err="1" smtClean="0">
                <a:solidFill>
                  <a:prstClr val="black"/>
                </a:solidFill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10001"/>
                </a:solidFill>
                <a:latin typeface="Courier New"/>
              </a:rPr>
              <a:t>tex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= 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in</a:t>
            </a:r>
            <a:r>
              <a:rPr lang="en-US" sz="1400" dirty="0" err="1">
                <a:solidFill>
                  <a:prstClr val="black"/>
                </a:solidFill>
                <a:latin typeface="Courier New"/>
              </a:rPr>
              <a:t>.</a:t>
            </a:r>
            <a:r>
              <a:rPr lang="en-US" sz="1400" dirty="0" err="1">
                <a:solidFill>
                  <a:srgbClr val="010001"/>
                </a:solidFill>
                <a:latin typeface="Courier New"/>
              </a:rPr>
              <a:t>tex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  return</a:t>
            </a:r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10001"/>
                </a:solidFill>
                <a:latin typeface="Courier New"/>
              </a:rPr>
              <a:t>o</a:t>
            </a:r>
            <a:r>
              <a:rPr lang="en-US" sz="1400" dirty="0">
                <a:solidFill>
                  <a:prstClr val="black"/>
                </a:solidFill>
                <a:latin typeface="Courier New"/>
              </a:rPr>
              <a:t>;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/>
              </a:rPr>
              <a:t>}</a:t>
            </a:r>
            <a:endParaRPr lang="en-US" sz="1400" dirty="0">
              <a:solidFill>
                <a:prstClr val="black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87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Binary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generated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1680" y="2842599"/>
            <a:ext cx="5397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urier New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STR_IN{ float4 *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, * </a:t>
            </a:r>
            <a:r>
              <a:rPr lang="en-US" sz="1200" dirty="0" err="1">
                <a:solidFill>
                  <a:prstClr val="black"/>
                </a:solidFill>
                <a:latin typeface="Courier New"/>
              </a:rPr>
              <a:t>coord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; };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urier New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STR_OUT{ float4 *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, *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</a:rPr>
              <a:t>coord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; };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urier New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BUF_IN{ float4x4 </a:t>
            </a:r>
            <a:r>
              <a:rPr lang="en-US" sz="1200" dirty="0" err="1">
                <a:solidFill>
                  <a:prstClr val="black"/>
                </a:solidFill>
                <a:latin typeface="Courier New"/>
              </a:rPr>
              <a:t>wvpMat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; };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urier New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 BUF_OUT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{};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</a:rPr>
              <a:t>vs_main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(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 STR_IN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Courier New"/>
              </a:rPr>
              <a:t>si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, STR_OUT* 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so,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 BUF_IN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* bi, BUF_OUT*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</a:rPr>
              <a:t>bo</a:t>
            </a: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){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  *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so-&gt;</a:t>
            </a:r>
            <a:r>
              <a:rPr lang="en-US" sz="12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urier New"/>
              </a:rPr>
              <a:t>mul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( *</a:t>
            </a:r>
            <a:r>
              <a:rPr lang="en-US" sz="1200" dirty="0" err="1">
                <a:solidFill>
                  <a:prstClr val="black"/>
                </a:solidFill>
                <a:latin typeface="Courier New"/>
              </a:rPr>
              <a:t>si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-&gt;</a:t>
            </a:r>
            <a:r>
              <a:rPr lang="en-US" sz="12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, bi-&gt;</a:t>
            </a:r>
            <a:r>
              <a:rPr lang="en-US" sz="1200" dirty="0" err="1">
                <a:solidFill>
                  <a:prstClr val="black"/>
                </a:solidFill>
                <a:latin typeface="Courier New"/>
              </a:rPr>
              <a:t>wvpMat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);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/>
              </a:rPr>
              <a:t>  *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so-&gt;</a:t>
            </a:r>
            <a:r>
              <a:rPr lang="en-US" sz="1200" dirty="0" err="1">
                <a:solidFill>
                  <a:prstClr val="black"/>
                </a:solidFill>
                <a:latin typeface="Courier New"/>
              </a:rPr>
              <a:t>coord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 = *</a:t>
            </a:r>
            <a:r>
              <a:rPr lang="en-US" sz="1200" dirty="0" err="1">
                <a:solidFill>
                  <a:prstClr val="black"/>
                </a:solidFill>
                <a:latin typeface="Courier New"/>
              </a:rPr>
              <a:t>si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-&gt;</a:t>
            </a:r>
            <a:r>
              <a:rPr lang="en-US" sz="1200" dirty="0" err="1">
                <a:solidFill>
                  <a:prstClr val="black"/>
                </a:solidFill>
                <a:latin typeface="Courier New"/>
              </a:rPr>
              <a:t>coord</a:t>
            </a:r>
            <a:r>
              <a:rPr lang="en-US" sz="1200" dirty="0">
                <a:solidFill>
                  <a:prstClr val="black"/>
                </a:solidFill>
                <a:latin typeface="Courier New"/>
              </a:rPr>
              <a:t>; </a:t>
            </a:r>
            <a:r>
              <a:rPr lang="en-US" sz="1200" dirty="0">
                <a:solidFill>
                  <a:srgbClr val="FFFF00"/>
                </a:solidFill>
                <a:latin typeface="Courier New"/>
              </a:rPr>
              <a:t>// Maybe optimized in future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Binary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3" cy="4525963"/>
          </a:xfrm>
        </p:spPr>
        <p:txBody>
          <a:bodyPr/>
          <a:lstStyle/>
          <a:p>
            <a:r>
              <a:rPr lang="en-US" dirty="0" smtClean="0"/>
              <a:t>Host code</a:t>
            </a:r>
          </a:p>
          <a:p>
            <a:pPr lvl="1"/>
            <a:r>
              <a:rPr lang="en-US" dirty="0" smtClean="0"/>
              <a:t>Every thread has a input data structure </a:t>
            </a:r>
          </a:p>
          <a:p>
            <a:pPr lvl="1"/>
            <a:r>
              <a:rPr lang="en-US" dirty="0" smtClean="0"/>
              <a:t>Constant copied to buffer when thread initialized</a:t>
            </a:r>
          </a:p>
          <a:p>
            <a:pPr lvl="1"/>
            <a:r>
              <a:rPr lang="en-US" dirty="0" smtClean="0"/>
              <a:t>Data per call copied to buffer before </a:t>
            </a:r>
            <a:r>
              <a:rPr lang="en-US" dirty="0" err="1" smtClean="0"/>
              <a:t>shader</a:t>
            </a:r>
            <a:r>
              <a:rPr lang="en-US" dirty="0" smtClean="0"/>
              <a:t> was called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48063" y="1340768"/>
            <a:ext cx="39739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cs typeface="Times New Roman" pitchFamily="18" charset="0"/>
              </a:rPr>
              <a:t>execute_vs</a:t>
            </a:r>
            <a:r>
              <a:rPr lang="en-US" sz="1200" dirty="0">
                <a:cs typeface="Times New Roman" pitchFamily="18" charset="0"/>
              </a:rPr>
              <a:t>( </a:t>
            </a:r>
            <a:r>
              <a:rPr lang="en-US" sz="1200" dirty="0" err="1">
                <a:cs typeface="Times New Roman" pitchFamily="18" charset="0"/>
              </a:rPr>
              <a:t>vert_cache</a:t>
            </a:r>
            <a:r>
              <a:rPr lang="en-US" sz="1200" dirty="0">
                <a:cs typeface="Times New Roman" pitchFamily="18" charset="0"/>
              </a:rPr>
              <a:t>, streams, outputs ){</a:t>
            </a:r>
          </a:p>
          <a:p>
            <a:r>
              <a:rPr lang="en-US" sz="1200" dirty="0" smtClean="0">
                <a:cs typeface="Times New Roman" pitchFamily="18" charset="0"/>
              </a:rPr>
              <a:t>  </a:t>
            </a:r>
            <a:r>
              <a:rPr lang="en-US" sz="1200" dirty="0" err="1" smtClean="0">
                <a:cs typeface="Times New Roman" pitchFamily="18" charset="0"/>
              </a:rPr>
              <a:t>stream_in</a:t>
            </a:r>
            <a:r>
              <a:rPr lang="en-US" sz="1200" dirty="0" smtClean="0">
                <a:cs typeface="Times New Roman" pitchFamily="18" charset="0"/>
              </a:rPr>
              <a:t> </a:t>
            </a:r>
            <a:r>
              <a:rPr lang="en-US" sz="1200" dirty="0" err="1">
                <a:cs typeface="Times New Roman" pitchFamily="18" charset="0"/>
              </a:rPr>
              <a:t>si</a:t>
            </a:r>
            <a:r>
              <a:rPr lang="en-US" sz="1200" dirty="0">
                <a:cs typeface="Times New Roman" pitchFamily="18" charset="0"/>
              </a:rPr>
              <a:t>[ </a:t>
            </a:r>
            <a:r>
              <a:rPr lang="en-US" sz="1200" dirty="0" err="1">
                <a:cs typeface="Times New Roman" pitchFamily="18" charset="0"/>
              </a:rPr>
              <a:t>thread_count</a:t>
            </a:r>
            <a:r>
              <a:rPr lang="en-US" sz="1200" dirty="0">
                <a:cs typeface="Times New Roman" pitchFamily="18" charset="0"/>
              </a:rPr>
              <a:t> ];</a:t>
            </a:r>
          </a:p>
          <a:p>
            <a:r>
              <a:rPr lang="en-US" sz="1200" dirty="0" smtClean="0">
                <a:cs typeface="Times New Roman" pitchFamily="18" charset="0"/>
              </a:rPr>
              <a:t>  </a:t>
            </a:r>
            <a:r>
              <a:rPr lang="en-US" sz="1200" dirty="0" err="1" smtClean="0">
                <a:cs typeface="Times New Roman" pitchFamily="18" charset="0"/>
              </a:rPr>
              <a:t>buffer_in</a:t>
            </a:r>
            <a:r>
              <a:rPr lang="en-US" sz="1200" dirty="0" smtClean="0">
                <a:cs typeface="Times New Roman" pitchFamily="18" charset="0"/>
              </a:rPr>
              <a:t> </a:t>
            </a:r>
            <a:r>
              <a:rPr lang="en-US" sz="1200" dirty="0">
                <a:cs typeface="Times New Roman" pitchFamily="18" charset="0"/>
              </a:rPr>
              <a:t>bi[ </a:t>
            </a:r>
            <a:r>
              <a:rPr lang="en-US" sz="1200" dirty="0" err="1">
                <a:cs typeface="Times New Roman" pitchFamily="18" charset="0"/>
              </a:rPr>
              <a:t>thread_count</a:t>
            </a:r>
            <a:r>
              <a:rPr lang="en-US" sz="1200" dirty="0">
                <a:cs typeface="Times New Roman" pitchFamily="18" charset="0"/>
              </a:rPr>
              <a:t> ];</a:t>
            </a:r>
          </a:p>
          <a:p>
            <a:r>
              <a:rPr lang="en-US" sz="1200" dirty="0" smtClean="0">
                <a:cs typeface="Times New Roman" pitchFamily="18" charset="0"/>
              </a:rPr>
              <a:t>  </a:t>
            </a:r>
            <a:r>
              <a:rPr lang="en-US" sz="1200" dirty="0" err="1" smtClean="0">
                <a:cs typeface="Times New Roman" pitchFamily="18" charset="0"/>
              </a:rPr>
              <a:t>stream_out</a:t>
            </a:r>
            <a:r>
              <a:rPr lang="en-US" sz="1200" dirty="0" smtClean="0">
                <a:cs typeface="Times New Roman" pitchFamily="18" charset="0"/>
              </a:rPr>
              <a:t> </a:t>
            </a:r>
            <a:r>
              <a:rPr lang="en-US" sz="1200" dirty="0">
                <a:cs typeface="Times New Roman" pitchFamily="18" charset="0"/>
              </a:rPr>
              <a:t>so[ </a:t>
            </a:r>
            <a:r>
              <a:rPr lang="en-US" sz="1200" dirty="0" err="1">
                <a:cs typeface="Times New Roman" pitchFamily="18" charset="0"/>
              </a:rPr>
              <a:t>thread_count</a:t>
            </a:r>
            <a:r>
              <a:rPr lang="en-US" sz="1200" dirty="0">
                <a:cs typeface="Times New Roman" pitchFamily="18" charset="0"/>
              </a:rPr>
              <a:t> ];</a:t>
            </a:r>
          </a:p>
          <a:p>
            <a:r>
              <a:rPr lang="en-US" sz="1200" dirty="0" smtClean="0">
                <a:cs typeface="Times New Roman" pitchFamily="18" charset="0"/>
              </a:rPr>
              <a:t>  </a:t>
            </a:r>
            <a:r>
              <a:rPr lang="en-US" sz="1200" dirty="0" err="1" smtClean="0">
                <a:cs typeface="Times New Roman" pitchFamily="18" charset="0"/>
              </a:rPr>
              <a:t>buffer_out</a:t>
            </a:r>
            <a:r>
              <a:rPr lang="en-US" sz="1200" dirty="0" smtClean="0">
                <a:cs typeface="Times New Roman" pitchFamily="18" charset="0"/>
              </a:rPr>
              <a:t> </a:t>
            </a:r>
            <a:r>
              <a:rPr lang="en-US" sz="1200" dirty="0" err="1">
                <a:cs typeface="Times New Roman" pitchFamily="18" charset="0"/>
              </a:rPr>
              <a:t>bo</a:t>
            </a:r>
            <a:r>
              <a:rPr lang="en-US" sz="1200" dirty="0">
                <a:cs typeface="Times New Roman" pitchFamily="18" charset="0"/>
              </a:rPr>
              <a:t>[ </a:t>
            </a:r>
            <a:r>
              <a:rPr lang="en-US" sz="1200" dirty="0" err="1">
                <a:cs typeface="Times New Roman" pitchFamily="18" charset="0"/>
              </a:rPr>
              <a:t>thread_count</a:t>
            </a:r>
            <a:r>
              <a:rPr lang="en-US" sz="1200" dirty="0">
                <a:cs typeface="Times New Roman" pitchFamily="18" charset="0"/>
              </a:rPr>
              <a:t> ];</a:t>
            </a:r>
          </a:p>
          <a:p>
            <a:endParaRPr lang="en-US" sz="1200" dirty="0">
              <a:cs typeface="Times New Roman" pitchFamily="18" charset="0"/>
            </a:endParaRPr>
          </a:p>
          <a:p>
            <a:r>
              <a:rPr lang="en-US" sz="1200" dirty="0" smtClean="0">
                <a:cs typeface="Times New Roman" pitchFamily="18" charset="0"/>
              </a:rPr>
              <a:t>  </a:t>
            </a:r>
            <a:r>
              <a:rPr lang="en-US" sz="1200" dirty="0" err="1" smtClean="0">
                <a:cs typeface="Times New Roman" pitchFamily="18" charset="0"/>
              </a:rPr>
              <a:t>threaded_executor</a:t>
            </a:r>
            <a:r>
              <a:rPr lang="en-US" sz="1200" dirty="0" smtClean="0">
                <a:cs typeface="Times New Roman" pitchFamily="18" charset="0"/>
              </a:rPr>
              <a:t> </a:t>
            </a:r>
            <a:r>
              <a:rPr lang="en-US" sz="1200" dirty="0">
                <a:cs typeface="Times New Roman" pitchFamily="18" charset="0"/>
              </a:rPr>
              <a:t>executors[ </a:t>
            </a:r>
            <a:r>
              <a:rPr lang="en-US" sz="1200" dirty="0" err="1">
                <a:cs typeface="Times New Roman" pitchFamily="18" charset="0"/>
              </a:rPr>
              <a:t>thread_count</a:t>
            </a:r>
            <a:r>
              <a:rPr lang="en-US" sz="1200" dirty="0">
                <a:cs typeface="Times New Roman" pitchFamily="18" charset="0"/>
              </a:rPr>
              <a:t> ];</a:t>
            </a:r>
          </a:p>
          <a:p>
            <a:endParaRPr lang="en-US" sz="1200" dirty="0">
              <a:cs typeface="Times New Roman" pitchFamily="18" charset="0"/>
            </a:endParaRPr>
          </a:p>
          <a:p>
            <a:r>
              <a:rPr lang="en-US" sz="1200" dirty="0" smtClean="0">
                <a:cs typeface="Times New Roman" pitchFamily="18" charset="0"/>
              </a:rPr>
              <a:t>  </a:t>
            </a:r>
            <a:r>
              <a:rPr lang="en-US" sz="1200" dirty="0" err="1" smtClean="0">
                <a:cs typeface="Times New Roman" pitchFamily="18" charset="0"/>
              </a:rPr>
              <a:t>for_each</a:t>
            </a:r>
            <a:r>
              <a:rPr lang="en-US" sz="1200" dirty="0">
                <a:cs typeface="Times New Roman" pitchFamily="18" charset="0"/>
              </a:rPr>
              <a:t>( i in [0, </a:t>
            </a:r>
            <a:r>
              <a:rPr lang="en-US" sz="1200" dirty="0" err="1">
                <a:cs typeface="Times New Roman" pitchFamily="18" charset="0"/>
              </a:rPr>
              <a:t>executors.length</a:t>
            </a:r>
            <a:r>
              <a:rPr lang="en-US" sz="1200" dirty="0">
                <a:cs typeface="Times New Roman" pitchFamily="18" charset="0"/>
              </a:rPr>
              <a:t>) ){</a:t>
            </a:r>
          </a:p>
          <a:p>
            <a:r>
              <a:rPr lang="en-US" sz="1200" dirty="0" smtClean="0">
                <a:cs typeface="Times New Roman" pitchFamily="18" charset="0"/>
              </a:rPr>
              <a:t>    bi[i</a:t>
            </a:r>
            <a:r>
              <a:rPr lang="en-US" sz="1200" dirty="0">
                <a:cs typeface="Times New Roman" pitchFamily="18" charset="0"/>
              </a:rPr>
              <a:t>]-&gt;</a:t>
            </a:r>
            <a:r>
              <a:rPr lang="en-US" sz="1200" dirty="0" err="1">
                <a:cs typeface="Times New Roman" pitchFamily="18" charset="0"/>
              </a:rPr>
              <a:t>set_constant</a:t>
            </a:r>
            <a:r>
              <a:rPr lang="en-US" sz="1200" dirty="0">
                <a:cs typeface="Times New Roman" pitchFamily="18" charset="0"/>
              </a:rPr>
              <a:t>();</a:t>
            </a:r>
          </a:p>
          <a:p>
            <a:r>
              <a:rPr lang="en-US" sz="1200" dirty="0" smtClean="0">
                <a:cs typeface="Times New Roman" pitchFamily="18" charset="0"/>
              </a:rPr>
              <a:t>    bi[i</a:t>
            </a:r>
            <a:r>
              <a:rPr lang="en-US" sz="1200" dirty="0">
                <a:cs typeface="Times New Roman" pitchFamily="18" charset="0"/>
              </a:rPr>
              <a:t>]-&gt;</a:t>
            </a:r>
            <a:r>
              <a:rPr lang="en-US" sz="1200" dirty="0" err="1">
                <a:cs typeface="Times New Roman" pitchFamily="18" charset="0"/>
              </a:rPr>
              <a:t>calculate_builtin_semantics</a:t>
            </a:r>
            <a:r>
              <a:rPr lang="en-US" sz="1200" dirty="0">
                <a:cs typeface="Times New Roman" pitchFamily="18" charset="0"/>
              </a:rPr>
              <a:t>();</a:t>
            </a:r>
          </a:p>
          <a:p>
            <a:r>
              <a:rPr lang="en-US" sz="1200" dirty="0" smtClean="0">
                <a:cs typeface="Times New Roman" pitchFamily="18" charset="0"/>
              </a:rPr>
              <a:t>    </a:t>
            </a:r>
            <a:r>
              <a:rPr lang="en-US" sz="1200" dirty="0" err="1" smtClean="0">
                <a:cs typeface="Times New Roman" pitchFamily="18" charset="0"/>
              </a:rPr>
              <a:t>si</a:t>
            </a:r>
            <a:r>
              <a:rPr lang="en-US" sz="1200" dirty="0" smtClean="0">
                <a:cs typeface="Times New Roman" pitchFamily="18" charset="0"/>
              </a:rPr>
              <a:t>[i</a:t>
            </a:r>
            <a:r>
              <a:rPr lang="en-US" sz="1200" dirty="0">
                <a:cs typeface="Times New Roman" pitchFamily="18" charset="0"/>
              </a:rPr>
              <a:t>]-&gt;</a:t>
            </a:r>
            <a:r>
              <a:rPr lang="en-US" sz="1200" dirty="0" err="1">
                <a:cs typeface="Times New Roman" pitchFamily="18" charset="0"/>
              </a:rPr>
              <a:t>set_by_streams</a:t>
            </a:r>
            <a:r>
              <a:rPr lang="en-US" sz="1200" dirty="0">
                <a:cs typeface="Times New Roman" pitchFamily="18" charset="0"/>
              </a:rPr>
              <a:t>();</a:t>
            </a:r>
          </a:p>
          <a:p>
            <a:endParaRPr lang="en-US" sz="1200" dirty="0">
              <a:cs typeface="Times New Roman" pitchFamily="18" charset="0"/>
            </a:endParaRPr>
          </a:p>
          <a:p>
            <a:r>
              <a:rPr lang="en-US" sz="1200" dirty="0" smtClean="0">
                <a:cs typeface="Times New Roman" pitchFamily="18" charset="0"/>
              </a:rPr>
              <a:t>    </a:t>
            </a:r>
            <a:r>
              <a:rPr lang="en-US" sz="1200" dirty="0" err="1" smtClean="0">
                <a:cs typeface="Times New Roman" pitchFamily="18" charset="0"/>
              </a:rPr>
              <a:t>bo</a:t>
            </a:r>
            <a:r>
              <a:rPr lang="en-US" sz="1200" dirty="0" smtClean="0">
                <a:cs typeface="Times New Roman" pitchFamily="18" charset="0"/>
              </a:rPr>
              <a:t>-</a:t>
            </a:r>
            <a:r>
              <a:rPr lang="en-US" sz="1200" dirty="0">
                <a:cs typeface="Times New Roman" pitchFamily="18" charset="0"/>
              </a:rPr>
              <a:t>&gt;</a:t>
            </a:r>
            <a:r>
              <a:rPr lang="en-US" sz="1200" dirty="0" err="1">
                <a:cs typeface="Times New Roman" pitchFamily="18" charset="0"/>
              </a:rPr>
              <a:t>generated_by_vert_cache</a:t>
            </a:r>
            <a:r>
              <a:rPr lang="en-US" sz="1200" dirty="0">
                <a:cs typeface="Times New Roman" pitchFamily="18" charset="0"/>
              </a:rPr>
              <a:t>( </a:t>
            </a:r>
            <a:r>
              <a:rPr lang="en-US" sz="1200" dirty="0" err="1">
                <a:cs typeface="Times New Roman" pitchFamily="18" charset="0"/>
              </a:rPr>
              <a:t>vert_cache</a:t>
            </a:r>
            <a:r>
              <a:rPr lang="en-US" sz="1200" dirty="0">
                <a:cs typeface="Times New Roman" pitchFamily="18" charset="0"/>
              </a:rPr>
              <a:t>, i );</a:t>
            </a:r>
          </a:p>
          <a:p>
            <a:r>
              <a:rPr lang="en-US" sz="1200" dirty="0" smtClean="0">
                <a:cs typeface="Times New Roman" pitchFamily="18" charset="0"/>
              </a:rPr>
              <a:t>    so-</a:t>
            </a:r>
            <a:r>
              <a:rPr lang="en-US" sz="1200" dirty="0">
                <a:cs typeface="Times New Roman" pitchFamily="18" charset="0"/>
              </a:rPr>
              <a:t>&gt;</a:t>
            </a:r>
            <a:r>
              <a:rPr lang="en-US" sz="1200" dirty="0" err="1">
                <a:cs typeface="Times New Roman" pitchFamily="18" charset="0"/>
              </a:rPr>
              <a:t>generated_by_vert_cache</a:t>
            </a:r>
            <a:r>
              <a:rPr lang="en-US" sz="1200" dirty="0">
                <a:cs typeface="Times New Roman" pitchFamily="18" charset="0"/>
              </a:rPr>
              <a:t>( </a:t>
            </a:r>
            <a:r>
              <a:rPr lang="en-US" sz="1200" dirty="0" err="1">
                <a:cs typeface="Times New Roman" pitchFamily="18" charset="0"/>
              </a:rPr>
              <a:t>vert_cache</a:t>
            </a:r>
            <a:r>
              <a:rPr lang="en-US" sz="1200" dirty="0">
                <a:cs typeface="Times New Roman" pitchFamily="18" charset="0"/>
              </a:rPr>
              <a:t>, i );</a:t>
            </a:r>
          </a:p>
          <a:p>
            <a:endParaRPr lang="en-US" sz="1200" dirty="0">
              <a:cs typeface="Times New Roman" pitchFamily="18" charset="0"/>
            </a:endParaRPr>
          </a:p>
          <a:p>
            <a:r>
              <a:rPr lang="en-US" sz="1200" dirty="0" smtClean="0">
                <a:cs typeface="Times New Roman" pitchFamily="18" charset="0"/>
              </a:rPr>
              <a:t>    for( tri in </a:t>
            </a:r>
            <a:r>
              <a:rPr lang="en-US" sz="1200" dirty="0" err="1" smtClean="0">
                <a:cs typeface="Times New Roman" pitchFamily="18" charset="0"/>
              </a:rPr>
              <a:t>tri_bucket</a:t>
            </a:r>
            <a:r>
              <a:rPr lang="en-US" sz="1200" dirty="0" smtClean="0">
                <a:cs typeface="Times New Roman" pitchFamily="18" charset="0"/>
              </a:rPr>
              <a:t>[i] ){</a:t>
            </a:r>
            <a:endParaRPr lang="en-US" sz="1200" dirty="0">
              <a:cs typeface="Times New Roman" pitchFamily="18" charset="0"/>
            </a:endParaRPr>
          </a:p>
          <a:p>
            <a:r>
              <a:rPr lang="en-US" sz="1200" dirty="0" smtClean="0">
                <a:cs typeface="Times New Roman" pitchFamily="18" charset="0"/>
              </a:rPr>
              <a:t>      ASYNC_INVOKE</a:t>
            </a:r>
            <a:r>
              <a:rPr lang="en-US" sz="1200" dirty="0">
                <a:cs typeface="Times New Roman" pitchFamily="18" charset="0"/>
              </a:rPr>
              <a:t>( </a:t>
            </a:r>
            <a:r>
              <a:rPr lang="en-US" sz="1200" dirty="0" smtClean="0">
                <a:cs typeface="Times New Roman" pitchFamily="18" charset="0"/>
              </a:rPr>
              <a:t>executor[i], tri );</a:t>
            </a:r>
          </a:p>
          <a:p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   }</a:t>
            </a:r>
            <a:endParaRPr lang="en-US" sz="1200" dirty="0">
              <a:cs typeface="Times New Roman" pitchFamily="18" charset="0"/>
            </a:endParaRPr>
          </a:p>
          <a:p>
            <a:r>
              <a:rPr lang="en-US" sz="1200" dirty="0" smtClean="0">
                <a:cs typeface="Times New Roman" pitchFamily="18" charset="0"/>
              </a:rPr>
              <a:t>  }</a:t>
            </a:r>
            <a:endParaRPr lang="en-US" sz="1200" dirty="0">
              <a:cs typeface="Times New Roman" pitchFamily="18" charset="0"/>
            </a:endParaRPr>
          </a:p>
          <a:p>
            <a:endParaRPr lang="en-US" sz="1200" dirty="0">
              <a:cs typeface="Times New Roman" pitchFamily="18" charset="0"/>
            </a:endParaRPr>
          </a:p>
          <a:p>
            <a:r>
              <a:rPr lang="en-US" sz="1200" dirty="0" smtClean="0">
                <a:cs typeface="Times New Roman" pitchFamily="18" charset="0"/>
              </a:rPr>
              <a:t>  </a:t>
            </a:r>
            <a:r>
              <a:rPr lang="en-US" sz="1200" dirty="0" err="1" smtClean="0">
                <a:cs typeface="Times New Roman" pitchFamily="18" charset="0"/>
              </a:rPr>
              <a:t>outputs.combine_with</a:t>
            </a:r>
            <a:r>
              <a:rPr lang="en-US" sz="1200" dirty="0">
                <a:cs typeface="Times New Roman" pitchFamily="18" charset="0"/>
              </a:rPr>
              <a:t>( so, </a:t>
            </a:r>
            <a:r>
              <a:rPr lang="en-US" sz="1200" dirty="0" err="1">
                <a:cs typeface="Times New Roman" pitchFamily="18" charset="0"/>
              </a:rPr>
              <a:t>bo</a:t>
            </a:r>
            <a:r>
              <a:rPr lang="en-US" sz="1200" dirty="0">
                <a:cs typeface="Times New Roman" pitchFamily="18" charset="0"/>
              </a:rPr>
              <a:t> );</a:t>
            </a:r>
          </a:p>
          <a:p>
            <a:r>
              <a:rPr lang="en-US" sz="1200" dirty="0">
                <a:cs typeface="Times New Roman" pitchFamily="18" charset="0"/>
              </a:rPr>
              <a:t>}</a:t>
            </a:r>
          </a:p>
          <a:p>
            <a:endParaRPr lang="en-US" sz="1200" dirty="0">
              <a:cs typeface="Times New Roman" pitchFamily="18" charset="0"/>
            </a:endParaRPr>
          </a:p>
          <a:p>
            <a:r>
              <a:rPr lang="en-US" sz="1200" dirty="0" err="1">
                <a:cs typeface="Times New Roman" pitchFamily="18" charset="0"/>
              </a:rPr>
              <a:t>theaded_executor</a:t>
            </a:r>
            <a:r>
              <a:rPr lang="en-US" sz="1200" dirty="0">
                <a:cs typeface="Times New Roman" pitchFamily="18" charset="0"/>
              </a:rPr>
              <a:t>( </a:t>
            </a:r>
            <a:r>
              <a:rPr lang="en-US" sz="1200" dirty="0" err="1">
                <a:cs typeface="Times New Roman" pitchFamily="18" charset="0"/>
              </a:rPr>
              <a:t>si</a:t>
            </a:r>
            <a:r>
              <a:rPr lang="en-US" sz="1200" dirty="0">
                <a:cs typeface="Times New Roman" pitchFamily="18" charset="0"/>
              </a:rPr>
              <a:t>, so, bi, </a:t>
            </a:r>
            <a:r>
              <a:rPr lang="en-US" sz="1200" dirty="0" err="1">
                <a:cs typeface="Times New Roman" pitchFamily="18" charset="0"/>
              </a:rPr>
              <a:t>bo</a:t>
            </a:r>
            <a:r>
              <a:rPr lang="en-US" sz="1200" dirty="0">
                <a:cs typeface="Times New Roman" pitchFamily="18" charset="0"/>
              </a:rPr>
              <a:t>, </a:t>
            </a:r>
            <a:r>
              <a:rPr lang="en-US" sz="1200" dirty="0" err="1">
                <a:cs typeface="Times New Roman" pitchFamily="18" charset="0"/>
              </a:rPr>
              <a:t>triangle_info</a:t>
            </a:r>
            <a:r>
              <a:rPr lang="en-US" sz="1200" dirty="0">
                <a:cs typeface="Times New Roman" pitchFamily="18" charset="0"/>
              </a:rPr>
              <a:t> ){</a:t>
            </a:r>
          </a:p>
          <a:p>
            <a:r>
              <a:rPr lang="en-US" sz="1200" dirty="0" smtClean="0">
                <a:cs typeface="Times New Roman" pitchFamily="18" charset="0"/>
              </a:rPr>
              <a:t>  </a:t>
            </a:r>
            <a:r>
              <a:rPr lang="en-US" sz="1200" dirty="0" err="1" smtClean="0">
                <a:cs typeface="Times New Roman" pitchFamily="18" charset="0"/>
              </a:rPr>
              <a:t>si</a:t>
            </a:r>
            <a:r>
              <a:rPr lang="en-US" sz="1200" dirty="0" smtClean="0">
                <a:cs typeface="Times New Roman" pitchFamily="18" charset="0"/>
              </a:rPr>
              <a:t>-</a:t>
            </a:r>
            <a:r>
              <a:rPr lang="en-US" sz="1200" dirty="0">
                <a:cs typeface="Times New Roman" pitchFamily="18" charset="0"/>
              </a:rPr>
              <a:t>&gt;</a:t>
            </a:r>
            <a:r>
              <a:rPr lang="en-US" sz="1200" dirty="0" err="1">
                <a:cs typeface="Times New Roman" pitchFamily="18" charset="0"/>
              </a:rPr>
              <a:t>fill_with_triangle</a:t>
            </a:r>
            <a:r>
              <a:rPr lang="en-US" sz="1200" dirty="0">
                <a:cs typeface="Times New Roman" pitchFamily="18" charset="0"/>
              </a:rPr>
              <a:t>( </a:t>
            </a:r>
            <a:r>
              <a:rPr lang="en-US" sz="1200" dirty="0" err="1">
                <a:cs typeface="Times New Roman" pitchFamily="18" charset="0"/>
              </a:rPr>
              <a:t>triangle_info</a:t>
            </a:r>
            <a:r>
              <a:rPr lang="en-US" sz="1200" dirty="0">
                <a:cs typeface="Times New Roman" pitchFamily="18" charset="0"/>
              </a:rPr>
              <a:t> );</a:t>
            </a:r>
          </a:p>
          <a:p>
            <a:r>
              <a:rPr lang="en-US" sz="1200" dirty="0" smtClean="0">
                <a:cs typeface="Times New Roman" pitchFamily="18" charset="0"/>
              </a:rPr>
              <a:t>  bi-</a:t>
            </a:r>
            <a:r>
              <a:rPr lang="en-US" sz="1200" dirty="0">
                <a:cs typeface="Times New Roman" pitchFamily="18" charset="0"/>
              </a:rPr>
              <a:t>&gt;</a:t>
            </a:r>
            <a:r>
              <a:rPr lang="en-US" sz="1200" dirty="0" err="1">
                <a:cs typeface="Times New Roman" pitchFamily="18" charset="0"/>
              </a:rPr>
              <a:t>fill_with_triangle</a:t>
            </a:r>
            <a:r>
              <a:rPr lang="en-US" sz="1200" dirty="0">
                <a:cs typeface="Times New Roman" pitchFamily="18" charset="0"/>
              </a:rPr>
              <a:t>( </a:t>
            </a:r>
            <a:r>
              <a:rPr lang="en-US" sz="1200" dirty="0" err="1">
                <a:cs typeface="Times New Roman" pitchFamily="18" charset="0"/>
              </a:rPr>
              <a:t>triangle_info</a:t>
            </a:r>
            <a:r>
              <a:rPr lang="en-US" sz="1200" dirty="0">
                <a:cs typeface="Times New Roman" pitchFamily="18" charset="0"/>
              </a:rPr>
              <a:t> );</a:t>
            </a:r>
          </a:p>
          <a:p>
            <a:endParaRPr lang="en-US" sz="1200" dirty="0">
              <a:cs typeface="Times New Roman" pitchFamily="18" charset="0"/>
            </a:endParaRPr>
          </a:p>
          <a:p>
            <a:r>
              <a:rPr lang="it-IT" sz="1200" dirty="0" smtClean="0">
                <a:cs typeface="Times New Roman" pitchFamily="18" charset="0"/>
              </a:rPr>
              <a:t>  shader-</a:t>
            </a:r>
            <a:r>
              <a:rPr lang="it-IT" sz="1200" dirty="0">
                <a:cs typeface="Times New Roman" pitchFamily="18" charset="0"/>
              </a:rPr>
              <a:t>&gt;execute( si, so, bi, bo );</a:t>
            </a:r>
          </a:p>
          <a:p>
            <a:r>
              <a:rPr lang="en-US" sz="1200" dirty="0"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05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Any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44824"/>
            <a:ext cx="7776000" cy="1143000"/>
          </a:xfrm>
        </p:spPr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3728" y="5867400"/>
            <a:ext cx="5616624" cy="5667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Texturing and color blending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Placeholder 6" descr="SampleWindow.pn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2885" t="14000" r="1923" b="14000"/>
          <a:stretch>
            <a:fillRect/>
          </a:stretch>
        </p:blipFill>
        <p:spPr>
          <a:xfrm>
            <a:off x="1371600" y="533400"/>
            <a:ext cx="6386146" cy="5031509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lt1"/>
          </a:solidFill>
        </p:spPr>
      </p:pic>
    </p:spTree>
    <p:extLst>
      <p:ext uri="{BB962C8B-B14F-4D97-AF65-F5344CB8AC3E}">
        <p14:creationId xmlns:p14="http://schemas.microsoft.com/office/powerpoint/2010/main" val="16862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/>
          <a:srcRect l="1667" t="17301" r="1667" b="15725"/>
          <a:stretch>
            <a:fillRect/>
          </a:stretch>
        </p:blipFill>
        <p:spPr bwMode="auto">
          <a:xfrm>
            <a:off x="1066800" y="457200"/>
            <a:ext cx="7010400" cy="525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0"/>
            <a:ext cx="6860232" cy="414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 mesh with per pixel lighting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44824"/>
            <a:ext cx="77760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Assembler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Index buffer</a:t>
            </a:r>
          </a:p>
          <a:p>
            <a:pPr lvl="1"/>
            <a:r>
              <a:rPr lang="en-US" dirty="0" smtClean="0"/>
              <a:t>Vertex buffer</a:t>
            </a:r>
          </a:p>
          <a:p>
            <a:pPr lvl="1"/>
            <a:r>
              <a:rPr lang="en-US" dirty="0" smtClean="0"/>
              <a:t>Primitive Type</a:t>
            </a:r>
          </a:p>
          <a:p>
            <a:pPr lvl="2"/>
            <a:r>
              <a:rPr lang="en-US" dirty="0" smtClean="0"/>
              <a:t>Point / Line / Triangle</a:t>
            </a:r>
          </a:p>
          <a:p>
            <a:pPr lvl="2"/>
            <a:r>
              <a:rPr lang="en-US" dirty="0" smtClean="0"/>
              <a:t>List / Strip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Point List</a:t>
            </a:r>
          </a:p>
          <a:p>
            <a:pPr lvl="2"/>
            <a:r>
              <a:rPr lang="en-US" dirty="0" smtClean="0"/>
              <a:t>Ensure that it is rasterized</a:t>
            </a:r>
          </a:p>
          <a:p>
            <a:pPr lvl="2"/>
            <a:r>
              <a:rPr lang="en-US" dirty="0" smtClean="0"/>
              <a:t>Customized sampler</a:t>
            </a:r>
          </a:p>
          <a:p>
            <a:pPr lvl="3"/>
            <a:r>
              <a:rPr lang="en-US" dirty="0" smtClean="0"/>
              <a:t>Zane Li: Adaptive Shadow Map</a:t>
            </a:r>
          </a:p>
          <a:p>
            <a:pPr lvl="1"/>
            <a:r>
              <a:rPr lang="en-US" dirty="0" smtClean="0"/>
              <a:t>Line List</a:t>
            </a:r>
          </a:p>
          <a:p>
            <a:pPr lvl="2"/>
            <a:r>
              <a:rPr lang="en-US" dirty="0" smtClean="0"/>
              <a:t>Diamond rule</a:t>
            </a:r>
          </a:p>
          <a:p>
            <a:pPr lvl="1"/>
            <a:r>
              <a:rPr lang="en-US" dirty="0" smtClean="0"/>
              <a:t>Triangle List</a:t>
            </a:r>
          </a:p>
        </p:txBody>
      </p:sp>
    </p:spTree>
    <p:extLst>
      <p:ext uri="{BB962C8B-B14F-4D97-AF65-F5344CB8AC3E}">
        <p14:creationId xmlns:p14="http://schemas.microsoft.com/office/powerpoint/2010/main" val="2191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44824"/>
            <a:ext cx="7776000" cy="1143000"/>
          </a:xfrm>
        </p:spPr>
        <p:txBody>
          <a:bodyPr/>
          <a:lstStyle/>
          <a:p>
            <a:r>
              <a:rPr lang="en-US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Rasterizer Algorithms</a:t>
            </a:r>
          </a:p>
          <a:p>
            <a:pPr lvl="1"/>
            <a:r>
              <a:rPr lang="en-US" dirty="0" smtClean="0"/>
              <a:t>Hardware</a:t>
            </a:r>
          </a:p>
          <a:p>
            <a:pPr lvl="2"/>
            <a:r>
              <a:rPr lang="en-US" dirty="0" smtClean="0"/>
              <a:t>Sweep</a:t>
            </a:r>
          </a:p>
          <a:p>
            <a:pPr lvl="1"/>
            <a:r>
              <a:rPr lang="en-US" dirty="0" smtClean="0"/>
              <a:t>SALVIA</a:t>
            </a:r>
          </a:p>
          <a:p>
            <a:pPr lvl="2"/>
            <a:r>
              <a:rPr lang="en-US" dirty="0" smtClean="0"/>
              <a:t>Scan line</a:t>
            </a:r>
          </a:p>
          <a:p>
            <a:pPr lvl="2"/>
            <a:r>
              <a:rPr lang="en-US" dirty="0" smtClean="0"/>
              <a:t>Subdivision ( </a:t>
            </a:r>
            <a:r>
              <a:rPr lang="en-US" dirty="0" err="1" smtClean="0"/>
              <a:t>Larrabee</a:t>
            </a:r>
            <a:r>
              <a:rPr lang="en-US" dirty="0" smtClean="0"/>
              <a:t>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to rasterized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57398"/>
            <a:ext cx="518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9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Split triangle to top-bottom parts</a:t>
            </a:r>
          </a:p>
          <a:p>
            <a:pPr lvl="1"/>
            <a:r>
              <a:rPr lang="en-US" dirty="0" smtClean="0"/>
              <a:t>Rasterize top part and bottom part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Bigger-gra</a:t>
            </a:r>
            <a:r>
              <a:rPr lang="en-US" altLang="zh-CN" dirty="0" smtClean="0"/>
              <a:t>in size than</a:t>
            </a:r>
            <a:r>
              <a:rPr lang="en-US" dirty="0" smtClean="0"/>
              <a:t> </a:t>
            </a:r>
            <a:r>
              <a:rPr lang="en-US" altLang="zh-CN" dirty="0" err="1" smtClean="0"/>
              <a:t>scanline</a:t>
            </a:r>
            <a:endParaRPr lang="en-US" altLang="zh-CN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ormal">
      <a:majorFont>
        <a:latin typeface="Footlight MT Light"/>
        <a:ea typeface="黑体"/>
        <a:cs typeface=""/>
      </a:majorFont>
      <a:minorFont>
        <a:latin typeface="Georgia"/>
        <a:ea typeface="黑体"/>
        <a:cs typeface="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3835</TotalTime>
  <Words>1765</Words>
  <Application>Microsoft Office PowerPoint</Application>
  <PresentationFormat>On-screen Show (4:3)</PresentationFormat>
  <Paragraphs>493</Paragraphs>
  <Slides>50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凤舞九天</vt:lpstr>
      <vt:lpstr>INTRODUCTION TO SALVIA</vt:lpstr>
      <vt:lpstr>Introduction</vt:lpstr>
      <vt:lpstr>Agenda</vt:lpstr>
      <vt:lpstr>SECTION I: Graphics Pipeline</vt:lpstr>
      <vt:lpstr>Input Assembler</vt:lpstr>
      <vt:lpstr>Rasterizer</vt:lpstr>
      <vt:lpstr>Triangle to rasterized</vt:lpstr>
      <vt:lpstr>Scanline</vt:lpstr>
      <vt:lpstr>Sweep</vt:lpstr>
      <vt:lpstr>Subdivision</vt:lpstr>
      <vt:lpstr>Output Merger</vt:lpstr>
      <vt:lpstr>Output Merger</vt:lpstr>
      <vt:lpstr>Output Merger</vt:lpstr>
      <vt:lpstr>Output Merger</vt:lpstr>
      <vt:lpstr>Output Merger</vt:lpstr>
      <vt:lpstr>Cooperation with Stages</vt:lpstr>
      <vt:lpstr>Cooperation with Stages</vt:lpstr>
      <vt:lpstr>1D Buffers</vt:lpstr>
      <vt:lpstr>Texture</vt:lpstr>
      <vt:lpstr>Sampler</vt:lpstr>
      <vt:lpstr>Sampler</vt:lpstr>
      <vt:lpstr>END OF SECTION</vt:lpstr>
      <vt:lpstr>SECTION II: Shader System</vt:lpstr>
      <vt:lpstr>Architecture</vt:lpstr>
      <vt:lpstr>Motivation</vt:lpstr>
      <vt:lpstr>Motivation</vt:lpstr>
      <vt:lpstr>Design for derivative</vt:lpstr>
      <vt:lpstr>Design for derivative</vt:lpstr>
      <vt:lpstr>Design for derivative</vt:lpstr>
      <vt:lpstr>Design for derivative</vt:lpstr>
      <vt:lpstr>Design for derivative</vt:lpstr>
      <vt:lpstr>Design for derivative</vt:lpstr>
      <vt:lpstr>Design for Binary Interface</vt:lpstr>
      <vt:lpstr>Design for Binary Interface</vt:lpstr>
      <vt:lpstr>Design for Binary Interface</vt:lpstr>
      <vt:lpstr>Design for Binary Interface</vt:lpstr>
      <vt:lpstr>Design for Binary Interface</vt:lpstr>
      <vt:lpstr>Design for Binary Interface</vt:lpstr>
      <vt:lpstr>Design for Binary Interface</vt:lpstr>
      <vt:lpstr>Design for Binary Interface</vt:lpstr>
      <vt:lpstr>Design for Binary Interface</vt:lpstr>
      <vt:lpstr>Design for Binary Interface</vt:lpstr>
      <vt:lpstr>Design for Binary Interface</vt:lpstr>
      <vt:lpstr>Design for Binary Interface</vt:lpstr>
      <vt:lpstr>END OF SECTION</vt:lpstr>
      <vt:lpstr>Snapshots</vt:lpstr>
      <vt:lpstr>Texturing and color blending</vt:lpstr>
      <vt:lpstr>Complex mesh with per pixel lighting</vt:lpstr>
      <vt:lpstr>Q &amp; A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SALVIA</dc:title>
  <dc:creator>Lightsky</dc:creator>
  <cp:lastModifiedBy>wuye</cp:lastModifiedBy>
  <cp:revision>170</cp:revision>
  <dcterms:created xsi:type="dcterms:W3CDTF">2011-05-06T20:15:47Z</dcterms:created>
  <dcterms:modified xsi:type="dcterms:W3CDTF">2011-08-23T03:22:51Z</dcterms:modified>
</cp:coreProperties>
</file>