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98" r:id="rId4"/>
    <p:sldId id="259" r:id="rId5"/>
    <p:sldId id="294" r:id="rId6"/>
    <p:sldId id="261" r:id="rId7"/>
    <p:sldId id="292" r:id="rId8"/>
    <p:sldId id="295" r:id="rId9"/>
    <p:sldId id="296" r:id="rId10"/>
    <p:sldId id="265" r:id="rId11"/>
    <p:sldId id="297" r:id="rId12"/>
  </p:sldIdLst>
  <p:sldSz cx="9144000" cy="6858000" type="screen4x3"/>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4272" autoAdjust="0"/>
  </p:normalViewPr>
  <p:slideViewPr>
    <p:cSldViewPr>
      <p:cViewPr>
        <p:scale>
          <a:sx n="70" d="100"/>
          <a:sy n="70" d="100"/>
        </p:scale>
        <p:origin x="-1164" y="-330"/>
      </p:cViewPr>
      <p:guideLst>
        <p:guide orient="horz" pos="2160"/>
        <p:guide pos="2880"/>
      </p:guideLst>
    </p:cSldViewPr>
  </p:slideViewPr>
  <p:outlineViewPr>
    <p:cViewPr>
      <p:scale>
        <a:sx n="33" d="100"/>
        <a:sy n="33" d="100"/>
      </p:scale>
      <p:origin x="0" y="75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17099-C16E-4443-AAC8-7C28C4C8447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21F2D7B-3875-46DB-9E8F-C24AAF619DDA}">
      <dgm:prSet phldrT="[Text]"/>
      <dgm:spPr/>
      <dgm:t>
        <a:bodyPr/>
        <a:lstStyle/>
        <a:p>
          <a:r>
            <a:rPr lang="en-US" dirty="0" smtClean="0"/>
            <a:t>Input Assembler</a:t>
          </a:r>
          <a:endParaRPr lang="en-US" dirty="0"/>
        </a:p>
      </dgm:t>
    </dgm:pt>
    <dgm:pt modelId="{C910C04D-7344-40A7-A207-2A0CD574894E}" type="parTrans" cxnId="{8AF6235F-E00A-40B5-AA26-653057EE5AA9}">
      <dgm:prSet/>
      <dgm:spPr/>
      <dgm:t>
        <a:bodyPr/>
        <a:lstStyle/>
        <a:p>
          <a:endParaRPr lang="en-US"/>
        </a:p>
      </dgm:t>
    </dgm:pt>
    <dgm:pt modelId="{2EA37D0D-C82E-40D9-AD0B-878ECA34C0A8}" type="sibTrans" cxnId="{8AF6235F-E00A-40B5-AA26-653057EE5AA9}">
      <dgm:prSet/>
      <dgm:spPr/>
      <dgm:t>
        <a:bodyPr/>
        <a:lstStyle/>
        <a:p>
          <a:endParaRPr lang="en-US"/>
        </a:p>
      </dgm:t>
    </dgm:pt>
    <dgm:pt modelId="{ED88A83D-DF23-4F42-80C8-1FE5FB935DBC}">
      <dgm:prSet phldrT="[Text]"/>
      <dgm:spPr/>
      <dgm:t>
        <a:bodyPr/>
        <a:lstStyle/>
        <a:p>
          <a:r>
            <a:rPr lang="en-US" dirty="0" smtClean="0"/>
            <a:t>Vertex </a:t>
          </a:r>
          <a:r>
            <a:rPr lang="en-US" dirty="0" err="1" smtClean="0"/>
            <a:t>Shader</a:t>
          </a:r>
          <a:endParaRPr lang="en-US" dirty="0"/>
        </a:p>
      </dgm:t>
    </dgm:pt>
    <dgm:pt modelId="{528D9B72-E59D-4314-84D0-F3991A9765AC}" type="parTrans" cxnId="{10722DED-4A0E-4E90-85B5-F2EB4DFC58B9}">
      <dgm:prSet/>
      <dgm:spPr/>
      <dgm:t>
        <a:bodyPr/>
        <a:lstStyle/>
        <a:p>
          <a:endParaRPr lang="en-US"/>
        </a:p>
      </dgm:t>
    </dgm:pt>
    <dgm:pt modelId="{5946616C-F199-49BF-B245-6A157B26BF50}" type="sibTrans" cxnId="{10722DED-4A0E-4E90-85B5-F2EB4DFC58B9}">
      <dgm:prSet/>
      <dgm:spPr/>
      <dgm:t>
        <a:bodyPr/>
        <a:lstStyle/>
        <a:p>
          <a:endParaRPr lang="en-US"/>
        </a:p>
      </dgm:t>
    </dgm:pt>
    <dgm:pt modelId="{CCA40FD5-FF4E-4F00-A8E3-D42108F0AE61}">
      <dgm:prSet phldrT="[Text]"/>
      <dgm:spPr/>
      <dgm:t>
        <a:bodyPr/>
        <a:lstStyle/>
        <a:p>
          <a:r>
            <a:rPr lang="en-US" dirty="0" err="1" smtClean="0"/>
            <a:t>Rasterizer</a:t>
          </a:r>
          <a:endParaRPr lang="en-US" dirty="0"/>
        </a:p>
      </dgm:t>
    </dgm:pt>
    <dgm:pt modelId="{C5F9F93B-7A40-494B-8CF2-A5434665CDA5}" type="parTrans" cxnId="{4383FDFE-E821-4B06-B16D-2DB3812E7A91}">
      <dgm:prSet/>
      <dgm:spPr/>
      <dgm:t>
        <a:bodyPr/>
        <a:lstStyle/>
        <a:p>
          <a:endParaRPr lang="en-US"/>
        </a:p>
      </dgm:t>
    </dgm:pt>
    <dgm:pt modelId="{322C4B15-FA3E-4E81-9D97-F2F0AE58CC60}" type="sibTrans" cxnId="{4383FDFE-E821-4B06-B16D-2DB3812E7A91}">
      <dgm:prSet/>
      <dgm:spPr/>
      <dgm:t>
        <a:bodyPr/>
        <a:lstStyle/>
        <a:p>
          <a:endParaRPr lang="en-US"/>
        </a:p>
      </dgm:t>
    </dgm:pt>
    <dgm:pt modelId="{99079892-CC9C-4749-9EDD-3936DFE32924}">
      <dgm:prSet phldrT="[Text]"/>
      <dgm:spPr/>
      <dgm:t>
        <a:bodyPr/>
        <a:lstStyle/>
        <a:p>
          <a:r>
            <a:rPr lang="en-US" dirty="0" smtClean="0"/>
            <a:t>Blend </a:t>
          </a:r>
          <a:r>
            <a:rPr lang="en-US" dirty="0" err="1" smtClean="0"/>
            <a:t>Shader</a:t>
          </a:r>
          <a:endParaRPr lang="en-US" dirty="0" smtClean="0"/>
        </a:p>
      </dgm:t>
    </dgm:pt>
    <dgm:pt modelId="{27954838-0EEB-44A2-B681-89D0F28A313C}" type="parTrans" cxnId="{67FA02E0-B265-418D-82A6-A3AE1BA6D656}">
      <dgm:prSet/>
      <dgm:spPr/>
      <dgm:t>
        <a:bodyPr/>
        <a:lstStyle/>
        <a:p>
          <a:endParaRPr lang="en-US"/>
        </a:p>
      </dgm:t>
    </dgm:pt>
    <dgm:pt modelId="{4486CE78-9AE0-415C-9418-64453AF001C5}" type="sibTrans" cxnId="{67FA02E0-B265-418D-82A6-A3AE1BA6D656}">
      <dgm:prSet/>
      <dgm:spPr/>
      <dgm:t>
        <a:bodyPr/>
        <a:lstStyle/>
        <a:p>
          <a:endParaRPr lang="en-US"/>
        </a:p>
      </dgm:t>
    </dgm:pt>
    <dgm:pt modelId="{9CA94F87-147A-451C-A9B6-487F74C8DA0E}">
      <dgm:prSet phldrT="[Text]"/>
      <dgm:spPr/>
      <dgm:t>
        <a:bodyPr/>
        <a:lstStyle/>
        <a:p>
          <a:r>
            <a:rPr lang="en-US" dirty="0" smtClean="0"/>
            <a:t>Pixel </a:t>
          </a:r>
          <a:r>
            <a:rPr lang="en-US" dirty="0" err="1" smtClean="0"/>
            <a:t>Shader</a:t>
          </a:r>
          <a:endParaRPr lang="en-US" dirty="0"/>
        </a:p>
      </dgm:t>
    </dgm:pt>
    <dgm:pt modelId="{E659B8C7-E8FE-4D22-BEC5-4825EB857849}" type="parTrans" cxnId="{EAEB4928-8803-475D-9D12-1981B713EC93}">
      <dgm:prSet/>
      <dgm:spPr/>
      <dgm:t>
        <a:bodyPr/>
        <a:lstStyle/>
        <a:p>
          <a:endParaRPr lang="en-US"/>
        </a:p>
      </dgm:t>
    </dgm:pt>
    <dgm:pt modelId="{C48755AE-FBF3-4B2A-A33A-39E5F05ED0E0}" type="sibTrans" cxnId="{EAEB4928-8803-475D-9D12-1981B713EC93}">
      <dgm:prSet/>
      <dgm:spPr/>
      <dgm:t>
        <a:bodyPr/>
        <a:lstStyle/>
        <a:p>
          <a:endParaRPr lang="en-US"/>
        </a:p>
      </dgm:t>
    </dgm:pt>
    <dgm:pt modelId="{E9BAE9FA-1C7A-4BCB-AAA0-721AA426CE14}">
      <dgm:prSet phldrT="[Text]"/>
      <dgm:spPr/>
      <dgm:t>
        <a:bodyPr/>
        <a:lstStyle/>
        <a:p>
          <a:r>
            <a:rPr lang="en-US" dirty="0" err="1" smtClean="0"/>
            <a:t>Shader</a:t>
          </a:r>
          <a:r>
            <a:rPr lang="en-US" dirty="0" smtClean="0"/>
            <a:t> System</a:t>
          </a:r>
          <a:endParaRPr lang="en-US" dirty="0"/>
        </a:p>
      </dgm:t>
    </dgm:pt>
    <dgm:pt modelId="{F320665C-4F5F-4761-AE66-DDF91AECBC79}" type="parTrans" cxnId="{619673D7-502D-4FE1-9EBD-FF8BEBEEE7AA}">
      <dgm:prSet/>
      <dgm:spPr/>
      <dgm:t>
        <a:bodyPr/>
        <a:lstStyle/>
        <a:p>
          <a:endParaRPr lang="en-US"/>
        </a:p>
      </dgm:t>
    </dgm:pt>
    <dgm:pt modelId="{6E4ED5AD-C901-440C-A074-C58FF39D6DED}" type="sibTrans" cxnId="{619673D7-502D-4FE1-9EBD-FF8BEBEEE7AA}">
      <dgm:prSet/>
      <dgm:spPr/>
      <dgm:t>
        <a:bodyPr/>
        <a:lstStyle/>
        <a:p>
          <a:endParaRPr lang="en-US"/>
        </a:p>
      </dgm:t>
    </dgm:pt>
    <dgm:pt modelId="{0A5AB8E0-9BB4-465B-A2FF-B21862FA929E}">
      <dgm:prSet phldrT="[Text]"/>
      <dgm:spPr/>
      <dgm:t>
        <a:bodyPr/>
        <a:lstStyle/>
        <a:p>
          <a:r>
            <a:rPr lang="en-US" dirty="0" err="1" smtClean="0"/>
            <a:t>Shader</a:t>
          </a:r>
          <a:r>
            <a:rPr lang="en-US" dirty="0" smtClean="0"/>
            <a:t> System</a:t>
          </a:r>
          <a:endParaRPr lang="en-US" dirty="0"/>
        </a:p>
      </dgm:t>
    </dgm:pt>
    <dgm:pt modelId="{5D035904-C684-451C-B2C0-694DB8698311}" type="parTrans" cxnId="{1FA59DDF-F80B-4DC9-957A-F521B0F3CD8B}">
      <dgm:prSet/>
      <dgm:spPr/>
      <dgm:t>
        <a:bodyPr/>
        <a:lstStyle/>
        <a:p>
          <a:endParaRPr lang="en-US"/>
        </a:p>
      </dgm:t>
    </dgm:pt>
    <dgm:pt modelId="{1C45F599-20E7-4675-9736-205E208B5A25}" type="sibTrans" cxnId="{1FA59DDF-F80B-4DC9-957A-F521B0F3CD8B}">
      <dgm:prSet/>
      <dgm:spPr/>
      <dgm:t>
        <a:bodyPr/>
        <a:lstStyle/>
        <a:p>
          <a:endParaRPr lang="en-US"/>
        </a:p>
      </dgm:t>
    </dgm:pt>
    <dgm:pt modelId="{4144DA5B-EA5F-481E-A696-704CE29DF56E}">
      <dgm:prSet phldrT="[Text]"/>
      <dgm:spPr/>
      <dgm:t>
        <a:bodyPr/>
        <a:lstStyle/>
        <a:p>
          <a:r>
            <a:rPr lang="en-US" dirty="0" err="1" smtClean="0"/>
            <a:t>Shader</a:t>
          </a:r>
          <a:r>
            <a:rPr lang="en-US" dirty="0" smtClean="0"/>
            <a:t> System</a:t>
          </a:r>
        </a:p>
      </dgm:t>
    </dgm:pt>
    <dgm:pt modelId="{D944086A-3833-42B7-8753-9BD798FAF7EF}" type="parTrans" cxnId="{DF235253-54CD-4A81-8133-5E914ECE1CBC}">
      <dgm:prSet/>
      <dgm:spPr/>
      <dgm:t>
        <a:bodyPr/>
        <a:lstStyle/>
        <a:p>
          <a:endParaRPr lang="en-US"/>
        </a:p>
      </dgm:t>
    </dgm:pt>
    <dgm:pt modelId="{740515ED-83A1-4D67-B449-04000A3EB235}" type="sibTrans" cxnId="{DF235253-54CD-4A81-8133-5E914ECE1CBC}">
      <dgm:prSet/>
      <dgm:spPr/>
      <dgm:t>
        <a:bodyPr/>
        <a:lstStyle/>
        <a:p>
          <a:endParaRPr lang="en-US"/>
        </a:p>
      </dgm:t>
    </dgm:pt>
    <dgm:pt modelId="{4F2ACA4E-6553-42AF-94CF-E8FDD4B7517F}" type="pres">
      <dgm:prSet presAssocID="{2F217099-C16E-4443-AAC8-7C28C4C84471}" presName="Name0" presStyleCnt="0">
        <dgm:presLayoutVars>
          <dgm:dir/>
          <dgm:resizeHandles val="exact"/>
        </dgm:presLayoutVars>
      </dgm:prSet>
      <dgm:spPr/>
      <dgm:t>
        <a:bodyPr/>
        <a:lstStyle/>
        <a:p>
          <a:endParaRPr lang="en-US"/>
        </a:p>
      </dgm:t>
    </dgm:pt>
    <dgm:pt modelId="{38A2F850-8883-4749-9469-8D601D2D3C3F}" type="pres">
      <dgm:prSet presAssocID="{421F2D7B-3875-46DB-9E8F-C24AAF619DDA}" presName="node" presStyleLbl="node1" presStyleIdx="0" presStyleCnt="5">
        <dgm:presLayoutVars>
          <dgm:bulletEnabled val="1"/>
        </dgm:presLayoutVars>
      </dgm:prSet>
      <dgm:spPr/>
      <dgm:t>
        <a:bodyPr/>
        <a:lstStyle/>
        <a:p>
          <a:endParaRPr lang="en-US"/>
        </a:p>
      </dgm:t>
    </dgm:pt>
    <dgm:pt modelId="{8C3880E5-2C6A-4B19-9E23-B8848537B4F1}" type="pres">
      <dgm:prSet presAssocID="{2EA37D0D-C82E-40D9-AD0B-878ECA34C0A8}" presName="sibTrans" presStyleCnt="0"/>
      <dgm:spPr/>
    </dgm:pt>
    <dgm:pt modelId="{4A844241-B530-4E70-92D0-F2AB553AF0DC}" type="pres">
      <dgm:prSet presAssocID="{ED88A83D-DF23-4F42-80C8-1FE5FB935DBC}" presName="node" presStyleLbl="node1" presStyleIdx="1" presStyleCnt="5">
        <dgm:presLayoutVars>
          <dgm:bulletEnabled val="1"/>
        </dgm:presLayoutVars>
      </dgm:prSet>
      <dgm:spPr/>
      <dgm:t>
        <a:bodyPr/>
        <a:lstStyle/>
        <a:p>
          <a:endParaRPr lang="en-US"/>
        </a:p>
      </dgm:t>
    </dgm:pt>
    <dgm:pt modelId="{D538E518-0E83-4312-B73F-FCE7223D8853}" type="pres">
      <dgm:prSet presAssocID="{5946616C-F199-49BF-B245-6A157B26BF50}" presName="sibTrans" presStyleCnt="0"/>
      <dgm:spPr/>
    </dgm:pt>
    <dgm:pt modelId="{27921FC8-6F10-4EE9-917B-872B390ABF47}" type="pres">
      <dgm:prSet presAssocID="{CCA40FD5-FF4E-4F00-A8E3-D42108F0AE61}" presName="node" presStyleLbl="node1" presStyleIdx="2" presStyleCnt="5" custLinFactNeighborX="61212" custLinFactNeighborY="0">
        <dgm:presLayoutVars>
          <dgm:bulletEnabled val="1"/>
        </dgm:presLayoutVars>
      </dgm:prSet>
      <dgm:spPr/>
      <dgm:t>
        <a:bodyPr/>
        <a:lstStyle/>
        <a:p>
          <a:endParaRPr lang="en-US"/>
        </a:p>
      </dgm:t>
    </dgm:pt>
    <dgm:pt modelId="{4623247B-1759-4681-8F1A-38A27503C3DA}" type="pres">
      <dgm:prSet presAssocID="{322C4B15-FA3E-4E81-9D97-F2F0AE58CC60}" presName="sibTrans" presStyleCnt="0"/>
      <dgm:spPr/>
    </dgm:pt>
    <dgm:pt modelId="{26A60477-382E-4E8E-B23E-62D919060B3F}" type="pres">
      <dgm:prSet presAssocID="{9CA94F87-147A-451C-A9B6-487F74C8DA0E}" presName="node" presStyleLbl="node1" presStyleIdx="3" presStyleCnt="5">
        <dgm:presLayoutVars>
          <dgm:bulletEnabled val="1"/>
        </dgm:presLayoutVars>
      </dgm:prSet>
      <dgm:spPr/>
      <dgm:t>
        <a:bodyPr/>
        <a:lstStyle/>
        <a:p>
          <a:endParaRPr lang="en-US"/>
        </a:p>
      </dgm:t>
    </dgm:pt>
    <dgm:pt modelId="{CBC00237-AF60-4436-BC7E-C14582987EBA}" type="pres">
      <dgm:prSet presAssocID="{C48755AE-FBF3-4B2A-A33A-39E5F05ED0E0}" presName="sibTrans" presStyleCnt="0"/>
      <dgm:spPr/>
    </dgm:pt>
    <dgm:pt modelId="{24457309-9974-426F-A35F-3320E2DC2350}" type="pres">
      <dgm:prSet presAssocID="{99079892-CC9C-4749-9EDD-3936DFE32924}" presName="node" presStyleLbl="node1" presStyleIdx="4" presStyleCnt="5">
        <dgm:presLayoutVars>
          <dgm:bulletEnabled val="1"/>
        </dgm:presLayoutVars>
      </dgm:prSet>
      <dgm:spPr/>
      <dgm:t>
        <a:bodyPr/>
        <a:lstStyle/>
        <a:p>
          <a:endParaRPr lang="en-US"/>
        </a:p>
      </dgm:t>
    </dgm:pt>
  </dgm:ptLst>
  <dgm:cxnLst>
    <dgm:cxn modelId="{72CC45A9-C3C6-436C-AB8C-BDB1CCC7D0DE}" type="presOf" srcId="{E9BAE9FA-1C7A-4BCB-AAA0-721AA426CE14}" destId="{4A844241-B530-4E70-92D0-F2AB553AF0DC}" srcOrd="0" destOrd="1" presId="urn:microsoft.com/office/officeart/2005/8/layout/hList6"/>
    <dgm:cxn modelId="{619673D7-502D-4FE1-9EBD-FF8BEBEEE7AA}" srcId="{ED88A83D-DF23-4F42-80C8-1FE5FB935DBC}" destId="{E9BAE9FA-1C7A-4BCB-AAA0-721AA426CE14}" srcOrd="0" destOrd="0" parTransId="{F320665C-4F5F-4761-AE66-DDF91AECBC79}" sibTransId="{6E4ED5AD-C901-440C-A074-C58FF39D6DED}"/>
    <dgm:cxn modelId="{10722DED-4A0E-4E90-85B5-F2EB4DFC58B9}" srcId="{2F217099-C16E-4443-AAC8-7C28C4C84471}" destId="{ED88A83D-DF23-4F42-80C8-1FE5FB935DBC}" srcOrd="1" destOrd="0" parTransId="{528D9B72-E59D-4314-84D0-F3991A9765AC}" sibTransId="{5946616C-F199-49BF-B245-6A157B26BF50}"/>
    <dgm:cxn modelId="{2D8E63A8-C952-4030-8EC7-75AA06854698}" type="presOf" srcId="{CCA40FD5-FF4E-4F00-A8E3-D42108F0AE61}" destId="{27921FC8-6F10-4EE9-917B-872B390ABF47}" srcOrd="0" destOrd="0" presId="urn:microsoft.com/office/officeart/2005/8/layout/hList6"/>
    <dgm:cxn modelId="{1FA59DDF-F80B-4DC9-957A-F521B0F3CD8B}" srcId="{9CA94F87-147A-451C-A9B6-487F74C8DA0E}" destId="{0A5AB8E0-9BB4-465B-A2FF-B21862FA929E}" srcOrd="0" destOrd="0" parTransId="{5D035904-C684-451C-B2C0-694DB8698311}" sibTransId="{1C45F599-20E7-4675-9736-205E208B5A25}"/>
    <dgm:cxn modelId="{EAEB4928-8803-475D-9D12-1981B713EC93}" srcId="{2F217099-C16E-4443-AAC8-7C28C4C84471}" destId="{9CA94F87-147A-451C-A9B6-487F74C8DA0E}" srcOrd="3" destOrd="0" parTransId="{E659B8C7-E8FE-4D22-BEC5-4825EB857849}" sibTransId="{C48755AE-FBF3-4B2A-A33A-39E5F05ED0E0}"/>
    <dgm:cxn modelId="{BD943D1D-D572-42A5-9931-8A687D6F0FF7}" type="presOf" srcId="{4144DA5B-EA5F-481E-A696-704CE29DF56E}" destId="{24457309-9974-426F-A35F-3320E2DC2350}" srcOrd="0" destOrd="1" presId="urn:microsoft.com/office/officeart/2005/8/layout/hList6"/>
    <dgm:cxn modelId="{13E09E53-DBD7-43F9-AF92-47BBD50E2D2D}" type="presOf" srcId="{9CA94F87-147A-451C-A9B6-487F74C8DA0E}" destId="{26A60477-382E-4E8E-B23E-62D919060B3F}" srcOrd="0" destOrd="0" presId="urn:microsoft.com/office/officeart/2005/8/layout/hList6"/>
    <dgm:cxn modelId="{DF235253-54CD-4A81-8133-5E914ECE1CBC}" srcId="{99079892-CC9C-4749-9EDD-3936DFE32924}" destId="{4144DA5B-EA5F-481E-A696-704CE29DF56E}" srcOrd="0" destOrd="0" parTransId="{D944086A-3833-42B7-8753-9BD798FAF7EF}" sibTransId="{740515ED-83A1-4D67-B449-04000A3EB235}"/>
    <dgm:cxn modelId="{4003A0FB-1DF8-47F6-9C15-70BF24AE6499}" type="presOf" srcId="{2F217099-C16E-4443-AAC8-7C28C4C84471}" destId="{4F2ACA4E-6553-42AF-94CF-E8FDD4B7517F}" srcOrd="0" destOrd="0" presId="urn:microsoft.com/office/officeart/2005/8/layout/hList6"/>
    <dgm:cxn modelId="{63C3751E-579A-451A-BBE3-5CDDAE1C104B}" type="presOf" srcId="{99079892-CC9C-4749-9EDD-3936DFE32924}" destId="{24457309-9974-426F-A35F-3320E2DC2350}" srcOrd="0" destOrd="0" presId="urn:microsoft.com/office/officeart/2005/8/layout/hList6"/>
    <dgm:cxn modelId="{4383FDFE-E821-4B06-B16D-2DB3812E7A91}" srcId="{2F217099-C16E-4443-AAC8-7C28C4C84471}" destId="{CCA40FD5-FF4E-4F00-A8E3-D42108F0AE61}" srcOrd="2" destOrd="0" parTransId="{C5F9F93B-7A40-494B-8CF2-A5434665CDA5}" sibTransId="{322C4B15-FA3E-4E81-9D97-F2F0AE58CC60}"/>
    <dgm:cxn modelId="{7157B014-69AE-42BC-9D38-22FA30C36D5C}" type="presOf" srcId="{ED88A83D-DF23-4F42-80C8-1FE5FB935DBC}" destId="{4A844241-B530-4E70-92D0-F2AB553AF0DC}" srcOrd="0" destOrd="0" presId="urn:microsoft.com/office/officeart/2005/8/layout/hList6"/>
    <dgm:cxn modelId="{8AF6235F-E00A-40B5-AA26-653057EE5AA9}" srcId="{2F217099-C16E-4443-AAC8-7C28C4C84471}" destId="{421F2D7B-3875-46DB-9E8F-C24AAF619DDA}" srcOrd="0" destOrd="0" parTransId="{C910C04D-7344-40A7-A207-2A0CD574894E}" sibTransId="{2EA37D0D-C82E-40D9-AD0B-878ECA34C0A8}"/>
    <dgm:cxn modelId="{65792132-A261-4B99-8DDB-3856A79955B8}" type="presOf" srcId="{0A5AB8E0-9BB4-465B-A2FF-B21862FA929E}" destId="{26A60477-382E-4E8E-B23E-62D919060B3F}" srcOrd="0" destOrd="1" presId="urn:microsoft.com/office/officeart/2005/8/layout/hList6"/>
    <dgm:cxn modelId="{67FA02E0-B265-418D-82A6-A3AE1BA6D656}" srcId="{2F217099-C16E-4443-AAC8-7C28C4C84471}" destId="{99079892-CC9C-4749-9EDD-3936DFE32924}" srcOrd="4" destOrd="0" parTransId="{27954838-0EEB-44A2-B681-89D0F28A313C}" sibTransId="{4486CE78-9AE0-415C-9418-64453AF001C5}"/>
    <dgm:cxn modelId="{83F8154B-8C29-44EE-83CF-284312D89AFF}" type="presOf" srcId="{421F2D7B-3875-46DB-9E8F-C24AAF619DDA}" destId="{38A2F850-8883-4749-9469-8D601D2D3C3F}" srcOrd="0" destOrd="0" presId="urn:microsoft.com/office/officeart/2005/8/layout/hList6"/>
    <dgm:cxn modelId="{F5117131-070E-4C72-B66B-84F5437F01AF}" type="presParOf" srcId="{4F2ACA4E-6553-42AF-94CF-E8FDD4B7517F}" destId="{38A2F850-8883-4749-9469-8D601D2D3C3F}" srcOrd="0" destOrd="0" presId="urn:microsoft.com/office/officeart/2005/8/layout/hList6"/>
    <dgm:cxn modelId="{F1091FFE-96FD-4107-B5EF-9F2ECC41BE44}" type="presParOf" srcId="{4F2ACA4E-6553-42AF-94CF-E8FDD4B7517F}" destId="{8C3880E5-2C6A-4B19-9E23-B8848537B4F1}" srcOrd="1" destOrd="0" presId="urn:microsoft.com/office/officeart/2005/8/layout/hList6"/>
    <dgm:cxn modelId="{48523341-448F-477F-BDDD-C216FD166158}" type="presParOf" srcId="{4F2ACA4E-6553-42AF-94CF-E8FDD4B7517F}" destId="{4A844241-B530-4E70-92D0-F2AB553AF0DC}" srcOrd="2" destOrd="0" presId="urn:microsoft.com/office/officeart/2005/8/layout/hList6"/>
    <dgm:cxn modelId="{0B8AA9E9-89DF-48A8-818D-DB2419A56C51}" type="presParOf" srcId="{4F2ACA4E-6553-42AF-94CF-E8FDD4B7517F}" destId="{D538E518-0E83-4312-B73F-FCE7223D8853}" srcOrd="3" destOrd="0" presId="urn:microsoft.com/office/officeart/2005/8/layout/hList6"/>
    <dgm:cxn modelId="{42F81ED1-9369-44E5-8601-7E96D04F8DD5}" type="presParOf" srcId="{4F2ACA4E-6553-42AF-94CF-E8FDD4B7517F}" destId="{27921FC8-6F10-4EE9-917B-872B390ABF47}" srcOrd="4" destOrd="0" presId="urn:microsoft.com/office/officeart/2005/8/layout/hList6"/>
    <dgm:cxn modelId="{B45EE85D-C71D-4265-AA41-69D4FDCD996A}" type="presParOf" srcId="{4F2ACA4E-6553-42AF-94CF-E8FDD4B7517F}" destId="{4623247B-1759-4681-8F1A-38A27503C3DA}" srcOrd="5" destOrd="0" presId="urn:microsoft.com/office/officeart/2005/8/layout/hList6"/>
    <dgm:cxn modelId="{4897C1AD-ADF1-4CEE-9D02-7613DE6521C6}" type="presParOf" srcId="{4F2ACA4E-6553-42AF-94CF-E8FDD4B7517F}" destId="{26A60477-382E-4E8E-B23E-62D919060B3F}" srcOrd="6" destOrd="0" presId="urn:microsoft.com/office/officeart/2005/8/layout/hList6"/>
    <dgm:cxn modelId="{BB673D1E-1615-470D-9917-A8588658D7AC}" type="presParOf" srcId="{4F2ACA4E-6553-42AF-94CF-E8FDD4B7517F}" destId="{CBC00237-AF60-4436-BC7E-C14582987EBA}" srcOrd="7" destOrd="0" presId="urn:microsoft.com/office/officeart/2005/8/layout/hList6"/>
    <dgm:cxn modelId="{FD4175EA-10BF-43F3-B8E1-9907008D2C86}" type="presParOf" srcId="{4F2ACA4E-6553-42AF-94CF-E8FDD4B7517F}" destId="{24457309-9974-426F-A35F-3320E2DC2350}" srcOrd="8"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8A2F850-8883-4749-9469-8D601D2D3C3F}">
      <dsp:nvSpPr>
        <dsp:cNvPr id="0" name=""/>
        <dsp:cNvSpPr/>
      </dsp:nvSpPr>
      <dsp:spPr>
        <a:xfrm rot="16200000">
          <a:off x="-417570" y="422113"/>
          <a:ext cx="2438400" cy="15941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7278" bIns="0" numCol="1" spcCol="1270" anchor="ctr" anchorCtr="0">
          <a:noAutofit/>
        </a:bodyPr>
        <a:lstStyle/>
        <a:p>
          <a:pPr lvl="0" algn="ctr" defTabSz="1022350">
            <a:lnSpc>
              <a:spcPct val="90000"/>
            </a:lnSpc>
            <a:spcBef>
              <a:spcPct val="0"/>
            </a:spcBef>
            <a:spcAft>
              <a:spcPct val="35000"/>
            </a:spcAft>
          </a:pPr>
          <a:r>
            <a:rPr lang="en-US" sz="2300" kern="1200" dirty="0" smtClean="0"/>
            <a:t>Input Assembler</a:t>
          </a:r>
          <a:endParaRPr lang="en-US" sz="2300" kern="1200" dirty="0"/>
        </a:p>
      </dsp:txBody>
      <dsp:txXfrm rot="16200000">
        <a:off x="-417570" y="422113"/>
        <a:ext cx="2438400" cy="1594172"/>
      </dsp:txXfrm>
    </dsp:sp>
    <dsp:sp modelId="{4A844241-B530-4E70-92D0-F2AB553AF0DC}">
      <dsp:nvSpPr>
        <dsp:cNvPr id="0" name=""/>
        <dsp:cNvSpPr/>
      </dsp:nvSpPr>
      <dsp:spPr>
        <a:xfrm rot="16200000">
          <a:off x="1296164" y="422113"/>
          <a:ext cx="2438400" cy="15941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7278" bIns="0" numCol="1" spcCol="1270" anchor="t" anchorCtr="0">
          <a:noAutofit/>
        </a:bodyPr>
        <a:lstStyle/>
        <a:p>
          <a:pPr lvl="0" algn="l" defTabSz="1022350">
            <a:lnSpc>
              <a:spcPct val="90000"/>
            </a:lnSpc>
            <a:spcBef>
              <a:spcPct val="0"/>
            </a:spcBef>
            <a:spcAft>
              <a:spcPct val="35000"/>
            </a:spcAft>
          </a:pPr>
          <a:r>
            <a:rPr lang="en-US" sz="2300" kern="1200" dirty="0" smtClean="0"/>
            <a:t>Vertex </a:t>
          </a:r>
          <a:r>
            <a:rPr lang="en-US" sz="2300" kern="1200" dirty="0" err="1" smtClean="0"/>
            <a:t>Shader</a:t>
          </a:r>
          <a:endParaRPr lang="en-US" sz="2300" kern="1200" dirty="0"/>
        </a:p>
        <a:p>
          <a:pPr marL="171450" lvl="1" indent="-171450" algn="l" defTabSz="800100">
            <a:lnSpc>
              <a:spcPct val="90000"/>
            </a:lnSpc>
            <a:spcBef>
              <a:spcPct val="0"/>
            </a:spcBef>
            <a:spcAft>
              <a:spcPct val="15000"/>
            </a:spcAft>
            <a:buChar char="••"/>
          </a:pPr>
          <a:r>
            <a:rPr lang="en-US" sz="1800" kern="1200" dirty="0" err="1" smtClean="0"/>
            <a:t>Shader</a:t>
          </a:r>
          <a:r>
            <a:rPr lang="en-US" sz="1800" kern="1200" dirty="0" smtClean="0"/>
            <a:t> System</a:t>
          </a:r>
          <a:endParaRPr lang="en-US" sz="1800" kern="1200" dirty="0"/>
        </a:p>
      </dsp:txBody>
      <dsp:txXfrm rot="16200000">
        <a:off x="1296164" y="422113"/>
        <a:ext cx="2438400" cy="1594172"/>
      </dsp:txXfrm>
    </dsp:sp>
    <dsp:sp modelId="{27921FC8-6F10-4EE9-917B-872B390ABF47}">
      <dsp:nvSpPr>
        <dsp:cNvPr id="0" name=""/>
        <dsp:cNvSpPr/>
      </dsp:nvSpPr>
      <dsp:spPr>
        <a:xfrm rot="16200000">
          <a:off x="3083086" y="422113"/>
          <a:ext cx="2438400" cy="15941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7278" bIns="0" numCol="1" spcCol="1270" anchor="ctr" anchorCtr="0">
          <a:noAutofit/>
        </a:bodyPr>
        <a:lstStyle/>
        <a:p>
          <a:pPr lvl="0" algn="ctr" defTabSz="1022350">
            <a:lnSpc>
              <a:spcPct val="90000"/>
            </a:lnSpc>
            <a:spcBef>
              <a:spcPct val="0"/>
            </a:spcBef>
            <a:spcAft>
              <a:spcPct val="35000"/>
            </a:spcAft>
          </a:pPr>
          <a:r>
            <a:rPr lang="en-US" sz="2300" kern="1200" dirty="0" err="1" smtClean="0"/>
            <a:t>Rasterizer</a:t>
          </a:r>
          <a:endParaRPr lang="en-US" sz="2300" kern="1200" dirty="0"/>
        </a:p>
      </dsp:txBody>
      <dsp:txXfrm rot="16200000">
        <a:off x="3083086" y="422113"/>
        <a:ext cx="2438400" cy="1594172"/>
      </dsp:txXfrm>
    </dsp:sp>
    <dsp:sp modelId="{26A60477-382E-4E8E-B23E-62D919060B3F}">
      <dsp:nvSpPr>
        <dsp:cNvPr id="0" name=""/>
        <dsp:cNvSpPr/>
      </dsp:nvSpPr>
      <dsp:spPr>
        <a:xfrm rot="16200000">
          <a:off x="4723635" y="422113"/>
          <a:ext cx="2438400" cy="15941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7278" bIns="0" numCol="1" spcCol="1270" anchor="t" anchorCtr="0">
          <a:noAutofit/>
        </a:bodyPr>
        <a:lstStyle/>
        <a:p>
          <a:pPr lvl="0" algn="l" defTabSz="1022350">
            <a:lnSpc>
              <a:spcPct val="90000"/>
            </a:lnSpc>
            <a:spcBef>
              <a:spcPct val="0"/>
            </a:spcBef>
            <a:spcAft>
              <a:spcPct val="35000"/>
            </a:spcAft>
          </a:pPr>
          <a:r>
            <a:rPr lang="en-US" sz="2300" kern="1200" dirty="0" smtClean="0"/>
            <a:t>Pixel </a:t>
          </a:r>
          <a:r>
            <a:rPr lang="en-US" sz="2300" kern="1200" dirty="0" err="1" smtClean="0"/>
            <a:t>Shader</a:t>
          </a:r>
          <a:endParaRPr lang="en-US" sz="2300" kern="1200" dirty="0"/>
        </a:p>
        <a:p>
          <a:pPr marL="171450" lvl="1" indent="-171450" algn="l" defTabSz="800100">
            <a:lnSpc>
              <a:spcPct val="90000"/>
            </a:lnSpc>
            <a:spcBef>
              <a:spcPct val="0"/>
            </a:spcBef>
            <a:spcAft>
              <a:spcPct val="15000"/>
            </a:spcAft>
            <a:buChar char="••"/>
          </a:pPr>
          <a:r>
            <a:rPr lang="en-US" sz="1800" kern="1200" dirty="0" err="1" smtClean="0"/>
            <a:t>Shader</a:t>
          </a:r>
          <a:r>
            <a:rPr lang="en-US" sz="1800" kern="1200" dirty="0" smtClean="0"/>
            <a:t> System</a:t>
          </a:r>
          <a:endParaRPr lang="en-US" sz="1800" kern="1200" dirty="0"/>
        </a:p>
      </dsp:txBody>
      <dsp:txXfrm rot="16200000">
        <a:off x="4723635" y="422113"/>
        <a:ext cx="2438400" cy="1594172"/>
      </dsp:txXfrm>
    </dsp:sp>
    <dsp:sp modelId="{24457309-9974-426F-A35F-3320E2DC2350}">
      <dsp:nvSpPr>
        <dsp:cNvPr id="0" name=""/>
        <dsp:cNvSpPr/>
      </dsp:nvSpPr>
      <dsp:spPr>
        <a:xfrm rot="16200000">
          <a:off x="6437370" y="422113"/>
          <a:ext cx="2438400" cy="15941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7278" bIns="0" numCol="1" spcCol="1270" anchor="t" anchorCtr="0">
          <a:noAutofit/>
        </a:bodyPr>
        <a:lstStyle/>
        <a:p>
          <a:pPr lvl="0" algn="l" defTabSz="1022350">
            <a:lnSpc>
              <a:spcPct val="90000"/>
            </a:lnSpc>
            <a:spcBef>
              <a:spcPct val="0"/>
            </a:spcBef>
            <a:spcAft>
              <a:spcPct val="35000"/>
            </a:spcAft>
          </a:pPr>
          <a:r>
            <a:rPr lang="en-US" sz="2300" kern="1200" dirty="0" smtClean="0"/>
            <a:t>Blend </a:t>
          </a:r>
          <a:r>
            <a:rPr lang="en-US" sz="2300" kern="1200" dirty="0" err="1" smtClean="0"/>
            <a:t>Shader</a:t>
          </a:r>
          <a:endParaRPr lang="en-US" sz="2300" kern="1200" dirty="0" smtClean="0"/>
        </a:p>
        <a:p>
          <a:pPr marL="171450" lvl="1" indent="-171450" algn="l" defTabSz="800100">
            <a:lnSpc>
              <a:spcPct val="90000"/>
            </a:lnSpc>
            <a:spcBef>
              <a:spcPct val="0"/>
            </a:spcBef>
            <a:spcAft>
              <a:spcPct val="15000"/>
            </a:spcAft>
            <a:buChar char="••"/>
          </a:pPr>
          <a:r>
            <a:rPr lang="en-US" sz="1800" kern="1200" dirty="0" err="1" smtClean="0"/>
            <a:t>Shader</a:t>
          </a:r>
          <a:r>
            <a:rPr lang="en-US" sz="1800" kern="1200" dirty="0" smtClean="0"/>
            <a:t> System</a:t>
          </a:r>
        </a:p>
      </dsp:txBody>
      <dsp:txXfrm rot="16200000">
        <a:off x="6437370" y="422113"/>
        <a:ext cx="2438400" cy="159417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25" cy="34026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1696" y="0"/>
            <a:ext cx="4302625" cy="340265"/>
          </a:xfrm>
          <a:prstGeom prst="rect">
            <a:avLst/>
          </a:prstGeom>
        </p:spPr>
        <p:txBody>
          <a:bodyPr vert="horz" lIns="91440" tIns="45720" rIns="91440" bIns="45720" rtlCol="0"/>
          <a:lstStyle>
            <a:lvl1pPr algn="r">
              <a:defRPr sz="1200"/>
            </a:lvl1pPr>
          </a:lstStyle>
          <a:p>
            <a:fld id="{4159024A-C85E-47C8-9312-C75AC62C0162}" type="datetimeFigureOut">
              <a:rPr lang="en-US" smtClean="0"/>
              <a:pPr/>
              <a:t>3/2/2011</a:t>
            </a:fld>
            <a:endParaRPr lang="en-US"/>
          </a:p>
        </p:txBody>
      </p:sp>
      <p:sp>
        <p:nvSpPr>
          <p:cNvPr id="4" name="Footer Placeholder 3"/>
          <p:cNvSpPr>
            <a:spLocks noGrp="1"/>
          </p:cNvSpPr>
          <p:nvPr>
            <p:ph type="ftr" sz="quarter" idx="2"/>
          </p:nvPr>
        </p:nvSpPr>
        <p:spPr>
          <a:xfrm>
            <a:off x="0" y="6456324"/>
            <a:ext cx="4302625" cy="3402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1696" y="6456324"/>
            <a:ext cx="4302625" cy="340264"/>
          </a:xfrm>
          <a:prstGeom prst="rect">
            <a:avLst/>
          </a:prstGeom>
        </p:spPr>
        <p:txBody>
          <a:bodyPr vert="horz" lIns="91440" tIns="45720" rIns="91440" bIns="45720" rtlCol="0" anchor="b"/>
          <a:lstStyle>
            <a:lvl1pPr algn="r">
              <a:defRPr sz="1200"/>
            </a:lvl1pPr>
          </a:lstStyle>
          <a:p>
            <a:fld id="{EB6A2070-119B-4E27-8781-FCDF116C189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543"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2799" y="0"/>
            <a:ext cx="4301543" cy="339884"/>
          </a:xfrm>
          <a:prstGeom prst="rect">
            <a:avLst/>
          </a:prstGeom>
        </p:spPr>
        <p:txBody>
          <a:bodyPr vert="horz" lIns="91440" tIns="45720" rIns="91440" bIns="45720" rtlCol="0"/>
          <a:lstStyle>
            <a:lvl1pPr algn="r">
              <a:defRPr sz="1200"/>
            </a:lvl1pPr>
          </a:lstStyle>
          <a:p>
            <a:fld id="{9CD8B5D3-376C-42A5-B3D8-E487E79B1277}" type="datetimeFigureOut">
              <a:rPr lang="zh-CN" altLang="en-US" smtClean="0"/>
              <a:pPr/>
              <a:t>2011/3/2</a:t>
            </a:fld>
            <a:endParaRPr lang="zh-CN" altLang="en-US"/>
          </a:p>
        </p:txBody>
      </p:sp>
      <p:sp>
        <p:nvSpPr>
          <p:cNvPr id="4" name="幻灯片图像占位符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a:defRPr sz="1200"/>
            </a:lvl1pPr>
          </a:lstStyle>
          <a:p>
            <a:fld id="{0EEEF0BF-0A91-4CC8-ABC3-69B7E643FA6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Good afternoon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everyone. Today my topic is an introduction of SALVIA, which is a software implementation of modern graphics hardware.</a:t>
            </a:r>
          </a:p>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EEEF0BF-0A91-4CC8-ABC3-69B7E643FA6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last but not the least, we will list the limitation of CPU that SALVIA encounters, and summarize possible methods to solve these problems. </a:t>
            </a:r>
          </a:p>
          <a:p>
            <a:r>
              <a:rPr lang="en-US" sz="1200" kern="1200" dirty="0" smtClean="0">
                <a:solidFill>
                  <a:schemeClr val="tx1"/>
                </a:solidFill>
                <a:latin typeface="+mn-lt"/>
                <a:ea typeface="+mn-ea"/>
                <a:cs typeface="+mn-cs"/>
              </a:rPr>
              <a:t>After that, future work will be briefly talked about in formal.</a:t>
            </a:r>
          </a:p>
        </p:txBody>
      </p:sp>
      <p:sp>
        <p:nvSpPr>
          <p:cNvPr id="4" name="灯片编号占位符 3"/>
          <p:cNvSpPr>
            <a:spLocks noGrp="1"/>
          </p:cNvSpPr>
          <p:nvPr>
            <p:ph type="sldNum" sz="quarter" idx="10"/>
          </p:nvPr>
        </p:nvSpPr>
        <p:spPr/>
        <p:txBody>
          <a:bodyPr/>
          <a:lstStyle/>
          <a:p>
            <a:fld id="{0EEEF0BF-0A91-4CC8-ABC3-69B7E643FA63}" type="slidenum">
              <a:rPr lang="zh-CN" altLang="en-US" smtClean="0"/>
              <a:pPr/>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SALVIA is a short name of shading and lighting visualization architecture. It is a graphics hardware simulator. The logic and pipeline of these projects  are  similar with graphics chips. But the key is all these stages are processed by CPU, not GPU.</a:t>
            </a:r>
          </a:p>
          <a:p>
            <a:r>
              <a:rPr lang="en-US" sz="1200" kern="1200" dirty="0" smtClean="0">
                <a:solidFill>
                  <a:schemeClr val="tx1"/>
                </a:solidFill>
                <a:latin typeface="+mn-lt"/>
                <a:ea typeface="+mn-ea"/>
                <a:cs typeface="+mn-cs"/>
              </a:rPr>
              <a:t>Some famous projects were listed on the board. </a:t>
            </a:r>
          </a:p>
          <a:p>
            <a:r>
              <a:rPr lang="en-US" sz="1200" kern="1200" dirty="0" smtClean="0">
                <a:solidFill>
                  <a:schemeClr val="tx1"/>
                </a:solidFill>
                <a:latin typeface="+mn-lt"/>
                <a:ea typeface="+mn-ea"/>
                <a:cs typeface="+mn-cs"/>
              </a:rPr>
              <a:t>Well, if you hope it could work more efficiently, or support advanced features, it is not an easy job but our target. To meet the further demands about efficiency and some other things, lots of techniques , such as multi-thread, SIMD instructions and compiler technology have been introduced into our project.</a:t>
            </a:r>
            <a:r>
              <a:rPr lang="en-US" dirty="0" smtClean="0"/>
              <a:t> </a:t>
            </a:r>
            <a:endParaRPr lang="en-US" sz="1200" kern="1200" dirty="0" smtClean="0">
              <a:solidFill>
                <a:schemeClr val="tx1"/>
              </a:solidFill>
              <a:latin typeface="+mn-lt"/>
              <a:ea typeface="+mn-ea"/>
              <a:cs typeface="+mn-cs"/>
            </a:endParaRPr>
          </a:p>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EEEF0BF-0A91-4CC8-ABC3-69B7E643FA6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formal presentation will describe these techniques used in SALVIA. We divide the content into two sections , architecture and optimization.  </a:t>
            </a:r>
            <a:endParaRPr lang="en-US" dirty="0"/>
          </a:p>
        </p:txBody>
      </p:sp>
      <p:sp>
        <p:nvSpPr>
          <p:cNvPr id="4" name="Slide Number Placeholder 3"/>
          <p:cNvSpPr>
            <a:spLocks noGrp="1"/>
          </p:cNvSpPr>
          <p:nvPr>
            <p:ph type="sldNum" sz="quarter" idx="10"/>
          </p:nvPr>
        </p:nvSpPr>
        <p:spPr/>
        <p:txBody>
          <a:bodyPr/>
          <a:lstStyle/>
          <a:p>
            <a:fld id="{0EEEF0BF-0A91-4CC8-ABC3-69B7E643FA63}"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the section of architecture, graphics pipeline and </a:t>
            </a:r>
            <a:r>
              <a:rPr lang="en-US" sz="1200" kern="1200" dirty="0" err="1" smtClean="0">
                <a:solidFill>
                  <a:schemeClr val="tx1"/>
                </a:solidFill>
                <a:latin typeface="+mn-lt"/>
                <a:ea typeface="+mn-ea"/>
                <a:cs typeface="+mn-cs"/>
              </a:rPr>
              <a:t>shader</a:t>
            </a:r>
            <a:r>
              <a:rPr lang="en-US" sz="1200" kern="1200" dirty="0" smtClean="0">
                <a:solidFill>
                  <a:schemeClr val="tx1"/>
                </a:solidFill>
                <a:latin typeface="+mn-lt"/>
                <a:ea typeface="+mn-ea"/>
                <a:cs typeface="+mn-cs"/>
              </a:rPr>
              <a:t> system will be introduced. The diagram is the framework of our job. Vertex </a:t>
            </a:r>
            <a:r>
              <a:rPr lang="en-US" sz="1200" kern="1200" dirty="0" err="1" smtClean="0">
                <a:solidFill>
                  <a:schemeClr val="tx1"/>
                </a:solidFill>
                <a:latin typeface="+mn-lt"/>
                <a:ea typeface="+mn-ea"/>
                <a:cs typeface="+mn-cs"/>
              </a:rPr>
              <a:t>shader</a:t>
            </a:r>
            <a:r>
              <a:rPr lang="en-US" sz="1200" kern="1200" dirty="0" smtClean="0">
                <a:solidFill>
                  <a:schemeClr val="tx1"/>
                </a:solidFill>
                <a:latin typeface="+mn-lt"/>
                <a:ea typeface="+mn-ea"/>
                <a:cs typeface="+mn-cs"/>
              </a:rPr>
              <a:t>, pixel </a:t>
            </a:r>
            <a:r>
              <a:rPr lang="en-US" sz="1200" kern="1200" dirty="0" err="1" smtClean="0">
                <a:solidFill>
                  <a:schemeClr val="tx1"/>
                </a:solidFill>
                <a:latin typeface="+mn-lt"/>
                <a:ea typeface="+mn-ea"/>
                <a:cs typeface="+mn-cs"/>
              </a:rPr>
              <a:t>shader</a:t>
            </a:r>
            <a:r>
              <a:rPr lang="en-US" sz="1200" kern="1200" dirty="0" smtClean="0">
                <a:solidFill>
                  <a:schemeClr val="tx1"/>
                </a:solidFill>
                <a:latin typeface="+mn-lt"/>
                <a:ea typeface="+mn-ea"/>
                <a:cs typeface="+mn-cs"/>
              </a:rPr>
              <a:t> and blend </a:t>
            </a:r>
            <a:r>
              <a:rPr lang="en-US" sz="1200" kern="1200" dirty="0" err="1" smtClean="0">
                <a:solidFill>
                  <a:schemeClr val="tx1"/>
                </a:solidFill>
                <a:latin typeface="+mn-lt"/>
                <a:ea typeface="+mn-ea"/>
                <a:cs typeface="+mn-cs"/>
              </a:rPr>
              <a:t>shader</a:t>
            </a:r>
            <a:r>
              <a:rPr lang="en-US" sz="1200" kern="1200" dirty="0" smtClean="0">
                <a:solidFill>
                  <a:schemeClr val="tx1"/>
                </a:solidFill>
                <a:latin typeface="+mn-lt"/>
                <a:ea typeface="+mn-ea"/>
                <a:cs typeface="+mn-cs"/>
              </a:rPr>
              <a:t> are based on </a:t>
            </a:r>
            <a:r>
              <a:rPr lang="en-US" sz="1200" kern="1200" dirty="0" err="1" smtClean="0">
                <a:solidFill>
                  <a:schemeClr val="tx1"/>
                </a:solidFill>
                <a:latin typeface="+mn-lt"/>
                <a:ea typeface="+mn-ea"/>
                <a:cs typeface="+mn-cs"/>
              </a:rPr>
              <a:t>shader</a:t>
            </a:r>
            <a:r>
              <a:rPr lang="en-US" sz="1200" kern="1200" dirty="0" smtClean="0">
                <a:solidFill>
                  <a:schemeClr val="tx1"/>
                </a:solidFill>
                <a:latin typeface="+mn-lt"/>
                <a:ea typeface="+mn-ea"/>
                <a:cs typeface="+mn-cs"/>
              </a:rPr>
              <a:t> system. In the formal presentation, we will talk about the details.</a:t>
            </a:r>
            <a:endParaRPr lang="en-US" dirty="0"/>
          </a:p>
        </p:txBody>
      </p:sp>
      <p:sp>
        <p:nvSpPr>
          <p:cNvPr id="4" name="Slide Number Placeholder 3"/>
          <p:cNvSpPr>
            <a:spLocks noGrp="1"/>
          </p:cNvSpPr>
          <p:nvPr>
            <p:ph type="sldNum" sz="quarter" idx="10"/>
          </p:nvPr>
        </p:nvSpPr>
        <p:spPr/>
        <p:txBody>
          <a:bodyPr/>
          <a:lstStyle/>
          <a:p>
            <a:fld id="{0EEEF0BF-0A91-4CC8-ABC3-69B7E643FA63}"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Next slide is about graphics pipeline. After a brief description about it, I will discuss four topics in detail. </a:t>
            </a:r>
          </a:p>
          <a:p>
            <a:r>
              <a:rPr lang="en-US" sz="1200" kern="1200" dirty="0" smtClean="0">
                <a:solidFill>
                  <a:schemeClr val="tx1"/>
                </a:solidFill>
                <a:latin typeface="+mn-lt"/>
                <a:ea typeface="+mn-ea"/>
                <a:cs typeface="+mn-cs"/>
              </a:rPr>
              <a:t>The first one is the cooperation between pipeline stages. We used to have two selections, pull model and push model.  Finally, we choose the later and we will explain why we make this decision in the formal presentation .</a:t>
            </a:r>
          </a:p>
          <a:p>
            <a:r>
              <a:rPr lang="en-US" sz="1200" kern="1200" dirty="0" smtClean="0">
                <a:solidFill>
                  <a:schemeClr val="tx1"/>
                </a:solidFill>
                <a:latin typeface="+mn-lt"/>
                <a:ea typeface="+mn-ea"/>
                <a:cs typeface="+mn-cs"/>
              </a:rPr>
              <a:t>Secondly, we will talk about algorithm. The algorithm of </a:t>
            </a:r>
            <a:r>
              <a:rPr lang="en-US" sz="1200" kern="1200" dirty="0" err="1" smtClean="0">
                <a:solidFill>
                  <a:schemeClr val="tx1"/>
                </a:solidFill>
                <a:latin typeface="+mn-lt"/>
                <a:ea typeface="+mn-ea"/>
                <a:cs typeface="+mn-cs"/>
              </a:rPr>
              <a:t>rasterizer</a:t>
            </a:r>
            <a:r>
              <a:rPr lang="en-US" sz="1200" kern="1200" dirty="0" smtClean="0">
                <a:solidFill>
                  <a:schemeClr val="tx1"/>
                </a:solidFill>
                <a:latin typeface="+mn-lt"/>
                <a:ea typeface="+mn-ea"/>
                <a:cs typeface="+mn-cs"/>
              </a:rPr>
              <a:t> has two sorts, one is traditional scan-line, the other is subdivision which </a:t>
            </a:r>
            <a:r>
              <a:rPr lang="en-US" sz="1200" kern="1200" dirty="0" err="1" smtClean="0">
                <a:solidFill>
                  <a:schemeClr val="tx1"/>
                </a:solidFill>
                <a:latin typeface="+mn-lt"/>
                <a:ea typeface="+mn-ea"/>
                <a:cs typeface="+mn-cs"/>
              </a:rPr>
              <a:t>Larrabee</a:t>
            </a:r>
            <a:r>
              <a:rPr lang="en-US" sz="1200" kern="1200" dirty="0" smtClean="0">
                <a:solidFill>
                  <a:schemeClr val="tx1"/>
                </a:solidFill>
                <a:latin typeface="+mn-lt"/>
                <a:ea typeface="+mn-ea"/>
                <a:cs typeface="+mn-cs"/>
              </a:rPr>
              <a:t> used. Both ways we have successfully implemented and we’d like to make a contrast between them in the future. </a:t>
            </a:r>
          </a:p>
          <a:p>
            <a:r>
              <a:rPr lang="en-US" sz="1200" kern="1200" dirty="0" smtClean="0">
                <a:solidFill>
                  <a:schemeClr val="tx1"/>
                </a:solidFill>
                <a:latin typeface="+mn-lt"/>
                <a:ea typeface="+mn-ea"/>
                <a:cs typeface="+mn-cs"/>
              </a:rPr>
              <a:t>As we all know that texture sampling is frequently operated in graphics application, considering the fact that cache-friendly texture storage could contribute to the performance, we will discuss this as the third topic in presentation.</a:t>
            </a:r>
          </a:p>
          <a:p>
            <a:r>
              <a:rPr lang="en-US" sz="1200" kern="1200" dirty="0" smtClean="0">
                <a:solidFill>
                  <a:schemeClr val="tx1"/>
                </a:solidFill>
                <a:latin typeface="+mn-lt"/>
                <a:ea typeface="+mn-ea"/>
                <a:cs typeface="+mn-cs"/>
              </a:rPr>
              <a:t>At last, we’ll talk about the back-end of SALVIA.  Black-end contains lots of operations such as Z </a:t>
            </a:r>
            <a:r>
              <a:rPr lang="en-US" sz="1200" kern="1200" dirty="0" err="1" smtClean="0">
                <a:solidFill>
                  <a:schemeClr val="tx1"/>
                </a:solidFill>
                <a:latin typeface="+mn-lt"/>
                <a:ea typeface="+mn-ea"/>
                <a:cs typeface="+mn-cs"/>
              </a:rPr>
              <a:t>test.In</a:t>
            </a:r>
            <a:r>
              <a:rPr lang="en-US" sz="1200" kern="1200" dirty="0" smtClean="0">
                <a:solidFill>
                  <a:schemeClr val="tx1"/>
                </a:solidFill>
                <a:latin typeface="+mn-lt"/>
                <a:ea typeface="+mn-ea"/>
                <a:cs typeface="+mn-cs"/>
              </a:rPr>
              <a:t> hardware, these operations are usually finished by fixed pipeline. As a contrast, in SALVIA, we provide a programmable stage blend </a:t>
            </a:r>
            <a:r>
              <a:rPr lang="en-US" sz="1200" kern="1200" dirty="0" err="1" smtClean="0">
                <a:solidFill>
                  <a:schemeClr val="tx1"/>
                </a:solidFill>
                <a:latin typeface="+mn-lt"/>
                <a:ea typeface="+mn-ea"/>
                <a:cs typeface="+mn-cs"/>
              </a:rPr>
              <a:t>shader</a:t>
            </a:r>
            <a:r>
              <a:rPr lang="en-US" sz="1200" kern="1200" dirty="0" smtClean="0">
                <a:solidFill>
                  <a:schemeClr val="tx1"/>
                </a:solidFill>
                <a:latin typeface="+mn-lt"/>
                <a:ea typeface="+mn-ea"/>
                <a:cs typeface="+mn-cs"/>
              </a:rPr>
              <a:t> as a complement. And this change influences the flexibility and efficiency which we will particularly analyze in the formal presentation. </a:t>
            </a:r>
          </a:p>
          <a:p>
            <a:endParaRPr lang="zh-CN" altLang="en-US" dirty="0"/>
          </a:p>
        </p:txBody>
      </p:sp>
      <p:sp>
        <p:nvSpPr>
          <p:cNvPr id="4" name="灯片编号占位符 3"/>
          <p:cNvSpPr>
            <a:spLocks noGrp="1"/>
          </p:cNvSpPr>
          <p:nvPr>
            <p:ph type="sldNum" sz="quarter" idx="10"/>
          </p:nvPr>
        </p:nvSpPr>
        <p:spPr/>
        <p:txBody>
          <a:bodyPr/>
          <a:lstStyle/>
          <a:p>
            <a:fld id="{0EEEF0BF-0A91-4CC8-ABC3-69B7E643FA63}"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Next slide is about the </a:t>
            </a:r>
            <a:r>
              <a:rPr lang="en-US" sz="1200" kern="1200" dirty="0" err="1" smtClean="0">
                <a:solidFill>
                  <a:schemeClr val="tx1"/>
                </a:solidFill>
                <a:latin typeface="+mn-lt"/>
                <a:ea typeface="+mn-ea"/>
                <a:cs typeface="+mn-cs"/>
              </a:rPr>
              <a:t>shader</a:t>
            </a:r>
            <a:r>
              <a:rPr lang="en-US" sz="1200" kern="1200" dirty="0" smtClean="0">
                <a:solidFill>
                  <a:schemeClr val="tx1"/>
                </a:solidFill>
                <a:latin typeface="+mn-lt"/>
                <a:ea typeface="+mn-ea"/>
                <a:cs typeface="+mn-cs"/>
              </a:rPr>
              <a:t> system. Considering the support from SIMD simulation is a necessary factor to realize derivative computation, we create compiler tool chains and runtime library to solve this problem. The correlative details will be discussed in the formal presentation. </a:t>
            </a:r>
            <a:endParaRPr lang="zh-CN" altLang="en-US" dirty="0"/>
          </a:p>
        </p:txBody>
      </p:sp>
      <p:sp>
        <p:nvSpPr>
          <p:cNvPr id="4" name="灯片编号占位符 3"/>
          <p:cNvSpPr>
            <a:spLocks noGrp="1"/>
          </p:cNvSpPr>
          <p:nvPr>
            <p:ph type="sldNum" sz="quarter" idx="10"/>
          </p:nvPr>
        </p:nvSpPr>
        <p:spPr/>
        <p:txBody>
          <a:bodyPr/>
          <a:lstStyle/>
          <a:p>
            <a:fld id="{0EEEF0BF-0A91-4CC8-ABC3-69B7E643FA6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have paid a lot of attention to performance and we find that the system’s slow running is due to the restriction of I/O bandwidth and computation, (</a:t>
            </a:r>
            <a:r>
              <a:rPr lang="zh-CN" altLang="en-US" sz="1200" kern="1200" dirty="0" smtClean="0">
                <a:solidFill>
                  <a:schemeClr val="tx1"/>
                </a:solidFill>
                <a:latin typeface="+mn-lt"/>
                <a:ea typeface="+mn-ea"/>
                <a:cs typeface="+mn-cs"/>
              </a:rPr>
              <a:t>这里停顿下</a:t>
            </a:r>
            <a:r>
              <a:rPr lang="en-US" sz="1200" kern="1200" dirty="0" smtClean="0">
                <a:solidFill>
                  <a:schemeClr val="tx1"/>
                </a:solidFill>
                <a:latin typeface="+mn-lt"/>
                <a:ea typeface="+mn-ea"/>
                <a:cs typeface="+mn-cs"/>
              </a:rPr>
              <a:t>)and latency. We have adopted four ways- multi-thread with thread pool and lock-free idiom, SIMD instructions, JIT and C++ template-to resolve these problems. Besides, we will show that how we use these mechanism to realize the optimization.</a:t>
            </a:r>
          </a:p>
          <a:p>
            <a:endParaRPr lang="zh-CN" altLang="en-US" dirty="0"/>
          </a:p>
        </p:txBody>
      </p:sp>
      <p:sp>
        <p:nvSpPr>
          <p:cNvPr id="4" name="灯片编号占位符 3"/>
          <p:cNvSpPr>
            <a:spLocks noGrp="1"/>
          </p:cNvSpPr>
          <p:nvPr>
            <p:ph type="sldNum" sz="quarter" idx="10"/>
          </p:nvPr>
        </p:nvSpPr>
        <p:spPr/>
        <p:txBody>
          <a:bodyPr/>
          <a:lstStyle/>
          <a:p>
            <a:fld id="{0EEEF0BF-0A91-4CC8-ABC3-69B7E643FA6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Here are two scenes for testing SALVIA’s performance and exhibiting its features.</a:t>
            </a:r>
          </a:p>
        </p:txBody>
      </p:sp>
      <p:sp>
        <p:nvSpPr>
          <p:cNvPr id="4" name="灯片编号占位符 3"/>
          <p:cNvSpPr>
            <a:spLocks noGrp="1"/>
          </p:cNvSpPr>
          <p:nvPr>
            <p:ph type="sldNum" sz="quarter" idx="10"/>
          </p:nvPr>
        </p:nvSpPr>
        <p:spPr/>
        <p:txBody>
          <a:bodyPr/>
          <a:lstStyle/>
          <a:p>
            <a:fld id="{0EEEF0BF-0A91-4CC8-ABC3-69B7E643FA6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EEEF0BF-0A91-4CC8-ABC3-69B7E643FA6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2050" name="Picture 2" descr="C:\Users\wuye\Documents\Tencent Files\14735407\FileRecv\SALVIA_Logo5_copy.png"/>
          <p:cNvPicPr>
            <a:picLocks noChangeAspect="1" noChangeArrowheads="1"/>
          </p:cNvPicPr>
          <p:nvPr userDrawn="1"/>
        </p:nvPicPr>
        <p:blipFill>
          <a:blip r:embed="rId2" cstate="print">
            <a:lum bright="70000" contrast="-70000"/>
          </a:blip>
          <a:srcRect/>
          <a:stretch>
            <a:fillRect/>
          </a:stretch>
        </p:blipFill>
        <p:spPr bwMode="auto">
          <a:xfrm>
            <a:off x="7939087" y="5653087"/>
            <a:ext cx="1204913" cy="1204913"/>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2" descr="C:\Users\wuye\Documents\Tencent Files\14735407\FileRecv\SALVIA_Logo5_copy.png"/>
          <p:cNvPicPr>
            <a:picLocks noChangeAspect="1" noChangeArrowheads="1"/>
          </p:cNvPicPr>
          <p:nvPr userDrawn="1"/>
        </p:nvPicPr>
        <p:blipFill>
          <a:blip r:embed="rId2" cstate="print">
            <a:lum bright="70000" contrast="-70000"/>
          </a:blip>
          <a:srcRect/>
          <a:stretch>
            <a:fillRect/>
          </a:stretch>
        </p:blipFill>
        <p:spPr bwMode="auto">
          <a:xfrm>
            <a:off x="7939087" y="5653087"/>
            <a:ext cx="1204913" cy="1204913"/>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2" descr="C:\Users\wuye\Documents\Tencent Files\14735407\FileRecv\SALVIA_Logo5_copy.png"/>
          <p:cNvPicPr>
            <a:picLocks noChangeAspect="1" noChangeArrowheads="1"/>
          </p:cNvPicPr>
          <p:nvPr userDrawn="1"/>
        </p:nvPicPr>
        <p:blipFill>
          <a:blip r:embed="rId2" cstate="print">
            <a:lum bright="70000" contrast="-70000"/>
          </a:blip>
          <a:srcRect/>
          <a:stretch>
            <a:fillRect/>
          </a:stretch>
        </p:blipFill>
        <p:spPr bwMode="auto">
          <a:xfrm>
            <a:off x="7939087" y="5653087"/>
            <a:ext cx="1204913" cy="1204913"/>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5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Impac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81000"/>
            <a:ext cx="6705600" cy="3143251"/>
          </a:xfrm>
        </p:spPr>
        <p:txBody>
          <a:bodyPr>
            <a:normAutofit fontScale="90000"/>
          </a:bodyPr>
          <a:lstStyle/>
          <a:p>
            <a:r>
              <a:rPr lang="en-US" dirty="0" smtClean="0">
                <a:latin typeface="Stencil" pitchFamily="82" charset="0"/>
              </a:rPr>
              <a:t>SALVIA: A software implementation of modern programmable graphics hardware</a:t>
            </a:r>
            <a:endParaRPr lang="en-US" dirty="0">
              <a:latin typeface="Stencil" pitchFamily="82" charset="0"/>
            </a:endParaRPr>
          </a:p>
        </p:txBody>
      </p:sp>
      <p:sp>
        <p:nvSpPr>
          <p:cNvPr id="3" name="Subtitle 2"/>
          <p:cNvSpPr>
            <a:spLocks noGrp="1"/>
          </p:cNvSpPr>
          <p:nvPr>
            <p:ph type="subTitle" idx="1"/>
          </p:nvPr>
        </p:nvSpPr>
        <p:spPr>
          <a:xfrm>
            <a:off x="4953000" y="4267200"/>
            <a:ext cx="3581400" cy="1447800"/>
          </a:xfrm>
        </p:spPr>
        <p:txBody>
          <a:bodyPr>
            <a:normAutofit fontScale="77500" lnSpcReduction="20000"/>
          </a:bodyPr>
          <a:lstStyle/>
          <a:p>
            <a:r>
              <a:rPr lang="en-US" dirty="0" smtClean="0">
                <a:latin typeface="Lucida Sans Unicode" pitchFamily="34" charset="0"/>
                <a:cs typeface="Lucida Sans Unicode" pitchFamily="34" charset="0"/>
              </a:rPr>
              <a:t>Ye Wu</a:t>
            </a:r>
          </a:p>
          <a:p>
            <a:r>
              <a:rPr lang="en-US" dirty="0" smtClean="0">
                <a:latin typeface="Lucida Sans Unicode" pitchFamily="34" charset="0"/>
                <a:cs typeface="Lucida Sans Unicode" pitchFamily="34" charset="0"/>
              </a:rPr>
              <a:t>ACRD M&amp;E</a:t>
            </a:r>
          </a:p>
          <a:p>
            <a:r>
              <a:rPr lang="en-US" dirty="0" smtClean="0">
                <a:latin typeface="Lucida Sans Unicode" pitchFamily="34" charset="0"/>
                <a:cs typeface="Lucida Sans Unicode" pitchFamily="34" charset="0"/>
              </a:rPr>
              <a:t>ye.wu@autodesk.com</a:t>
            </a:r>
            <a:endParaRPr lang="en-US" dirty="0">
              <a:latin typeface="Lucida Sans Unicode" pitchFamily="34" charset="0"/>
              <a:cs typeface="Lucida Sans Unicode" pitchFamily="34" charset="0"/>
            </a:endParaRPr>
          </a:p>
        </p:txBody>
      </p:sp>
      <p:pic>
        <p:nvPicPr>
          <p:cNvPr id="1026" name="Picture 2" descr="C:\Users\wuye\Documents\Tencent Files\14735407\FileRecv\SALVIA_Logo5_copy.png"/>
          <p:cNvPicPr>
            <a:picLocks noChangeAspect="1" noChangeArrowheads="1"/>
          </p:cNvPicPr>
          <p:nvPr/>
        </p:nvPicPr>
        <p:blipFill>
          <a:blip r:embed="rId3" cstate="print"/>
          <a:srcRect/>
          <a:stretch>
            <a:fillRect/>
          </a:stretch>
        </p:blipFill>
        <p:spPr bwMode="auto">
          <a:xfrm>
            <a:off x="685800" y="3581400"/>
            <a:ext cx="2633663" cy="26336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Limitation of CPU</a:t>
            </a:r>
          </a:p>
          <a:p>
            <a:pPr lvl="1"/>
            <a:r>
              <a:rPr lang="en-US" dirty="0" smtClean="0"/>
              <a:t>SALVIA encounters</a:t>
            </a:r>
          </a:p>
          <a:p>
            <a:pPr lvl="1"/>
            <a:r>
              <a:rPr lang="en-US" dirty="0" smtClean="0"/>
              <a:t>Possible methods to solve</a:t>
            </a:r>
          </a:p>
          <a:p>
            <a:r>
              <a:rPr lang="en-US" dirty="0" smtClean="0"/>
              <a:t>Future work</a:t>
            </a:r>
          </a:p>
          <a:p>
            <a:pPr lvl="1"/>
            <a:r>
              <a:rPr lang="en-US" dirty="0" smtClean="0"/>
              <a:t>More samples and test cases</a:t>
            </a:r>
          </a:p>
          <a:p>
            <a:pPr lvl="1"/>
            <a:r>
              <a:rPr lang="en-US" dirty="0" smtClean="0"/>
              <a:t>Further optimization</a:t>
            </a:r>
          </a:p>
          <a:p>
            <a:pPr lvl="1"/>
            <a:r>
              <a:rPr lang="en-US" dirty="0" smtClean="0"/>
              <a:t>More features</a:t>
            </a:r>
          </a:p>
          <a:p>
            <a:pPr lvl="1"/>
            <a:r>
              <a:rPr lang="en-US" dirty="0" smtClean="0"/>
              <a:t>Generate code for GPU</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2940" y="2514600"/>
            <a:ext cx="5475280" cy="144655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800" b="1" spc="50" dirty="0" smtClean="0">
                <a:ln w="11430"/>
                <a:solidFill>
                  <a:srgbClr val="0070C0"/>
                </a:solidFill>
                <a:effectLst>
                  <a:outerShdw blurRad="76200" dist="50800" dir="5400000" algn="tl" rotWithShape="0">
                    <a:srgbClr val="000000">
                      <a:alpha val="65000"/>
                    </a:srgbClr>
                  </a:outerShdw>
                </a:effectLst>
              </a:rPr>
              <a:t>Thank you!</a:t>
            </a:r>
            <a:endParaRPr lang="en-US" sz="8800" b="1" spc="50" dirty="0">
              <a:ln w="11430"/>
              <a:solidFill>
                <a:srgbClr val="0070C0"/>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SALVIA: Shading and Lighting Visualization Architecture</a:t>
            </a:r>
          </a:p>
          <a:p>
            <a:r>
              <a:rPr lang="en-US" dirty="0" smtClean="0"/>
              <a:t>graphics hardware simulator</a:t>
            </a:r>
          </a:p>
          <a:p>
            <a:pPr lvl="1"/>
            <a:r>
              <a:rPr lang="en-US" dirty="0" smtClean="0"/>
              <a:t>Logic similar with graphics chips</a:t>
            </a:r>
          </a:p>
          <a:p>
            <a:r>
              <a:rPr lang="en-US" dirty="0" smtClean="0"/>
              <a:t>Related projects</a:t>
            </a:r>
          </a:p>
          <a:p>
            <a:pPr lvl="1"/>
            <a:r>
              <a:rPr lang="en-US" dirty="0" smtClean="0"/>
              <a:t>MESA</a:t>
            </a:r>
          </a:p>
          <a:p>
            <a:pPr lvl="1"/>
            <a:r>
              <a:rPr lang="en-US" dirty="0" smtClean="0"/>
              <a:t>Gallium 3D</a:t>
            </a:r>
          </a:p>
          <a:p>
            <a:pPr lvl="1"/>
            <a:r>
              <a:rPr lang="en-US" dirty="0" smtClean="0"/>
              <a:t>Muli3D</a:t>
            </a:r>
          </a:p>
          <a:p>
            <a:pPr lvl="1"/>
            <a:r>
              <a:rPr lang="en-US" dirty="0" err="1" smtClean="0"/>
              <a:t>SwiftShader</a:t>
            </a:r>
            <a:endParaRPr lang="en-US" dirty="0" smtClean="0"/>
          </a:p>
          <a:p>
            <a:pPr lvl="1"/>
            <a:r>
              <a:rPr lang="en-US" dirty="0" smtClean="0"/>
              <a:t>WARP</a:t>
            </a:r>
          </a:p>
          <a:p>
            <a:r>
              <a:rPr lang="en-US" dirty="0" smtClean="0"/>
              <a:t>Our target</a:t>
            </a:r>
          </a:p>
          <a:p>
            <a:pPr lvl="1"/>
            <a:r>
              <a:rPr lang="en-US" dirty="0" smtClean="0"/>
              <a:t>High performance in many-core</a:t>
            </a:r>
          </a:p>
          <a:p>
            <a:pPr lvl="1"/>
            <a:r>
              <a:rPr lang="en-US" dirty="0" smtClean="0"/>
              <a:t>Advanced features</a:t>
            </a:r>
          </a:p>
          <a:p>
            <a:endParaRPr lang="en-US" dirty="0" smtClean="0"/>
          </a:p>
          <a:p>
            <a:pPr lvl="1"/>
            <a:endParaRPr lang="en-US" dirty="0" smtClean="0"/>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Architecture and implementation</a:t>
            </a:r>
          </a:p>
          <a:p>
            <a:r>
              <a:rPr lang="en-US" dirty="0" smtClean="0"/>
              <a:t>Optimization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a:bodyPr>
          <a:lstStyle/>
          <a:p>
            <a:r>
              <a:rPr lang="en-US" dirty="0" smtClean="0"/>
              <a:t>Graphics Pipeline</a:t>
            </a:r>
          </a:p>
          <a:p>
            <a:r>
              <a:rPr lang="en-US" dirty="0" err="1" smtClean="0"/>
              <a:t>Shader</a:t>
            </a:r>
            <a:r>
              <a:rPr lang="en-US" dirty="0" smtClean="0"/>
              <a:t> System</a:t>
            </a:r>
          </a:p>
        </p:txBody>
      </p:sp>
      <p:graphicFrame>
        <p:nvGraphicFramePr>
          <p:cNvPr id="4" name="Diagram 3"/>
          <p:cNvGraphicFramePr/>
          <p:nvPr/>
        </p:nvGraphicFramePr>
        <p:xfrm>
          <a:off x="381000" y="3352800"/>
          <a:ext cx="84582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 Pipeline</a:t>
            </a:r>
            <a:endParaRPr lang="en-US"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r>
              <a:rPr lang="en-US" dirty="0" smtClean="0"/>
              <a:t>Pipeline stages</a:t>
            </a:r>
          </a:p>
          <a:p>
            <a:pPr lvl="1"/>
            <a:r>
              <a:rPr lang="en-US" dirty="0" smtClean="0"/>
              <a:t>Cooperation: Push or pull model</a:t>
            </a:r>
          </a:p>
          <a:p>
            <a:pPr lvl="1"/>
            <a:r>
              <a:rPr lang="en-US" dirty="0" smtClean="0"/>
              <a:t>Choose push model: Explain in the formal</a:t>
            </a:r>
          </a:p>
          <a:p>
            <a:r>
              <a:rPr lang="en-US" dirty="0" err="1" smtClean="0"/>
              <a:t>Rasterizer</a:t>
            </a:r>
            <a:r>
              <a:rPr lang="en-US" dirty="0" smtClean="0"/>
              <a:t> algorithm</a:t>
            </a:r>
          </a:p>
          <a:p>
            <a:pPr lvl="1"/>
            <a:r>
              <a:rPr lang="en-US" dirty="0" smtClean="0"/>
              <a:t>Two sorts: </a:t>
            </a:r>
            <a:r>
              <a:rPr lang="en-US" dirty="0" err="1" smtClean="0"/>
              <a:t>scanline</a:t>
            </a:r>
            <a:r>
              <a:rPr lang="en-US" dirty="0" smtClean="0"/>
              <a:t> and subdivision</a:t>
            </a:r>
          </a:p>
          <a:p>
            <a:pPr lvl="1"/>
            <a:r>
              <a:rPr lang="en-US" dirty="0" smtClean="0"/>
              <a:t>Implemented and </a:t>
            </a:r>
            <a:r>
              <a:rPr lang="en-US" dirty="0" err="1" smtClean="0"/>
              <a:t>constrast</a:t>
            </a:r>
            <a:endParaRPr lang="en-US" dirty="0" smtClean="0"/>
          </a:p>
          <a:p>
            <a:r>
              <a:rPr lang="en-US" dirty="0" smtClean="0"/>
              <a:t>Texture sampling operated frequently</a:t>
            </a:r>
          </a:p>
          <a:p>
            <a:pPr lvl="1"/>
            <a:r>
              <a:rPr lang="en-US" dirty="0" smtClean="0"/>
              <a:t>Cache friendly texture storage contribute to performance</a:t>
            </a:r>
          </a:p>
          <a:p>
            <a:r>
              <a:rPr lang="en-US" dirty="0" smtClean="0"/>
              <a:t>Back-end</a:t>
            </a:r>
          </a:p>
          <a:p>
            <a:pPr lvl="1"/>
            <a:r>
              <a:rPr lang="en-US" dirty="0" smtClean="0"/>
              <a:t>Z test, Alpha test, color blend, etc.</a:t>
            </a:r>
          </a:p>
          <a:p>
            <a:pPr lvl="1"/>
            <a:r>
              <a:rPr lang="en-US" dirty="0" smtClean="0"/>
              <a:t>Hardware</a:t>
            </a:r>
          </a:p>
          <a:p>
            <a:pPr lvl="2"/>
            <a:r>
              <a:rPr lang="en-US" dirty="0" smtClean="0"/>
              <a:t>finished by fixed pipeline</a:t>
            </a:r>
          </a:p>
          <a:p>
            <a:pPr lvl="1"/>
            <a:r>
              <a:rPr lang="en-US" dirty="0" smtClean="0"/>
              <a:t>Blend </a:t>
            </a:r>
            <a:r>
              <a:rPr lang="en-US" dirty="0" err="1" smtClean="0"/>
              <a:t>shader</a:t>
            </a:r>
            <a:r>
              <a:rPr lang="en-US" dirty="0" smtClean="0"/>
              <a:t> as a complement</a:t>
            </a:r>
          </a:p>
          <a:p>
            <a:pPr lvl="1"/>
            <a:r>
              <a:rPr lang="en-US" dirty="0" smtClean="0"/>
              <a:t>Influence the flexibility and performance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Shader</a:t>
            </a:r>
            <a:r>
              <a:rPr lang="en-US" dirty="0" smtClean="0"/>
              <a:t> System</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Compiling and executing </a:t>
            </a:r>
            <a:r>
              <a:rPr lang="en-US" dirty="0" err="1" smtClean="0"/>
              <a:t>shader</a:t>
            </a:r>
            <a:endParaRPr lang="en-US" dirty="0" smtClean="0"/>
          </a:p>
          <a:p>
            <a:r>
              <a:rPr lang="en-US" dirty="0" smtClean="0"/>
              <a:t>Requirement</a:t>
            </a:r>
          </a:p>
          <a:p>
            <a:pPr lvl="1"/>
            <a:r>
              <a:rPr lang="en-US" dirty="0" smtClean="0"/>
              <a:t>Realizing derivative computation</a:t>
            </a:r>
          </a:p>
          <a:p>
            <a:pPr lvl="1"/>
            <a:r>
              <a:rPr lang="en-US" dirty="0" smtClean="0"/>
              <a:t>SIMD simulation is necessary factor</a:t>
            </a:r>
          </a:p>
          <a:p>
            <a:r>
              <a:rPr lang="en-US" dirty="0" smtClean="0"/>
              <a:t>Solution</a:t>
            </a:r>
          </a:p>
          <a:p>
            <a:pPr lvl="1"/>
            <a:r>
              <a:rPr lang="en-US" dirty="0" smtClean="0"/>
              <a:t>Compiler tool-chains with LLVM</a:t>
            </a:r>
          </a:p>
          <a:p>
            <a:pPr lvl="1"/>
            <a:r>
              <a:rPr lang="en-US" dirty="0" smtClean="0"/>
              <a:t>Runtime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Optimization</a:t>
            </a:r>
            <a:endParaRPr lang="en-US" dirty="0"/>
          </a:p>
        </p:txBody>
      </p:sp>
      <p:graphicFrame>
        <p:nvGraphicFramePr>
          <p:cNvPr id="4" name="Content Placeholder 3"/>
          <p:cNvGraphicFramePr>
            <a:graphicFrameLocks noGrp="1"/>
          </p:cNvGraphicFramePr>
          <p:nvPr>
            <p:ph idx="1"/>
          </p:nvPr>
        </p:nvGraphicFramePr>
        <p:xfrm>
          <a:off x="914400" y="1523999"/>
          <a:ext cx="7315200" cy="4119897"/>
        </p:xfrm>
        <a:graphic>
          <a:graphicData uri="http://schemas.openxmlformats.org/drawingml/2006/table">
            <a:tbl>
              <a:tblPr firstRow="1" bandRow="1">
                <a:tableStyleId>{5C22544A-7EE6-4342-B048-85BDC9FD1C3A}</a:tableStyleId>
              </a:tblPr>
              <a:tblGrid>
                <a:gridCol w="1600200"/>
                <a:gridCol w="1752600"/>
                <a:gridCol w="1036320"/>
                <a:gridCol w="1463040"/>
                <a:gridCol w="1463040"/>
              </a:tblGrid>
              <a:tr h="685800">
                <a:tc>
                  <a:txBody>
                    <a:bodyPr/>
                    <a:lstStyle/>
                    <a:p>
                      <a:endParaRPr lang="en-US" sz="2000" dirty="0"/>
                    </a:p>
                  </a:txBody>
                  <a:tcPr/>
                </a:tc>
                <a:tc>
                  <a:txBody>
                    <a:bodyPr/>
                    <a:lstStyle/>
                    <a:p>
                      <a:r>
                        <a:rPr lang="en-US" sz="1800" dirty="0" smtClean="0">
                          <a:latin typeface="Arial" pitchFamily="34" charset="0"/>
                          <a:cs typeface="Arial" pitchFamily="34" charset="0"/>
                        </a:rPr>
                        <a:t>Multi-thread</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SIMD</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Just-In</a:t>
                      </a:r>
                      <a:r>
                        <a:rPr lang="en-US" sz="1800" baseline="0" dirty="0" smtClean="0">
                          <a:latin typeface="Arial" pitchFamily="34" charset="0"/>
                          <a:cs typeface="Arial" pitchFamily="34" charset="0"/>
                        </a:rPr>
                        <a:t>-Time</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C++ Template</a:t>
                      </a:r>
                      <a:endParaRPr lang="en-US" sz="1800" dirty="0">
                        <a:latin typeface="Arial" pitchFamily="34" charset="0"/>
                        <a:cs typeface="Arial" pitchFamily="34" charset="0"/>
                      </a:endParaRPr>
                    </a:p>
                  </a:txBody>
                  <a:tcPr/>
                </a:tc>
              </a:tr>
              <a:tr h="883054">
                <a:tc>
                  <a:txBody>
                    <a:bodyPr/>
                    <a:lstStyle/>
                    <a:p>
                      <a:pPr marL="0" algn="l" defTabSz="914400" rtl="0" eaLnBrk="1" latinLnBrk="0" hangingPunct="1"/>
                      <a:r>
                        <a:rPr lang="en-US" sz="1800" b="1" kern="1200" dirty="0" smtClean="0">
                          <a:solidFill>
                            <a:schemeClr val="lt1"/>
                          </a:solidFill>
                          <a:latin typeface="Arial" pitchFamily="34" charset="0"/>
                          <a:ea typeface="+mn-ea"/>
                          <a:cs typeface="Arial" pitchFamily="34" charset="0"/>
                        </a:rPr>
                        <a:t>I/O bandwidth</a:t>
                      </a:r>
                      <a:endParaRPr lang="en-US" sz="1800" b="1" kern="1200" dirty="0">
                        <a:solidFill>
                          <a:schemeClr val="lt1"/>
                        </a:solidFill>
                        <a:latin typeface="Arial" pitchFamily="34" charset="0"/>
                        <a:ea typeface="+mn-ea"/>
                        <a:cs typeface="Arial" pitchFamily="34" charset="0"/>
                      </a:endParaRPr>
                    </a:p>
                  </a:txBody>
                  <a:tcPr/>
                </a:tc>
                <a:tc>
                  <a:txBody>
                    <a:bodyPr/>
                    <a:lstStyle/>
                    <a:p>
                      <a:r>
                        <a:rPr lang="en-US" sz="1400" dirty="0" smtClean="0">
                          <a:latin typeface="Times New Roman" pitchFamily="18" charset="0"/>
                          <a:cs typeface="Times New Roman" pitchFamily="18" charset="0"/>
                        </a:rPr>
                        <a:t>No</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No</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Yes</a:t>
                      </a:r>
                    </a:p>
                    <a:p>
                      <a:r>
                        <a:rPr lang="en-US" sz="1400" u="sng" dirty="0" smtClean="0">
                          <a:latin typeface="Times New Roman" pitchFamily="18" charset="0"/>
                          <a:cs typeface="Times New Roman" pitchFamily="18" charset="0"/>
                        </a:rPr>
                        <a:t>Remove unused I/O</a:t>
                      </a:r>
                      <a:r>
                        <a:rPr lang="en-US" sz="1400" u="sng" baseline="0" dirty="0" smtClean="0">
                          <a:latin typeface="Times New Roman" pitchFamily="18" charset="0"/>
                          <a:cs typeface="Times New Roman" pitchFamily="18" charset="0"/>
                        </a:rPr>
                        <a:t> in runtime</a:t>
                      </a:r>
                      <a:endParaRPr lang="en-US" sz="1400" u="sng"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No</a:t>
                      </a:r>
                      <a:endParaRPr lang="en-US" sz="1400" dirty="0">
                        <a:latin typeface="Times New Roman" pitchFamily="18" charset="0"/>
                        <a:cs typeface="Times New Roman" pitchFamily="18" charset="0"/>
                      </a:endParaRPr>
                    </a:p>
                  </a:txBody>
                  <a:tcPr/>
                </a:tc>
              </a:tr>
              <a:tr h="1406344">
                <a:tc>
                  <a:txBody>
                    <a:bodyPr/>
                    <a:lstStyle/>
                    <a:p>
                      <a:pPr marL="0" algn="l" defTabSz="914400" rtl="0" eaLnBrk="1" latinLnBrk="0" hangingPunct="1"/>
                      <a:r>
                        <a:rPr lang="en-US" sz="1800" b="1" kern="1200" dirty="0" smtClean="0">
                          <a:solidFill>
                            <a:schemeClr val="lt1"/>
                          </a:solidFill>
                          <a:latin typeface="Arial" pitchFamily="34" charset="0"/>
                          <a:ea typeface="+mn-ea"/>
                          <a:cs typeface="Arial" pitchFamily="34" charset="0"/>
                        </a:rPr>
                        <a:t>Latency</a:t>
                      </a:r>
                      <a:endParaRPr lang="en-US" sz="1800" b="1" kern="1200" dirty="0">
                        <a:solidFill>
                          <a:schemeClr val="lt1"/>
                        </a:solidFill>
                        <a:latin typeface="Arial" pitchFamily="34" charset="0"/>
                        <a:ea typeface="+mn-ea"/>
                        <a:cs typeface="Arial" pitchFamily="34" charset="0"/>
                      </a:endParaRPr>
                    </a:p>
                  </a:txBody>
                  <a:tcPr/>
                </a:tc>
                <a:tc>
                  <a:txBody>
                    <a:bodyPr/>
                    <a:lstStyle/>
                    <a:p>
                      <a:r>
                        <a:rPr lang="en-US" sz="1400" dirty="0" smtClean="0">
                          <a:latin typeface="Times New Roman" pitchFamily="18" charset="0"/>
                          <a:cs typeface="Times New Roman" pitchFamily="18" charset="0"/>
                        </a:rPr>
                        <a:t>No</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Yes</a:t>
                      </a:r>
                    </a:p>
                    <a:p>
                      <a:r>
                        <a:rPr lang="en-US" sz="1400" u="sng" dirty="0" smtClean="0">
                          <a:latin typeface="Times New Roman" pitchFamily="18" charset="0"/>
                          <a:cs typeface="Times New Roman" pitchFamily="18" charset="0"/>
                        </a:rPr>
                        <a:t>Operation</a:t>
                      </a:r>
                      <a:r>
                        <a:rPr lang="en-US" sz="1400" u="sng" baseline="0" dirty="0" smtClean="0">
                          <a:latin typeface="Times New Roman" pitchFamily="18" charset="0"/>
                          <a:cs typeface="Times New Roman" pitchFamily="18" charset="0"/>
                        </a:rPr>
                        <a:t>s executed in register</a:t>
                      </a:r>
                      <a:endParaRPr lang="en-US" sz="1400" u="sng"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Yes</a:t>
                      </a:r>
                    </a:p>
                    <a:p>
                      <a:r>
                        <a:rPr lang="en-US" sz="1400" u="sng" dirty="0" smtClean="0">
                          <a:latin typeface="Times New Roman" pitchFamily="18" charset="0"/>
                          <a:cs typeface="Times New Roman" pitchFamily="18" charset="0"/>
                        </a:rPr>
                        <a:t>Generate more</a:t>
                      </a:r>
                      <a:r>
                        <a:rPr lang="en-US" sz="1400" u="sng" baseline="0" dirty="0" smtClean="0">
                          <a:latin typeface="Times New Roman" pitchFamily="18" charset="0"/>
                          <a:cs typeface="Times New Roman" pitchFamily="18" charset="0"/>
                        </a:rPr>
                        <a:t> efficient code by reduce jump instructions</a:t>
                      </a:r>
                      <a:endParaRPr lang="en-US" sz="1400" u="sng"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Yes</a:t>
                      </a:r>
                    </a:p>
                    <a:p>
                      <a:r>
                        <a:rPr lang="en-US" sz="1400" u="sng" dirty="0" smtClean="0">
                          <a:latin typeface="Times New Roman" pitchFamily="18" charset="0"/>
                          <a:cs typeface="Times New Roman" pitchFamily="18" charset="0"/>
                        </a:rPr>
                        <a:t>Instead</a:t>
                      </a:r>
                      <a:r>
                        <a:rPr lang="en-US" sz="1400" u="sng" baseline="0" dirty="0" smtClean="0">
                          <a:latin typeface="Times New Roman" pitchFamily="18" charset="0"/>
                          <a:cs typeface="Times New Roman" pitchFamily="18" charset="0"/>
                        </a:rPr>
                        <a:t> of manual expand code opt</a:t>
                      </a:r>
                      <a:endParaRPr lang="en-US" sz="1400" u="sng" dirty="0">
                        <a:latin typeface="Times New Roman" pitchFamily="18" charset="0"/>
                        <a:cs typeface="Times New Roman" pitchFamily="18" charset="0"/>
                      </a:endParaRPr>
                    </a:p>
                  </a:txBody>
                  <a:tcPr/>
                </a:tc>
              </a:tr>
              <a:tr h="1144699">
                <a:tc>
                  <a:txBody>
                    <a:bodyPr/>
                    <a:lstStyle/>
                    <a:p>
                      <a:pPr marL="0" algn="l" defTabSz="914400" rtl="0" eaLnBrk="1" latinLnBrk="0" hangingPunct="1"/>
                      <a:r>
                        <a:rPr lang="en-US" sz="1800" b="1" kern="1200" dirty="0" smtClean="0">
                          <a:solidFill>
                            <a:schemeClr val="lt1"/>
                          </a:solidFill>
                          <a:latin typeface="Arial" pitchFamily="34" charset="0"/>
                          <a:ea typeface="+mn-ea"/>
                          <a:cs typeface="Arial" pitchFamily="34" charset="0"/>
                        </a:rPr>
                        <a:t>Computation</a:t>
                      </a:r>
                      <a:endParaRPr lang="en-US" sz="1800" b="1" kern="1200" dirty="0">
                        <a:solidFill>
                          <a:schemeClr val="lt1"/>
                        </a:solidFill>
                        <a:latin typeface="Arial" pitchFamily="34" charset="0"/>
                        <a:ea typeface="+mn-ea"/>
                        <a:cs typeface="Arial" pitchFamily="34" charset="0"/>
                      </a:endParaRPr>
                    </a:p>
                  </a:txBody>
                  <a:tcPr/>
                </a:tc>
                <a:tc>
                  <a:txBody>
                    <a:bodyPr/>
                    <a:lstStyle/>
                    <a:p>
                      <a:r>
                        <a:rPr lang="en-US" sz="1400" dirty="0" smtClean="0">
                          <a:latin typeface="Times New Roman" pitchFamily="18" charset="0"/>
                          <a:cs typeface="Times New Roman" pitchFamily="18" charset="0"/>
                        </a:rPr>
                        <a:t>Yes</a:t>
                      </a:r>
                    </a:p>
                    <a:p>
                      <a:r>
                        <a:rPr lang="en-US" sz="1400" u="sng" dirty="0" smtClean="0">
                          <a:latin typeface="Times New Roman" pitchFamily="18" charset="0"/>
                          <a:cs typeface="Times New Roman" pitchFamily="18" charset="0"/>
                        </a:rPr>
                        <a:t>Thread</a:t>
                      </a:r>
                      <a:r>
                        <a:rPr lang="en-US" sz="1400" u="sng" baseline="0" dirty="0" smtClean="0">
                          <a:latin typeface="Times New Roman" pitchFamily="18" charset="0"/>
                          <a:cs typeface="Times New Roman" pitchFamily="18" charset="0"/>
                        </a:rPr>
                        <a:t> pool and lock-free for light-weight thread</a:t>
                      </a:r>
                      <a:endParaRPr lang="en-US" sz="1400" u="sng"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Yes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Yes</a:t>
                      </a:r>
                    </a:p>
                    <a:p>
                      <a:r>
                        <a:rPr lang="en-US" sz="1400" u="sng" dirty="0" smtClean="0">
                          <a:latin typeface="Times New Roman" pitchFamily="18" charset="0"/>
                          <a:cs typeface="Times New Roman" pitchFamily="18" charset="0"/>
                        </a:rPr>
                        <a:t>Generate optimized</a:t>
                      </a:r>
                      <a:r>
                        <a:rPr lang="en-US" sz="1400" u="sng" baseline="0" dirty="0" smtClean="0">
                          <a:latin typeface="Times New Roman" pitchFamily="18" charset="0"/>
                          <a:cs typeface="Times New Roman" pitchFamily="18" charset="0"/>
                        </a:rPr>
                        <a:t> code in special case</a:t>
                      </a:r>
                      <a:endParaRPr lang="en-US" sz="1400" u="sng"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Yes</a:t>
                      </a:r>
                    </a:p>
                    <a:p>
                      <a:r>
                        <a:rPr lang="en-US" sz="1400" u="sng" dirty="0" smtClean="0">
                          <a:latin typeface="Times New Roman" pitchFamily="18" charset="0"/>
                          <a:cs typeface="Times New Roman" pitchFamily="18" charset="0"/>
                        </a:rPr>
                        <a:t>More opt during compilation</a:t>
                      </a:r>
                      <a:endParaRPr lang="en-US" sz="1400" u="sng"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5867400"/>
            <a:ext cx="3200400" cy="566738"/>
          </a:xfrm>
        </p:spPr>
        <p:txBody>
          <a:bodyPr>
            <a:normAutofit fontScale="90000"/>
          </a:bodyPr>
          <a:lstStyle/>
          <a:p>
            <a:r>
              <a:rPr lang="en-US" dirty="0" smtClean="0">
                <a:latin typeface="Times New Roman" pitchFamily="18" charset="0"/>
                <a:cs typeface="Times New Roman" pitchFamily="18" charset="0"/>
              </a:rPr>
              <a:t>Texturing and color blending</a:t>
            </a:r>
            <a:endParaRPr lang="en-US" dirty="0">
              <a:latin typeface="Times New Roman" pitchFamily="18" charset="0"/>
              <a:cs typeface="Times New Roman" pitchFamily="18" charset="0"/>
            </a:endParaRPr>
          </a:p>
        </p:txBody>
      </p:sp>
      <p:pic>
        <p:nvPicPr>
          <p:cNvPr id="7" name="Picture Placeholder 6" descr="SampleWindow.png"/>
          <p:cNvPicPr>
            <a:picLocks noGrp="1" noChangeAspect="1"/>
          </p:cNvPicPr>
          <p:nvPr>
            <p:ph type="pic" idx="1"/>
          </p:nvPr>
        </p:nvPicPr>
        <p:blipFill>
          <a:blip r:embed="rId3" cstate="print"/>
          <a:srcRect l="2885" t="14000" r="1923" b="14000"/>
          <a:stretch>
            <a:fillRect/>
          </a:stretch>
        </p:blipFill>
        <p:spPr>
          <a:xfrm>
            <a:off x="1371600" y="533400"/>
            <a:ext cx="6386146" cy="503150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type="pic" idx="1"/>
          </p:nvPr>
        </p:nvPicPr>
        <p:blipFill>
          <a:blip r:embed="rId3" cstate="print"/>
          <a:srcRect l="1667" t="17301" r="1667" b="15725"/>
          <a:stretch>
            <a:fillRect/>
          </a:stretch>
        </p:blipFill>
        <p:spPr bwMode="auto">
          <a:xfrm>
            <a:off x="1066800" y="457200"/>
            <a:ext cx="7010400" cy="5251548"/>
          </a:xfrm>
          <a:prstGeom prst="rect">
            <a:avLst/>
          </a:prstGeom>
          <a:noFill/>
          <a:ln w="9525">
            <a:noFill/>
            <a:miter lim="800000"/>
            <a:headEnd/>
            <a:tailEnd/>
          </a:ln>
        </p:spPr>
      </p:pic>
      <p:sp>
        <p:nvSpPr>
          <p:cNvPr id="2" name="Title 1"/>
          <p:cNvSpPr>
            <a:spLocks noGrp="1"/>
          </p:cNvSpPr>
          <p:nvPr>
            <p:ph type="title"/>
          </p:nvPr>
        </p:nvSpPr>
        <p:spPr>
          <a:xfrm>
            <a:off x="1600200" y="6096000"/>
            <a:ext cx="5791200" cy="414338"/>
          </a:xfrm>
        </p:spPr>
        <p:txBody>
          <a:bodyPr>
            <a:noAutofit/>
          </a:bodyPr>
          <a:lstStyle/>
          <a:p>
            <a:pPr algn="ctr"/>
            <a:r>
              <a:rPr lang="en-US" dirty="0" smtClean="0">
                <a:latin typeface="Times New Roman" pitchFamily="18" charset="0"/>
                <a:cs typeface="Times New Roman" pitchFamily="18" charset="0"/>
              </a:rPr>
              <a:t>Complex mesh with per pixel lighting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2292</TotalTime>
  <Words>705</Words>
  <Application>Microsoft Office PowerPoint</Application>
  <PresentationFormat>On-screen Show (4:3)</PresentationFormat>
  <Paragraphs>121</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SALVIA: A software implementation of modern programmable graphics hardware</vt:lpstr>
      <vt:lpstr>Introduction</vt:lpstr>
      <vt:lpstr>Agenda</vt:lpstr>
      <vt:lpstr>Architecture</vt:lpstr>
      <vt:lpstr>Graphics Pipeline</vt:lpstr>
      <vt:lpstr>Shader System</vt:lpstr>
      <vt:lpstr>Optimization</vt:lpstr>
      <vt:lpstr>Texturing and color blending</vt:lpstr>
      <vt:lpstr>Complex mesh with per pixel lighting</vt:lpstr>
      <vt:lpstr>Conclusion and future work</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Salvia: An software implementation of modern programmable graphics hardware</dc:title>
  <dc:creator>Ye Wu</dc:creator>
  <cp:lastModifiedBy>wuye</cp:lastModifiedBy>
  <cp:revision>566</cp:revision>
  <dcterms:created xsi:type="dcterms:W3CDTF">2006-08-16T00:00:00Z</dcterms:created>
  <dcterms:modified xsi:type="dcterms:W3CDTF">2011-03-02T05:51:20Z</dcterms:modified>
</cp:coreProperties>
</file>