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BAC1654-768E-4498-B745-8B0578A225F7}">
          <p14:sldIdLst>
            <p14:sldId id="256"/>
          </p14:sldIdLst>
        </p14:section>
        <p14:section name="Untitled Section" id="{889A7574-0603-4339-87C8-B66D6F622B10}">
          <p14:sldIdLst>
            <p14:sldId id="257"/>
            <p14:sldId id="258"/>
            <p14:sldId id="259"/>
            <p14:sldId id="260"/>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C11A6E-6ECB-410B-B990-B0FD3953553D}" v="52" dt="2023-02-28T19:03:31.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89" autoAdjust="0"/>
  </p:normalViewPr>
  <p:slideViewPr>
    <p:cSldViewPr snapToGrid="0">
      <p:cViewPr>
        <p:scale>
          <a:sx n="100" d="100"/>
          <a:sy n="100" d="100"/>
        </p:scale>
        <p:origin x="191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545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41612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45975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49404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Big Mountain Resort is a premium ski resort located in Montana, offering spectacular views and a world class winter sports experience for skiers and snowboarders. In addition to investing in new chair lifts, BMR has created a data science team to inform pricing strategies that more accurately reflect the value of their facilities (rather than the market premium strategy currently employed) and to better understand which BMR facilities deliver customer value / ROIC, and how to eliminate costs.</a:t>
            </a:r>
            <a:endParaRPr dirty="0"/>
          </a:p>
        </p:txBody>
      </p:sp>
      <p:sp>
        <p:nvSpPr>
          <p:cNvPr id="35" name="Google Shape;35;p1"/>
          <p:cNvSpPr txBox="1"/>
          <p:nvPr/>
        </p:nvSpPr>
        <p:spPr>
          <a:xfrm>
            <a:off x="143108" y="3647026"/>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Prior to the beginning of the ski season, BMR needs to determine an appropriate ticket price and identify area of investment / opportunities to cut costs over the next 1-3 years via lift/facility closures.</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4846877"/>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BMR will need to narrow down the list of 330 resorts to those that have similar facilities to get a better sense of ticket prices within their market segment. BMR will need to identify which facilities correlate with higher ticket prices in order to inform their pricing strategy, identify future areas of investment / facilities that could potentially be closed down. This could likely be accomplished via multivariate regression analysis with ticket prices as dependent variable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dirty="0"/>
              <a:t>There is a large number of possible explanatory variables which could obfuscate key variables</a:t>
            </a:r>
          </a:p>
          <a:p>
            <a:pPr marL="0" marR="0" lvl="0" indent="0" algn="l" rtl="0">
              <a:lnSpc>
                <a:spcPct val="100000"/>
              </a:lnSpc>
              <a:spcBef>
                <a:spcPts val="0"/>
              </a:spcBef>
              <a:spcAft>
                <a:spcPts val="0"/>
              </a:spcAft>
              <a:buNone/>
            </a:pPr>
            <a:r>
              <a:rPr lang="en-US" sz="1070" dirty="0"/>
              <a:t>Data is missing data on number of tickets purchased, which limits the understanding of pricing effectiveness.</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CSV file provided by Alesha Eisen</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 Problem Statement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Jimmy Blackburn – </a:t>
            </a:r>
            <a:r>
              <a:rPr lang="en-AU" sz="1071" i="0" u="none" strike="noStrike" cap="none" dirty="0">
                <a:solidFill>
                  <a:srgbClr val="000000"/>
                </a:solidFill>
                <a:latin typeface="Arial"/>
                <a:ea typeface="Arial"/>
                <a:cs typeface="Arial"/>
                <a:sym typeface="Arial"/>
              </a:rPr>
              <a:t>Director of Operations</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Alesha Eisen</a:t>
            </a:r>
            <a:r>
              <a:rPr lang="en-AU" sz="1071" i="0" u="none" strike="noStrike" cap="none" dirty="0">
                <a:solidFill>
                  <a:srgbClr val="000000"/>
                </a:solidFill>
                <a:latin typeface="Arial"/>
                <a:ea typeface="Arial"/>
                <a:cs typeface="Arial"/>
                <a:sym typeface="Arial"/>
              </a:rPr>
              <a:t> – Database Manager</a:t>
            </a:r>
            <a:endParaRPr lang="en-AU" sz="1071"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AU" sz="1071"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Before the ski season begins, how can Big Mountain Resort identify comparable mountains (and their respective average ticket price) and better understand which facilities drive increased pricing (and which could thus be eliminated)?</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99B1-B9B5-E34B-D81D-81511BBB18B2}"/>
              </a:ext>
            </a:extLst>
          </p:cNvPr>
          <p:cNvSpPr>
            <a:spLocks noGrp="1"/>
          </p:cNvSpPr>
          <p:nvPr>
            <p:ph type="title"/>
          </p:nvPr>
        </p:nvSpPr>
        <p:spPr/>
        <p:txBody>
          <a:bodyPr/>
          <a:lstStyle/>
          <a:p>
            <a:r>
              <a:rPr lang="en-US" dirty="0"/>
              <a:t>Recommendation and key findings</a:t>
            </a:r>
          </a:p>
        </p:txBody>
      </p:sp>
      <p:sp>
        <p:nvSpPr>
          <p:cNvPr id="4" name="TextBox 3">
            <a:extLst>
              <a:ext uri="{FF2B5EF4-FFF2-40B4-BE49-F238E27FC236}">
                <a16:creationId xmlns:a16="http://schemas.microsoft.com/office/drawing/2014/main" id="{D323505D-FD08-223E-8EBF-C007B1F4C70E}"/>
              </a:ext>
            </a:extLst>
          </p:cNvPr>
          <p:cNvSpPr txBox="1"/>
          <p:nvPr/>
        </p:nvSpPr>
        <p:spPr>
          <a:xfrm>
            <a:off x="863600" y="762000"/>
            <a:ext cx="7023100"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Recommendation: </a:t>
            </a:r>
            <a:r>
              <a:rPr lang="en-US" dirty="0"/>
              <a:t>Increase ticket prices by ~$15/ticket to $96/ticket</a:t>
            </a:r>
          </a:p>
          <a:p>
            <a:pPr marL="285750" indent="-285750">
              <a:buFont typeface="Arial" panose="020B0604020202020204" pitchFamily="34" charset="0"/>
              <a:buChar char="•"/>
            </a:pPr>
            <a:r>
              <a:rPr lang="en-US" b="1" dirty="0"/>
              <a:t>Key Findings: </a:t>
            </a:r>
            <a:r>
              <a:rPr lang="en-US" dirty="0"/>
              <a:t>Big Mountain Resort is a premium resort and needs to be priced accordingly, nearly all metrics with statistically significant import on ticket prices towards top of range</a:t>
            </a:r>
            <a:endParaRPr lang="en-US" b="1" dirty="0"/>
          </a:p>
        </p:txBody>
      </p:sp>
      <p:pic>
        <p:nvPicPr>
          <p:cNvPr id="1026" name="Picture 2">
            <a:extLst>
              <a:ext uri="{FF2B5EF4-FFF2-40B4-BE49-F238E27FC236}">
                <a16:creationId xmlns:a16="http://schemas.microsoft.com/office/drawing/2014/main" id="{D5A4829A-0541-E234-7F5A-2A799C04E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1" y="1813174"/>
            <a:ext cx="3926583" cy="21824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C2A61F-E565-BF17-A6EB-3EAE373B7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793" y="1813175"/>
            <a:ext cx="3926582" cy="21824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0F5476-385C-DDF0-B3D2-2B04393C5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1" y="4092711"/>
            <a:ext cx="3926582" cy="21824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08E229D-1805-ED30-ACB6-F0FAD44EFD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5150" y="4092711"/>
            <a:ext cx="3959225" cy="2182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2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99B1-B9B5-E34B-D81D-81511BBB18B2}"/>
              </a:ext>
            </a:extLst>
          </p:cNvPr>
          <p:cNvSpPr>
            <a:spLocks noGrp="1"/>
          </p:cNvSpPr>
          <p:nvPr>
            <p:ph type="title"/>
          </p:nvPr>
        </p:nvSpPr>
        <p:spPr/>
        <p:txBody>
          <a:bodyPr/>
          <a:lstStyle/>
          <a:p>
            <a:r>
              <a:rPr lang="en-US" dirty="0"/>
              <a:t>Modeling results and analysis</a:t>
            </a:r>
          </a:p>
        </p:txBody>
      </p:sp>
      <p:sp>
        <p:nvSpPr>
          <p:cNvPr id="4" name="TextBox 3">
            <a:extLst>
              <a:ext uri="{FF2B5EF4-FFF2-40B4-BE49-F238E27FC236}">
                <a16:creationId xmlns:a16="http://schemas.microsoft.com/office/drawing/2014/main" id="{D323505D-FD08-223E-8EBF-C007B1F4C70E}"/>
              </a:ext>
            </a:extLst>
          </p:cNvPr>
          <p:cNvSpPr txBox="1"/>
          <p:nvPr/>
        </p:nvSpPr>
        <p:spPr>
          <a:xfrm>
            <a:off x="885825" y="676275"/>
            <a:ext cx="7023100" cy="954107"/>
          </a:xfrm>
          <a:prstGeom prst="rect">
            <a:avLst/>
          </a:prstGeom>
          <a:noFill/>
        </p:spPr>
        <p:txBody>
          <a:bodyPr wrap="square" rtlCol="0">
            <a:spAutoFit/>
          </a:bodyPr>
          <a:lstStyle/>
          <a:p>
            <a:pPr marL="285750" indent="-285750">
              <a:buFont typeface="Arial" panose="020B0604020202020204" pitchFamily="34" charset="0"/>
              <a:buChar char="•"/>
            </a:pPr>
            <a:r>
              <a:rPr lang="en-US" dirty="0"/>
              <a:t>8 parameters yields the highest mean CV score for our Random Forest Model</a:t>
            </a:r>
          </a:p>
          <a:p>
            <a:pPr marL="285750" indent="-285750">
              <a:buFont typeface="Arial" panose="020B0604020202020204" pitchFamily="34" charset="0"/>
              <a:buChar char="•"/>
            </a:pPr>
            <a:r>
              <a:rPr lang="en-US" dirty="0"/>
              <a:t>Parameters with the highest feature importance included in the model are:</a:t>
            </a:r>
          </a:p>
          <a:p>
            <a:pPr lvl="6"/>
            <a:r>
              <a:rPr lang="en-US" i="1" dirty="0"/>
              <a:t>‘</a:t>
            </a:r>
            <a:r>
              <a:rPr lang="en-US" i="1" dirty="0" err="1"/>
              <a:t>fastQuads</a:t>
            </a:r>
            <a:r>
              <a:rPr lang="en-US" i="1" dirty="0"/>
              <a:t>’, ‘Runs’, ‘Snow </a:t>
            </a:r>
            <a:r>
              <a:rPr lang="en-US" i="1" dirty="0" err="1"/>
              <a:t>Making_ac</a:t>
            </a:r>
            <a:r>
              <a:rPr lang="en-US" i="1" dirty="0"/>
              <a:t>’, ‘</a:t>
            </a:r>
            <a:r>
              <a:rPr lang="en-US" i="1" dirty="0" err="1"/>
              <a:t>vertical_drop</a:t>
            </a:r>
            <a:r>
              <a:rPr lang="en-US" i="1" dirty="0"/>
              <a:t>’, ‘</a:t>
            </a:r>
            <a:r>
              <a:rPr lang="en-US" i="1" dirty="0" err="1"/>
              <a:t>skiableTerrain_ac</a:t>
            </a:r>
            <a:r>
              <a:rPr lang="en-US" i="1" dirty="0"/>
              <a:t>’, ‘</a:t>
            </a:r>
            <a:r>
              <a:rPr lang="en-US" i="1" dirty="0" err="1"/>
              <a:t>total_chairs</a:t>
            </a:r>
            <a:r>
              <a:rPr lang="en-US" i="1" dirty="0"/>
              <a:t>’, ‘</a:t>
            </a:r>
            <a:r>
              <a:rPr lang="en-US" i="1" dirty="0" err="1"/>
              <a:t>projectedDaysOpen</a:t>
            </a:r>
            <a:r>
              <a:rPr lang="en-US" i="1" dirty="0"/>
              <a:t>’, ‘</a:t>
            </a:r>
            <a:r>
              <a:rPr lang="en-US" i="1" dirty="0" err="1"/>
              <a:t>resort_days_open_state_ratio</a:t>
            </a:r>
            <a:r>
              <a:rPr lang="en-US" i="1" dirty="0"/>
              <a:t>’</a:t>
            </a:r>
          </a:p>
        </p:txBody>
      </p:sp>
      <p:pic>
        <p:nvPicPr>
          <p:cNvPr id="2050" name="Picture 2">
            <a:extLst>
              <a:ext uri="{FF2B5EF4-FFF2-40B4-BE49-F238E27FC236}">
                <a16:creationId xmlns:a16="http://schemas.microsoft.com/office/drawing/2014/main" id="{19380F49-73C5-1C70-B149-214A4ECB7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27237"/>
            <a:ext cx="3900486" cy="34829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15A1406-3A66-FFBE-EF9C-DFD00F35C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851037"/>
            <a:ext cx="4071937" cy="34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9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99B1-B9B5-E34B-D81D-81511BBB18B2}"/>
              </a:ext>
            </a:extLst>
          </p:cNvPr>
          <p:cNvSpPr>
            <a:spLocks noGrp="1"/>
          </p:cNvSpPr>
          <p:nvPr>
            <p:ph type="title"/>
          </p:nvPr>
        </p:nvSpPr>
        <p:spPr/>
        <p:txBody>
          <a:bodyPr/>
          <a:lstStyle/>
          <a:p>
            <a:r>
              <a:rPr lang="en-US" dirty="0"/>
              <a:t>Modeling results and analysis (</a:t>
            </a:r>
            <a:r>
              <a:rPr lang="en-US" dirty="0" err="1"/>
              <a:t>cont</a:t>
            </a:r>
            <a:r>
              <a:rPr lang="en-US" dirty="0"/>
              <a:t>)</a:t>
            </a:r>
          </a:p>
        </p:txBody>
      </p:sp>
      <p:sp>
        <p:nvSpPr>
          <p:cNvPr id="4" name="TextBox 3">
            <a:extLst>
              <a:ext uri="{FF2B5EF4-FFF2-40B4-BE49-F238E27FC236}">
                <a16:creationId xmlns:a16="http://schemas.microsoft.com/office/drawing/2014/main" id="{D323505D-FD08-223E-8EBF-C007B1F4C70E}"/>
              </a:ext>
            </a:extLst>
          </p:cNvPr>
          <p:cNvSpPr txBox="1"/>
          <p:nvPr/>
        </p:nvSpPr>
        <p:spPr>
          <a:xfrm>
            <a:off x="466725" y="623782"/>
            <a:ext cx="7023100" cy="307777"/>
          </a:xfrm>
          <a:prstGeom prst="rect">
            <a:avLst/>
          </a:prstGeom>
          <a:noFill/>
        </p:spPr>
        <p:txBody>
          <a:bodyPr wrap="square" rtlCol="0">
            <a:spAutoFit/>
          </a:bodyPr>
          <a:lstStyle/>
          <a:p>
            <a:r>
              <a:rPr lang="en-US" dirty="0"/>
              <a:t>Our Random Forest regression model performs better than a simple linear regression</a:t>
            </a:r>
          </a:p>
        </p:txBody>
      </p:sp>
      <p:pic>
        <p:nvPicPr>
          <p:cNvPr id="9" name="Picture 8">
            <a:extLst>
              <a:ext uri="{FF2B5EF4-FFF2-40B4-BE49-F238E27FC236}">
                <a16:creationId xmlns:a16="http://schemas.microsoft.com/office/drawing/2014/main" id="{063A5579-06DD-D0D8-D786-653EBD352A0D}"/>
              </a:ext>
            </a:extLst>
          </p:cNvPr>
          <p:cNvPicPr>
            <a:picLocks noChangeAspect="1"/>
          </p:cNvPicPr>
          <p:nvPr/>
        </p:nvPicPr>
        <p:blipFill>
          <a:blip r:embed="rId2"/>
          <a:stretch>
            <a:fillRect/>
          </a:stretch>
        </p:blipFill>
        <p:spPr>
          <a:xfrm>
            <a:off x="268405" y="1152414"/>
            <a:ext cx="4132146" cy="3276711"/>
          </a:xfrm>
          <a:prstGeom prst="rect">
            <a:avLst/>
          </a:prstGeom>
        </p:spPr>
      </p:pic>
      <p:pic>
        <p:nvPicPr>
          <p:cNvPr id="11" name="Picture 10">
            <a:extLst>
              <a:ext uri="{FF2B5EF4-FFF2-40B4-BE49-F238E27FC236}">
                <a16:creationId xmlns:a16="http://schemas.microsoft.com/office/drawing/2014/main" id="{3B3377CF-3784-1D69-C0CF-8131518D5EC5}"/>
              </a:ext>
            </a:extLst>
          </p:cNvPr>
          <p:cNvPicPr>
            <a:picLocks noChangeAspect="1"/>
          </p:cNvPicPr>
          <p:nvPr/>
        </p:nvPicPr>
        <p:blipFill>
          <a:blip r:embed="rId3"/>
          <a:stretch>
            <a:fillRect/>
          </a:stretch>
        </p:blipFill>
        <p:spPr>
          <a:xfrm>
            <a:off x="4743451" y="1152413"/>
            <a:ext cx="4132144" cy="3276711"/>
          </a:xfrm>
          <a:prstGeom prst="rect">
            <a:avLst/>
          </a:prstGeom>
        </p:spPr>
      </p:pic>
    </p:spTree>
    <p:extLst>
      <p:ext uri="{BB962C8B-B14F-4D97-AF65-F5344CB8AC3E}">
        <p14:creationId xmlns:p14="http://schemas.microsoft.com/office/powerpoint/2010/main" val="407319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99B1-B9B5-E34B-D81D-81511BBB18B2}"/>
              </a:ext>
            </a:extLst>
          </p:cNvPr>
          <p:cNvSpPr>
            <a:spLocks noGrp="1"/>
          </p:cNvSpPr>
          <p:nvPr>
            <p:ph type="title"/>
          </p:nvPr>
        </p:nvSpPr>
        <p:spPr/>
        <p:txBody>
          <a:bodyPr/>
          <a:lstStyle/>
          <a:p>
            <a:r>
              <a:rPr lang="en-US" dirty="0"/>
              <a:t>Modeling results and analysis (</a:t>
            </a:r>
            <a:r>
              <a:rPr lang="en-US" dirty="0" err="1"/>
              <a:t>cont</a:t>
            </a:r>
            <a:r>
              <a:rPr lang="en-US" dirty="0"/>
              <a:t>)</a:t>
            </a:r>
          </a:p>
        </p:txBody>
      </p:sp>
      <p:sp>
        <p:nvSpPr>
          <p:cNvPr id="4" name="TextBox 3">
            <a:extLst>
              <a:ext uri="{FF2B5EF4-FFF2-40B4-BE49-F238E27FC236}">
                <a16:creationId xmlns:a16="http://schemas.microsoft.com/office/drawing/2014/main" id="{D323505D-FD08-223E-8EBF-C007B1F4C70E}"/>
              </a:ext>
            </a:extLst>
          </p:cNvPr>
          <p:cNvSpPr txBox="1"/>
          <p:nvPr/>
        </p:nvSpPr>
        <p:spPr>
          <a:xfrm>
            <a:off x="619125" y="676275"/>
            <a:ext cx="7023100" cy="738664"/>
          </a:xfrm>
          <a:prstGeom prst="rect">
            <a:avLst/>
          </a:prstGeom>
          <a:noFill/>
        </p:spPr>
        <p:txBody>
          <a:bodyPr wrap="square" rtlCol="0">
            <a:spAutoFit/>
          </a:bodyPr>
          <a:lstStyle/>
          <a:p>
            <a:r>
              <a:rPr lang="en-US" dirty="0"/>
              <a:t>Our model calculates expected ticket price for BMR = $95.87 (vs actual $81.00) with an MAE of $10.39 and implies adding a chair such that runs/vertical drop/snow making acreage increase by 1/15/2, respectively could boost tickets another $1.99</a:t>
            </a:r>
          </a:p>
        </p:txBody>
      </p:sp>
      <p:grpSp>
        <p:nvGrpSpPr>
          <p:cNvPr id="8" name="Group 7">
            <a:extLst>
              <a:ext uri="{FF2B5EF4-FFF2-40B4-BE49-F238E27FC236}">
                <a16:creationId xmlns:a16="http://schemas.microsoft.com/office/drawing/2014/main" id="{364CAEBC-1FE5-00CE-8D6F-10436FED5D6B}"/>
              </a:ext>
            </a:extLst>
          </p:cNvPr>
          <p:cNvGrpSpPr/>
          <p:nvPr/>
        </p:nvGrpSpPr>
        <p:grpSpPr>
          <a:xfrm>
            <a:off x="174945" y="1437620"/>
            <a:ext cx="6066092" cy="2126647"/>
            <a:chOff x="174945" y="1437620"/>
            <a:chExt cx="6066092" cy="2126647"/>
          </a:xfrm>
        </p:grpSpPr>
        <p:pic>
          <p:nvPicPr>
            <p:cNvPr id="5" name="Picture 4">
              <a:extLst>
                <a:ext uri="{FF2B5EF4-FFF2-40B4-BE49-F238E27FC236}">
                  <a16:creationId xmlns:a16="http://schemas.microsoft.com/office/drawing/2014/main" id="{9250B8C8-593B-1ECD-61AE-D076BC3213CE}"/>
                </a:ext>
              </a:extLst>
            </p:cNvPr>
            <p:cNvPicPr>
              <a:picLocks noChangeAspect="1"/>
            </p:cNvPicPr>
            <p:nvPr/>
          </p:nvPicPr>
          <p:blipFill>
            <a:blip r:embed="rId2"/>
            <a:stretch>
              <a:fillRect/>
            </a:stretch>
          </p:blipFill>
          <p:spPr>
            <a:xfrm>
              <a:off x="174945" y="1437620"/>
              <a:ext cx="5951736" cy="1752752"/>
            </a:xfrm>
            <a:prstGeom prst="rect">
              <a:avLst/>
            </a:prstGeom>
          </p:spPr>
        </p:pic>
        <p:pic>
          <p:nvPicPr>
            <p:cNvPr id="7" name="Picture 6">
              <a:extLst>
                <a:ext uri="{FF2B5EF4-FFF2-40B4-BE49-F238E27FC236}">
                  <a16:creationId xmlns:a16="http://schemas.microsoft.com/office/drawing/2014/main" id="{3E6B01C7-81C6-E75E-F48F-EF01D1878279}"/>
                </a:ext>
              </a:extLst>
            </p:cNvPr>
            <p:cNvPicPr>
              <a:picLocks noChangeAspect="1"/>
            </p:cNvPicPr>
            <p:nvPr/>
          </p:nvPicPr>
          <p:blipFill>
            <a:blip r:embed="rId3"/>
            <a:stretch>
              <a:fillRect/>
            </a:stretch>
          </p:blipFill>
          <p:spPr>
            <a:xfrm>
              <a:off x="312163" y="3274682"/>
              <a:ext cx="5928874" cy="289585"/>
            </a:xfrm>
            <a:prstGeom prst="rect">
              <a:avLst/>
            </a:prstGeom>
          </p:spPr>
        </p:pic>
      </p:grpSp>
      <p:pic>
        <p:nvPicPr>
          <p:cNvPr id="10" name="Picture 9">
            <a:extLst>
              <a:ext uri="{FF2B5EF4-FFF2-40B4-BE49-F238E27FC236}">
                <a16:creationId xmlns:a16="http://schemas.microsoft.com/office/drawing/2014/main" id="{43B58B33-5BF1-618A-FDC6-33B9397DEAA9}"/>
              </a:ext>
            </a:extLst>
          </p:cNvPr>
          <p:cNvPicPr>
            <a:picLocks noChangeAspect="1"/>
          </p:cNvPicPr>
          <p:nvPr/>
        </p:nvPicPr>
        <p:blipFill>
          <a:blip r:embed="rId4"/>
          <a:stretch>
            <a:fillRect/>
          </a:stretch>
        </p:blipFill>
        <p:spPr>
          <a:xfrm>
            <a:off x="312163" y="3716601"/>
            <a:ext cx="6325148" cy="1234547"/>
          </a:xfrm>
          <a:prstGeom prst="rect">
            <a:avLst/>
          </a:prstGeom>
        </p:spPr>
      </p:pic>
    </p:spTree>
    <p:extLst>
      <p:ext uri="{BB962C8B-B14F-4D97-AF65-F5344CB8AC3E}">
        <p14:creationId xmlns:p14="http://schemas.microsoft.com/office/powerpoint/2010/main" val="348886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99B1-B9B5-E34B-D81D-81511BBB18B2}"/>
              </a:ext>
            </a:extLst>
          </p:cNvPr>
          <p:cNvSpPr>
            <a:spLocks noGrp="1"/>
          </p:cNvSpPr>
          <p:nvPr>
            <p:ph type="title"/>
          </p:nvPr>
        </p:nvSpPr>
        <p:spPr/>
        <p:txBody>
          <a:bodyPr/>
          <a:lstStyle/>
          <a:p>
            <a:r>
              <a:rPr lang="en-US" dirty="0"/>
              <a:t>Summary and conclusion</a:t>
            </a:r>
          </a:p>
        </p:txBody>
      </p:sp>
      <p:sp>
        <p:nvSpPr>
          <p:cNvPr id="4" name="TextBox 3">
            <a:extLst>
              <a:ext uri="{FF2B5EF4-FFF2-40B4-BE49-F238E27FC236}">
                <a16:creationId xmlns:a16="http://schemas.microsoft.com/office/drawing/2014/main" id="{D323505D-FD08-223E-8EBF-C007B1F4C70E}"/>
              </a:ext>
            </a:extLst>
          </p:cNvPr>
          <p:cNvSpPr txBox="1"/>
          <p:nvPr/>
        </p:nvSpPr>
        <p:spPr>
          <a:xfrm>
            <a:off x="495300" y="704850"/>
            <a:ext cx="7023100" cy="2462213"/>
          </a:xfrm>
          <a:prstGeom prst="rect">
            <a:avLst/>
          </a:prstGeom>
          <a:noFill/>
        </p:spPr>
        <p:txBody>
          <a:bodyPr wrap="square" rtlCol="0">
            <a:spAutoFit/>
          </a:bodyPr>
          <a:lstStyle/>
          <a:p>
            <a:pPr marL="285750" indent="-285750">
              <a:buFont typeface="Arial" panose="020B0604020202020204" pitchFamily="34" charset="0"/>
              <a:buChar char="•"/>
            </a:pPr>
            <a:r>
              <a:rPr lang="en-US" dirty="0"/>
              <a:t>To conclude, our model supports increasing ticket prices by ~$15</a:t>
            </a:r>
          </a:p>
          <a:p>
            <a:pPr marL="285750" indent="-285750">
              <a:buFont typeface="Arial" panose="020B0604020202020204" pitchFamily="34" charset="0"/>
              <a:buChar char="•"/>
            </a:pPr>
            <a:r>
              <a:rPr lang="en-US" i="1" dirty="0" err="1"/>
              <a:t>fastQuads</a:t>
            </a:r>
            <a:r>
              <a:rPr lang="en-US" i="1" dirty="0"/>
              <a:t>’, ‘Runs’, ‘Snow </a:t>
            </a:r>
            <a:r>
              <a:rPr lang="en-US" i="1" dirty="0" err="1"/>
              <a:t>Making_ac</a:t>
            </a:r>
            <a:r>
              <a:rPr lang="en-US" i="1" dirty="0"/>
              <a:t>’, and ‘</a:t>
            </a:r>
            <a:r>
              <a:rPr lang="en-US" i="1" dirty="0" err="1"/>
              <a:t>vertical_drop</a:t>
            </a:r>
            <a:r>
              <a:rPr lang="en-US" i="1" dirty="0"/>
              <a:t>’ </a:t>
            </a:r>
            <a:r>
              <a:rPr lang="en-US" dirty="0"/>
              <a:t>are the four variables with the greatest feature importance in our model, indicating they should be the focus of potential expansion projects</a:t>
            </a:r>
          </a:p>
          <a:p>
            <a:pPr marL="285750" indent="-285750">
              <a:buFont typeface="Arial" panose="020B0604020202020204" pitchFamily="34" charset="0"/>
              <a:buChar char="•"/>
            </a:pPr>
            <a:r>
              <a:rPr lang="en-US" dirty="0"/>
              <a:t>It is worth exploring the NPV of scenarios 1-4 depicted in our modeling work, particularly the addition of chairs for the purpose of increasing runs/snow making/vertical drop</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7442605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903</Words>
  <Application>Microsoft Office PowerPoint</Application>
  <PresentationFormat>On-screen Show (4:3)</PresentationFormat>
  <Paragraphs>60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Quattrocento Sans</vt:lpstr>
      <vt:lpstr>Synergy_CF_YNR002</vt:lpstr>
      <vt:lpstr>Big Mountain Resort Problem Statement</vt:lpstr>
      <vt:lpstr>Recommendation and key findings</vt:lpstr>
      <vt:lpstr>Modeling results and analysis</vt:lpstr>
      <vt:lpstr>Modeling results and analysis (cont)</vt:lpstr>
      <vt:lpstr>Modeling results and analysis (cont)</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Bobby ZOLPER</cp:lastModifiedBy>
  <cp:revision>4</cp:revision>
  <dcterms:modified xsi:type="dcterms:W3CDTF">2023-02-28T19:11:26Z</dcterms:modified>
</cp:coreProperties>
</file>