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1"/>
  </p:notesMasterIdLst>
  <p:sldIdLst>
    <p:sldId id="259" r:id="rId2"/>
    <p:sldId id="257" r:id="rId3"/>
    <p:sldId id="263" r:id="rId4"/>
    <p:sldId id="269" r:id="rId5"/>
    <p:sldId id="264" r:id="rId6"/>
    <p:sldId id="265" r:id="rId7"/>
    <p:sldId id="268" r:id="rId8"/>
    <p:sldId id="258" r:id="rId9"/>
    <p:sldId id="270" r:id="rId10"/>
  </p:sldIdLst>
  <p:sldSz cx="12192000" cy="6858000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FSRAILWAYTT Bold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7" pos="688" userDrawn="1">
          <p15:clr>
            <a:srgbClr val="A4A3A4"/>
          </p15:clr>
        </p15:guide>
        <p15:guide id="8" pos="6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F42"/>
    <a:srgbClr val="FF9B09"/>
    <a:srgbClr val="F39200"/>
    <a:srgbClr val="A7CE75"/>
    <a:srgbClr val="587DFF"/>
    <a:srgbClr val="F3F2F1"/>
    <a:srgbClr val="E6E6E6"/>
    <a:srgbClr val="0F71B8"/>
    <a:srgbClr val="F2E318"/>
    <a:srgbClr val="BE1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5F2CD-0540-847C-37AE-59B209F8759F}" v="1" dt="2024-10-30T09:25:12.927"/>
    <p1510:client id="{1E6A2C52-B8E5-D888-A806-FA93EA9E2795}" v="142" dt="2024-10-31T19:17:36.112"/>
    <p1510:client id="{29C2AEDA-3CDD-FE1E-F9D2-69E06066764A}" v="199" dt="2024-10-31T16:39:10.999"/>
    <p1510:client id="{909B276D-741C-21D8-CC07-5030E431B6AC}" v="507" dt="2024-10-31T16:04:49.151"/>
    <p1510:client id="{F2D1A780-F681-409F-C49D-11C9AF8125B6}" v="6" dt="2024-11-01T01:29:58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-390" y="-1698"/>
      </p:cViewPr>
      <p:guideLst>
        <p:guide orient="horz" pos="2160"/>
        <p:guide pos="3840"/>
        <p:guide pos="325"/>
        <p:guide pos="7355"/>
        <p:guide orient="horz" pos="300"/>
        <p:guide orient="horz" pos="4020"/>
        <p:guide pos="688"/>
        <p:guide pos="69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4F698-81D8-431C-92CE-CB941EECEB9E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C8B5-F23E-4F87-8844-3261B9E8D73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72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0C51-BB05-4058-9929-3AC9BCE94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A3C81-0043-4251-970F-05FEDB538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9EEEAC-DF4D-4017-973B-26B2DCAF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27A35A-4332-4F53-B875-0CB95F00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A78BC-313E-4A57-99DE-8380F75A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5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A9DE4-BD48-402D-A18C-B2C43885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4E8C23-74C2-47D6-A1E4-4A7B65AAE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4E2C03-3F40-4526-916B-C88B8940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DF065-9C49-4A23-9986-C7DFB256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F32A5-16F8-4F19-9D72-3BE36B30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0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82C733-D398-4284-AAA8-BCCB9816F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8DC351-3D3E-4493-9AF2-909998479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97B09-6A38-4E84-B10A-F35F78BA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D34007-B7C2-4EFE-997E-672B61C2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27756F-6085-47DC-894C-360FAA75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57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BEA57-B557-4FB7-A219-2FD97855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3935E5-28A0-4262-863A-82F24C2D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A0102A-3C40-4D79-B9B2-05A248F9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CF06D-2B05-4382-80C3-EBE4E14B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8F34B4-9DCF-454D-B8EF-E55B5B3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49C3D-1CF2-4BBE-A36E-83B8843F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DCE99C-215C-4492-B8CC-D5ECAD6C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9C991A-2582-4EBB-8119-7E29E059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0E7C33-3631-4152-AFDD-B317DB45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6EA01-BFDA-4F5C-BC76-641BDB84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81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27951-99AF-46F6-AF6A-41F2B13E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7D59C-E2E5-47F7-B252-415A6096D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779353-FAEC-43AD-BA8A-355FB98D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B37670-E246-4C16-A66B-FF333FA9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B2EB78-8656-4A7A-8B4E-CF8A6698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2FD5BC-4083-4CFF-B76F-87F13307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44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050767-445C-4296-90D7-EC7B1A6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A92BDA-460C-4CF6-A18C-EEC88C899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D94A3B-0AC4-4DD8-B2BB-89BC88C1B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A1C180-2B11-4D6C-9654-78E7E33A8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D1EC19-6EF0-42D4-A3C9-F4360EE8B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F641C6-5D36-4CC3-A308-16CE0966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3ACC8A-B67E-443C-AD17-CA684D30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47546C-09C8-46B4-BCAC-B3335E4D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98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78428-79F1-46BE-81B9-8B586A52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D8470A-97AB-45F7-9121-8FFFAAA8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574E50-FEAA-44CC-A17A-81376C49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F3A469-96DC-49F2-B1EF-7ED2BC2F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09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EAE0AB-AC72-406D-BD27-3C9EF124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5BE5E6-0566-4E46-86AE-C6F0800E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D2A258-CC3F-4E80-91F3-4607784C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84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CCA9F-3D3A-44C6-8E51-1971A7DB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EC53E-A41B-4C70-8907-5959A69B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8B521F-E559-4D2D-9CCF-01A695024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BCD92B-2F3A-4802-BE5D-FAAF60AD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809D34-DE57-4789-BA7D-E7536998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A43AFF-53D2-4736-8B04-FD0DEA8A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07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67ECC-D7BA-4E47-AA5A-26A40B9E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E6127-FD6C-4299-BD1A-208FF4662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4A2F96-4D46-413E-B33B-AE52CD7D2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27EC41-6434-4F29-BA77-A6A0FE29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156-F0EF-4031-8046-4A9AA774C41D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B036A3-A074-4E19-8D55-F02E5332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A7EE5D-43F5-4CBB-A15B-FB93F14B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9AC8-EBFC-43E6-B1C9-A6AD7458AE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60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AE52C-3119-46F8-9352-43473717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1EF2F2-D5F3-4FA9-8D89-4D414F830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4C017-C26C-41F2-928F-9FFD729DA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A156-F0EF-4031-8046-4A9AA774C41D}" type="datetimeFigureOut">
              <a:rPr lang="ru-RU" smtClean="0"/>
              <a:pPr/>
              <a:t>31.10.2024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6A6440-049B-43F1-9CBB-44B9D814E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71458B-627C-4DF4-A2A0-6B94399FF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9AC8-EBFC-43E6-B1C9-A6AD7458AEB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5.wdp"/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Relationship Id="rId1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video758935474_456239020?list=ln-L0pA90uCMcFW6jqmu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ober-qyrwa/Scklad_Auto.gi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28A427-08F9-4B0D-9F57-84E50001BF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7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DD9A30-8243-4A07-A829-C87E95F817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8" t="30249" r="5934" b="78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F5B68BB-1734-4E10-8A43-99988E6B4AEC}"/>
              </a:ext>
            </a:extLst>
          </p:cNvPr>
          <p:cNvGrpSpPr/>
          <p:nvPr/>
        </p:nvGrpSpPr>
        <p:grpSpPr>
          <a:xfrm>
            <a:off x="1500937" y="2089707"/>
            <a:ext cx="9175513" cy="2981527"/>
            <a:chOff x="1500937" y="2089707"/>
            <a:chExt cx="9175513" cy="2981527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6A88861-7A0C-45EE-9A67-3C8F87DD871C}"/>
                </a:ext>
              </a:extLst>
            </p:cNvPr>
            <p:cNvSpPr/>
            <p:nvPr/>
          </p:nvSpPr>
          <p:spPr>
            <a:xfrm>
              <a:off x="1678737" y="2230757"/>
              <a:ext cx="8997713" cy="2840477"/>
            </a:xfrm>
            <a:prstGeom prst="roundRect">
              <a:avLst>
                <a:gd name="adj" fmla="val 9475"/>
              </a:avLst>
            </a:prstGeom>
            <a:solidFill>
              <a:srgbClr val="A7CE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E20070-8AB0-4CC2-95FF-13645A887E0A}"/>
                </a:ext>
              </a:extLst>
            </p:cNvPr>
            <p:cNvSpPr/>
            <p:nvPr/>
          </p:nvSpPr>
          <p:spPr>
            <a:xfrm>
              <a:off x="1500937" y="2089707"/>
              <a:ext cx="8997713" cy="2840477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Овал 5">
            <a:extLst>
              <a:ext uri="{FF2B5EF4-FFF2-40B4-BE49-F238E27FC236}">
                <a16:creationId xmlns:a16="http://schemas.microsoft.com/office/drawing/2014/main" id="{79CF963F-3FEC-4942-BCD3-F01D067EEBDD}"/>
              </a:ext>
            </a:extLst>
          </p:cNvPr>
          <p:cNvSpPr/>
          <p:nvPr/>
        </p:nvSpPr>
        <p:spPr>
          <a:xfrm>
            <a:off x="9192688" y="-749536"/>
            <a:ext cx="3323123" cy="3323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09BF6A5-CBF4-460C-A833-03D3CC5E80B6}"/>
              </a:ext>
            </a:extLst>
          </p:cNvPr>
          <p:cNvSpPr/>
          <p:nvPr/>
        </p:nvSpPr>
        <p:spPr>
          <a:xfrm>
            <a:off x="3156929" y="1734107"/>
            <a:ext cx="5685729" cy="734962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A6DA2-9EDC-494E-9A9E-5E37F8D09AEB}"/>
              </a:ext>
            </a:extLst>
          </p:cNvPr>
          <p:cNvSpPr txBox="1"/>
          <p:nvPr/>
        </p:nvSpPr>
        <p:spPr>
          <a:xfrm>
            <a:off x="4520890" y="1881427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</a:rPr>
              <a:t>Название проекта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112B5-A296-4634-B046-5248FC4179F0}"/>
              </a:ext>
            </a:extLst>
          </p:cNvPr>
          <p:cNvSpPr txBox="1"/>
          <p:nvPr/>
        </p:nvSpPr>
        <p:spPr>
          <a:xfrm>
            <a:off x="3678591" y="2981203"/>
            <a:ext cx="4976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Arial Black" pitchFamily="34" charset="0"/>
                <a:cs typeface="Times New Roman" pitchFamily="18" charset="0"/>
              </a:rPr>
              <a:t>Робот-разгрузчик </a:t>
            </a:r>
          </a:p>
          <a:p>
            <a:pPr algn="ctr"/>
            <a:r>
              <a:rPr lang="ru-RU" sz="3600" b="1" dirty="0">
                <a:latin typeface="Arial Black" pitchFamily="34" charset="0"/>
                <a:cs typeface="Times New Roman" pitchFamily="18" charset="0"/>
              </a:rPr>
              <a:t>«Малинка»</a:t>
            </a:r>
            <a:endParaRPr lang="ru-RU" sz="3600" dirty="0">
              <a:latin typeface="FSRAILWAYTT Bold" panose="020B080305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A43978-CC48-4B2A-85BD-1E8BF47C82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88" y="302941"/>
            <a:ext cx="2482723" cy="13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F6EA1477-552F-4873-8873-480D398E30B8}"/>
              </a:ext>
            </a:extLst>
          </p:cNvPr>
          <p:cNvGrpSpPr/>
          <p:nvPr/>
        </p:nvGrpSpPr>
        <p:grpSpPr>
          <a:xfrm>
            <a:off x="-40589" y="6397"/>
            <a:ext cx="12232589" cy="7780879"/>
            <a:chOff x="-40589" y="6397"/>
            <a:chExt cx="12232589" cy="7780879"/>
          </a:xfrm>
        </p:grpSpPr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8D2D392D-56DA-4CEA-93B5-E995B9751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0589" y="1938942"/>
              <a:ext cx="7816571" cy="1919111"/>
            </a:xfrm>
            <a:prstGeom prst="rect">
              <a:avLst/>
            </a:prstGeom>
          </p:spPr>
        </p:pic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0BE46071-C5BE-4BCC-B155-FE6E5545E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0589" y="3915616"/>
              <a:ext cx="7816571" cy="1919111"/>
            </a:xfrm>
            <a:prstGeom prst="rect">
              <a:avLst/>
            </a:prstGeom>
          </p:spPr>
        </p:pic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4B321F7D-CCBF-4776-8A0F-B679EB46D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0589" y="5868165"/>
              <a:ext cx="7816571" cy="1919111"/>
            </a:xfrm>
            <a:prstGeom prst="rect">
              <a:avLst/>
            </a:prstGeom>
          </p:spPr>
        </p:pic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095FD86D-60D1-4CC9-B172-D85C01F28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40589" y="12793"/>
              <a:ext cx="7816571" cy="1919111"/>
            </a:xfrm>
            <a:prstGeom prst="rect">
              <a:avLst/>
            </a:prstGeom>
          </p:spPr>
        </p:pic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321348CA-FC96-4E6E-898E-81C83D481455}"/>
                </a:ext>
              </a:extLst>
            </p:cNvPr>
            <p:cNvSpPr/>
            <p:nvPr/>
          </p:nvSpPr>
          <p:spPr>
            <a:xfrm>
              <a:off x="0" y="6397"/>
              <a:ext cx="12192000" cy="684520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41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84949B8-685E-47FF-A8D2-96935AE0799A}"/>
              </a:ext>
            </a:extLst>
          </p:cNvPr>
          <p:cNvGrpSpPr/>
          <p:nvPr/>
        </p:nvGrpSpPr>
        <p:grpSpPr>
          <a:xfrm>
            <a:off x="4762501" y="1565632"/>
            <a:ext cx="6911735" cy="766800"/>
            <a:chOff x="4762501" y="1679933"/>
            <a:chExt cx="6911735" cy="593367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1C23F7C-2FDA-429D-A991-9A128E2C7FA5}"/>
                </a:ext>
              </a:extLst>
            </p:cNvPr>
            <p:cNvSpPr/>
            <p:nvPr/>
          </p:nvSpPr>
          <p:spPr>
            <a:xfrm>
              <a:off x="4762501" y="1679933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rgbClr val="FEF5F4"/>
                </a:gs>
                <a:gs pos="100000">
                  <a:srgbClr val="E94A3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FAA148BC-9524-4364-85CF-AE10DF527097}"/>
                </a:ext>
              </a:extLst>
            </p:cNvPr>
            <p:cNvSpPr/>
            <p:nvPr/>
          </p:nvSpPr>
          <p:spPr>
            <a:xfrm>
              <a:off x="10907436" y="1679933"/>
              <a:ext cx="766800" cy="593366"/>
            </a:xfrm>
            <a:prstGeom prst="ellipse">
              <a:avLst/>
            </a:prstGeom>
            <a:solidFill>
              <a:srgbClr val="BE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83F3630F-1E37-4569-80EE-7EFCAC23CB39}"/>
              </a:ext>
            </a:extLst>
          </p:cNvPr>
          <p:cNvGrpSpPr/>
          <p:nvPr/>
        </p:nvGrpSpPr>
        <p:grpSpPr>
          <a:xfrm>
            <a:off x="4762501" y="2576977"/>
            <a:ext cx="6919355" cy="766800"/>
            <a:chOff x="4762501" y="2559184"/>
            <a:chExt cx="6919355" cy="593367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D4CDDC2-1578-4979-9C3A-DCB6F55DAF4E}"/>
                </a:ext>
              </a:extLst>
            </p:cNvPr>
            <p:cNvSpPr/>
            <p:nvPr/>
          </p:nvSpPr>
          <p:spPr>
            <a:xfrm>
              <a:off x="4762501" y="2559184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rgbClr val="FFFBF4"/>
                </a:gs>
                <a:gs pos="100000">
                  <a:srgbClr val="FABC5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2EC10471-A20E-4740-8F44-7146DFD92DBA}"/>
                </a:ext>
              </a:extLst>
            </p:cNvPr>
            <p:cNvSpPr/>
            <p:nvPr/>
          </p:nvSpPr>
          <p:spPr>
            <a:xfrm>
              <a:off x="10915056" y="2559184"/>
              <a:ext cx="766800" cy="593366"/>
            </a:xfrm>
            <a:prstGeom prst="ellipse">
              <a:avLst/>
            </a:prstGeom>
            <a:solidFill>
              <a:srgbClr val="F3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FACD2C7-FE89-4007-A82D-2F6224DC0F1C}"/>
              </a:ext>
            </a:extLst>
          </p:cNvPr>
          <p:cNvGrpSpPr/>
          <p:nvPr/>
        </p:nvGrpSpPr>
        <p:grpSpPr>
          <a:xfrm>
            <a:off x="4762501" y="3588322"/>
            <a:ext cx="6919355" cy="766800"/>
            <a:chOff x="4762501" y="3437476"/>
            <a:chExt cx="6919355" cy="59432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0E325581-4ABE-4B7C-BD56-8D7B91D1F5D4}"/>
                </a:ext>
              </a:extLst>
            </p:cNvPr>
            <p:cNvSpPr/>
            <p:nvPr/>
          </p:nvSpPr>
          <p:spPr>
            <a:xfrm>
              <a:off x="4762501" y="3438435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rgbClr val="FFFEF2"/>
                </a:gs>
                <a:gs pos="100000">
                  <a:srgbClr val="F9ED38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523577E-9F3D-4301-9CE1-BF4151B7D5E2}"/>
                </a:ext>
              </a:extLst>
            </p:cNvPr>
            <p:cNvSpPr/>
            <p:nvPr/>
          </p:nvSpPr>
          <p:spPr>
            <a:xfrm>
              <a:off x="10915056" y="3437476"/>
              <a:ext cx="766800" cy="593366"/>
            </a:xfrm>
            <a:prstGeom prst="ellipse">
              <a:avLst/>
            </a:prstGeom>
            <a:solidFill>
              <a:srgbClr val="F2E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B23EB82-7C2D-432E-BF87-C24A6EE0D869}"/>
              </a:ext>
            </a:extLst>
          </p:cNvPr>
          <p:cNvGrpSpPr/>
          <p:nvPr/>
        </p:nvGrpSpPr>
        <p:grpSpPr>
          <a:xfrm>
            <a:off x="4762501" y="4599667"/>
            <a:ext cx="6926975" cy="766801"/>
            <a:chOff x="4762501" y="4315766"/>
            <a:chExt cx="6926975" cy="595287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ECEAD40-CA00-40A2-AC0C-1ED61FCE889E}"/>
                </a:ext>
              </a:extLst>
            </p:cNvPr>
            <p:cNvSpPr/>
            <p:nvPr/>
          </p:nvSpPr>
          <p:spPr>
            <a:xfrm>
              <a:off x="4762501" y="4317686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rgbClr val="FEFDEC"/>
                </a:gs>
                <a:gs pos="100000">
                  <a:srgbClr val="9DC96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A4CD885-057A-4703-BFC2-27924FFF9541}"/>
                </a:ext>
              </a:extLst>
            </p:cNvPr>
            <p:cNvSpPr/>
            <p:nvPr/>
          </p:nvSpPr>
          <p:spPr>
            <a:xfrm>
              <a:off x="10922676" y="4315766"/>
              <a:ext cx="766800" cy="595286"/>
            </a:xfrm>
            <a:prstGeom prst="ellipse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F8384B40-C780-4EDA-90E4-2C0034FCE1D0}"/>
              </a:ext>
            </a:extLst>
          </p:cNvPr>
          <p:cNvGrpSpPr/>
          <p:nvPr/>
        </p:nvGrpSpPr>
        <p:grpSpPr>
          <a:xfrm>
            <a:off x="4305301" y="5611013"/>
            <a:ext cx="7378822" cy="770708"/>
            <a:chOff x="4470674" y="5193098"/>
            <a:chExt cx="7378822" cy="597207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2A96B958-C3F1-4DE2-885D-B85273256407}"/>
                </a:ext>
              </a:extLst>
            </p:cNvPr>
            <p:cNvSpPr/>
            <p:nvPr/>
          </p:nvSpPr>
          <p:spPr>
            <a:xfrm>
              <a:off x="4470674" y="5196938"/>
              <a:ext cx="7019924" cy="593367"/>
            </a:xfrm>
            <a:prstGeom prst="rect">
              <a:avLst/>
            </a:prstGeom>
            <a:gradFill flip="none" rotWithShape="1">
              <a:gsLst>
                <a:gs pos="0">
                  <a:srgbClr val="F3F5FB"/>
                </a:gs>
                <a:gs pos="100000">
                  <a:srgbClr val="5C8F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4A691587-185C-4467-9E6C-E8BE51E5F89E}"/>
                </a:ext>
              </a:extLst>
            </p:cNvPr>
            <p:cNvSpPr/>
            <p:nvPr/>
          </p:nvSpPr>
          <p:spPr>
            <a:xfrm>
              <a:off x="11082696" y="5193098"/>
              <a:ext cx="766800" cy="593366"/>
            </a:xfrm>
            <a:prstGeom prst="ellipse">
              <a:avLst/>
            </a:prstGeom>
            <a:solidFill>
              <a:srgbClr val="0F71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A5168B-7F94-4672-8C70-72996688A4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4"/>
            <a:ext cx="1820343" cy="1017859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B47254C-6E5D-424D-B5A9-ED9E7D1388D8}"/>
              </a:ext>
            </a:extLst>
          </p:cNvPr>
          <p:cNvSpPr/>
          <p:nvPr/>
        </p:nvSpPr>
        <p:spPr>
          <a:xfrm>
            <a:off x="693738" y="1364378"/>
            <a:ext cx="4068762" cy="5017372"/>
          </a:xfrm>
          <a:prstGeom prst="roundRect">
            <a:avLst>
              <a:gd name="adj" fmla="val 9475"/>
            </a:avLst>
          </a:prstGeom>
          <a:solidFill>
            <a:srgbClr val="428A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DF9270-9FF5-4761-93FD-F91E37FE1CB0}"/>
              </a:ext>
            </a:extLst>
          </p:cNvPr>
          <p:cNvSpPr txBox="1"/>
          <p:nvPr/>
        </p:nvSpPr>
        <p:spPr>
          <a:xfrm>
            <a:off x="4940300" y="1626346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FSRAILWAYTT Bold" panose="020B0803050504020204" pitchFamily="34" charset="0"/>
              </a:rPr>
              <a:t>ЦЕЛЬ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D684B-BD3C-442A-9D9A-B7B4620CA9F2}"/>
              </a:ext>
            </a:extLst>
          </p:cNvPr>
          <p:cNvSpPr txBox="1"/>
          <p:nvPr/>
        </p:nvSpPr>
        <p:spPr>
          <a:xfrm>
            <a:off x="4940299" y="1950723"/>
            <a:ext cx="505109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200" dirty="0">
                <a:latin typeface="Montserrat"/>
              </a:rPr>
              <a:t>Создать устройство, способное доставлять детали со склада</a:t>
            </a:r>
            <a:endParaRPr lang="ru-RU" sz="1200" dirty="0" err="1">
              <a:latin typeface="Montserrat" panose="000005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4E08A6-1BC3-45AB-8814-DDFFAF7B6A28}"/>
              </a:ext>
            </a:extLst>
          </p:cNvPr>
          <p:cNvSpPr txBox="1"/>
          <p:nvPr/>
        </p:nvSpPr>
        <p:spPr>
          <a:xfrm>
            <a:off x="4940300" y="2664882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FSRAILWAYTT Bold" panose="020B0803050504020204" pitchFamily="34" charset="0"/>
              </a:rPr>
              <a:t>УНИКАЛЬНОСТЬ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20DFA0-7F3B-428B-A576-7B7E14A44588}"/>
              </a:ext>
            </a:extLst>
          </p:cNvPr>
          <p:cNvSpPr txBox="1"/>
          <p:nvPr/>
        </p:nvSpPr>
        <p:spPr>
          <a:xfrm>
            <a:off x="4940299" y="2962761"/>
            <a:ext cx="545631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200" dirty="0">
                <a:latin typeface="Montserrat"/>
              </a:rPr>
              <a:t>Доставка мелких деталей, сборка заказа онлайн, небольшая цена 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3568BB-2705-40B7-AAD2-B39B04FFBEF1}"/>
              </a:ext>
            </a:extLst>
          </p:cNvPr>
          <p:cNvSpPr txBox="1"/>
          <p:nvPr/>
        </p:nvSpPr>
        <p:spPr>
          <a:xfrm>
            <a:off x="4940300" y="3691562"/>
            <a:ext cx="1250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FSRAILWAYTT Bold" panose="020B0803050504020204" pitchFamily="34" charset="0"/>
              </a:rPr>
              <a:t>ДЛЯ КОГО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06C063-6B44-4AFA-84E4-F10F2F836C1A}"/>
              </a:ext>
            </a:extLst>
          </p:cNvPr>
          <p:cNvSpPr txBox="1"/>
          <p:nvPr/>
        </p:nvSpPr>
        <p:spPr>
          <a:xfrm>
            <a:off x="4940299" y="4006759"/>
            <a:ext cx="567003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200" dirty="0">
                <a:latin typeface="Montserrat"/>
              </a:rPr>
              <a:t>Российские железные дороги, складские предприятия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0C9917-2018-4BA7-9850-5B938775E22D}"/>
              </a:ext>
            </a:extLst>
          </p:cNvPr>
          <p:cNvSpPr txBox="1"/>
          <p:nvPr/>
        </p:nvSpPr>
        <p:spPr>
          <a:xfrm>
            <a:off x="4932063" y="4668006"/>
            <a:ext cx="1610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FSRAILWAYTT Bold" panose="020B0803050504020204" pitchFamily="34" charset="0"/>
              </a:rPr>
              <a:t>ТЕХНОЛОГИИ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553116-0F96-4B32-A1C6-E0E9742E7B4B}"/>
              </a:ext>
            </a:extLst>
          </p:cNvPr>
          <p:cNvSpPr txBox="1"/>
          <p:nvPr/>
        </p:nvSpPr>
        <p:spPr>
          <a:xfrm>
            <a:off x="4940299" y="4943277"/>
            <a:ext cx="6337301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100" dirty="0">
                <a:latin typeface="Montserrat"/>
              </a:rPr>
              <a:t>Фрезеровка ЧПУ, 3D-печать, сканирование QR-кодов, микрокомпьютеры, машинное зрение</a:t>
            </a:r>
            <a:endParaRPr lang="ru-RU" sz="1100" dirty="0">
              <a:latin typeface="Montserrat" panose="00000500000000000000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89F93E-2096-4438-B3D8-379B0DCDCB61}"/>
              </a:ext>
            </a:extLst>
          </p:cNvPr>
          <p:cNvSpPr txBox="1"/>
          <p:nvPr/>
        </p:nvSpPr>
        <p:spPr>
          <a:xfrm>
            <a:off x="4940300" y="5707169"/>
            <a:ext cx="1065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FSRAILWAYTT Bold" panose="020B0803050504020204" pitchFamily="34" charset="0"/>
              </a:rPr>
              <a:t>АВТОРЫ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3E7CD-59F0-4DA0-8ED9-E46649312DE4}"/>
              </a:ext>
            </a:extLst>
          </p:cNvPr>
          <p:cNvSpPr txBox="1"/>
          <p:nvPr/>
        </p:nvSpPr>
        <p:spPr>
          <a:xfrm>
            <a:off x="4940299" y="6005048"/>
            <a:ext cx="565337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200" dirty="0" err="1">
                <a:latin typeface="Montserrat"/>
              </a:rPr>
              <a:t>Зиновский</a:t>
            </a:r>
            <a:r>
              <a:rPr lang="ru-RU" sz="1200" dirty="0">
                <a:latin typeface="Montserrat"/>
              </a:rPr>
              <a:t> Сергей, Лебединец Роман, Носенко Роман, Горобец Лев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pic>
        <p:nvPicPr>
          <p:cNvPr id="35" name="Google Shape;151;p2">
            <a:extLst>
              <a:ext uri="{FF2B5EF4-FFF2-40B4-BE49-F238E27FC236}">
                <a16:creationId xmlns:a16="http://schemas.microsoft.com/office/drawing/2014/main" id="{A31C77DD-8378-4C65-926F-83FD1BE8FDF2}"/>
              </a:ext>
            </a:extLst>
          </p:cNvPr>
          <p:cNvPicPr preferRelativeResize="0"/>
          <p:nvPr/>
        </p:nvPicPr>
        <p:blipFill rotWithShape="1">
          <a:blip r:embed="rId4" cstate="print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098508" y="1699259"/>
            <a:ext cx="449149" cy="44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56;p2">
            <a:extLst>
              <a:ext uri="{FF2B5EF4-FFF2-40B4-BE49-F238E27FC236}">
                <a16:creationId xmlns:a16="http://schemas.microsoft.com/office/drawing/2014/main" id="{A288B0BC-83E9-4298-ADA2-971D767E7E37}"/>
              </a:ext>
            </a:extLst>
          </p:cNvPr>
          <p:cNvPicPr preferRelativeResize="0"/>
          <p:nvPr/>
        </p:nvPicPr>
        <p:blipFill rotWithShape="1">
          <a:blip r:embed="rId6" cstate="print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062231" y="2713046"/>
            <a:ext cx="495154" cy="49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61;p2">
            <a:extLst>
              <a:ext uri="{FF2B5EF4-FFF2-40B4-BE49-F238E27FC236}">
                <a16:creationId xmlns:a16="http://schemas.microsoft.com/office/drawing/2014/main" id="{4B4AE12C-1A29-4E4C-A1BC-ED63860DD407}"/>
              </a:ext>
            </a:extLst>
          </p:cNvPr>
          <p:cNvPicPr preferRelativeResize="0"/>
          <p:nvPr/>
        </p:nvPicPr>
        <p:blipFill rotWithShape="1">
          <a:blip r:embed="rId8" cstate="print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077696" y="3737730"/>
            <a:ext cx="460233" cy="46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66;p2">
            <a:extLst>
              <a:ext uri="{FF2B5EF4-FFF2-40B4-BE49-F238E27FC236}">
                <a16:creationId xmlns:a16="http://schemas.microsoft.com/office/drawing/2014/main" id="{FB5D7C4C-71C1-46B6-97E6-D1B114794584}"/>
              </a:ext>
            </a:extLst>
          </p:cNvPr>
          <p:cNvPicPr preferRelativeResize="0"/>
          <p:nvPr/>
        </p:nvPicPr>
        <p:blipFill rotWithShape="1">
          <a:blip r:embed="rId10" cstate="print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049227" y="4732980"/>
            <a:ext cx="513698" cy="513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71;p2">
            <a:extLst>
              <a:ext uri="{FF2B5EF4-FFF2-40B4-BE49-F238E27FC236}">
                <a16:creationId xmlns:a16="http://schemas.microsoft.com/office/drawing/2014/main" id="{31E1257F-4DC1-44DB-8945-02D2B396E449}"/>
              </a:ext>
            </a:extLst>
          </p:cNvPr>
          <p:cNvPicPr preferRelativeResize="0"/>
          <p:nvPr/>
        </p:nvPicPr>
        <p:blipFill rotWithShape="1">
          <a:blip r:embed="rId12" cstate="print">
            <a:alphaModFix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1052503" y="5757960"/>
            <a:ext cx="497613" cy="49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Рисунок 44" descr="Изображение выглядит как колесо, шина, игрушка, транспортное средство&#10;&#10;Автоматически созданное описание">
            <a:extLst>
              <a:ext uri="{FF2B5EF4-FFF2-40B4-BE49-F238E27FC236}">
                <a16:creationId xmlns:a16="http://schemas.microsoft.com/office/drawing/2014/main" id="{D0F60453-2F17-349C-DE91-D6BEEEED652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4146" b="4146"/>
          <a:stretch>
            <a:fillRect/>
          </a:stretch>
        </p:blipFill>
        <p:spPr>
          <a:xfrm>
            <a:off x="661554" y="1366949"/>
            <a:ext cx="4104640" cy="50190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BFDC933-FD43-4080-B430-5A185CF2846E}"/>
              </a:ext>
            </a:extLst>
          </p:cNvPr>
          <p:cNvSpPr/>
          <p:nvPr/>
        </p:nvSpPr>
        <p:spPr>
          <a:xfrm>
            <a:off x="1053809" y="905818"/>
            <a:ext cx="3027971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C0CC6-6F4D-4EA8-BA04-89B51A4BD733}"/>
              </a:ext>
            </a:extLst>
          </p:cNvPr>
          <p:cNvSpPr txBox="1"/>
          <p:nvPr/>
        </p:nvSpPr>
        <p:spPr>
          <a:xfrm>
            <a:off x="609600" y="1023273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</a:rPr>
              <a:t>Результат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99604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129BE7A-8AD8-478F-B476-57CD3E6743BA}"/>
              </a:ext>
            </a:extLst>
          </p:cNvPr>
          <p:cNvGrpSpPr/>
          <p:nvPr/>
        </p:nvGrpSpPr>
        <p:grpSpPr>
          <a:xfrm>
            <a:off x="-61705" y="2880166"/>
            <a:ext cx="12601641" cy="1097667"/>
            <a:chOff x="-61705" y="2880166"/>
            <a:chExt cx="12601641" cy="1097667"/>
          </a:xfrm>
        </p:grpSpPr>
        <p:pic>
          <p:nvPicPr>
            <p:cNvPr id="54" name="Рисунок 53">
              <a:extLst>
                <a:ext uri="{FF2B5EF4-FFF2-40B4-BE49-F238E27FC236}">
                  <a16:creationId xmlns:a16="http://schemas.microsoft.com/office/drawing/2014/main" id="{41BC13DA-A4A7-48E2-B595-0E0C215C6F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l="74783"/>
            <a:stretch/>
          </p:blipFill>
          <p:spPr>
            <a:xfrm>
              <a:off x="11411549" y="2880166"/>
              <a:ext cx="1128387" cy="1097667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A9BE7ADA-9A02-4DB2-BE1C-C27D11B92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2323" y="2880166"/>
              <a:ext cx="4474606" cy="1097667"/>
            </a:xfrm>
            <a:prstGeom prst="rect">
              <a:avLst/>
            </a:prstGeom>
          </p:spPr>
        </p:pic>
        <p:pic>
          <p:nvPicPr>
            <p:cNvPr id="51" name="Рисунок 50">
              <a:extLst>
                <a:ext uri="{FF2B5EF4-FFF2-40B4-BE49-F238E27FC236}">
                  <a16:creationId xmlns:a16="http://schemas.microsoft.com/office/drawing/2014/main" id="{9568EE0B-E9E8-4987-A46F-C76899480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200" y="2880166"/>
              <a:ext cx="4474606" cy="1097667"/>
            </a:xfrm>
            <a:prstGeom prst="rect">
              <a:avLst/>
            </a:prstGeom>
          </p:spPr>
        </p:pic>
        <p:pic>
          <p:nvPicPr>
            <p:cNvPr id="52" name="Рисунок 51">
              <a:extLst>
                <a:ext uri="{FF2B5EF4-FFF2-40B4-BE49-F238E27FC236}">
                  <a16:creationId xmlns:a16="http://schemas.microsoft.com/office/drawing/2014/main" id="{17478581-2597-4F38-979C-CBC08A2C4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/>
            <a:srcRect l="74783"/>
            <a:stretch/>
          </p:blipFill>
          <p:spPr>
            <a:xfrm>
              <a:off x="-61705" y="2880166"/>
              <a:ext cx="1128387" cy="1097667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5C6ED9-2E7B-443F-8785-C3E97C506F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5"/>
            <a:ext cx="1820343" cy="1017859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5AD7DE1-8349-4E18-9FEE-836D78CF468C}"/>
              </a:ext>
            </a:extLst>
          </p:cNvPr>
          <p:cNvSpPr/>
          <p:nvPr/>
        </p:nvSpPr>
        <p:spPr>
          <a:xfrm>
            <a:off x="525463" y="573141"/>
            <a:ext cx="5756242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C06D4-F8C3-4AC1-96B4-E2AF50A9AA2C}"/>
              </a:ext>
            </a:extLst>
          </p:cNvPr>
          <p:cNvSpPr txBox="1"/>
          <p:nvPr/>
        </p:nvSpPr>
        <p:spPr>
          <a:xfrm>
            <a:off x="733243" y="629636"/>
            <a:ext cx="4921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</a:rPr>
              <a:t>Исследование аналогов решения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3F880058-58E6-4E3C-8AE8-AEDFF2D10A53}"/>
              </a:ext>
            </a:extLst>
          </p:cNvPr>
          <p:cNvGrpSpPr/>
          <p:nvPr/>
        </p:nvGrpSpPr>
        <p:grpSpPr>
          <a:xfrm>
            <a:off x="515938" y="1352549"/>
            <a:ext cx="3063692" cy="5029199"/>
            <a:chOff x="515938" y="1352549"/>
            <a:chExt cx="3063692" cy="5029199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719EA0E-C61F-415E-B3F5-4CCE025513D4}"/>
                </a:ext>
              </a:extLst>
            </p:cNvPr>
            <p:cNvSpPr/>
            <p:nvPr/>
          </p:nvSpPr>
          <p:spPr>
            <a:xfrm>
              <a:off x="636588" y="1443634"/>
              <a:ext cx="2943042" cy="4938114"/>
            </a:xfrm>
            <a:prstGeom prst="roundRect">
              <a:avLst>
                <a:gd name="adj" fmla="val 9475"/>
              </a:avLst>
            </a:prstGeom>
            <a:solidFill>
              <a:srgbClr val="428A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3FC0E3B-2B49-4750-BA4E-475E6577EC29}"/>
                </a:ext>
              </a:extLst>
            </p:cNvPr>
            <p:cNvSpPr/>
            <p:nvPr/>
          </p:nvSpPr>
          <p:spPr>
            <a:xfrm>
              <a:off x="515938" y="1352549"/>
              <a:ext cx="2943042" cy="4938114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6C45DB87-9419-4D1D-B63D-D9551E94B67B}"/>
              </a:ext>
            </a:extLst>
          </p:cNvPr>
          <p:cNvGrpSpPr/>
          <p:nvPr/>
        </p:nvGrpSpPr>
        <p:grpSpPr>
          <a:xfrm flipV="1">
            <a:off x="849222" y="1608423"/>
            <a:ext cx="2502968" cy="390087"/>
            <a:chOff x="4762501" y="1679933"/>
            <a:chExt cx="7122579" cy="593367"/>
          </a:xfrm>
        </p:grpSpPr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96E9E434-281E-4456-81B9-57B12E8B45D8}"/>
                </a:ext>
              </a:extLst>
            </p:cNvPr>
            <p:cNvSpPr/>
            <p:nvPr/>
          </p:nvSpPr>
          <p:spPr>
            <a:xfrm>
              <a:off x="4762501" y="1679933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A7CE75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61C0EEB5-C8E1-435C-9AAD-7FACE68D97E4}"/>
                </a:ext>
              </a:extLst>
            </p:cNvPr>
            <p:cNvSpPr/>
            <p:nvPr/>
          </p:nvSpPr>
          <p:spPr>
            <a:xfrm>
              <a:off x="10778690" y="1679933"/>
              <a:ext cx="1106390" cy="593365"/>
            </a:xfrm>
            <a:prstGeom prst="ellipse">
              <a:avLst/>
            </a:prstGeom>
            <a:solidFill>
              <a:srgbClr val="84BF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8F5BB06-927F-45DC-8C82-C3875B79D0FF}"/>
              </a:ext>
            </a:extLst>
          </p:cNvPr>
          <p:cNvSpPr txBox="1"/>
          <p:nvPr/>
        </p:nvSpPr>
        <p:spPr>
          <a:xfrm>
            <a:off x="721994" y="1623717"/>
            <a:ext cx="172658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000" b="1" dirty="0" err="1">
                <a:latin typeface="Montserrat"/>
              </a:rPr>
              <a:t>Dorabot</a:t>
            </a:r>
            <a:r>
              <a:rPr lang="ru-RU" sz="2000" b="1" dirty="0">
                <a:latin typeface="Montserrat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52BCE9-FF4F-4759-8C95-80B16E8AAAF5}"/>
              </a:ext>
            </a:extLst>
          </p:cNvPr>
          <p:cNvSpPr txBox="1"/>
          <p:nvPr/>
        </p:nvSpPr>
        <p:spPr>
          <a:xfrm>
            <a:off x="732020" y="2018952"/>
            <a:ext cx="2468529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200" dirty="0">
                <a:latin typeface="Montserrat"/>
              </a:rPr>
              <a:t>Робот-манипулятор, предназначенный для сортировки небольших предметов — коробок, пакетов, конвертов и т.п. в вертикально расположенные ячейки.</a:t>
            </a:r>
          </a:p>
          <a:p>
            <a:r>
              <a:rPr lang="ru-RU" sz="1200" dirty="0">
                <a:latin typeface="Montserrat"/>
              </a:rPr>
              <a:t>Робот определяет назначение товарной единицы и помещает её в соответствую ячейку.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F1CC959-72A9-49C1-A007-6879FA8C6C77}"/>
              </a:ext>
            </a:extLst>
          </p:cNvPr>
          <p:cNvGrpSpPr/>
          <p:nvPr/>
        </p:nvGrpSpPr>
        <p:grpSpPr>
          <a:xfrm>
            <a:off x="4564154" y="1352549"/>
            <a:ext cx="3063692" cy="5029199"/>
            <a:chOff x="4564154" y="1352549"/>
            <a:chExt cx="3063692" cy="5029199"/>
          </a:xfrm>
        </p:grpSpPr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0386786-F2C1-4E13-9DFB-21F5D33DC9AA}"/>
                </a:ext>
              </a:extLst>
            </p:cNvPr>
            <p:cNvSpPr/>
            <p:nvPr/>
          </p:nvSpPr>
          <p:spPr>
            <a:xfrm>
              <a:off x="4684804" y="1443634"/>
              <a:ext cx="2943042" cy="4938114"/>
            </a:xfrm>
            <a:prstGeom prst="roundRect">
              <a:avLst>
                <a:gd name="adj" fmla="val 9475"/>
              </a:avLst>
            </a:prstGeom>
            <a:solidFill>
              <a:srgbClr val="428A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6AFAFB60-FAC9-452B-B237-50E11CD71E7D}"/>
                </a:ext>
              </a:extLst>
            </p:cNvPr>
            <p:cNvSpPr/>
            <p:nvPr/>
          </p:nvSpPr>
          <p:spPr>
            <a:xfrm>
              <a:off x="4564154" y="1352549"/>
              <a:ext cx="2943042" cy="4938114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BCC90B4-59AD-41D1-9CB7-A10650022929}"/>
              </a:ext>
            </a:extLst>
          </p:cNvPr>
          <p:cNvGrpSpPr/>
          <p:nvPr/>
        </p:nvGrpSpPr>
        <p:grpSpPr>
          <a:xfrm flipV="1">
            <a:off x="4844516" y="1608423"/>
            <a:ext cx="2502968" cy="390087"/>
            <a:chOff x="4762501" y="1679933"/>
            <a:chExt cx="7122579" cy="593367"/>
          </a:xfrm>
        </p:grpSpPr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79546C5C-6614-41CC-9BFD-A4E831E336D9}"/>
                </a:ext>
              </a:extLst>
            </p:cNvPr>
            <p:cNvSpPr/>
            <p:nvPr/>
          </p:nvSpPr>
          <p:spPr>
            <a:xfrm>
              <a:off x="4762501" y="1679933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94A3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C2CAF65E-369C-428E-99D7-DFCF82998102}"/>
                </a:ext>
              </a:extLst>
            </p:cNvPr>
            <p:cNvSpPr/>
            <p:nvPr/>
          </p:nvSpPr>
          <p:spPr>
            <a:xfrm>
              <a:off x="10778690" y="1679933"/>
              <a:ext cx="1106390" cy="593365"/>
            </a:xfrm>
            <a:prstGeom prst="ellipse">
              <a:avLst/>
            </a:prstGeom>
            <a:solidFill>
              <a:srgbClr val="BE16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8DC89F4-3B5D-454B-A675-B5AAF8C7139C}"/>
              </a:ext>
            </a:extLst>
          </p:cNvPr>
          <p:cNvSpPr txBox="1"/>
          <p:nvPr/>
        </p:nvSpPr>
        <p:spPr>
          <a:xfrm>
            <a:off x="4770210" y="1623717"/>
            <a:ext cx="17265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" sz="2000" b="1" dirty="0" err="1">
                <a:latin typeface="Montserrat"/>
              </a:rPr>
              <a:t>Stretch</a:t>
            </a:r>
          </a:p>
          <a:p>
            <a:endParaRPr lang="ru-RU" sz="2000" b="1" dirty="0">
              <a:latin typeface="Montserrat" panose="00000500000000000000" pitchFamily="2" charset="-5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3C37C3-25EC-4024-9D99-02322037DC26}"/>
              </a:ext>
            </a:extLst>
          </p:cNvPr>
          <p:cNvSpPr txBox="1"/>
          <p:nvPr/>
        </p:nvSpPr>
        <p:spPr>
          <a:xfrm>
            <a:off x="4669947" y="2016218"/>
            <a:ext cx="2702322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200" dirty="0">
                <a:latin typeface="Montserrat"/>
              </a:rPr>
              <a:t>Робот от Boston </a:t>
            </a:r>
            <a:r>
              <a:rPr lang="ru-RU" sz="1200" dirty="0" err="1">
                <a:latin typeface="Montserrat"/>
              </a:rPr>
              <a:t>Dinamics</a:t>
            </a:r>
            <a:r>
              <a:rPr lang="ru-RU" sz="1200" dirty="0">
                <a:latin typeface="Montserrat"/>
              </a:rPr>
              <a:t>, предназначенный для перемещения грузов на складах. Конструкция состоит из подвижного корпуса на колесах, системы датчиков и камер, расположенных на специальной "мачте" и манипулятора с рядом вакуумных присосок, что позволяет поднимать и перемещать ящики массой до 23 килограмм.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A92D9152-ED12-4635-80E0-7712A3C05009}"/>
              </a:ext>
            </a:extLst>
          </p:cNvPr>
          <p:cNvGrpSpPr/>
          <p:nvPr/>
        </p:nvGrpSpPr>
        <p:grpSpPr>
          <a:xfrm>
            <a:off x="8612370" y="1352549"/>
            <a:ext cx="3063692" cy="5029199"/>
            <a:chOff x="8612370" y="1352549"/>
            <a:chExt cx="3063692" cy="5029199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0D6F1379-CE6C-46D6-93BC-1EF7A30951E7}"/>
                </a:ext>
              </a:extLst>
            </p:cNvPr>
            <p:cNvSpPr/>
            <p:nvPr/>
          </p:nvSpPr>
          <p:spPr>
            <a:xfrm>
              <a:off x="8733020" y="1443634"/>
              <a:ext cx="2943042" cy="4938114"/>
            </a:xfrm>
            <a:prstGeom prst="roundRect">
              <a:avLst>
                <a:gd name="adj" fmla="val 9475"/>
              </a:avLst>
            </a:prstGeom>
            <a:solidFill>
              <a:srgbClr val="428A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231ED57A-1555-45F1-93E0-B1F231A5ABBA}"/>
                </a:ext>
              </a:extLst>
            </p:cNvPr>
            <p:cNvSpPr/>
            <p:nvPr/>
          </p:nvSpPr>
          <p:spPr>
            <a:xfrm>
              <a:off x="8612370" y="1352549"/>
              <a:ext cx="2943042" cy="4938114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741A302C-653A-4926-9765-8482D694B2A2}"/>
              </a:ext>
            </a:extLst>
          </p:cNvPr>
          <p:cNvGrpSpPr/>
          <p:nvPr/>
        </p:nvGrpSpPr>
        <p:grpSpPr>
          <a:xfrm flipV="1">
            <a:off x="8885222" y="1608423"/>
            <a:ext cx="2502968" cy="390087"/>
            <a:chOff x="4762501" y="1679933"/>
            <a:chExt cx="7122579" cy="593367"/>
          </a:xfrm>
        </p:grpSpPr>
        <p:sp>
          <p:nvSpPr>
            <p:cNvPr id="62" name="Прямоугольник 61">
              <a:extLst>
                <a:ext uri="{FF2B5EF4-FFF2-40B4-BE49-F238E27FC236}">
                  <a16:creationId xmlns:a16="http://schemas.microsoft.com/office/drawing/2014/main" id="{60F7B0FA-5D01-4150-A2E7-61C242A158CB}"/>
                </a:ext>
              </a:extLst>
            </p:cNvPr>
            <p:cNvSpPr/>
            <p:nvPr/>
          </p:nvSpPr>
          <p:spPr>
            <a:xfrm>
              <a:off x="4762501" y="1679933"/>
              <a:ext cx="6562724" cy="593367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FF9B0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6AD17D0A-AFFE-484E-ACCC-B6EE7B412813}"/>
                </a:ext>
              </a:extLst>
            </p:cNvPr>
            <p:cNvSpPr/>
            <p:nvPr/>
          </p:nvSpPr>
          <p:spPr>
            <a:xfrm>
              <a:off x="10778690" y="1679933"/>
              <a:ext cx="1106390" cy="593365"/>
            </a:xfrm>
            <a:prstGeom prst="ellipse">
              <a:avLst/>
            </a:prstGeom>
            <a:solidFill>
              <a:srgbClr val="F39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7195-A294-4147-8622-3E0C43330B11}"/>
              </a:ext>
            </a:extLst>
          </p:cNvPr>
          <p:cNvSpPr txBox="1"/>
          <p:nvPr/>
        </p:nvSpPr>
        <p:spPr>
          <a:xfrm>
            <a:off x="8756900" y="1612324"/>
            <a:ext cx="305962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b="1" dirty="0">
                <a:latin typeface="Montserrat"/>
              </a:rPr>
              <a:t>Робот-сортировщик</a:t>
            </a:r>
            <a:endParaRPr lang="ru-RU" b="1" dirty="0">
              <a:latin typeface="Montserrat" panose="00000500000000000000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FE8B90-C9E9-4D24-A2D4-BA17D59A3FB3}"/>
              </a:ext>
            </a:extLst>
          </p:cNvPr>
          <p:cNvSpPr txBox="1"/>
          <p:nvPr/>
        </p:nvSpPr>
        <p:spPr>
          <a:xfrm>
            <a:off x="8888610" y="2018952"/>
            <a:ext cx="236826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1200" dirty="0">
                <a:latin typeface="Montserrat"/>
              </a:rPr>
              <a:t>Стационарный робот-сортировщик, предназначенный для сборки складов. Конструкция состоит из основы и манипулятора, имеющего грузоподъемность в 120 килограмм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pic>
        <p:nvPicPr>
          <p:cNvPr id="12" name="Рисунок 11" descr="Изображение выглядит как машина, инжиниринг, строительство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B0C21138-0E32-760F-2517-4DC709A54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73" y="4287348"/>
            <a:ext cx="2622882" cy="1782487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машина, оборудование&#10;&#10;Автоматически созданное описание">
            <a:extLst>
              <a:ext uri="{FF2B5EF4-FFF2-40B4-BE49-F238E27FC236}">
                <a16:creationId xmlns:a16="http://schemas.microsoft.com/office/drawing/2014/main" id="{2BA86329-5096-9490-0210-BC5BE2CDB6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18" t="463" r="1763" b="3471"/>
          <a:stretch/>
        </p:blipFill>
        <p:spPr>
          <a:xfrm>
            <a:off x="5008869" y="4638649"/>
            <a:ext cx="2155350" cy="1436009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машина, инжиниринг, промышленность, завод&#10;&#10;Автоматически созданное описание">
            <a:extLst>
              <a:ext uri="{FF2B5EF4-FFF2-40B4-BE49-F238E27FC236}">
                <a16:creationId xmlns:a16="http://schemas.microsoft.com/office/drawing/2014/main" id="{68B9E27C-C2E7-C46D-77AD-2C2581512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5269" y="4141721"/>
            <a:ext cx="2522619" cy="16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5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5C6ED9-2E7B-443F-8785-C3E97C506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5"/>
            <a:ext cx="1820343" cy="1017859"/>
          </a:xfrm>
          <a:prstGeom prst="rect">
            <a:avLst/>
          </a:prstGeom>
        </p:spPr>
      </p:pic>
      <p:grpSp>
        <p:nvGrpSpPr>
          <p:cNvPr id="3" name="Группа 8">
            <a:extLst>
              <a:ext uri="{FF2B5EF4-FFF2-40B4-BE49-F238E27FC236}">
                <a16:creationId xmlns:a16="http://schemas.microsoft.com/office/drawing/2014/main" id="{D78C9DA9-8ED2-4EDA-9C58-14CEDE755C63}"/>
              </a:ext>
            </a:extLst>
          </p:cNvPr>
          <p:cNvGrpSpPr/>
          <p:nvPr/>
        </p:nvGrpSpPr>
        <p:grpSpPr>
          <a:xfrm>
            <a:off x="515938" y="1223328"/>
            <a:ext cx="11160124" cy="5158422"/>
            <a:chOff x="515938" y="1223328"/>
            <a:chExt cx="11160124" cy="5158422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719EA0E-C61F-415E-B3F5-4CCE025513D4}"/>
                </a:ext>
              </a:extLst>
            </p:cNvPr>
            <p:cNvSpPr/>
            <p:nvPr/>
          </p:nvSpPr>
          <p:spPr>
            <a:xfrm>
              <a:off x="693738" y="136437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rgbClr val="A7CE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3FC0E3B-2B49-4750-BA4E-475E6577EC29}"/>
                </a:ext>
              </a:extLst>
            </p:cNvPr>
            <p:cNvSpPr/>
            <p:nvPr/>
          </p:nvSpPr>
          <p:spPr>
            <a:xfrm>
              <a:off x="515938" y="122332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5AD7DE1-8349-4E18-9FEE-836D78CF468C}"/>
              </a:ext>
            </a:extLst>
          </p:cNvPr>
          <p:cNvSpPr/>
          <p:nvPr/>
        </p:nvSpPr>
        <p:spPr>
          <a:xfrm>
            <a:off x="3947224" y="974844"/>
            <a:ext cx="4342668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C06D4-F8C3-4AC1-96B4-E2AF50A9AA2C}"/>
              </a:ext>
            </a:extLst>
          </p:cNvPr>
          <p:cNvSpPr txBox="1"/>
          <p:nvPr/>
        </p:nvSpPr>
        <p:spPr>
          <a:xfrm>
            <a:off x="4162758" y="1031339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</a:rPr>
              <a:t>Решение</a:t>
            </a:r>
          </a:p>
        </p:txBody>
      </p:sp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C9687E4-2E49-4A85-A1DB-787A1ED82A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282" y="4957053"/>
            <a:ext cx="4474606" cy="1092572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080408" y="1871501"/>
            <a:ext cx="4060003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</a:rPr>
              <a:t>Мы предлагаем создать 3-х осевой манипулятор, установленный на колесную платформу, имеющую 4 датчика расстояния для определения своих координат в системе координат склада и сканер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</a:rPr>
              <a:t>QR-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</a:rPr>
              <a:t>кодов</a:t>
            </a:r>
          </a:p>
        </p:txBody>
      </p:sp>
      <p:pic>
        <p:nvPicPr>
          <p:cNvPr id="10" name="Рисунок 9" descr="Изображение выглядит как зарисовка, рисунок, диаграмма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B5395C7F-D7D3-B282-FDC0-AAE60680C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791" y="1716690"/>
            <a:ext cx="5788070" cy="402896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9688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5C6ED9-2E7B-443F-8785-C3E97C506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5"/>
            <a:ext cx="1820343" cy="1017859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C73A71D-5829-4754-A56B-AD9F3929DBF4}"/>
              </a:ext>
            </a:extLst>
          </p:cNvPr>
          <p:cNvGrpSpPr/>
          <p:nvPr/>
        </p:nvGrpSpPr>
        <p:grpSpPr>
          <a:xfrm>
            <a:off x="515938" y="1223328"/>
            <a:ext cx="11160124" cy="5491797"/>
            <a:chOff x="515938" y="1223328"/>
            <a:chExt cx="11160124" cy="5158422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719EA0E-C61F-415E-B3F5-4CCE025513D4}"/>
                </a:ext>
              </a:extLst>
            </p:cNvPr>
            <p:cNvSpPr/>
            <p:nvPr/>
          </p:nvSpPr>
          <p:spPr>
            <a:xfrm>
              <a:off x="693738" y="136437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rgbClr val="A7CE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3FC0E3B-2B49-4750-BA4E-475E6577EC29}"/>
                </a:ext>
              </a:extLst>
            </p:cNvPr>
            <p:cNvSpPr/>
            <p:nvPr/>
          </p:nvSpPr>
          <p:spPr>
            <a:xfrm>
              <a:off x="515938" y="122332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5AD7DE1-8349-4E18-9FEE-836D78CF468C}"/>
              </a:ext>
            </a:extLst>
          </p:cNvPr>
          <p:cNvSpPr/>
          <p:nvPr/>
        </p:nvSpPr>
        <p:spPr>
          <a:xfrm>
            <a:off x="2505074" y="974844"/>
            <a:ext cx="7194518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C06D4-F8C3-4AC1-96B4-E2AF50A9AA2C}"/>
              </a:ext>
            </a:extLst>
          </p:cNvPr>
          <p:cNvSpPr txBox="1"/>
          <p:nvPr/>
        </p:nvSpPr>
        <p:spPr>
          <a:xfrm>
            <a:off x="2874779" y="1031339"/>
            <a:ext cx="645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</a:rPr>
              <a:t>Социально-экономическая эффективность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882ADD7-580F-4800-9B67-6CCA45DBB85C}"/>
              </a:ext>
            </a:extLst>
          </p:cNvPr>
          <p:cNvGrpSpPr/>
          <p:nvPr/>
        </p:nvGrpSpPr>
        <p:grpSpPr>
          <a:xfrm>
            <a:off x="933449" y="5298676"/>
            <a:ext cx="5374444" cy="1059567"/>
            <a:chOff x="1095374" y="5127226"/>
            <a:chExt cx="5628511" cy="1097667"/>
          </a:xfrm>
        </p:grpSpPr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EAE20C2A-6181-4D84-B18A-1928AFE83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49279" y="5129773"/>
              <a:ext cx="4474606" cy="1092572"/>
            </a:xfrm>
            <a:prstGeom prst="rect">
              <a:avLst/>
            </a:prstGeom>
          </p:spPr>
        </p:pic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71D54A20-B63C-4F0A-9C51-56D7B24073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50" r="37450"/>
            <a:stretch/>
          </p:blipFill>
          <p:spPr>
            <a:xfrm>
              <a:off x="1095374" y="5127226"/>
              <a:ext cx="1128387" cy="1097667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8F5BB06-927F-45DC-8C82-C3875B79D0FF}"/>
              </a:ext>
            </a:extLst>
          </p:cNvPr>
          <p:cNvSpPr txBox="1"/>
          <p:nvPr/>
        </p:nvSpPr>
        <p:spPr>
          <a:xfrm>
            <a:off x="988693" y="1645920"/>
            <a:ext cx="498103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000" b="1" dirty="0">
                <a:solidFill>
                  <a:schemeClr val="dk1"/>
                </a:solidFill>
                <a:latin typeface="Montserrat"/>
                <a:ea typeface="Times New Roman"/>
                <a:cs typeface="Times New Roman"/>
                <a:sym typeface="Times New Roman"/>
              </a:rPr>
              <a:t>Затраты на разработку и реализацию прототипа решения</a:t>
            </a:r>
            <a:endParaRPr lang="ru-RU" sz="2000" dirty="0">
              <a:solidFill>
                <a:schemeClr val="dk1"/>
              </a:solidFill>
              <a:latin typeface="Montserra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ECC240-9311-4D1B-80B7-4522CDF332D1}"/>
              </a:ext>
            </a:extLst>
          </p:cNvPr>
          <p:cNvSpPr txBox="1"/>
          <p:nvPr/>
        </p:nvSpPr>
        <p:spPr>
          <a:xfrm>
            <a:off x="987424" y="3169920"/>
            <a:ext cx="3999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dk1"/>
                </a:solidFill>
                <a:latin typeface="Montserrat" panose="00000500000000000000" pitchFamily="50" charset="-52"/>
                <a:ea typeface="Times New Roman"/>
                <a:cs typeface="Times New Roman"/>
                <a:sym typeface="Times New Roman"/>
              </a:rPr>
              <a:t>Стоимость расходных материалов</a:t>
            </a:r>
            <a:endParaRPr lang="ru-RU" sz="2000" b="1" dirty="0">
              <a:latin typeface="Montserrat" panose="000005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236D5-E6F1-3061-2681-68936739AB07}"/>
              </a:ext>
            </a:extLst>
          </p:cNvPr>
          <p:cNvSpPr txBox="1"/>
          <p:nvPr/>
        </p:nvSpPr>
        <p:spPr>
          <a:xfrm>
            <a:off x="937292" y="3881788"/>
            <a:ext cx="412939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</a:rPr>
              <a:t>Провода, соединения, материалы для пайки: 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</a:rPr>
              <a:t>1 500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</a:rPr>
              <a:t>₽</a:t>
            </a: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Montserra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8BDDC-69F4-1A77-9C48-6524F35F949E}"/>
              </a:ext>
            </a:extLst>
          </p:cNvPr>
          <p:cNvSpPr txBox="1"/>
          <p:nvPr/>
        </p:nvSpPr>
        <p:spPr>
          <a:xfrm>
            <a:off x="987104" y="2357787"/>
            <a:ext cx="399904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</a:rPr>
              <a:t>Общие затраты на робота: </a:t>
            </a:r>
            <a:r>
              <a:rPr lang="ru-R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</a:rPr>
              <a:t>36181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/>
              </a:rPr>
              <a:t>₽</a:t>
            </a: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Montserrat"/>
            </a:endParaRP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Montserrat"/>
            </a:endParaRP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Montserrat"/>
            </a:endParaRPr>
          </a:p>
        </p:txBody>
      </p:sp>
      <p:pic>
        <p:nvPicPr>
          <p:cNvPr id="12" name="Рисунок 11" descr="Изображение выглядит как текст, снимок экрана, число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9189D70A-EE56-D492-5382-C36967EB5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925" y="1704975"/>
            <a:ext cx="38862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4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5C6ED9-2E7B-443F-8785-C3E97C506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5"/>
            <a:ext cx="1820343" cy="1017859"/>
          </a:xfrm>
          <a:prstGeom prst="rect">
            <a:avLst/>
          </a:prstGeom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D22C4A0-3FF3-4954-9807-7BD6D2EDD2AB}"/>
              </a:ext>
            </a:extLst>
          </p:cNvPr>
          <p:cNvGrpSpPr/>
          <p:nvPr/>
        </p:nvGrpSpPr>
        <p:grpSpPr>
          <a:xfrm>
            <a:off x="515938" y="1223328"/>
            <a:ext cx="11160124" cy="5158422"/>
            <a:chOff x="515938" y="1223328"/>
            <a:chExt cx="11160124" cy="5158422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719EA0E-C61F-415E-B3F5-4CCE025513D4}"/>
                </a:ext>
              </a:extLst>
            </p:cNvPr>
            <p:cNvSpPr/>
            <p:nvPr/>
          </p:nvSpPr>
          <p:spPr>
            <a:xfrm>
              <a:off x="693738" y="136437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rgbClr val="428A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3FC0E3B-2B49-4750-BA4E-475E6577EC29}"/>
                </a:ext>
              </a:extLst>
            </p:cNvPr>
            <p:cNvSpPr/>
            <p:nvPr/>
          </p:nvSpPr>
          <p:spPr>
            <a:xfrm>
              <a:off x="515938" y="122332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5AD7DE1-8349-4E18-9FEE-836D78CF468C}"/>
              </a:ext>
            </a:extLst>
          </p:cNvPr>
          <p:cNvSpPr/>
          <p:nvPr/>
        </p:nvSpPr>
        <p:spPr>
          <a:xfrm>
            <a:off x="2505074" y="974844"/>
            <a:ext cx="7194518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C06D4-F8C3-4AC1-96B4-E2AF50A9AA2C}"/>
              </a:ext>
            </a:extLst>
          </p:cNvPr>
          <p:cNvSpPr txBox="1"/>
          <p:nvPr/>
        </p:nvSpPr>
        <p:spPr>
          <a:xfrm>
            <a:off x="2874779" y="1031339"/>
            <a:ext cx="645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</a:rPr>
              <a:t>Видео проекта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F5ED4-6A48-2351-9B0E-69550E0D2252}"/>
              </a:ext>
            </a:extLst>
          </p:cNvPr>
          <p:cNvSpPr txBox="1"/>
          <p:nvPr/>
        </p:nvSpPr>
        <p:spPr>
          <a:xfrm>
            <a:off x="1345031" y="1794711"/>
            <a:ext cx="95595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u="sng" dirty="0">
                <a:solidFill>
                  <a:schemeClr val="accent5"/>
                </a:solidFill>
                <a:latin typeface="Montserrat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https://vk.com/video758935474_456239020?list=ln-L0pA90uCMcFW6jqmuP</a:t>
            </a:r>
            <a:endParaRPr lang="ru-RU" sz="1600">
              <a:solidFill>
                <a:schemeClr val="accent5"/>
              </a:solidFill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2" name="Рисунок 1" descr="Изображение выглядит как шаблон, шов&#10;&#10;Автоматически созданное описание">
            <a:extLst>
              <a:ext uri="{FF2B5EF4-FFF2-40B4-BE49-F238E27FC236}">
                <a16:creationId xmlns:a16="http://schemas.microsoft.com/office/drawing/2014/main" id="{0C8C9D47-43EC-DF29-5976-8FD904877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88" y="2438400"/>
            <a:ext cx="33909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0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5C6ED9-2E7B-443F-8785-C3E97C506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5"/>
            <a:ext cx="1820343" cy="1017859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F401A01-50FF-4264-8B5D-D864C9BB8907}"/>
              </a:ext>
            </a:extLst>
          </p:cNvPr>
          <p:cNvGrpSpPr/>
          <p:nvPr/>
        </p:nvGrpSpPr>
        <p:grpSpPr>
          <a:xfrm>
            <a:off x="515938" y="1223328"/>
            <a:ext cx="11160124" cy="5158422"/>
            <a:chOff x="515938" y="1223328"/>
            <a:chExt cx="11160124" cy="5158422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719EA0E-C61F-415E-B3F5-4CCE025513D4}"/>
                </a:ext>
              </a:extLst>
            </p:cNvPr>
            <p:cNvSpPr/>
            <p:nvPr/>
          </p:nvSpPr>
          <p:spPr>
            <a:xfrm>
              <a:off x="693738" y="136437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rgbClr val="428A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3FC0E3B-2B49-4750-BA4E-475E6577EC29}"/>
                </a:ext>
              </a:extLst>
            </p:cNvPr>
            <p:cNvSpPr/>
            <p:nvPr/>
          </p:nvSpPr>
          <p:spPr>
            <a:xfrm>
              <a:off x="515938" y="122332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5AD7DE1-8349-4E18-9FEE-836D78CF468C}"/>
              </a:ext>
            </a:extLst>
          </p:cNvPr>
          <p:cNvSpPr/>
          <p:nvPr/>
        </p:nvSpPr>
        <p:spPr>
          <a:xfrm>
            <a:off x="2505074" y="974844"/>
            <a:ext cx="7194518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C06D4-F8C3-4AC1-96B4-E2AF50A9AA2C}"/>
              </a:ext>
            </a:extLst>
          </p:cNvPr>
          <p:cNvSpPr txBox="1"/>
          <p:nvPr/>
        </p:nvSpPr>
        <p:spPr>
          <a:xfrm>
            <a:off x="2874779" y="1031339"/>
            <a:ext cx="6455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</a:rPr>
              <a:t>Дополнительные материалы</a:t>
            </a:r>
          </a:p>
        </p:txBody>
      </p:sp>
      <p:pic>
        <p:nvPicPr>
          <p:cNvPr id="9" name="Рисунок 8" descr="Изображение выглядит как шаблон, пиксель, шов&#10;&#10;Автоматически созданное описание">
            <a:extLst>
              <a:ext uri="{FF2B5EF4-FFF2-40B4-BE49-F238E27FC236}">
                <a16:creationId xmlns:a16="http://schemas.microsoft.com/office/drawing/2014/main" id="{D6908B24-5B02-FA04-CDA0-857489576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209925"/>
            <a:ext cx="2428875" cy="2428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6D41D1-AD77-D3BA-1CC2-9BCB3F57A44A}"/>
              </a:ext>
            </a:extLst>
          </p:cNvPr>
          <p:cNvSpPr txBox="1"/>
          <p:nvPr/>
        </p:nvSpPr>
        <p:spPr>
          <a:xfrm>
            <a:off x="1916906" y="2378868"/>
            <a:ext cx="818197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dirty="0">
                <a:ea typeface="+mn-lt"/>
                <a:cs typeface="+mn-lt"/>
                <a:hlinkClick r:id="rId4"/>
              </a:rPr>
              <a:t>https://github.com/bober-qyrwa/Scklad_Auto.git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35866-E8C7-4671-9972-D48A0C3F4A00}"/>
              </a:ext>
            </a:extLst>
          </p:cNvPr>
          <p:cNvSpPr txBox="1"/>
          <p:nvPr/>
        </p:nvSpPr>
        <p:spPr>
          <a:xfrm>
            <a:off x="3767137" y="1712118"/>
            <a:ext cx="46958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600" err="1">
                <a:cs typeface="Calibri"/>
              </a:rPr>
              <a:t>Git</a:t>
            </a:r>
            <a:r>
              <a:rPr lang="ru-RU" sz="3600" dirty="0">
                <a:cs typeface="Calibri"/>
              </a:rPr>
              <a:t>-репозиторий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252017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B244601-D86F-4B29-9821-2AC0590663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868" y="165475"/>
            <a:ext cx="1820343" cy="1017859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8B440A9-D6D4-4665-BC05-5D8A6A2762D9}"/>
              </a:ext>
            </a:extLst>
          </p:cNvPr>
          <p:cNvGrpSpPr/>
          <p:nvPr/>
        </p:nvGrpSpPr>
        <p:grpSpPr>
          <a:xfrm>
            <a:off x="515938" y="1223328"/>
            <a:ext cx="11160124" cy="5158422"/>
            <a:chOff x="515938" y="1223328"/>
            <a:chExt cx="11160124" cy="5158422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4242DA86-92D6-4C10-9EE5-F5C502D605E7}"/>
                </a:ext>
              </a:extLst>
            </p:cNvPr>
            <p:cNvSpPr/>
            <p:nvPr/>
          </p:nvSpPr>
          <p:spPr>
            <a:xfrm>
              <a:off x="693738" y="136437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rgbClr val="428A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2CC779E9-7215-4630-9EC5-D99166855475}"/>
                </a:ext>
              </a:extLst>
            </p:cNvPr>
            <p:cNvSpPr/>
            <p:nvPr/>
          </p:nvSpPr>
          <p:spPr>
            <a:xfrm>
              <a:off x="515938" y="1223328"/>
              <a:ext cx="10982324" cy="5017372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BB943F7-4EE8-4D4C-BFE6-CBA42E65E415}"/>
              </a:ext>
            </a:extLst>
          </p:cNvPr>
          <p:cNvSpPr/>
          <p:nvPr/>
        </p:nvSpPr>
        <p:spPr>
          <a:xfrm>
            <a:off x="3947224" y="974844"/>
            <a:ext cx="4342668" cy="513100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8E9EF-BFFC-48D6-AB60-79A20C67C3BA}"/>
              </a:ext>
            </a:extLst>
          </p:cNvPr>
          <p:cNvSpPr txBox="1"/>
          <p:nvPr/>
        </p:nvSpPr>
        <p:spPr>
          <a:xfrm>
            <a:off x="4162758" y="1031339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Montserrat" panose="00000500000000000000" pitchFamily="2" charset="-52"/>
              </a:rPr>
              <a:t>Этапы разработки</a:t>
            </a: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8A9630F1-5677-41E9-9A81-A5C4824797E7}"/>
              </a:ext>
            </a:extLst>
          </p:cNvPr>
          <p:cNvGrpSpPr/>
          <p:nvPr/>
        </p:nvGrpSpPr>
        <p:grpSpPr>
          <a:xfrm>
            <a:off x="1150530" y="1808703"/>
            <a:ext cx="1628671" cy="1638068"/>
            <a:chOff x="1150530" y="1808703"/>
            <a:chExt cx="1628671" cy="1638068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36E9311-BAD3-4CE7-9777-D3A14BC42D56}"/>
                </a:ext>
              </a:extLst>
            </p:cNvPr>
            <p:cNvSpPr/>
            <p:nvPr/>
          </p:nvSpPr>
          <p:spPr>
            <a:xfrm>
              <a:off x="1211658" y="1879228"/>
              <a:ext cx="1567543" cy="1567543"/>
            </a:xfrm>
            <a:prstGeom prst="roundRect">
              <a:avLst/>
            </a:prstGeom>
            <a:solidFill>
              <a:srgbClr val="A7CE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AA65B2C-A3A3-4D16-87AC-251FE7A2D36F}"/>
                </a:ext>
              </a:extLst>
            </p:cNvPr>
            <p:cNvSpPr/>
            <p:nvPr/>
          </p:nvSpPr>
          <p:spPr>
            <a:xfrm>
              <a:off x="1150530" y="1808703"/>
              <a:ext cx="1567543" cy="156754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80AF793-87A4-442E-9C3E-B68E362D1858}"/>
              </a:ext>
            </a:extLst>
          </p:cNvPr>
          <p:cNvSpPr txBox="1"/>
          <p:nvPr/>
        </p:nvSpPr>
        <p:spPr>
          <a:xfrm>
            <a:off x="1071010" y="3760631"/>
            <a:ext cx="172658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200" b="1" dirty="0">
                <a:latin typeface="Montserrat"/>
              </a:rPr>
              <a:t>Подготовка</a:t>
            </a:r>
            <a:endParaRPr lang="ru-RU" sz="1200" b="1" dirty="0">
              <a:latin typeface="Montserrat" panose="000005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F8785-8D34-46EE-BBC5-F3C6E2FEC716}"/>
              </a:ext>
            </a:extLst>
          </p:cNvPr>
          <p:cNvSpPr txBox="1"/>
          <p:nvPr/>
        </p:nvSpPr>
        <p:spPr>
          <a:xfrm>
            <a:off x="1323088" y="3489228"/>
            <a:ext cx="122242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200" dirty="0">
                <a:latin typeface="Montserrat"/>
              </a:rPr>
              <a:t>07.09 - 09.09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1C3ECCDC-4D43-4A17-B469-3DADCBE71702}"/>
              </a:ext>
            </a:extLst>
          </p:cNvPr>
          <p:cNvSpPr/>
          <p:nvPr/>
        </p:nvSpPr>
        <p:spPr>
          <a:xfrm>
            <a:off x="3763939" y="1879228"/>
            <a:ext cx="1567543" cy="1567543"/>
          </a:xfrm>
          <a:prstGeom prst="roundRect">
            <a:avLst/>
          </a:prstGeom>
          <a:solidFill>
            <a:srgbClr val="84BF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0D4B6BD-A9EF-48FA-AB25-3F66A1ABDD31}"/>
              </a:ext>
            </a:extLst>
          </p:cNvPr>
          <p:cNvSpPr/>
          <p:nvPr/>
        </p:nvSpPr>
        <p:spPr>
          <a:xfrm>
            <a:off x="3702811" y="1808703"/>
            <a:ext cx="1567543" cy="156754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4D38AC-C2CE-4752-B139-F9895ED5DC51}"/>
              </a:ext>
            </a:extLst>
          </p:cNvPr>
          <p:cNvSpPr txBox="1"/>
          <p:nvPr/>
        </p:nvSpPr>
        <p:spPr>
          <a:xfrm>
            <a:off x="3623291" y="3760631"/>
            <a:ext cx="172658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200" b="1" dirty="0">
                <a:latin typeface="Montserrat"/>
              </a:rPr>
              <a:t>Разработка</a:t>
            </a:r>
            <a:endParaRPr lang="ru-RU" dirty="0"/>
          </a:p>
        </p:txBody>
      </p:sp>
      <p:pic>
        <p:nvPicPr>
          <p:cNvPr id="40" name="Рисунок 39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602AD70-1CF6-B5BD-9A2A-CD26FD98F2E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r="137" b="2800"/>
          <a:stretch/>
        </p:blipFill>
        <p:spPr>
          <a:xfrm>
            <a:off x="3699751" y="1800635"/>
            <a:ext cx="1581782" cy="1583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467200-4478-4D4A-BA2A-5490A9754F3E}"/>
              </a:ext>
            </a:extLst>
          </p:cNvPr>
          <p:cNvSpPr txBox="1"/>
          <p:nvPr/>
        </p:nvSpPr>
        <p:spPr>
          <a:xfrm>
            <a:off x="3875369" y="3489228"/>
            <a:ext cx="122242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200" dirty="0">
                <a:latin typeface="Montserrat"/>
              </a:rPr>
              <a:t>09.09 - 30.09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D6FEE846-7CBB-4D1B-9E05-77FE583F9350}"/>
              </a:ext>
            </a:extLst>
          </p:cNvPr>
          <p:cNvGrpSpPr/>
          <p:nvPr/>
        </p:nvGrpSpPr>
        <p:grpSpPr>
          <a:xfrm>
            <a:off x="6488779" y="1808703"/>
            <a:ext cx="1628671" cy="1638068"/>
            <a:chOff x="6488779" y="1808703"/>
            <a:chExt cx="1628671" cy="1638068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F6740CFB-02B5-4F91-9EBE-49387AD552FF}"/>
                </a:ext>
              </a:extLst>
            </p:cNvPr>
            <p:cNvSpPr/>
            <p:nvPr/>
          </p:nvSpPr>
          <p:spPr>
            <a:xfrm>
              <a:off x="6549907" y="1879228"/>
              <a:ext cx="1567543" cy="1567543"/>
            </a:xfrm>
            <a:prstGeom prst="roundRect">
              <a:avLst/>
            </a:prstGeom>
            <a:solidFill>
              <a:srgbClr val="A7CE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D4360E72-6354-4F87-B04C-E18BD289BF13}"/>
                </a:ext>
              </a:extLst>
            </p:cNvPr>
            <p:cNvSpPr/>
            <p:nvPr/>
          </p:nvSpPr>
          <p:spPr>
            <a:xfrm>
              <a:off x="6488779" y="1808703"/>
              <a:ext cx="1567543" cy="156754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851780E-550F-4AB0-A4A6-07331EA54294}"/>
              </a:ext>
            </a:extLst>
          </p:cNvPr>
          <p:cNvSpPr txBox="1"/>
          <p:nvPr/>
        </p:nvSpPr>
        <p:spPr>
          <a:xfrm>
            <a:off x="6409259" y="3760631"/>
            <a:ext cx="172658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200" b="1" dirty="0">
                <a:latin typeface="Montserrat"/>
              </a:rPr>
              <a:t>Создание робота</a:t>
            </a:r>
            <a:endParaRPr lang="ru-RU" sz="1200" b="1" dirty="0">
              <a:latin typeface="Montserrat" panose="000005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169BB1-32C6-4A24-B5CA-718C4978608E}"/>
              </a:ext>
            </a:extLst>
          </p:cNvPr>
          <p:cNvSpPr txBox="1"/>
          <p:nvPr/>
        </p:nvSpPr>
        <p:spPr>
          <a:xfrm>
            <a:off x="6661337" y="3489228"/>
            <a:ext cx="122242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200" dirty="0">
                <a:latin typeface="Montserrat"/>
              </a:rPr>
              <a:t>01.10 - 20.10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5CB610B6-B180-411D-A83A-7D4666267183}"/>
              </a:ext>
            </a:extLst>
          </p:cNvPr>
          <p:cNvGrpSpPr/>
          <p:nvPr/>
        </p:nvGrpSpPr>
        <p:grpSpPr>
          <a:xfrm>
            <a:off x="9278857" y="1808703"/>
            <a:ext cx="1628671" cy="1638068"/>
            <a:chOff x="9278857" y="1808703"/>
            <a:chExt cx="1628671" cy="1638068"/>
          </a:xfrm>
        </p:grpSpPr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6176716F-B888-4945-B7B9-175068B452B2}"/>
                </a:ext>
              </a:extLst>
            </p:cNvPr>
            <p:cNvSpPr/>
            <p:nvPr/>
          </p:nvSpPr>
          <p:spPr>
            <a:xfrm>
              <a:off x="9339985" y="1879228"/>
              <a:ext cx="1567543" cy="1567543"/>
            </a:xfrm>
            <a:prstGeom prst="roundRect">
              <a:avLst/>
            </a:prstGeom>
            <a:solidFill>
              <a:srgbClr val="A7CE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14492296-BF12-445C-90D3-3B21D9B84C8D}"/>
                </a:ext>
              </a:extLst>
            </p:cNvPr>
            <p:cNvSpPr/>
            <p:nvPr/>
          </p:nvSpPr>
          <p:spPr>
            <a:xfrm>
              <a:off x="9278857" y="1808703"/>
              <a:ext cx="1567543" cy="156754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41DF889-6D88-4AF7-99AB-9CC35292BEE0}"/>
              </a:ext>
            </a:extLst>
          </p:cNvPr>
          <p:cNvSpPr txBox="1"/>
          <p:nvPr/>
        </p:nvSpPr>
        <p:spPr>
          <a:xfrm>
            <a:off x="9199337" y="3760631"/>
            <a:ext cx="172658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200" b="1" dirty="0">
                <a:latin typeface="Montserrat"/>
              </a:rPr>
              <a:t>Тестирование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9C4B56-E6EE-4A6A-8728-2D203F985AA7}"/>
              </a:ext>
            </a:extLst>
          </p:cNvPr>
          <p:cNvSpPr txBox="1"/>
          <p:nvPr/>
        </p:nvSpPr>
        <p:spPr>
          <a:xfrm>
            <a:off x="9451415" y="3489228"/>
            <a:ext cx="122242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200" dirty="0">
                <a:latin typeface="Montserrat"/>
              </a:rPr>
              <a:t>20.10 - 31.10</a:t>
            </a:r>
            <a:endParaRPr lang="ru-RU" sz="1200" dirty="0">
              <a:latin typeface="Montserrat" panose="000005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E55D3-0CD6-4EBD-9B69-3CE3DDC9E359}"/>
              </a:ext>
            </a:extLst>
          </p:cNvPr>
          <p:cNvSpPr txBox="1"/>
          <p:nvPr/>
        </p:nvSpPr>
        <p:spPr>
          <a:xfrm>
            <a:off x="1071010" y="4074491"/>
            <a:ext cx="1726582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000" dirty="0">
                <a:latin typeface="Montserrat"/>
              </a:rPr>
              <a:t>Выбор кейса, сбор данных и создание статистики, </a:t>
            </a:r>
            <a:endParaRPr lang="ru-RU" sz="1000" dirty="0">
              <a:latin typeface="Montserrat" panose="000005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08B19D-8837-454A-B540-8C63B0F365F6}"/>
              </a:ext>
            </a:extLst>
          </p:cNvPr>
          <p:cNvSpPr txBox="1"/>
          <p:nvPr/>
        </p:nvSpPr>
        <p:spPr>
          <a:xfrm>
            <a:off x="3623291" y="4074491"/>
            <a:ext cx="172658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000" dirty="0">
                <a:latin typeface="Montserrat"/>
              </a:rPr>
              <a:t>Создание 3D-модели робота, алгоритма действия робота, проработка UI UX и </a:t>
            </a:r>
            <a:r>
              <a:rPr lang="ru-RU" sz="1000" dirty="0" err="1">
                <a:latin typeface="Montserrat"/>
              </a:rPr>
              <a:t>Backend</a:t>
            </a:r>
            <a:endParaRPr lang="ru-RU" sz="1000" dirty="0" err="1">
              <a:latin typeface="Montserrat" panose="00000500000000000000" pitchFamily="2" charset="-5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B266BC-D476-42A5-88D6-B7EB53AD61B4}"/>
              </a:ext>
            </a:extLst>
          </p:cNvPr>
          <p:cNvSpPr txBox="1"/>
          <p:nvPr/>
        </p:nvSpPr>
        <p:spPr>
          <a:xfrm>
            <a:off x="6252029" y="4044413"/>
            <a:ext cx="212307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000" dirty="0">
                <a:latin typeface="Montserrat"/>
              </a:rPr>
              <a:t>Создание деталей на 3D принтере и фрезерном станке с ЧПУ, подключение электроники и двигателей, сборка робота, обеспечение управления роботом</a:t>
            </a:r>
            <a:endParaRPr lang="ru-RU" sz="1000" dirty="0">
              <a:latin typeface="Montserrat" panose="00000500000000000000" pitchFamily="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A7AF81-31D1-487D-9E93-5D2555C57479}"/>
              </a:ext>
            </a:extLst>
          </p:cNvPr>
          <p:cNvSpPr txBox="1"/>
          <p:nvPr/>
        </p:nvSpPr>
        <p:spPr>
          <a:xfrm>
            <a:off x="8956883" y="4048514"/>
            <a:ext cx="226344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1000" dirty="0">
                <a:latin typeface="Montserrat"/>
              </a:rPr>
              <a:t>Тестирование робота в реальных условиях, доработка программной и механической составляющих и предоставление проекта заказчику</a:t>
            </a:r>
            <a:endParaRPr lang="ru-RU" sz="1000" dirty="0">
              <a:latin typeface="Montserrat" panose="00000500000000000000" pitchFamily="2" charset="-52"/>
            </a:endParaRP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EAD7B806-C0FF-48F4-AE52-316CC2019776}"/>
              </a:ext>
            </a:extLst>
          </p:cNvPr>
          <p:cNvCxnSpPr>
            <a:stCxn id="9" idx="3"/>
          </p:cNvCxnSpPr>
          <p:nvPr/>
        </p:nvCxnSpPr>
        <p:spPr>
          <a:xfrm flipV="1">
            <a:off x="2779201" y="2642716"/>
            <a:ext cx="9236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C28C590-A928-4B43-9282-CCAFEA030678}"/>
              </a:ext>
            </a:extLst>
          </p:cNvPr>
          <p:cNvCxnSpPr>
            <a:cxnSpLocks/>
          </p:cNvCxnSpPr>
          <p:nvPr/>
        </p:nvCxnSpPr>
        <p:spPr>
          <a:xfrm>
            <a:off x="5349873" y="2642716"/>
            <a:ext cx="11389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BDDAF47-E7FF-4ACA-B171-FAD28D20D8A0}"/>
              </a:ext>
            </a:extLst>
          </p:cNvPr>
          <p:cNvCxnSpPr>
            <a:cxnSpLocks/>
          </p:cNvCxnSpPr>
          <p:nvPr/>
        </p:nvCxnSpPr>
        <p:spPr>
          <a:xfrm>
            <a:off x="8117450" y="2642716"/>
            <a:ext cx="11389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C44B70E-F542-472D-A2B4-90F7C982E8A5}"/>
              </a:ext>
            </a:extLst>
          </p:cNvPr>
          <p:cNvGrpSpPr/>
          <p:nvPr/>
        </p:nvGrpSpPr>
        <p:grpSpPr>
          <a:xfrm>
            <a:off x="1095374" y="5127226"/>
            <a:ext cx="10128634" cy="1097667"/>
            <a:chOff x="1095374" y="5127226"/>
            <a:chExt cx="10128634" cy="1097667"/>
          </a:xfrm>
        </p:grpSpPr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D40374A1-75F2-4741-94F0-9836F85C5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49402" y="5127226"/>
              <a:ext cx="4474606" cy="1097667"/>
            </a:xfrm>
            <a:prstGeom prst="rect">
              <a:avLst/>
            </a:prstGeom>
          </p:spPr>
        </p:pic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608C410B-FC9E-43A1-9653-09A653A50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9279" y="5127226"/>
              <a:ext cx="4474606" cy="1097667"/>
            </a:xfrm>
            <a:prstGeom prst="rect">
              <a:avLst/>
            </a:prstGeom>
          </p:spPr>
        </p:pic>
        <p:pic>
          <p:nvPicPr>
            <p:cNvPr id="43" name="Рисунок 42">
              <a:extLst>
                <a:ext uri="{FF2B5EF4-FFF2-40B4-BE49-F238E27FC236}">
                  <a16:creationId xmlns:a16="http://schemas.microsoft.com/office/drawing/2014/main" id="{3E683E81-1BB5-4D41-B8F0-30AEC82BD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l="74783"/>
            <a:stretch/>
          </p:blipFill>
          <p:spPr>
            <a:xfrm>
              <a:off x="1095374" y="5127226"/>
              <a:ext cx="1128387" cy="1097667"/>
            </a:xfrm>
            <a:prstGeom prst="rect">
              <a:avLst/>
            </a:prstGeom>
          </p:spPr>
        </p:pic>
      </p:grpSp>
      <p:pic>
        <p:nvPicPr>
          <p:cNvPr id="48" name="Рисунок 47" descr="Изображение выглядит как текст, снимок экрана, поезд, транспортное средство&#10;&#10;Автоматически созданное описание">
            <a:extLst>
              <a:ext uri="{FF2B5EF4-FFF2-40B4-BE49-F238E27FC236}">
                <a16:creationId xmlns:a16="http://schemas.microsoft.com/office/drawing/2014/main" id="{5B442DB2-6807-CC16-21A4-6143FCF6FA8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4278" y="1799806"/>
            <a:ext cx="1583268" cy="1586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9" name="Рисунок 48" descr="Изображение выглядит как Графика, Шрифт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E5CFD24-5A64-3BD5-1C5B-6CC96ECE55D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43443" y="2318869"/>
            <a:ext cx="1423738" cy="629654"/>
          </a:xfrm>
          <a:prstGeom prst="rect">
            <a:avLst/>
          </a:prstGeom>
        </p:spPr>
      </p:pic>
      <p:pic>
        <p:nvPicPr>
          <p:cNvPr id="51" name="Picture 3" descr="C:\Users\Роман\Downloads\eca26842-6d98-4bbb-8c56-01e0abfd2924.jpg">
            <a:extLst>
              <a:ext uri="{FF2B5EF4-FFF2-40B4-BE49-F238E27FC236}">
                <a16:creationId xmlns:a16="http://schemas.microsoft.com/office/drawing/2014/main" id="{D4F8AAF7-621D-ADB1-D1B5-BDBC56D4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 l="13958" t="482" r="6776" b="557"/>
          <a:stretch/>
        </p:blipFill>
        <p:spPr bwMode="auto">
          <a:xfrm>
            <a:off x="6516998" y="1859885"/>
            <a:ext cx="1490485" cy="1479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5608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128A427-08F9-4B0D-9F57-84E50001BF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7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DD9A30-8243-4A07-A829-C87E95F817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8" t="30249" r="5934" b="787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F5B68BB-1734-4E10-8A43-99988E6B4AEC}"/>
              </a:ext>
            </a:extLst>
          </p:cNvPr>
          <p:cNvGrpSpPr/>
          <p:nvPr/>
        </p:nvGrpSpPr>
        <p:grpSpPr>
          <a:xfrm>
            <a:off x="1500937" y="2089707"/>
            <a:ext cx="9175513" cy="2981527"/>
            <a:chOff x="1500937" y="2089707"/>
            <a:chExt cx="9175513" cy="2981527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26A88861-7A0C-45EE-9A67-3C8F87DD871C}"/>
                </a:ext>
              </a:extLst>
            </p:cNvPr>
            <p:cNvSpPr/>
            <p:nvPr/>
          </p:nvSpPr>
          <p:spPr>
            <a:xfrm>
              <a:off x="1678737" y="2230757"/>
              <a:ext cx="8997713" cy="2840477"/>
            </a:xfrm>
            <a:prstGeom prst="roundRect">
              <a:avLst>
                <a:gd name="adj" fmla="val 9475"/>
              </a:avLst>
            </a:prstGeom>
            <a:solidFill>
              <a:srgbClr val="A7CE7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E20070-8AB0-4CC2-95FF-13645A887E0A}"/>
                </a:ext>
              </a:extLst>
            </p:cNvPr>
            <p:cNvSpPr/>
            <p:nvPr/>
          </p:nvSpPr>
          <p:spPr>
            <a:xfrm>
              <a:off x="1500937" y="2089707"/>
              <a:ext cx="8997713" cy="2840477"/>
            </a:xfrm>
            <a:prstGeom prst="roundRect">
              <a:avLst>
                <a:gd name="adj" fmla="val 9475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Овал 5">
            <a:extLst>
              <a:ext uri="{FF2B5EF4-FFF2-40B4-BE49-F238E27FC236}">
                <a16:creationId xmlns:a16="http://schemas.microsoft.com/office/drawing/2014/main" id="{79CF963F-3FEC-4942-BCD3-F01D067EEBDD}"/>
              </a:ext>
            </a:extLst>
          </p:cNvPr>
          <p:cNvSpPr/>
          <p:nvPr/>
        </p:nvSpPr>
        <p:spPr>
          <a:xfrm>
            <a:off x="9192688" y="-749536"/>
            <a:ext cx="3323123" cy="332312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09BF6A5-CBF4-460C-A833-03D3CC5E80B6}"/>
              </a:ext>
            </a:extLst>
          </p:cNvPr>
          <p:cNvSpPr/>
          <p:nvPr/>
        </p:nvSpPr>
        <p:spPr>
          <a:xfrm>
            <a:off x="3156929" y="1734107"/>
            <a:ext cx="5685729" cy="734962"/>
          </a:xfrm>
          <a:prstGeom prst="roundRect">
            <a:avLst>
              <a:gd name="adj" fmla="val 50000"/>
            </a:avLst>
          </a:prstGeom>
          <a:solidFill>
            <a:srgbClr val="F056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A6DA2-9EDC-494E-9A9E-5E37F8D09AEB}"/>
              </a:ext>
            </a:extLst>
          </p:cNvPr>
          <p:cNvSpPr txBox="1"/>
          <p:nvPr/>
        </p:nvSpPr>
        <p:spPr>
          <a:xfrm>
            <a:off x="4520890" y="1881427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latin typeface="Montserrat" panose="00000500000000000000" pitchFamily="2" charset="-52"/>
              </a:rPr>
              <a:t>Название проекта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112B5-A296-4634-B046-5248FC4179F0}"/>
              </a:ext>
            </a:extLst>
          </p:cNvPr>
          <p:cNvSpPr txBox="1"/>
          <p:nvPr/>
        </p:nvSpPr>
        <p:spPr>
          <a:xfrm>
            <a:off x="3678591" y="2981203"/>
            <a:ext cx="49760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Arial Black" pitchFamily="34" charset="0"/>
                <a:cs typeface="Times New Roman" pitchFamily="18" charset="0"/>
              </a:rPr>
              <a:t>Робот-разгрузчик </a:t>
            </a:r>
          </a:p>
          <a:p>
            <a:pPr algn="ctr"/>
            <a:r>
              <a:rPr lang="ru-RU" sz="3600" b="1" dirty="0">
                <a:latin typeface="Arial Black" pitchFamily="34" charset="0"/>
                <a:cs typeface="Times New Roman" pitchFamily="18" charset="0"/>
              </a:rPr>
              <a:t>«Малинка»</a:t>
            </a:r>
            <a:endParaRPr lang="ru-RU" sz="3600" dirty="0">
              <a:latin typeface="FSRAILWAYTT Bold" panose="020B0803050504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A43978-CC48-4B2A-85BD-1E8BF47C82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88" y="302941"/>
            <a:ext cx="2482723" cy="13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02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397</Words>
  <Application>Microsoft Office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Дымкова Ольга Алексеевна</dc:creator>
  <cp:lastModifiedBy>admin</cp:lastModifiedBy>
  <cp:revision>657</cp:revision>
  <dcterms:created xsi:type="dcterms:W3CDTF">2024-04-23T07:14:21Z</dcterms:created>
  <dcterms:modified xsi:type="dcterms:W3CDTF">2024-11-01T01:31:20Z</dcterms:modified>
</cp:coreProperties>
</file>