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8288000" cy="10287000"/>
  <p:notesSz cx="6858000" cy="9144000"/>
  <p:embeddedFontLst>
    <p:embeddedFont>
      <p:font typeface="Mali" panose="020B0604020202020204" charset="-34"/>
      <p:bold r:id="rId28"/>
      <p:boldItalic r:id="rId29"/>
    </p:embeddedFont>
    <p:embeddedFont>
      <p:font typeface="Shadows Into Light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jjbbYOc9orq94iHppLYk+cSqq/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104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f5d61e1b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26f5d61e1b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f1ddb60fd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cf1ddb60fd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f5d61e1b2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6f5d61e1b2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f1ddb60fd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cf1ddb60fd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6f5d61e1b2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6f5d61e1b2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6f5d61e1b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6f5d61e1b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f5d61e1b2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26f5d61e1b2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6f5d61e1b2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26f5d61e1b2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6f5d61e1b2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6f5d61e1b2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6f5d61e1b2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26f5d61e1b2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6f5d61e1b2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6f5d61e1b2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6f5d61e1b2_1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g26f5d61e1b2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6f5d61e1b2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26f5d61e1b2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6f5d61e1b2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26f5d61e1b2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cf1ddb60f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2cf1ddb60f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6f5d61e1b2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g26f5d61e1b2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f1ddb60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2cf1ddb60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f1ddb60f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cf1ddb60f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f1ddb60f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2cf1ddb60f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f5d61e1b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6f5d61e1b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f1ddb60f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2cf1ddb60f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f1ddb60fd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cf1ddb60fd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f1ddb60fd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2cf1ddb60fd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D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3072190">
            <a:off x="15001284" y="8833352"/>
            <a:ext cx="7515750" cy="6811149"/>
          </a:xfrm>
          <a:custGeom>
            <a:avLst/>
            <a:gdLst/>
            <a:ahLst/>
            <a:cxnLst/>
            <a:rect l="l" t="t" r="r" b="b"/>
            <a:pathLst>
              <a:path w="7515750" h="6811149" extrusionOk="0">
                <a:moveTo>
                  <a:pt x="0" y="0"/>
                </a:moveTo>
                <a:lnTo>
                  <a:pt x="7515750" y="0"/>
                </a:lnTo>
                <a:lnTo>
                  <a:pt x="7515750" y="6811149"/>
                </a:lnTo>
                <a:lnTo>
                  <a:pt x="0" y="68111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5" name="Google Shape;85;p1"/>
          <p:cNvSpPr/>
          <p:nvPr/>
        </p:nvSpPr>
        <p:spPr>
          <a:xfrm rot="-7727809">
            <a:off x="-4295269" y="-5087644"/>
            <a:ext cx="7515750" cy="6811149"/>
          </a:xfrm>
          <a:custGeom>
            <a:avLst/>
            <a:gdLst/>
            <a:ahLst/>
            <a:cxnLst/>
            <a:rect l="l" t="t" r="r" b="b"/>
            <a:pathLst>
              <a:path w="7515750" h="6811149" extrusionOk="0">
                <a:moveTo>
                  <a:pt x="0" y="0"/>
                </a:moveTo>
                <a:lnTo>
                  <a:pt x="7515750" y="0"/>
                </a:lnTo>
                <a:lnTo>
                  <a:pt x="7515750" y="6811149"/>
                </a:lnTo>
                <a:lnTo>
                  <a:pt x="0" y="68111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6" name="Google Shape;86;p1"/>
          <p:cNvSpPr/>
          <p:nvPr/>
        </p:nvSpPr>
        <p:spPr>
          <a:xfrm>
            <a:off x="577864" y="850606"/>
            <a:ext cx="1429583" cy="1743394"/>
          </a:xfrm>
          <a:custGeom>
            <a:avLst/>
            <a:gdLst/>
            <a:ahLst/>
            <a:cxnLst/>
            <a:rect l="l" t="t" r="r" b="b"/>
            <a:pathLst>
              <a:path w="1429583" h="1743394" extrusionOk="0">
                <a:moveTo>
                  <a:pt x="0" y="0"/>
                </a:moveTo>
                <a:lnTo>
                  <a:pt x="1429583" y="0"/>
                </a:lnTo>
                <a:lnTo>
                  <a:pt x="1429583" y="1743394"/>
                </a:lnTo>
                <a:lnTo>
                  <a:pt x="0" y="17433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7" name="Google Shape;87;p1"/>
          <p:cNvSpPr/>
          <p:nvPr/>
        </p:nvSpPr>
        <p:spPr>
          <a:xfrm>
            <a:off x="313908" y="2158152"/>
            <a:ext cx="714792" cy="871697"/>
          </a:xfrm>
          <a:custGeom>
            <a:avLst/>
            <a:gdLst/>
            <a:ahLst/>
            <a:cxnLst/>
            <a:rect l="l" t="t" r="r" b="b"/>
            <a:pathLst>
              <a:path w="714792" h="871697" extrusionOk="0">
                <a:moveTo>
                  <a:pt x="0" y="0"/>
                </a:moveTo>
                <a:lnTo>
                  <a:pt x="714792" y="0"/>
                </a:lnTo>
                <a:lnTo>
                  <a:pt x="714792" y="871697"/>
                </a:lnTo>
                <a:lnTo>
                  <a:pt x="0" y="8716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8" name="Google Shape;88;p1"/>
          <p:cNvSpPr/>
          <p:nvPr/>
        </p:nvSpPr>
        <p:spPr>
          <a:xfrm>
            <a:off x="17259300" y="7588321"/>
            <a:ext cx="714792" cy="871697"/>
          </a:xfrm>
          <a:custGeom>
            <a:avLst/>
            <a:gdLst/>
            <a:ahLst/>
            <a:cxnLst/>
            <a:rect l="l" t="t" r="r" b="b"/>
            <a:pathLst>
              <a:path w="714792" h="871697" extrusionOk="0">
                <a:moveTo>
                  <a:pt x="0" y="0"/>
                </a:moveTo>
                <a:lnTo>
                  <a:pt x="714792" y="0"/>
                </a:lnTo>
                <a:lnTo>
                  <a:pt x="714792" y="871697"/>
                </a:lnTo>
                <a:lnTo>
                  <a:pt x="0" y="8716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9" name="Google Shape;89;p1"/>
          <p:cNvSpPr/>
          <p:nvPr/>
        </p:nvSpPr>
        <p:spPr>
          <a:xfrm>
            <a:off x="16203112" y="8024169"/>
            <a:ext cx="1429583" cy="1743394"/>
          </a:xfrm>
          <a:custGeom>
            <a:avLst/>
            <a:gdLst/>
            <a:ahLst/>
            <a:cxnLst/>
            <a:rect l="l" t="t" r="r" b="b"/>
            <a:pathLst>
              <a:path w="1429583" h="1743394" extrusionOk="0">
                <a:moveTo>
                  <a:pt x="0" y="0"/>
                </a:moveTo>
                <a:lnTo>
                  <a:pt x="1429583" y="0"/>
                </a:lnTo>
                <a:lnTo>
                  <a:pt x="1429583" y="1743394"/>
                </a:lnTo>
                <a:lnTo>
                  <a:pt x="0" y="17433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0" name="Google Shape;90;p1"/>
          <p:cNvSpPr/>
          <p:nvPr/>
        </p:nvSpPr>
        <p:spPr>
          <a:xfrm>
            <a:off x="6898731" y="1028700"/>
            <a:ext cx="4490538" cy="3984332"/>
          </a:xfrm>
          <a:custGeom>
            <a:avLst/>
            <a:gdLst/>
            <a:ahLst/>
            <a:cxnLst/>
            <a:rect l="l" t="t" r="r" b="b"/>
            <a:pathLst>
              <a:path w="4490538" h="3984332" extrusionOk="0">
                <a:moveTo>
                  <a:pt x="0" y="0"/>
                </a:moveTo>
                <a:lnTo>
                  <a:pt x="4490538" y="0"/>
                </a:lnTo>
                <a:lnTo>
                  <a:pt x="4490538" y="3984332"/>
                </a:lnTo>
                <a:lnTo>
                  <a:pt x="0" y="39843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1" name="Google Shape;91;p1"/>
          <p:cNvSpPr/>
          <p:nvPr/>
        </p:nvSpPr>
        <p:spPr>
          <a:xfrm>
            <a:off x="-206858" y="8912713"/>
            <a:ext cx="2661617" cy="998106"/>
          </a:xfrm>
          <a:custGeom>
            <a:avLst/>
            <a:gdLst/>
            <a:ahLst/>
            <a:cxnLst/>
            <a:rect l="l" t="t" r="r" b="b"/>
            <a:pathLst>
              <a:path w="2661617" h="998106" extrusionOk="0">
                <a:moveTo>
                  <a:pt x="0" y="0"/>
                </a:moveTo>
                <a:lnTo>
                  <a:pt x="2661616" y="0"/>
                </a:lnTo>
                <a:lnTo>
                  <a:pt x="2661616" y="998106"/>
                </a:lnTo>
                <a:lnTo>
                  <a:pt x="0" y="9981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2" name="Google Shape;92;p1"/>
          <p:cNvSpPr/>
          <p:nvPr/>
        </p:nvSpPr>
        <p:spPr>
          <a:xfrm>
            <a:off x="15789528" y="529647"/>
            <a:ext cx="2661617" cy="998106"/>
          </a:xfrm>
          <a:custGeom>
            <a:avLst/>
            <a:gdLst/>
            <a:ahLst/>
            <a:cxnLst/>
            <a:rect l="l" t="t" r="r" b="b"/>
            <a:pathLst>
              <a:path w="2661617" h="998106" extrusionOk="0">
                <a:moveTo>
                  <a:pt x="0" y="0"/>
                </a:moveTo>
                <a:lnTo>
                  <a:pt x="2661617" y="0"/>
                </a:lnTo>
                <a:lnTo>
                  <a:pt x="2661617" y="998106"/>
                </a:lnTo>
                <a:lnTo>
                  <a:pt x="0" y="9981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3" name="Google Shape;93;p1"/>
          <p:cNvSpPr/>
          <p:nvPr/>
        </p:nvSpPr>
        <p:spPr>
          <a:xfrm>
            <a:off x="949129" y="6766496"/>
            <a:ext cx="1257673" cy="1257673"/>
          </a:xfrm>
          <a:custGeom>
            <a:avLst/>
            <a:gdLst/>
            <a:ahLst/>
            <a:cxnLst/>
            <a:rect l="l" t="t" r="r" b="b"/>
            <a:pathLst>
              <a:path w="1257673" h="1257673" extrusionOk="0">
                <a:moveTo>
                  <a:pt x="0" y="0"/>
                </a:moveTo>
                <a:lnTo>
                  <a:pt x="1257673" y="0"/>
                </a:lnTo>
                <a:lnTo>
                  <a:pt x="1257673" y="1257673"/>
                </a:lnTo>
                <a:lnTo>
                  <a:pt x="0" y="12576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4" name="Google Shape;94;p1"/>
          <p:cNvSpPr/>
          <p:nvPr/>
        </p:nvSpPr>
        <p:spPr>
          <a:xfrm>
            <a:off x="15756283" y="5467047"/>
            <a:ext cx="1257673" cy="1257673"/>
          </a:xfrm>
          <a:custGeom>
            <a:avLst/>
            <a:gdLst/>
            <a:ahLst/>
            <a:cxnLst/>
            <a:rect l="l" t="t" r="r" b="b"/>
            <a:pathLst>
              <a:path w="1257673" h="1257673" extrusionOk="0">
                <a:moveTo>
                  <a:pt x="0" y="0"/>
                </a:moveTo>
                <a:lnTo>
                  <a:pt x="1257673" y="0"/>
                </a:lnTo>
                <a:lnTo>
                  <a:pt x="1257673" y="1257673"/>
                </a:lnTo>
                <a:lnTo>
                  <a:pt x="0" y="12576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5" name="Google Shape;95;p1"/>
          <p:cNvSpPr/>
          <p:nvPr/>
        </p:nvSpPr>
        <p:spPr>
          <a:xfrm>
            <a:off x="3149742" y="5816690"/>
            <a:ext cx="908030" cy="908030"/>
          </a:xfrm>
          <a:custGeom>
            <a:avLst/>
            <a:gdLst/>
            <a:ahLst/>
            <a:cxnLst/>
            <a:rect l="l" t="t" r="r" b="b"/>
            <a:pathLst>
              <a:path w="908030" h="908030" extrusionOk="0">
                <a:moveTo>
                  <a:pt x="0" y="0"/>
                </a:moveTo>
                <a:lnTo>
                  <a:pt x="908031" y="0"/>
                </a:lnTo>
                <a:lnTo>
                  <a:pt x="908031" y="908030"/>
                </a:lnTo>
                <a:lnTo>
                  <a:pt x="0" y="908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6" name="Google Shape;96;p1"/>
          <p:cNvSpPr/>
          <p:nvPr/>
        </p:nvSpPr>
        <p:spPr>
          <a:xfrm>
            <a:off x="1123950" y="4007640"/>
            <a:ext cx="908030" cy="908030"/>
          </a:xfrm>
          <a:custGeom>
            <a:avLst/>
            <a:gdLst/>
            <a:ahLst/>
            <a:cxnLst/>
            <a:rect l="l" t="t" r="r" b="b"/>
            <a:pathLst>
              <a:path w="908030" h="908030" extrusionOk="0">
                <a:moveTo>
                  <a:pt x="0" y="0"/>
                </a:moveTo>
                <a:lnTo>
                  <a:pt x="908030" y="0"/>
                </a:lnTo>
                <a:lnTo>
                  <a:pt x="908030" y="908030"/>
                </a:lnTo>
                <a:lnTo>
                  <a:pt x="0" y="908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7" name="Google Shape;97;p1"/>
          <p:cNvSpPr/>
          <p:nvPr/>
        </p:nvSpPr>
        <p:spPr>
          <a:xfrm>
            <a:off x="14375720" y="4007640"/>
            <a:ext cx="908030" cy="908030"/>
          </a:xfrm>
          <a:custGeom>
            <a:avLst/>
            <a:gdLst/>
            <a:ahLst/>
            <a:cxnLst/>
            <a:rect l="l" t="t" r="r" b="b"/>
            <a:pathLst>
              <a:path w="908030" h="908030" extrusionOk="0">
                <a:moveTo>
                  <a:pt x="0" y="0"/>
                </a:moveTo>
                <a:lnTo>
                  <a:pt x="908031" y="0"/>
                </a:lnTo>
                <a:lnTo>
                  <a:pt x="908031" y="908030"/>
                </a:lnTo>
                <a:lnTo>
                  <a:pt x="0" y="908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8" name="Google Shape;98;p1"/>
          <p:cNvSpPr/>
          <p:nvPr/>
        </p:nvSpPr>
        <p:spPr>
          <a:xfrm>
            <a:off x="16105926" y="2742956"/>
            <a:ext cx="908030" cy="908030"/>
          </a:xfrm>
          <a:custGeom>
            <a:avLst/>
            <a:gdLst/>
            <a:ahLst/>
            <a:cxnLst/>
            <a:rect l="l" t="t" r="r" b="b"/>
            <a:pathLst>
              <a:path w="908030" h="908030" extrusionOk="0">
                <a:moveTo>
                  <a:pt x="0" y="0"/>
                </a:moveTo>
                <a:lnTo>
                  <a:pt x="908030" y="0"/>
                </a:lnTo>
                <a:lnTo>
                  <a:pt x="908030" y="908031"/>
                </a:lnTo>
                <a:lnTo>
                  <a:pt x="0" y="908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9" name="Google Shape;99;p1"/>
          <p:cNvSpPr/>
          <p:nvPr/>
        </p:nvSpPr>
        <p:spPr>
          <a:xfrm>
            <a:off x="3433308" y="1527753"/>
            <a:ext cx="1799592" cy="944786"/>
          </a:xfrm>
          <a:custGeom>
            <a:avLst/>
            <a:gdLst/>
            <a:ahLst/>
            <a:cxnLst/>
            <a:rect l="l" t="t" r="r" b="b"/>
            <a:pathLst>
              <a:path w="1799592" h="944786" extrusionOk="0">
                <a:moveTo>
                  <a:pt x="0" y="0"/>
                </a:moveTo>
                <a:lnTo>
                  <a:pt x="1799592" y="0"/>
                </a:lnTo>
                <a:lnTo>
                  <a:pt x="1799592" y="944786"/>
                </a:lnTo>
                <a:lnTo>
                  <a:pt x="0" y="9447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0" name="Google Shape;100;p1"/>
          <p:cNvSpPr/>
          <p:nvPr/>
        </p:nvSpPr>
        <p:spPr>
          <a:xfrm>
            <a:off x="13594402" y="8313514"/>
            <a:ext cx="1799592" cy="944786"/>
          </a:xfrm>
          <a:custGeom>
            <a:avLst/>
            <a:gdLst/>
            <a:ahLst/>
            <a:cxnLst/>
            <a:rect l="l" t="t" r="r" b="b"/>
            <a:pathLst>
              <a:path w="1799592" h="944786" extrusionOk="0">
                <a:moveTo>
                  <a:pt x="0" y="0"/>
                </a:moveTo>
                <a:lnTo>
                  <a:pt x="1799592" y="0"/>
                </a:lnTo>
                <a:lnTo>
                  <a:pt x="1799592" y="944786"/>
                </a:lnTo>
                <a:lnTo>
                  <a:pt x="0" y="9447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1" name="Google Shape;101;p1"/>
          <p:cNvSpPr txBox="1"/>
          <p:nvPr/>
        </p:nvSpPr>
        <p:spPr>
          <a:xfrm>
            <a:off x="4589712" y="7345225"/>
            <a:ext cx="9108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rgbClr val="A15C64"/>
                </a:solidFill>
              </a:rPr>
              <a:t>FCS6 Group 5</a:t>
            </a:r>
            <a:endParaRPr sz="4000" u="sng"/>
          </a:p>
        </p:txBody>
      </p:sp>
      <p:sp>
        <p:nvSpPr>
          <p:cNvPr id="102" name="Google Shape;102;p1"/>
          <p:cNvSpPr txBox="1"/>
          <p:nvPr/>
        </p:nvSpPr>
        <p:spPr>
          <a:xfrm>
            <a:off x="4872453" y="5472486"/>
            <a:ext cx="85431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00">
                <a:solidFill>
                  <a:srgbClr val="DB786C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BREAST CANCER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5452175" y="7991650"/>
            <a:ext cx="7058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BE626E"/>
                </a:solidFill>
                <a:latin typeface="Mali"/>
                <a:ea typeface="Mali"/>
                <a:cs typeface="Mali"/>
                <a:sym typeface="Mali"/>
              </a:rPr>
              <a:t>NG HOE PING (U2321991F)</a:t>
            </a:r>
            <a:endParaRPr sz="3000">
              <a:solidFill>
                <a:srgbClr val="BE626E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ctr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BE626E"/>
                </a:solidFill>
                <a:latin typeface="Mali"/>
                <a:ea typeface="Mali"/>
                <a:cs typeface="Mali"/>
                <a:sym typeface="Mali"/>
              </a:rPr>
              <a:t>ONG YAO SHENG (U2322398H)</a:t>
            </a:r>
            <a:endParaRPr sz="3000">
              <a:solidFill>
                <a:srgbClr val="BE626E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ctr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BE626E"/>
                </a:solidFill>
                <a:latin typeface="Mali"/>
                <a:ea typeface="Mali"/>
                <a:cs typeface="Mali"/>
                <a:sym typeface="Mali"/>
              </a:rPr>
              <a:t>EDMUND YEO ZI LONG (U2322794K)</a:t>
            </a:r>
            <a:endParaRPr sz="3000">
              <a:solidFill>
                <a:srgbClr val="BE626E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4589712" y="6575725"/>
            <a:ext cx="9108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A15C64"/>
                </a:solidFill>
              </a:rPr>
              <a:t>SC1015 Mini-Project</a:t>
            </a:r>
            <a:endParaRPr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626E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f5d61e1b2_0_6"/>
          <p:cNvSpPr/>
          <p:nvPr/>
        </p:nvSpPr>
        <p:spPr>
          <a:xfrm>
            <a:off x="9142150" y="0"/>
            <a:ext cx="9145800" cy="10287000"/>
          </a:xfrm>
          <a:prstGeom prst="rect">
            <a:avLst/>
          </a:prstGeom>
          <a:solidFill>
            <a:srgbClr val="4C52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26f5d61e1b2_0_6"/>
          <p:cNvSpPr txBox="1"/>
          <p:nvPr/>
        </p:nvSpPr>
        <p:spPr>
          <a:xfrm>
            <a:off x="9143962" y="3159600"/>
            <a:ext cx="9142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8F8F8"/>
                </a:solidFill>
                <a:latin typeface="Mali"/>
                <a:ea typeface="Mali"/>
                <a:cs typeface="Mali"/>
                <a:sym typeface="Mali"/>
              </a:rPr>
              <a:t>Worst</a:t>
            </a:r>
            <a:endParaRPr/>
          </a:p>
        </p:txBody>
      </p:sp>
      <p:pic>
        <p:nvPicPr>
          <p:cNvPr id="215" name="Google Shape;215;g26f5d61e1b2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6763" y="4391000"/>
            <a:ext cx="3516579" cy="1505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" name="Google Shape;216;g26f5d61e1b2_0_6"/>
          <p:cNvGrpSpPr/>
          <p:nvPr/>
        </p:nvGrpSpPr>
        <p:grpSpPr>
          <a:xfrm>
            <a:off x="2" y="0"/>
            <a:ext cx="10657736" cy="10287374"/>
            <a:chOff x="-7" y="0"/>
            <a:chExt cx="8063657" cy="8350819"/>
          </a:xfrm>
        </p:grpSpPr>
        <p:pic>
          <p:nvPicPr>
            <p:cNvPr id="217" name="Google Shape;217;g26f5d61e1b2_0_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7" y="0"/>
              <a:ext cx="8063598" cy="167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g26f5d61e1b2_0_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7" y="1674325"/>
              <a:ext cx="8063654" cy="167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g26f5d61e1b2_0_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7" y="3348643"/>
              <a:ext cx="8063654" cy="167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g26f5d61e1b2_0_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0" y="5022975"/>
              <a:ext cx="8063650" cy="1683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g26f5d61e1b2_0_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0" y="6697293"/>
              <a:ext cx="8063650" cy="16535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626E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g2cf1ddb60fd_0_242"/>
          <p:cNvGrpSpPr/>
          <p:nvPr/>
        </p:nvGrpSpPr>
        <p:grpSpPr>
          <a:xfrm>
            <a:off x="678238" y="3900488"/>
            <a:ext cx="4429672" cy="2486016"/>
            <a:chOff x="0" y="-19050"/>
            <a:chExt cx="9345300" cy="3314688"/>
          </a:xfrm>
        </p:grpSpPr>
        <p:sp>
          <p:nvSpPr>
            <p:cNvPr id="227" name="Google Shape;227;g2cf1ddb60fd_0_242"/>
            <p:cNvSpPr txBox="1"/>
            <p:nvPr/>
          </p:nvSpPr>
          <p:spPr>
            <a:xfrm>
              <a:off x="0" y="-19050"/>
              <a:ext cx="93453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0">
                  <a:solidFill>
                    <a:srgbClr val="FFFFFF"/>
                  </a:solidFill>
                  <a:latin typeface="Mali"/>
                  <a:ea typeface="Mali"/>
                  <a:cs typeface="Mali"/>
                  <a:sym typeface="Mali"/>
                </a:rPr>
                <a:t>Second Source</a:t>
              </a:r>
              <a:endParaRPr/>
            </a:p>
          </p:txBody>
        </p:sp>
        <p:sp>
          <p:nvSpPr>
            <p:cNvPr id="228" name="Google Shape;228;g2cf1ddb60fd_0_242"/>
            <p:cNvSpPr txBox="1"/>
            <p:nvPr/>
          </p:nvSpPr>
          <p:spPr>
            <a:xfrm>
              <a:off x="0" y="1315038"/>
              <a:ext cx="8229300" cy="198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0" indent="-387350" algn="l" rtl="0">
                <a:lnSpc>
                  <a:spcPct val="14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8F8F8"/>
                </a:buClr>
                <a:buSzPts val="2500"/>
                <a:buChar char="-"/>
              </a:pPr>
              <a:r>
                <a:rPr lang="en-US" sz="2500" b="1">
                  <a:solidFill>
                    <a:srgbClr val="F8F8F8"/>
                  </a:solidFill>
                </a:rPr>
                <a:t>Death</a:t>
              </a:r>
              <a:endParaRPr sz="2500" b="1">
                <a:solidFill>
                  <a:srgbClr val="F8F8F8"/>
                </a:solidFill>
              </a:endParaRPr>
            </a:p>
            <a:p>
              <a:pPr marL="457200" marR="0" lvl="0" indent="-387350" algn="l" rtl="0">
                <a:lnSpc>
                  <a:spcPct val="14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8F8F8"/>
                </a:buClr>
                <a:buSzPts val="2500"/>
                <a:buChar char="-"/>
              </a:pPr>
              <a:r>
                <a:rPr lang="en-US" sz="2500" b="1">
                  <a:solidFill>
                    <a:srgbClr val="F8F8F8"/>
                  </a:solidFill>
                </a:rPr>
                <a:t>Recovered</a:t>
              </a:r>
              <a:endParaRPr sz="2500" b="1">
                <a:solidFill>
                  <a:srgbClr val="F8F8F8"/>
                </a:solidFill>
              </a:endParaRPr>
            </a:p>
            <a:p>
              <a:pPr marL="457200" marR="0" lvl="0" indent="-387350" algn="l" rtl="0">
                <a:lnSpc>
                  <a:spcPct val="14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8F8F8"/>
                </a:buClr>
                <a:buSzPts val="2500"/>
                <a:buChar char="-"/>
              </a:pPr>
              <a:r>
                <a:rPr lang="en-US" sz="2500" b="1">
                  <a:solidFill>
                    <a:srgbClr val="F8F8F8"/>
                  </a:solidFill>
                </a:rPr>
                <a:t>Under Treatment</a:t>
              </a:r>
              <a:endParaRPr sz="2500" b="1">
                <a:solidFill>
                  <a:srgbClr val="F8F8F8"/>
                </a:solidFill>
              </a:endParaRPr>
            </a:p>
          </p:txBody>
        </p:sp>
      </p:grpSp>
      <p:sp>
        <p:nvSpPr>
          <p:cNvPr id="229" name="Google Shape;229;g2cf1ddb60fd_0_242"/>
          <p:cNvSpPr txBox="1"/>
          <p:nvPr/>
        </p:nvSpPr>
        <p:spPr>
          <a:xfrm>
            <a:off x="7671649" y="1027788"/>
            <a:ext cx="706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01. </a:t>
            </a:r>
            <a:r>
              <a:rPr lang="en-US" sz="4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Females only 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0" name="Google Shape;230;g2cf1ddb60fd_0_242"/>
          <p:cNvSpPr txBox="1"/>
          <p:nvPr/>
        </p:nvSpPr>
        <p:spPr>
          <a:xfrm>
            <a:off x="7671650" y="3058400"/>
            <a:ext cx="9283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02. </a:t>
            </a:r>
            <a:r>
              <a:rPr lang="en-US" sz="4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Removed irrelevant parameters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1" name="Google Shape;231;g2cf1ddb60fd_0_242"/>
          <p:cNvSpPr txBox="1"/>
          <p:nvPr/>
        </p:nvSpPr>
        <p:spPr>
          <a:xfrm>
            <a:off x="7671650" y="5331000"/>
            <a:ext cx="1025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03. </a:t>
            </a:r>
            <a:r>
              <a:rPr lang="en-US" sz="4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Combined “Death” and “Recovered”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2" name="Google Shape;232;g2cf1ddb60fd_0_242"/>
          <p:cNvSpPr txBox="1"/>
          <p:nvPr/>
        </p:nvSpPr>
        <p:spPr>
          <a:xfrm>
            <a:off x="7671649" y="7518428"/>
            <a:ext cx="706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04. </a:t>
            </a:r>
            <a:r>
              <a:rPr lang="en-US" sz="4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One-hot encoding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33" name="Google Shape;233;g2cf1ddb60fd_0_242"/>
          <p:cNvCxnSpPr/>
          <p:nvPr/>
        </p:nvCxnSpPr>
        <p:spPr>
          <a:xfrm>
            <a:off x="5936695" y="1270520"/>
            <a:ext cx="1308900" cy="0"/>
          </a:xfrm>
          <a:prstGeom prst="straightConnector1">
            <a:avLst/>
          </a:prstGeom>
          <a:noFill/>
          <a:ln w="47625" cap="flat" cmpd="sng">
            <a:solidFill>
              <a:srgbClr val="EEE0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4" name="Google Shape;234;g2cf1ddb60fd_0_242"/>
          <p:cNvCxnSpPr/>
          <p:nvPr/>
        </p:nvCxnSpPr>
        <p:spPr>
          <a:xfrm>
            <a:off x="5936695" y="3332970"/>
            <a:ext cx="1308900" cy="0"/>
          </a:xfrm>
          <a:prstGeom prst="straightConnector1">
            <a:avLst/>
          </a:prstGeom>
          <a:noFill/>
          <a:ln w="47625" cap="flat" cmpd="sng">
            <a:solidFill>
              <a:srgbClr val="EEE0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5" name="Google Shape;235;g2cf1ddb60fd_0_242"/>
          <p:cNvCxnSpPr/>
          <p:nvPr/>
        </p:nvCxnSpPr>
        <p:spPr>
          <a:xfrm>
            <a:off x="5936695" y="5616653"/>
            <a:ext cx="1308900" cy="0"/>
          </a:xfrm>
          <a:prstGeom prst="straightConnector1">
            <a:avLst/>
          </a:prstGeom>
          <a:noFill/>
          <a:ln w="47625" cap="flat" cmpd="sng">
            <a:solidFill>
              <a:srgbClr val="EEE0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g2cf1ddb60fd_0_242"/>
          <p:cNvCxnSpPr/>
          <p:nvPr/>
        </p:nvCxnSpPr>
        <p:spPr>
          <a:xfrm>
            <a:off x="5936695" y="7791348"/>
            <a:ext cx="1308900" cy="0"/>
          </a:xfrm>
          <a:prstGeom prst="straightConnector1">
            <a:avLst/>
          </a:prstGeom>
          <a:noFill/>
          <a:ln w="47625" cap="flat" cmpd="sng">
            <a:solidFill>
              <a:srgbClr val="EEE0E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g2cf1ddb60fd_0_242"/>
          <p:cNvSpPr txBox="1"/>
          <p:nvPr/>
        </p:nvSpPr>
        <p:spPr>
          <a:xfrm>
            <a:off x="8969538" y="1643400"/>
            <a:ext cx="7359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000"/>
              <a:buFont typeface="Mali"/>
              <a:buChar char="-"/>
            </a:pPr>
            <a:r>
              <a:rPr lang="en-US" sz="3000">
                <a:solidFill>
                  <a:srgbClr val="CCCCCC"/>
                </a:solidFill>
                <a:latin typeface="Mali"/>
                <a:ea typeface="Mali"/>
                <a:cs typeface="Mali"/>
                <a:sym typeface="Mali"/>
              </a:rPr>
              <a:t>Removed all male data</a:t>
            </a:r>
            <a:endParaRPr sz="3000">
              <a:solidFill>
                <a:srgbClr val="CCCCCC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238" name="Google Shape;238;g2cf1ddb60fd_0_242"/>
          <p:cNvSpPr txBox="1"/>
          <p:nvPr/>
        </p:nvSpPr>
        <p:spPr>
          <a:xfrm>
            <a:off x="8969538" y="3674000"/>
            <a:ext cx="7359600" cy="1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000"/>
              <a:buFont typeface="Mali"/>
              <a:buChar char="-"/>
            </a:pPr>
            <a:r>
              <a:rPr lang="en-US" sz="3000">
                <a:solidFill>
                  <a:srgbClr val="CCCCCC"/>
                </a:solidFill>
                <a:latin typeface="Mali"/>
                <a:ea typeface="Mali"/>
                <a:cs typeface="Mali"/>
                <a:sym typeface="Mali"/>
              </a:rPr>
              <a:t>Patient ID</a:t>
            </a:r>
            <a:endParaRPr sz="3000">
              <a:solidFill>
                <a:srgbClr val="CCCCCC"/>
              </a:solidFill>
              <a:latin typeface="Mali"/>
              <a:ea typeface="Mali"/>
              <a:cs typeface="Mali"/>
              <a:sym typeface="Mali"/>
            </a:endParaRPr>
          </a:p>
          <a:p>
            <a:pPr marL="457200" lvl="0" indent="-419100" algn="l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000"/>
              <a:buFont typeface="Mali"/>
              <a:buChar char="-"/>
            </a:pPr>
            <a:r>
              <a:rPr lang="en-US" sz="3000">
                <a:solidFill>
                  <a:srgbClr val="CCCCCC"/>
                </a:solidFill>
                <a:latin typeface="Mali"/>
                <a:ea typeface="Mali"/>
                <a:cs typeface="Mali"/>
                <a:sym typeface="Mali"/>
              </a:rPr>
              <a:t>Education</a:t>
            </a:r>
            <a:endParaRPr sz="3000">
              <a:solidFill>
                <a:srgbClr val="CCCCCC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239" name="Google Shape;239;g2cf1ddb60fd_0_242"/>
          <p:cNvSpPr txBox="1"/>
          <p:nvPr/>
        </p:nvSpPr>
        <p:spPr>
          <a:xfrm>
            <a:off x="8969546" y="6073500"/>
            <a:ext cx="5105700" cy="1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000"/>
              <a:buFont typeface="Mali"/>
              <a:buChar char="-"/>
            </a:pPr>
            <a:r>
              <a:rPr lang="en-US" sz="3000">
                <a:solidFill>
                  <a:srgbClr val="CCCCCC"/>
                </a:solidFill>
                <a:latin typeface="Mali"/>
                <a:ea typeface="Mali"/>
                <a:cs typeface="Mali"/>
                <a:sym typeface="Mali"/>
              </a:rPr>
              <a:t>into “survival” to use machine learning</a:t>
            </a:r>
            <a:endParaRPr sz="3000">
              <a:solidFill>
                <a:srgbClr val="CCCCCC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240" name="Google Shape;240;g2cf1ddb60fd_0_242"/>
          <p:cNvSpPr txBox="1"/>
          <p:nvPr/>
        </p:nvSpPr>
        <p:spPr>
          <a:xfrm>
            <a:off x="8969550" y="8206125"/>
            <a:ext cx="6342900" cy="1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000"/>
              <a:buFont typeface="Mali"/>
              <a:buChar char="-"/>
            </a:pPr>
            <a:r>
              <a:rPr lang="en-US" sz="3000">
                <a:solidFill>
                  <a:srgbClr val="CCCCCC"/>
                </a:solidFill>
                <a:latin typeface="Mali"/>
                <a:ea typeface="Mali"/>
                <a:cs typeface="Mali"/>
                <a:sym typeface="Mali"/>
              </a:rPr>
              <a:t>Death =&gt; “1”</a:t>
            </a:r>
            <a:endParaRPr sz="3000">
              <a:solidFill>
                <a:srgbClr val="CCCCCC"/>
              </a:solidFill>
              <a:latin typeface="Mali"/>
              <a:ea typeface="Mali"/>
              <a:cs typeface="Mali"/>
              <a:sym typeface="Mali"/>
            </a:endParaRPr>
          </a:p>
          <a:p>
            <a:pPr marL="457200" lvl="0" indent="-419100" algn="l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000"/>
              <a:buFont typeface="Mali"/>
              <a:buChar char="-"/>
            </a:pPr>
            <a:r>
              <a:rPr lang="en-US" sz="3000">
                <a:solidFill>
                  <a:srgbClr val="CCCCCC"/>
                </a:solidFill>
                <a:latin typeface="Mali"/>
                <a:ea typeface="Mali"/>
                <a:cs typeface="Mali"/>
                <a:sym typeface="Mali"/>
              </a:rPr>
              <a:t>Recovered =&gt; “0"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626E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26f5d61e1b2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4200" y="3339888"/>
            <a:ext cx="6181725" cy="436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26f5d61e1b2_0_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13" y="3339888"/>
            <a:ext cx="8512525" cy="2113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26f5d61e1b2_0_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842" y="5599330"/>
            <a:ext cx="8494265" cy="210915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26f5d61e1b2_0_117"/>
          <p:cNvSpPr txBox="1"/>
          <p:nvPr/>
        </p:nvSpPr>
        <p:spPr>
          <a:xfrm>
            <a:off x="442724" y="2578501"/>
            <a:ext cx="706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Before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9" name="Google Shape;249;g26f5d61e1b2_0_117"/>
          <p:cNvSpPr txBox="1"/>
          <p:nvPr/>
        </p:nvSpPr>
        <p:spPr>
          <a:xfrm>
            <a:off x="11224199" y="2578501"/>
            <a:ext cx="706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After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0" name="Google Shape;250;g26f5d61e1b2_0_117"/>
          <p:cNvSpPr/>
          <p:nvPr/>
        </p:nvSpPr>
        <p:spPr>
          <a:xfrm>
            <a:off x="9441263" y="5065113"/>
            <a:ext cx="1296900" cy="91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626E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cf1ddb60fd_0_281"/>
          <p:cNvSpPr/>
          <p:nvPr/>
        </p:nvSpPr>
        <p:spPr>
          <a:xfrm>
            <a:off x="9142150" y="0"/>
            <a:ext cx="9145800" cy="5144100"/>
          </a:xfrm>
          <a:prstGeom prst="rect">
            <a:avLst/>
          </a:prstGeom>
          <a:solidFill>
            <a:srgbClr val="4C52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2cf1ddb60fd_0_281"/>
          <p:cNvSpPr txBox="1"/>
          <p:nvPr/>
        </p:nvSpPr>
        <p:spPr>
          <a:xfrm>
            <a:off x="2699" y="561775"/>
            <a:ext cx="9142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8F8F8"/>
                </a:solidFill>
                <a:latin typeface="Mali"/>
                <a:ea typeface="Mali"/>
                <a:cs typeface="Mali"/>
                <a:sym typeface="Mali"/>
              </a:rPr>
              <a:t>Age</a:t>
            </a:r>
            <a:endParaRPr/>
          </a:p>
        </p:txBody>
      </p:sp>
      <p:sp>
        <p:nvSpPr>
          <p:cNvPr id="257" name="Google Shape;257;g2cf1ddb60fd_0_281"/>
          <p:cNvSpPr txBox="1"/>
          <p:nvPr/>
        </p:nvSpPr>
        <p:spPr>
          <a:xfrm>
            <a:off x="9143949" y="561775"/>
            <a:ext cx="9142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8F8F8"/>
                </a:solidFill>
                <a:latin typeface="Mali"/>
                <a:ea typeface="Mali"/>
                <a:cs typeface="Mali"/>
                <a:sym typeface="Mali"/>
              </a:rPr>
              <a:t>Weight</a:t>
            </a:r>
            <a:endParaRPr/>
          </a:p>
        </p:txBody>
      </p:sp>
      <p:sp>
        <p:nvSpPr>
          <p:cNvPr id="258" name="Google Shape;258;g2cf1ddb60fd_0_281"/>
          <p:cNvSpPr/>
          <p:nvPr/>
        </p:nvSpPr>
        <p:spPr>
          <a:xfrm>
            <a:off x="-900" y="5142925"/>
            <a:ext cx="9145800" cy="5144100"/>
          </a:xfrm>
          <a:prstGeom prst="rect">
            <a:avLst/>
          </a:prstGeom>
          <a:solidFill>
            <a:srgbClr val="4C52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2cf1ddb60fd_0_281"/>
          <p:cNvSpPr txBox="1"/>
          <p:nvPr/>
        </p:nvSpPr>
        <p:spPr>
          <a:xfrm>
            <a:off x="9143949" y="5571400"/>
            <a:ext cx="9142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8F8F8"/>
                </a:solidFill>
                <a:latin typeface="Mali"/>
                <a:ea typeface="Mali"/>
                <a:cs typeface="Mali"/>
                <a:sym typeface="Mali"/>
              </a:rPr>
              <a:t>Drinking</a:t>
            </a:r>
            <a:endParaRPr/>
          </a:p>
        </p:txBody>
      </p:sp>
      <p:sp>
        <p:nvSpPr>
          <p:cNvPr id="260" name="Google Shape;260;g2cf1ddb60fd_0_281"/>
          <p:cNvSpPr txBox="1"/>
          <p:nvPr/>
        </p:nvSpPr>
        <p:spPr>
          <a:xfrm>
            <a:off x="899" y="5571400"/>
            <a:ext cx="9142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8F8F8"/>
                </a:solidFill>
                <a:latin typeface="Mali"/>
                <a:ea typeface="Mali"/>
                <a:cs typeface="Mali"/>
                <a:sym typeface="Mali"/>
              </a:rPr>
              <a:t>Smoking</a:t>
            </a:r>
            <a:endParaRPr/>
          </a:p>
        </p:txBody>
      </p:sp>
      <p:pic>
        <p:nvPicPr>
          <p:cNvPr id="261" name="Google Shape;261;g2cf1ddb60fd_0_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50" y="1353525"/>
            <a:ext cx="8838300" cy="324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2cf1ddb60fd_0_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5900" y="1370638"/>
            <a:ext cx="8838300" cy="3213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2cf1ddb60fd_0_2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95900" y="6338150"/>
            <a:ext cx="8838301" cy="3199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2cf1ddb60fd_0_2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650" y="6350901"/>
            <a:ext cx="8838299" cy="3173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626E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g26f5d61e1b2_1_29"/>
          <p:cNvPicPr preferRelativeResize="0"/>
          <p:nvPr/>
        </p:nvPicPr>
        <p:blipFill rotWithShape="1">
          <a:blip r:embed="rId3">
            <a:alphaModFix/>
          </a:blip>
          <a:srcRect r="45948"/>
          <a:stretch/>
        </p:blipFill>
        <p:spPr>
          <a:xfrm>
            <a:off x="4775563" y="5842188"/>
            <a:ext cx="4211974" cy="348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26f5d61e1b2_1_29"/>
          <p:cNvPicPr preferRelativeResize="0"/>
          <p:nvPr/>
        </p:nvPicPr>
        <p:blipFill rotWithShape="1">
          <a:blip r:embed="rId4">
            <a:alphaModFix/>
          </a:blip>
          <a:srcRect r="45948"/>
          <a:stretch/>
        </p:blipFill>
        <p:spPr>
          <a:xfrm>
            <a:off x="9250088" y="5846725"/>
            <a:ext cx="4211975" cy="34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26f5d61e1b2_1_29"/>
          <p:cNvSpPr txBox="1"/>
          <p:nvPr/>
        </p:nvSpPr>
        <p:spPr>
          <a:xfrm>
            <a:off x="4574463" y="3099025"/>
            <a:ext cx="9134100" cy="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Highest Accuracy for “mean”</a:t>
            </a:r>
            <a:endParaRPr sz="2500" u="sng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“Concave points”: Accuracy of 0.94366 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272" name="Google Shape;272;g26f5d61e1b2_1_29"/>
          <p:cNvSpPr txBox="1"/>
          <p:nvPr/>
        </p:nvSpPr>
        <p:spPr>
          <a:xfrm>
            <a:off x="4571988" y="4382475"/>
            <a:ext cx="9134100" cy="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Highest Accuracy for “worst”</a:t>
            </a:r>
            <a:endParaRPr sz="2500" u="sng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“Perimeter”: Accuracy of 0.9507 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273" name="Google Shape;273;g26f5d61e1b2_1_29"/>
          <p:cNvSpPr/>
          <p:nvPr/>
        </p:nvSpPr>
        <p:spPr>
          <a:xfrm>
            <a:off x="0" y="254200"/>
            <a:ext cx="18288000" cy="1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Applying Machine Learning on “original” Dataset</a:t>
            </a:r>
            <a:endParaRPr sz="4000" b="1">
              <a:solidFill>
                <a:schemeClr val="dk1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274" name="Google Shape;274;g26f5d61e1b2_1_29"/>
          <p:cNvSpPr txBox="1"/>
          <p:nvPr/>
        </p:nvSpPr>
        <p:spPr>
          <a:xfrm>
            <a:off x="0" y="997513"/>
            <a:ext cx="1828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highlight>
                  <a:schemeClr val="dk1"/>
                </a:highlight>
                <a:latin typeface="Mali"/>
                <a:ea typeface="Mali"/>
                <a:cs typeface="Mali"/>
                <a:sym typeface="Mali"/>
              </a:rPr>
              <a:t>Aim for categorical outcomes from our numerical feature dataset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275" name="Google Shape;275;g26f5d61e1b2_1_29"/>
          <p:cNvSpPr txBox="1"/>
          <p:nvPr/>
        </p:nvSpPr>
        <p:spPr>
          <a:xfrm>
            <a:off x="4572012" y="2211613"/>
            <a:ext cx="913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Decision Tree (Depth 4)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626E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f5d61e1b2_0_75"/>
          <p:cNvSpPr/>
          <p:nvPr/>
        </p:nvSpPr>
        <p:spPr>
          <a:xfrm>
            <a:off x="9153875" y="75"/>
            <a:ext cx="9134100" cy="10287000"/>
          </a:xfrm>
          <a:prstGeom prst="rect">
            <a:avLst/>
          </a:prstGeom>
          <a:solidFill>
            <a:srgbClr val="4C52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26f5d61e1b2_0_75"/>
          <p:cNvSpPr txBox="1"/>
          <p:nvPr/>
        </p:nvSpPr>
        <p:spPr>
          <a:xfrm>
            <a:off x="2487" y="2466138"/>
            <a:ext cx="913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Decision Tree (Depth 4)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2" name="Google Shape;282;g26f5d61e1b2_0_75"/>
          <p:cNvSpPr txBox="1"/>
          <p:nvPr/>
        </p:nvSpPr>
        <p:spPr>
          <a:xfrm>
            <a:off x="9151413" y="2466138"/>
            <a:ext cx="913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RandomForest Classifier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3" name="Google Shape;283;g26f5d61e1b2_0_75"/>
          <p:cNvSpPr/>
          <p:nvPr/>
        </p:nvSpPr>
        <p:spPr>
          <a:xfrm>
            <a:off x="0" y="254200"/>
            <a:ext cx="18288000" cy="1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Applying Machine Learning on “original” Dataset</a:t>
            </a:r>
            <a:endParaRPr sz="4000" b="1">
              <a:solidFill>
                <a:schemeClr val="dk1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284" name="Google Shape;284;g26f5d61e1b2_0_75"/>
          <p:cNvSpPr txBox="1"/>
          <p:nvPr/>
        </p:nvSpPr>
        <p:spPr>
          <a:xfrm>
            <a:off x="3725" y="3903863"/>
            <a:ext cx="9134100" cy="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Highest Accuracy for “mean”</a:t>
            </a:r>
            <a:endParaRPr sz="2500" u="sng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“Concave points”: Accuracy of 0.94366 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285" name="Google Shape;285;g26f5d61e1b2_0_75"/>
          <p:cNvSpPr txBox="1"/>
          <p:nvPr/>
        </p:nvSpPr>
        <p:spPr>
          <a:xfrm>
            <a:off x="1250" y="5187313"/>
            <a:ext cx="9134100" cy="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Highest Accuracy for “worst”</a:t>
            </a:r>
            <a:endParaRPr sz="2500" u="sng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“Perimeter”: Accuracy of 0.9507 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286" name="Google Shape;286;g26f5d61e1b2_0_75"/>
          <p:cNvSpPr txBox="1"/>
          <p:nvPr/>
        </p:nvSpPr>
        <p:spPr>
          <a:xfrm>
            <a:off x="9152650" y="3903863"/>
            <a:ext cx="9134100" cy="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Highest Accuracy for “mean”</a:t>
            </a:r>
            <a:endParaRPr sz="2500" u="sng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“Concave points”: Accuracy of 0.84615 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287" name="Google Shape;287;g26f5d61e1b2_0_75"/>
          <p:cNvSpPr txBox="1"/>
          <p:nvPr/>
        </p:nvSpPr>
        <p:spPr>
          <a:xfrm>
            <a:off x="9152650" y="5258450"/>
            <a:ext cx="9134100" cy="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Highest Accuracy for “worst”</a:t>
            </a:r>
            <a:endParaRPr sz="2500" u="sng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“Area”: Accuracy of 0.88112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</p:txBody>
      </p:sp>
      <p:cxnSp>
        <p:nvCxnSpPr>
          <p:cNvPr id="288" name="Google Shape;288;g26f5d61e1b2_0_75"/>
          <p:cNvCxnSpPr/>
          <p:nvPr/>
        </p:nvCxnSpPr>
        <p:spPr>
          <a:xfrm>
            <a:off x="8349125" y="4312438"/>
            <a:ext cx="1531200" cy="174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89" name="Google Shape;289;g26f5d61e1b2_0_75"/>
          <p:cNvCxnSpPr/>
          <p:nvPr/>
        </p:nvCxnSpPr>
        <p:spPr>
          <a:xfrm>
            <a:off x="8377175" y="5609725"/>
            <a:ext cx="1531200" cy="174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290" name="Google Shape;290;g26f5d61e1b2_0_75"/>
          <p:cNvSpPr txBox="1"/>
          <p:nvPr/>
        </p:nvSpPr>
        <p:spPr>
          <a:xfrm>
            <a:off x="3063900" y="7902575"/>
            <a:ext cx="121602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u="sng">
                <a:solidFill>
                  <a:srgbClr val="FF0000"/>
                </a:solidFill>
                <a:highlight>
                  <a:schemeClr val="lt1"/>
                </a:highlight>
                <a:latin typeface="Mali"/>
                <a:ea typeface="Mali"/>
                <a:cs typeface="Mali"/>
                <a:sym typeface="Mali"/>
              </a:rPr>
              <a:t>Although the accuracy decreased,</a:t>
            </a:r>
            <a:r>
              <a:rPr lang="en-US" sz="2500" b="1">
                <a:solidFill>
                  <a:srgbClr val="FF0000"/>
                </a:solidFill>
                <a:highlight>
                  <a:schemeClr val="lt1"/>
                </a:highlight>
                <a:latin typeface="Mali"/>
                <a:ea typeface="Mali"/>
                <a:cs typeface="Mali"/>
                <a:sym typeface="Mali"/>
              </a:rPr>
              <a:t> </a:t>
            </a:r>
            <a:endParaRPr sz="2500" b="1">
              <a:solidFill>
                <a:srgbClr val="FF0000"/>
              </a:solidFill>
              <a:highlight>
                <a:schemeClr val="lt1"/>
              </a:highlight>
              <a:latin typeface="Mali"/>
              <a:ea typeface="Mali"/>
              <a:cs typeface="Mali"/>
              <a:sym typeface="Mali"/>
            </a:endParaRPr>
          </a:p>
          <a:p>
            <a:pPr marL="457200" marR="0" lvl="0" indent="-38735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0"/>
              <a:buFont typeface="Mali"/>
              <a:buAutoNum type="arabicPeriod"/>
            </a:pPr>
            <a:r>
              <a:rPr lang="en-US" sz="2500" b="1">
                <a:solidFill>
                  <a:srgbClr val="FF0000"/>
                </a:solidFill>
                <a:highlight>
                  <a:schemeClr val="lt1"/>
                </a:highlight>
                <a:latin typeface="Mali"/>
                <a:ea typeface="Mali"/>
                <a:cs typeface="Mali"/>
                <a:sym typeface="Mali"/>
              </a:rPr>
              <a:t>We have overcome the problem of being overfitting</a:t>
            </a:r>
            <a:endParaRPr sz="2500" b="1">
              <a:solidFill>
                <a:srgbClr val="FF0000"/>
              </a:solidFill>
              <a:highlight>
                <a:schemeClr val="lt1"/>
              </a:highlight>
              <a:latin typeface="Mali"/>
              <a:ea typeface="Mali"/>
              <a:cs typeface="Mali"/>
              <a:sym typeface="Mali"/>
            </a:endParaRPr>
          </a:p>
          <a:p>
            <a:pPr marL="457200" marR="0" lvl="0" indent="-38735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0"/>
              <a:buFont typeface="Mali"/>
              <a:buAutoNum type="arabicPeriod"/>
            </a:pPr>
            <a:r>
              <a:rPr lang="en-US" sz="2500" b="1">
                <a:solidFill>
                  <a:srgbClr val="FF0000"/>
                </a:solidFill>
                <a:highlight>
                  <a:schemeClr val="lt1"/>
                </a:highlight>
                <a:latin typeface="Mali"/>
                <a:ea typeface="Mali"/>
                <a:cs typeface="Mali"/>
                <a:sym typeface="Mali"/>
              </a:rPr>
              <a:t>Uphold the accuracy and prediction of correct classification</a:t>
            </a:r>
            <a:endParaRPr sz="2500" b="1">
              <a:solidFill>
                <a:srgbClr val="FF0000"/>
              </a:solidFill>
              <a:highlight>
                <a:schemeClr val="lt1"/>
              </a:highlight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291" name="Google Shape;291;g26f5d61e1b2_0_75"/>
          <p:cNvSpPr txBox="1"/>
          <p:nvPr/>
        </p:nvSpPr>
        <p:spPr>
          <a:xfrm>
            <a:off x="0" y="997513"/>
            <a:ext cx="1828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highlight>
                  <a:schemeClr val="dk1"/>
                </a:highlight>
                <a:latin typeface="Mali"/>
                <a:ea typeface="Mali"/>
                <a:cs typeface="Mali"/>
                <a:sym typeface="Mali"/>
              </a:rPr>
              <a:t>Aim for categorical outcomes from our numerical feature dataset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Mali"/>
              <a:ea typeface="Mali"/>
              <a:cs typeface="Mali"/>
              <a:sym typeface="Mal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626E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f5d61e1b2_1_53"/>
          <p:cNvSpPr/>
          <p:nvPr/>
        </p:nvSpPr>
        <p:spPr>
          <a:xfrm>
            <a:off x="0" y="254200"/>
            <a:ext cx="18288000" cy="1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Applying Machine Learning on “survival” Dataset</a:t>
            </a:r>
            <a:endParaRPr sz="4000" b="1">
              <a:solidFill>
                <a:schemeClr val="dk1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297" name="Google Shape;297;g26f5d61e1b2_1_53"/>
          <p:cNvSpPr txBox="1"/>
          <p:nvPr/>
        </p:nvSpPr>
        <p:spPr>
          <a:xfrm>
            <a:off x="0" y="997513"/>
            <a:ext cx="1828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highlight>
                  <a:schemeClr val="dk1"/>
                </a:highlight>
                <a:latin typeface="Mali"/>
                <a:ea typeface="Mali"/>
                <a:cs typeface="Mali"/>
                <a:sym typeface="Mali"/>
              </a:rPr>
              <a:t>Aim for categorical outcomes from our numerical feature dataset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298" name="Google Shape;298;g26f5d61e1b2_1_53"/>
          <p:cNvSpPr txBox="1"/>
          <p:nvPr/>
        </p:nvSpPr>
        <p:spPr>
          <a:xfrm>
            <a:off x="4452675" y="4194725"/>
            <a:ext cx="10833000" cy="450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01. </a:t>
            </a:r>
            <a:r>
              <a:rPr lang="en-US" sz="4000" dirty="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Logistic Regression</a:t>
            </a: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02. K-Nearest </a:t>
            </a:r>
            <a:r>
              <a:rPr lang="en-US" sz="4000" dirty="0" err="1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Neighbours</a:t>
            </a:r>
            <a:r>
              <a:rPr lang="en-US" sz="4000" dirty="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 (KNN)</a:t>
            </a:r>
            <a:endParaRPr sz="4000" dirty="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03. Support Vector Machine (SVM)</a:t>
            </a:r>
            <a:endParaRPr sz="4000" dirty="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04. Normal Decision Tree</a:t>
            </a:r>
            <a:endParaRPr sz="4000" dirty="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05. </a:t>
            </a:r>
            <a:r>
              <a:rPr lang="en-US" sz="4000" dirty="0" err="1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RandomForest</a:t>
            </a:r>
            <a:r>
              <a:rPr lang="en-US" sz="4000" dirty="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 Classifier</a:t>
            </a:r>
            <a:endParaRPr sz="4000" dirty="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06. Gaussian Naive Bayes (NB)</a:t>
            </a:r>
            <a:endParaRPr sz="4000" dirty="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299" name="Google Shape;299;g26f5d61e1b2_1_53"/>
          <p:cNvSpPr txBox="1"/>
          <p:nvPr/>
        </p:nvSpPr>
        <p:spPr>
          <a:xfrm>
            <a:off x="4452675" y="3013038"/>
            <a:ext cx="10833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u="sng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Classifiers we used</a:t>
            </a:r>
            <a:endParaRPr sz="4500" u="sng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626E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6f5d61e1b2_1_73"/>
          <p:cNvSpPr/>
          <p:nvPr/>
        </p:nvSpPr>
        <p:spPr>
          <a:xfrm>
            <a:off x="0" y="254200"/>
            <a:ext cx="18288000" cy="1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Applying Machine Learning on “survival” Dataset</a:t>
            </a:r>
            <a:endParaRPr sz="4000" b="1">
              <a:solidFill>
                <a:schemeClr val="dk1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305" name="Google Shape;305;g26f5d61e1b2_1_73"/>
          <p:cNvSpPr txBox="1"/>
          <p:nvPr/>
        </p:nvSpPr>
        <p:spPr>
          <a:xfrm>
            <a:off x="0" y="997513"/>
            <a:ext cx="1828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highlight>
                  <a:schemeClr val="dk1"/>
                </a:highlight>
                <a:latin typeface="Mali"/>
                <a:ea typeface="Mali"/>
                <a:cs typeface="Mali"/>
                <a:sym typeface="Mali"/>
              </a:rPr>
              <a:t>Aim for categorical outcomes from our numerical feature dataset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Mali"/>
              <a:ea typeface="Mali"/>
              <a:cs typeface="Mali"/>
              <a:sym typeface="Mali"/>
            </a:endParaRPr>
          </a:p>
        </p:txBody>
      </p:sp>
      <p:pic>
        <p:nvPicPr>
          <p:cNvPr id="306" name="Google Shape;306;g26f5d61e1b2_1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875" y="1867338"/>
            <a:ext cx="5479556" cy="2389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26f5d61e1b2_1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0975" y="1914450"/>
            <a:ext cx="5318202" cy="23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26f5d61e1b2_1_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8900" y="4408725"/>
            <a:ext cx="14210199" cy="54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26f5d61e1b2_1_73"/>
          <p:cNvSpPr/>
          <p:nvPr/>
        </p:nvSpPr>
        <p:spPr>
          <a:xfrm>
            <a:off x="2605875" y="3643450"/>
            <a:ext cx="13233300" cy="282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626E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6f5d61e1b2_1_66"/>
          <p:cNvSpPr/>
          <p:nvPr/>
        </p:nvSpPr>
        <p:spPr>
          <a:xfrm>
            <a:off x="0" y="254200"/>
            <a:ext cx="18288000" cy="1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Applying Machine Learning on “survival” Dataset</a:t>
            </a:r>
            <a:endParaRPr sz="4000" b="1">
              <a:solidFill>
                <a:schemeClr val="dk1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315" name="Google Shape;315;g26f5d61e1b2_1_66"/>
          <p:cNvSpPr txBox="1"/>
          <p:nvPr/>
        </p:nvSpPr>
        <p:spPr>
          <a:xfrm>
            <a:off x="0" y="997513"/>
            <a:ext cx="1828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highlight>
                  <a:schemeClr val="dk1"/>
                </a:highlight>
                <a:latin typeface="Mali"/>
                <a:ea typeface="Mali"/>
                <a:cs typeface="Mali"/>
                <a:sym typeface="Mali"/>
              </a:rPr>
              <a:t>Aim for categorical outcomes from our numerical feature dataset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Mali"/>
              <a:ea typeface="Mali"/>
              <a:cs typeface="Mali"/>
              <a:sym typeface="Mali"/>
            </a:endParaRPr>
          </a:p>
        </p:txBody>
      </p:sp>
      <p:pic>
        <p:nvPicPr>
          <p:cNvPr id="316" name="Google Shape;316;g26f5d61e1b2_1_66"/>
          <p:cNvPicPr preferRelativeResize="0"/>
          <p:nvPr/>
        </p:nvPicPr>
        <p:blipFill rotWithShape="1">
          <a:blip r:embed="rId3">
            <a:alphaModFix/>
          </a:blip>
          <a:srcRect r="30743"/>
          <a:stretch/>
        </p:blipFill>
        <p:spPr>
          <a:xfrm>
            <a:off x="2977925" y="3686075"/>
            <a:ext cx="4885325" cy="11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26f5d61e1b2_1_66"/>
          <p:cNvPicPr preferRelativeResize="0"/>
          <p:nvPr/>
        </p:nvPicPr>
        <p:blipFill rotWithShape="1">
          <a:blip r:embed="rId4">
            <a:alphaModFix/>
          </a:blip>
          <a:srcRect r="29368"/>
          <a:stretch/>
        </p:blipFill>
        <p:spPr>
          <a:xfrm>
            <a:off x="10294846" y="3686075"/>
            <a:ext cx="4885325" cy="11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26f5d61e1b2_1_66"/>
          <p:cNvSpPr txBox="1"/>
          <p:nvPr/>
        </p:nvSpPr>
        <p:spPr>
          <a:xfrm>
            <a:off x="3300950" y="2736300"/>
            <a:ext cx="4239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u="sng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Before SMOTE</a:t>
            </a:r>
            <a:endParaRPr sz="4500" u="sng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319" name="Google Shape;319;g26f5d61e1b2_1_66"/>
          <p:cNvSpPr txBox="1"/>
          <p:nvPr/>
        </p:nvSpPr>
        <p:spPr>
          <a:xfrm>
            <a:off x="10617862" y="2736300"/>
            <a:ext cx="4239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u="sng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After SMOTE</a:t>
            </a:r>
            <a:endParaRPr sz="4500" u="sng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</p:txBody>
      </p:sp>
      <p:pic>
        <p:nvPicPr>
          <p:cNvPr id="320" name="Google Shape;320;g26f5d61e1b2_1_66"/>
          <p:cNvPicPr preferRelativeResize="0"/>
          <p:nvPr/>
        </p:nvPicPr>
        <p:blipFill rotWithShape="1">
          <a:blip r:embed="rId5">
            <a:alphaModFix/>
          </a:blip>
          <a:srcRect b="7595"/>
          <a:stretch/>
        </p:blipFill>
        <p:spPr>
          <a:xfrm>
            <a:off x="3947750" y="5507174"/>
            <a:ext cx="2945675" cy="278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26f5d61e1b2_1_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64666" y="5570688"/>
            <a:ext cx="2945675" cy="2657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626E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6f5d61e1b2_1_106"/>
          <p:cNvSpPr/>
          <p:nvPr/>
        </p:nvSpPr>
        <p:spPr>
          <a:xfrm>
            <a:off x="0" y="254200"/>
            <a:ext cx="18288000" cy="1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Applying Machine Learning on “survival” Dataset</a:t>
            </a:r>
            <a:endParaRPr sz="4000" b="1">
              <a:solidFill>
                <a:schemeClr val="dk1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327" name="Google Shape;327;g26f5d61e1b2_1_106"/>
          <p:cNvSpPr txBox="1"/>
          <p:nvPr/>
        </p:nvSpPr>
        <p:spPr>
          <a:xfrm>
            <a:off x="0" y="997513"/>
            <a:ext cx="1828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highlight>
                  <a:schemeClr val="dk1"/>
                </a:highlight>
                <a:latin typeface="Mali"/>
                <a:ea typeface="Mali"/>
                <a:cs typeface="Mali"/>
                <a:sym typeface="Mali"/>
              </a:rPr>
              <a:t>Aim for categorical outcomes from our numerical feature dataset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328" name="Google Shape;328;g26f5d61e1b2_1_106"/>
          <p:cNvSpPr txBox="1"/>
          <p:nvPr/>
        </p:nvSpPr>
        <p:spPr>
          <a:xfrm>
            <a:off x="10642187" y="2008925"/>
            <a:ext cx="4239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u="sng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After SMOTE</a:t>
            </a:r>
            <a:endParaRPr sz="4500" u="sng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329" name="Google Shape;329;g26f5d61e1b2_1_106"/>
          <p:cNvSpPr txBox="1"/>
          <p:nvPr/>
        </p:nvSpPr>
        <p:spPr>
          <a:xfrm>
            <a:off x="3325275" y="2008925"/>
            <a:ext cx="42393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u="sng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Before SMOTE</a:t>
            </a:r>
            <a:endParaRPr sz="4500" u="sng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</p:txBody>
      </p:sp>
      <p:pic>
        <p:nvPicPr>
          <p:cNvPr id="330" name="Google Shape;330;g26f5d61e1b2_1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988" y="3154413"/>
            <a:ext cx="5785875" cy="252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26f5d61e1b2_1_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2238" y="6190013"/>
            <a:ext cx="5704911" cy="25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26f5d61e1b2_1_106"/>
          <p:cNvSpPr txBox="1"/>
          <p:nvPr/>
        </p:nvSpPr>
        <p:spPr>
          <a:xfrm>
            <a:off x="3215625" y="9265800"/>
            <a:ext cx="11791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highlight>
                  <a:schemeClr val="lt1"/>
                </a:highlight>
                <a:latin typeface="Mali"/>
                <a:ea typeface="Mali"/>
                <a:cs typeface="Mali"/>
                <a:sym typeface="Mali"/>
              </a:rPr>
              <a:t>RandomForest Classifier is still remains the best model</a:t>
            </a:r>
            <a:endParaRPr sz="3000">
              <a:solidFill>
                <a:srgbClr val="FF0000"/>
              </a:solidFill>
              <a:highlight>
                <a:schemeClr val="lt1"/>
              </a:highlight>
              <a:latin typeface="Mali"/>
              <a:ea typeface="Mali"/>
              <a:cs typeface="Mali"/>
              <a:sym typeface="Mali"/>
            </a:endParaRPr>
          </a:p>
        </p:txBody>
      </p:sp>
      <p:pic>
        <p:nvPicPr>
          <p:cNvPr id="333" name="Google Shape;333;g26f5d61e1b2_1_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50838" y="3209975"/>
            <a:ext cx="6021977" cy="24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26f5d61e1b2_1_106"/>
          <p:cNvSpPr/>
          <p:nvPr/>
        </p:nvSpPr>
        <p:spPr>
          <a:xfrm>
            <a:off x="2552000" y="5028025"/>
            <a:ext cx="13233300" cy="282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g26f5d61e1b2_1_10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68176" y="6247125"/>
            <a:ext cx="5917124" cy="24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26f5d61e1b2_1_106"/>
          <p:cNvSpPr/>
          <p:nvPr/>
        </p:nvSpPr>
        <p:spPr>
          <a:xfrm>
            <a:off x="2568225" y="8031900"/>
            <a:ext cx="13233300" cy="311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626E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5639550" y="1852583"/>
            <a:ext cx="70089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  <a:latin typeface="Mali"/>
                <a:ea typeface="Mali"/>
                <a:cs typeface="Mali"/>
                <a:sym typeface="Mali"/>
              </a:rPr>
              <a:t>Why Breast Cancer?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6238263" y="3897850"/>
            <a:ext cx="769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12.5% of all cancers globally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6318611" y="6158023"/>
            <a:ext cx="706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670k deaths in 2022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12" name="Google Shape;112;p3"/>
          <p:cNvCxnSpPr/>
          <p:nvPr/>
        </p:nvCxnSpPr>
        <p:spPr>
          <a:xfrm>
            <a:off x="4358933" y="4177270"/>
            <a:ext cx="1308900" cy="0"/>
          </a:xfrm>
          <a:prstGeom prst="straightConnector1">
            <a:avLst/>
          </a:prstGeom>
          <a:noFill/>
          <a:ln w="47625" cap="flat" cmpd="sng">
            <a:solidFill>
              <a:srgbClr val="EEE0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3"/>
          <p:cNvCxnSpPr/>
          <p:nvPr/>
        </p:nvCxnSpPr>
        <p:spPr>
          <a:xfrm>
            <a:off x="4358933" y="6460953"/>
            <a:ext cx="1308900" cy="0"/>
          </a:xfrm>
          <a:prstGeom prst="straightConnector1">
            <a:avLst/>
          </a:prstGeom>
          <a:noFill/>
          <a:ln w="47625" cap="flat" cmpd="sng">
            <a:solidFill>
              <a:srgbClr val="EEE0E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626E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6f5d61e1b2_1_125"/>
          <p:cNvSpPr/>
          <p:nvPr/>
        </p:nvSpPr>
        <p:spPr>
          <a:xfrm>
            <a:off x="0" y="254200"/>
            <a:ext cx="18288000" cy="1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Applying Machine Learning on “survival” Dataset</a:t>
            </a:r>
            <a:endParaRPr sz="4000" b="1">
              <a:solidFill>
                <a:schemeClr val="dk1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342" name="Google Shape;342;g26f5d61e1b2_1_125"/>
          <p:cNvSpPr txBox="1"/>
          <p:nvPr/>
        </p:nvSpPr>
        <p:spPr>
          <a:xfrm>
            <a:off x="0" y="997513"/>
            <a:ext cx="1828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highlight>
                  <a:schemeClr val="dk1"/>
                </a:highlight>
                <a:latin typeface="Mali"/>
                <a:ea typeface="Mali"/>
                <a:cs typeface="Mali"/>
                <a:sym typeface="Mali"/>
              </a:rPr>
              <a:t>Aim for categorical outcomes from our numerical feature dataset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343" name="Google Shape;343;g26f5d61e1b2_1_125"/>
          <p:cNvSpPr txBox="1"/>
          <p:nvPr/>
        </p:nvSpPr>
        <p:spPr>
          <a:xfrm>
            <a:off x="0" y="2164800"/>
            <a:ext cx="182880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u="sng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Multilayer Perceptron (MLP)</a:t>
            </a:r>
            <a:endParaRPr sz="3500" u="sng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u="sng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Keras Neural Network Model</a:t>
            </a:r>
            <a:endParaRPr sz="4500" u="sng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344" name="Google Shape;344;g26f5d61e1b2_1_125"/>
          <p:cNvSpPr txBox="1"/>
          <p:nvPr/>
        </p:nvSpPr>
        <p:spPr>
          <a:xfrm>
            <a:off x="0" y="5954900"/>
            <a:ext cx="18288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u="sng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RandomForest Classifier</a:t>
            </a:r>
            <a:endParaRPr sz="4500" u="sng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</p:txBody>
      </p:sp>
      <p:pic>
        <p:nvPicPr>
          <p:cNvPr id="345" name="Google Shape;345;g26f5d61e1b2_1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838" y="4076888"/>
            <a:ext cx="7214317" cy="9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g26f5d61e1b2_1_125"/>
          <p:cNvSpPr txBox="1"/>
          <p:nvPr/>
        </p:nvSpPr>
        <p:spPr>
          <a:xfrm>
            <a:off x="0" y="9247825"/>
            <a:ext cx="1828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highlight>
                  <a:schemeClr val="lt1"/>
                </a:highlight>
                <a:latin typeface="Mali"/>
                <a:ea typeface="Mali"/>
                <a:cs typeface="Mali"/>
                <a:sym typeface="Mali"/>
              </a:rPr>
              <a:t>Insufficient Data for Deep Learning Model. RandomForest is still more accurate</a:t>
            </a:r>
            <a:endParaRPr sz="3000">
              <a:solidFill>
                <a:srgbClr val="FF0000"/>
              </a:solidFill>
              <a:highlight>
                <a:schemeClr val="lt1"/>
              </a:highlight>
              <a:latin typeface="Mali"/>
              <a:ea typeface="Mali"/>
              <a:cs typeface="Mali"/>
              <a:sym typeface="Mali"/>
            </a:endParaRPr>
          </a:p>
        </p:txBody>
      </p:sp>
      <p:pic>
        <p:nvPicPr>
          <p:cNvPr id="347" name="Google Shape;347;g26f5d61e1b2_1_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8750" y="7051050"/>
            <a:ext cx="5870511" cy="13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626E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6f5d61e1b2_1_153"/>
          <p:cNvSpPr/>
          <p:nvPr/>
        </p:nvSpPr>
        <p:spPr>
          <a:xfrm>
            <a:off x="0" y="254200"/>
            <a:ext cx="18288000" cy="14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Applying Machine Learning on “survival” Dataset</a:t>
            </a:r>
            <a:endParaRPr sz="4000" b="1">
              <a:solidFill>
                <a:schemeClr val="dk1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353" name="Google Shape;353;g26f5d61e1b2_1_153"/>
          <p:cNvSpPr txBox="1"/>
          <p:nvPr/>
        </p:nvSpPr>
        <p:spPr>
          <a:xfrm>
            <a:off x="0" y="997513"/>
            <a:ext cx="1828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highlight>
                  <a:schemeClr val="dk1"/>
                </a:highlight>
                <a:latin typeface="Mali"/>
                <a:ea typeface="Mali"/>
                <a:cs typeface="Mali"/>
                <a:sym typeface="Mali"/>
              </a:rPr>
              <a:t>Aim for categorical outcomes from our numerical feature dataset</a:t>
            </a:r>
            <a:endParaRPr sz="3000">
              <a:solidFill>
                <a:schemeClr val="lt1"/>
              </a:solidFill>
              <a:highlight>
                <a:schemeClr val="dk1"/>
              </a:highlight>
              <a:latin typeface="Mali"/>
              <a:ea typeface="Mali"/>
              <a:cs typeface="Mali"/>
              <a:sym typeface="Mali"/>
            </a:endParaRPr>
          </a:p>
        </p:txBody>
      </p:sp>
      <p:pic>
        <p:nvPicPr>
          <p:cNvPr id="354" name="Google Shape;354;g26f5d61e1b2_1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700" y="2943725"/>
            <a:ext cx="8004750" cy="69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26f5d61e1b2_1_153"/>
          <p:cNvSpPr txBox="1"/>
          <p:nvPr/>
        </p:nvSpPr>
        <p:spPr>
          <a:xfrm>
            <a:off x="386075" y="2032250"/>
            <a:ext cx="18288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u="sng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RandomForest Classifier</a:t>
            </a:r>
            <a:endParaRPr sz="4500" u="sng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356" name="Google Shape;356;g26f5d61e1b2_1_153"/>
          <p:cNvSpPr txBox="1"/>
          <p:nvPr/>
        </p:nvSpPr>
        <p:spPr>
          <a:xfrm>
            <a:off x="13712825" y="3383725"/>
            <a:ext cx="4723500" cy="10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Top 3 Variables for survivability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357" name="Google Shape;357;g26f5d61e1b2_1_153"/>
          <p:cNvSpPr/>
          <p:nvPr/>
        </p:nvSpPr>
        <p:spPr>
          <a:xfrm>
            <a:off x="5527800" y="3397225"/>
            <a:ext cx="8004600" cy="998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8" name="Google Shape;358;g26f5d61e1b2_1_153"/>
          <p:cNvCxnSpPr/>
          <p:nvPr/>
        </p:nvCxnSpPr>
        <p:spPr>
          <a:xfrm flipH="1">
            <a:off x="4091825" y="3932225"/>
            <a:ext cx="1255500" cy="11844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9" name="Google Shape;359;g26f5d61e1b2_1_153"/>
          <p:cNvCxnSpPr/>
          <p:nvPr/>
        </p:nvCxnSpPr>
        <p:spPr>
          <a:xfrm flipH="1">
            <a:off x="4091700" y="5208800"/>
            <a:ext cx="1247400" cy="33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0" name="Google Shape;360;g26f5d61e1b2_1_153"/>
          <p:cNvCxnSpPr/>
          <p:nvPr/>
        </p:nvCxnSpPr>
        <p:spPr>
          <a:xfrm rot="10800000">
            <a:off x="4065725" y="5343425"/>
            <a:ext cx="1307700" cy="866100"/>
          </a:xfrm>
          <a:prstGeom prst="straightConnector1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1" name="Google Shape;361;g26f5d61e1b2_1_153"/>
          <p:cNvSpPr txBox="1"/>
          <p:nvPr/>
        </p:nvSpPr>
        <p:spPr>
          <a:xfrm>
            <a:off x="151225" y="4416200"/>
            <a:ext cx="36795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Top 3 Modifiable Risks to increase survivability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0E0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6f5d61e1b2_0_144"/>
          <p:cNvSpPr txBox="1"/>
          <p:nvPr/>
        </p:nvSpPr>
        <p:spPr>
          <a:xfrm>
            <a:off x="5502301" y="913075"/>
            <a:ext cx="7283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solidFill>
                  <a:srgbClr val="2B2B2B"/>
                </a:solidFill>
                <a:latin typeface="Mali"/>
                <a:ea typeface="Mali"/>
                <a:cs typeface="Mali"/>
                <a:sym typeface="Mali"/>
              </a:rPr>
              <a:t>What we learned</a:t>
            </a:r>
            <a:endParaRPr sz="2000"/>
          </a:p>
        </p:txBody>
      </p:sp>
      <p:sp>
        <p:nvSpPr>
          <p:cNvPr id="367" name="Google Shape;367;g26f5d61e1b2_0_144"/>
          <p:cNvSpPr txBox="1"/>
          <p:nvPr/>
        </p:nvSpPr>
        <p:spPr>
          <a:xfrm>
            <a:off x="1362225" y="2521175"/>
            <a:ext cx="14428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rgbClr val="2B2B2B"/>
                </a:solidFill>
                <a:latin typeface="Mali"/>
                <a:ea typeface="Mali"/>
                <a:cs typeface="Mali"/>
                <a:sym typeface="Mali"/>
              </a:rPr>
              <a:t>Using different machine learning such as:</a:t>
            </a:r>
            <a:endParaRPr sz="4500" b="1">
              <a:solidFill>
                <a:srgbClr val="2B2B2B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368" name="Google Shape;368;g26f5d61e1b2_0_144"/>
          <p:cNvSpPr txBox="1"/>
          <p:nvPr/>
        </p:nvSpPr>
        <p:spPr>
          <a:xfrm>
            <a:off x="1585175" y="3633300"/>
            <a:ext cx="15766200" cy="4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51435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4500"/>
              <a:buFont typeface="Mali"/>
              <a:buChar char="●"/>
            </a:pPr>
            <a:r>
              <a:rPr lang="en-US" sz="4500">
                <a:solidFill>
                  <a:srgbClr val="2B2B2B"/>
                </a:solidFill>
                <a:latin typeface="Mali"/>
                <a:ea typeface="Mali"/>
                <a:cs typeface="Mali"/>
                <a:sym typeface="Mali"/>
              </a:rPr>
              <a:t>Random Forest</a:t>
            </a:r>
            <a:endParaRPr sz="4500">
              <a:solidFill>
                <a:srgbClr val="2B2B2B"/>
              </a:solidFill>
              <a:latin typeface="Mali"/>
              <a:ea typeface="Mali"/>
              <a:cs typeface="Mali"/>
              <a:sym typeface="Mali"/>
            </a:endParaRPr>
          </a:p>
          <a:p>
            <a:pPr marL="457200" marR="0" lvl="0" indent="-51435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4500"/>
              <a:buFont typeface="Mali"/>
              <a:buChar char="●"/>
            </a:pPr>
            <a:r>
              <a:rPr lang="en-US" sz="4500">
                <a:solidFill>
                  <a:srgbClr val="2B2B2B"/>
                </a:solidFill>
                <a:latin typeface="Mali"/>
                <a:ea typeface="Mali"/>
                <a:cs typeface="Mali"/>
                <a:sym typeface="Mali"/>
              </a:rPr>
              <a:t>K-Nearest Neighbors Classifier (KNN)</a:t>
            </a:r>
            <a:endParaRPr sz="4500">
              <a:solidFill>
                <a:srgbClr val="2B2B2B"/>
              </a:solidFill>
              <a:latin typeface="Mali"/>
              <a:ea typeface="Mali"/>
              <a:cs typeface="Mali"/>
              <a:sym typeface="Mali"/>
            </a:endParaRPr>
          </a:p>
          <a:p>
            <a:pPr marL="457200" marR="0" lvl="0" indent="-51435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4500"/>
              <a:buFont typeface="Mali"/>
              <a:buChar char="●"/>
            </a:pPr>
            <a:r>
              <a:rPr lang="en-US" sz="4500">
                <a:solidFill>
                  <a:srgbClr val="2B2B2B"/>
                </a:solidFill>
                <a:latin typeface="Mali"/>
                <a:ea typeface="Mali"/>
                <a:cs typeface="Mali"/>
                <a:sym typeface="Mali"/>
              </a:rPr>
              <a:t>Support Vector Classifier (SVC)</a:t>
            </a:r>
            <a:endParaRPr sz="4500">
              <a:solidFill>
                <a:srgbClr val="2B2B2B"/>
              </a:solidFill>
              <a:latin typeface="Mali"/>
              <a:ea typeface="Mali"/>
              <a:cs typeface="Mali"/>
              <a:sym typeface="Mali"/>
            </a:endParaRPr>
          </a:p>
          <a:p>
            <a:pPr marL="457200" marR="0" lvl="0" indent="-51435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4500"/>
              <a:buFont typeface="Mali"/>
              <a:buChar char="●"/>
            </a:pPr>
            <a:r>
              <a:rPr lang="en-US" sz="4500">
                <a:solidFill>
                  <a:srgbClr val="2B2B2B"/>
                </a:solidFill>
                <a:latin typeface="Mali"/>
                <a:ea typeface="Mali"/>
                <a:cs typeface="Mali"/>
                <a:sym typeface="Mali"/>
              </a:rPr>
              <a:t>Gaussian Naive Bayes</a:t>
            </a:r>
            <a:endParaRPr sz="4500">
              <a:solidFill>
                <a:srgbClr val="2B2B2B"/>
              </a:solidFill>
              <a:latin typeface="Mali"/>
              <a:ea typeface="Mali"/>
              <a:cs typeface="Mali"/>
              <a:sym typeface="Mali"/>
            </a:endParaRPr>
          </a:p>
          <a:p>
            <a:pPr marL="457200" marR="0" lvl="0" indent="-51435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4500"/>
              <a:buFont typeface="Mali"/>
              <a:buChar char="●"/>
            </a:pPr>
            <a:r>
              <a:rPr lang="en-US" sz="4500">
                <a:solidFill>
                  <a:srgbClr val="2B2B2B"/>
                </a:solidFill>
                <a:latin typeface="Mali"/>
                <a:ea typeface="Mali"/>
                <a:cs typeface="Mali"/>
                <a:sym typeface="Mali"/>
              </a:rPr>
              <a:t>Synthetic Minority Overlapping Technique (SMOTE)</a:t>
            </a:r>
            <a:endParaRPr sz="4500">
              <a:solidFill>
                <a:srgbClr val="2B2B2B"/>
              </a:solidFill>
              <a:latin typeface="Mali"/>
              <a:ea typeface="Mali"/>
              <a:cs typeface="Mali"/>
              <a:sym typeface="Mali"/>
            </a:endParaRPr>
          </a:p>
          <a:p>
            <a:pPr marL="457200" marR="0" lvl="0" indent="-51435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4500"/>
              <a:buFont typeface="Mali"/>
              <a:buChar char="●"/>
            </a:pPr>
            <a:r>
              <a:rPr lang="en-US" sz="4500">
                <a:solidFill>
                  <a:srgbClr val="2B2B2B"/>
                </a:solidFill>
                <a:latin typeface="Mali"/>
                <a:ea typeface="Mali"/>
                <a:cs typeface="Mali"/>
                <a:sym typeface="Mali"/>
              </a:rPr>
              <a:t>Multilayer Perceptron (MLP)</a:t>
            </a:r>
            <a:endParaRPr sz="4500">
              <a:solidFill>
                <a:srgbClr val="2B2B2B"/>
              </a:solidFill>
              <a:latin typeface="Mali"/>
              <a:ea typeface="Mali"/>
              <a:cs typeface="Mali"/>
              <a:sym typeface="Mali"/>
            </a:endParaRPr>
          </a:p>
          <a:p>
            <a:pPr marL="1371600" marR="0" lvl="1" indent="-51435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4500"/>
              <a:buFont typeface="Mali"/>
              <a:buChar char="○"/>
            </a:pPr>
            <a:r>
              <a:rPr lang="en-US" sz="4500">
                <a:solidFill>
                  <a:srgbClr val="2B2B2B"/>
                </a:solidFill>
                <a:latin typeface="Mali"/>
                <a:ea typeface="Mali"/>
                <a:cs typeface="Mali"/>
                <a:sym typeface="Mali"/>
              </a:rPr>
              <a:t>Keras Neural Network Model</a:t>
            </a:r>
            <a:endParaRPr sz="4500">
              <a:solidFill>
                <a:srgbClr val="2B2B2B"/>
              </a:solidFill>
              <a:latin typeface="Mali"/>
              <a:ea typeface="Mali"/>
              <a:cs typeface="Mali"/>
              <a:sym typeface="Mal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0E0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6f5d61e1b2_0_171"/>
          <p:cNvSpPr txBox="1"/>
          <p:nvPr/>
        </p:nvSpPr>
        <p:spPr>
          <a:xfrm>
            <a:off x="5502301" y="913075"/>
            <a:ext cx="7283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solidFill>
                  <a:srgbClr val="2B2B2B"/>
                </a:solidFill>
                <a:latin typeface="Mali"/>
                <a:ea typeface="Mali"/>
                <a:cs typeface="Mali"/>
                <a:sym typeface="Mali"/>
              </a:rPr>
              <a:t>Outcome of Project</a:t>
            </a:r>
            <a:endParaRPr sz="2000"/>
          </a:p>
        </p:txBody>
      </p:sp>
      <p:sp>
        <p:nvSpPr>
          <p:cNvPr id="374" name="Google Shape;374;g26f5d61e1b2_0_171"/>
          <p:cNvSpPr txBox="1"/>
          <p:nvPr/>
        </p:nvSpPr>
        <p:spPr>
          <a:xfrm>
            <a:off x="1200100" y="2886775"/>
            <a:ext cx="14428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rgbClr val="2B2B2B"/>
                </a:solidFill>
                <a:latin typeface="Mali"/>
                <a:ea typeface="Mali"/>
                <a:cs typeface="Mali"/>
                <a:sym typeface="Mali"/>
              </a:rPr>
              <a:t>By using machine learning, patient can:</a:t>
            </a:r>
            <a:endParaRPr sz="4500" b="1">
              <a:solidFill>
                <a:srgbClr val="2B2B2B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375" name="Google Shape;375;g26f5d61e1b2_0_171"/>
          <p:cNvSpPr txBox="1"/>
          <p:nvPr/>
        </p:nvSpPr>
        <p:spPr>
          <a:xfrm>
            <a:off x="1393350" y="4038250"/>
            <a:ext cx="15501300" cy="27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14400" lvl="0" indent="-51435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4500"/>
              <a:buFont typeface="Mali"/>
              <a:buChar char="●"/>
            </a:pPr>
            <a:r>
              <a:rPr lang="en-US" sz="4500">
                <a:solidFill>
                  <a:srgbClr val="2B2B2B"/>
                </a:solidFill>
                <a:latin typeface="Mali"/>
                <a:ea typeface="Mali"/>
                <a:cs typeface="Mali"/>
                <a:sym typeface="Mali"/>
              </a:rPr>
              <a:t>Predict if the breast tumor is cancerous (self-diagnosis)</a:t>
            </a:r>
            <a:endParaRPr sz="4500">
              <a:solidFill>
                <a:srgbClr val="2B2B2B"/>
              </a:solidFill>
              <a:latin typeface="Mali"/>
              <a:ea typeface="Mali"/>
              <a:cs typeface="Mali"/>
              <a:sym typeface="Mali"/>
            </a:endParaRPr>
          </a:p>
          <a:p>
            <a:pPr marL="914400" lvl="0" indent="-51435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4500"/>
              <a:buFont typeface="Mali"/>
              <a:buChar char="●"/>
            </a:pPr>
            <a:r>
              <a:rPr lang="en-US" sz="4500">
                <a:solidFill>
                  <a:srgbClr val="2B2B2B"/>
                </a:solidFill>
                <a:latin typeface="Mali"/>
                <a:ea typeface="Mali"/>
                <a:cs typeface="Mali"/>
                <a:sym typeface="Mali"/>
              </a:rPr>
              <a:t>What characteristic or habits to reduce/stop, to increase survivability of breast cancer	</a:t>
            </a:r>
            <a:endParaRPr sz="4500">
              <a:solidFill>
                <a:srgbClr val="2B2B2B"/>
              </a:solidFill>
              <a:latin typeface="Mali"/>
              <a:ea typeface="Mali"/>
              <a:cs typeface="Mali"/>
              <a:sym typeface="Mal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626E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cf1ddb60fd_0_1"/>
          <p:cNvSpPr txBox="1"/>
          <p:nvPr/>
        </p:nvSpPr>
        <p:spPr>
          <a:xfrm>
            <a:off x="1860000" y="772850"/>
            <a:ext cx="145680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  <a:latin typeface="Mali"/>
                <a:ea typeface="Mali"/>
                <a:cs typeface="Mali"/>
                <a:sym typeface="Mali"/>
              </a:rPr>
              <a:t>In conclusion, these are the data-driven insights:</a:t>
            </a:r>
            <a:endParaRPr sz="5000"/>
          </a:p>
        </p:txBody>
      </p:sp>
      <p:sp>
        <p:nvSpPr>
          <p:cNvPr id="381" name="Google Shape;381;g2cf1ddb60fd_0_1"/>
          <p:cNvSpPr txBox="1"/>
          <p:nvPr/>
        </p:nvSpPr>
        <p:spPr>
          <a:xfrm>
            <a:off x="1524000" y="3429000"/>
            <a:ext cx="15240000" cy="51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14350" algn="l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ali"/>
              <a:buChar char="●"/>
            </a:pPr>
            <a:r>
              <a:rPr lang="en-US" sz="45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Patients can self-examine by looking at the 5 features (concave points, area, perimeter, radius, and concavity)</a:t>
            </a:r>
            <a:endParaRPr sz="45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457200" lvl="0" indent="-514350" algn="l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ali"/>
              <a:buChar char="●"/>
            </a:pPr>
            <a:r>
              <a:rPr lang="en-US" sz="45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Be aware and be diagnosed earlier</a:t>
            </a:r>
            <a:endParaRPr sz="45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457200" lvl="0" indent="-514350" algn="l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ali"/>
              <a:buChar char="●"/>
            </a:pPr>
            <a:r>
              <a:rPr lang="en-US" sz="45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Avoid smoking and drinking</a:t>
            </a:r>
            <a:endParaRPr sz="45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457200" lvl="0" indent="-514350" algn="l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ali"/>
              <a:buChar char="●"/>
            </a:pPr>
            <a:r>
              <a:rPr lang="en-US" sz="45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Eat healthy and live an active lifestyle</a:t>
            </a:r>
            <a:endParaRPr sz="45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626E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f1ddb60fd_0_16"/>
          <p:cNvSpPr txBox="1"/>
          <p:nvPr/>
        </p:nvSpPr>
        <p:spPr>
          <a:xfrm>
            <a:off x="150" y="1852575"/>
            <a:ext cx="18288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  <a:latin typeface="Mali"/>
                <a:ea typeface="Mali"/>
                <a:cs typeface="Mali"/>
                <a:sym typeface="Mali"/>
              </a:rPr>
              <a:t>Who suffers from breast cancer?</a:t>
            </a:r>
            <a:endParaRPr/>
          </a:p>
        </p:txBody>
      </p:sp>
      <p:sp>
        <p:nvSpPr>
          <p:cNvPr id="119" name="Google Shape;119;g2cf1ddb60fd_0_16"/>
          <p:cNvSpPr txBox="1"/>
          <p:nvPr/>
        </p:nvSpPr>
        <p:spPr>
          <a:xfrm>
            <a:off x="5298738" y="5102925"/>
            <a:ext cx="7690800" cy="13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297,790 cases in </a:t>
            </a:r>
            <a:r>
              <a:rPr lang="en-US" sz="4000" u="sng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women</a:t>
            </a:r>
            <a:endParaRPr sz="4000" u="sng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2,800 cases in </a:t>
            </a:r>
            <a:r>
              <a:rPr lang="en-US" sz="4000" u="sng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men</a:t>
            </a:r>
            <a:endParaRPr sz="4000" u="sng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120" name="Google Shape;120;g2cf1ddb60fd_0_16"/>
          <p:cNvSpPr txBox="1"/>
          <p:nvPr/>
        </p:nvSpPr>
        <p:spPr>
          <a:xfrm>
            <a:off x="147" y="3953588"/>
            <a:ext cx="18288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IN 2023</a:t>
            </a:r>
            <a:endParaRPr sz="5000">
              <a:solidFill>
                <a:srgbClr val="FFFFFF"/>
              </a:solidFill>
            </a:endParaRPr>
          </a:p>
        </p:txBody>
      </p:sp>
      <p:sp>
        <p:nvSpPr>
          <p:cNvPr id="121" name="Google Shape;121;g2cf1ddb60fd_0_16"/>
          <p:cNvSpPr txBox="1"/>
          <p:nvPr/>
        </p:nvSpPr>
        <p:spPr>
          <a:xfrm>
            <a:off x="0" y="8481325"/>
            <a:ext cx="18288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  <a:latin typeface="Mali"/>
                <a:ea typeface="Mali"/>
                <a:cs typeface="Mali"/>
                <a:sym typeface="Mali"/>
              </a:rPr>
              <a:t>Women are more susceptible to breast cancer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626E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f1ddb60fd_0_28"/>
          <p:cNvSpPr txBox="1"/>
          <p:nvPr/>
        </p:nvSpPr>
        <p:spPr>
          <a:xfrm>
            <a:off x="987188" y="853050"/>
            <a:ext cx="70089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  <a:latin typeface="Mali"/>
                <a:ea typeface="Mali"/>
                <a:cs typeface="Mali"/>
                <a:sym typeface="Mali"/>
              </a:rPr>
              <a:t>Our Team’s Agenda</a:t>
            </a:r>
            <a:endParaRPr/>
          </a:p>
        </p:txBody>
      </p:sp>
      <p:sp>
        <p:nvSpPr>
          <p:cNvPr id="127" name="Google Shape;127;g2cf1ddb60fd_0_28"/>
          <p:cNvSpPr txBox="1"/>
          <p:nvPr/>
        </p:nvSpPr>
        <p:spPr>
          <a:xfrm>
            <a:off x="5973038" y="2389375"/>
            <a:ext cx="796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01. </a:t>
            </a:r>
            <a:r>
              <a:rPr lang="en-US" sz="4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Identifying Cancer Tumors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g2cf1ddb60fd_0_28"/>
          <p:cNvSpPr txBox="1"/>
          <p:nvPr/>
        </p:nvSpPr>
        <p:spPr>
          <a:xfrm>
            <a:off x="5973038" y="5058500"/>
            <a:ext cx="830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02. </a:t>
            </a:r>
            <a:r>
              <a:rPr lang="en-US" sz="4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What affects survivability?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9" name="Google Shape;129;g2cf1ddb60fd_0_28"/>
          <p:cNvCxnSpPr/>
          <p:nvPr/>
        </p:nvCxnSpPr>
        <p:spPr>
          <a:xfrm>
            <a:off x="4013358" y="2649370"/>
            <a:ext cx="1308900" cy="0"/>
          </a:xfrm>
          <a:prstGeom prst="straightConnector1">
            <a:avLst/>
          </a:prstGeom>
          <a:noFill/>
          <a:ln w="47625" cap="flat" cmpd="sng">
            <a:solidFill>
              <a:srgbClr val="EEE0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g2cf1ddb60fd_0_28"/>
          <p:cNvCxnSpPr/>
          <p:nvPr/>
        </p:nvCxnSpPr>
        <p:spPr>
          <a:xfrm>
            <a:off x="4013358" y="5350345"/>
            <a:ext cx="1308900" cy="0"/>
          </a:xfrm>
          <a:prstGeom prst="straightConnector1">
            <a:avLst/>
          </a:prstGeom>
          <a:noFill/>
          <a:ln w="47625" cap="flat" cmpd="sng">
            <a:solidFill>
              <a:srgbClr val="EEE0E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Google Shape;131;g2cf1ddb60fd_0_28"/>
          <p:cNvSpPr txBox="1"/>
          <p:nvPr/>
        </p:nvSpPr>
        <p:spPr>
          <a:xfrm>
            <a:off x="6480488" y="3004975"/>
            <a:ext cx="7359600" cy="1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li"/>
              <a:buChar char="-"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Determine whether it is “M” or “B”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1371600" lvl="2" indent="-419100" algn="l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li"/>
              <a:buChar char="-"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(Malignant or Benign)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132" name="Google Shape;132;g2cf1ddb60fd_0_28"/>
          <p:cNvSpPr txBox="1"/>
          <p:nvPr/>
        </p:nvSpPr>
        <p:spPr>
          <a:xfrm>
            <a:off x="6577550" y="5647400"/>
            <a:ext cx="10023000" cy="23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li"/>
              <a:buChar char="-"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Inherent parameters that can’t be changed 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1371600" lvl="2" indent="-419100" algn="l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li"/>
              <a:buChar char="-"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E.g. Blood type 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457200" lvl="0" indent="-419100" algn="l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li"/>
              <a:buChar char="-"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Modifiable parameters that can be changed 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1371600" lvl="2" indent="-419100" algn="l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li"/>
              <a:buChar char="-"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E.g. Smoking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133" name="Google Shape;133;g2cf1ddb60fd_0_28"/>
          <p:cNvSpPr txBox="1"/>
          <p:nvPr/>
        </p:nvSpPr>
        <p:spPr>
          <a:xfrm>
            <a:off x="0" y="8573075"/>
            <a:ext cx="18288000" cy="1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highlight>
                  <a:schemeClr val="lt1"/>
                </a:highlight>
                <a:latin typeface="Mali"/>
                <a:ea typeface="Mali"/>
                <a:cs typeface="Mali"/>
                <a:sym typeface="Mali"/>
              </a:rPr>
              <a:t>We want to help a patient increase their survival rate </a:t>
            </a:r>
            <a:endParaRPr sz="3000">
              <a:solidFill>
                <a:srgbClr val="FF0000"/>
              </a:solidFill>
              <a:highlight>
                <a:schemeClr val="lt1"/>
              </a:highlight>
              <a:latin typeface="Mali"/>
              <a:ea typeface="Mali"/>
              <a:cs typeface="Mali"/>
              <a:sym typeface="Mali"/>
            </a:endParaRPr>
          </a:p>
          <a:p>
            <a:pPr marL="0" lvl="0" indent="0" algn="ctr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highlight>
                  <a:schemeClr val="lt1"/>
                </a:highlight>
                <a:latin typeface="Mali"/>
                <a:ea typeface="Mali"/>
                <a:cs typeface="Mali"/>
                <a:sym typeface="Mali"/>
              </a:rPr>
              <a:t>after determining it is malignant (cancerous) tumor</a:t>
            </a:r>
            <a:endParaRPr sz="3000">
              <a:solidFill>
                <a:srgbClr val="FF0000"/>
              </a:solidFill>
              <a:highlight>
                <a:schemeClr val="lt1"/>
              </a:highlight>
              <a:latin typeface="Mali"/>
              <a:ea typeface="Mali"/>
              <a:cs typeface="Mali"/>
              <a:sym typeface="Mal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626E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f1ddb60fd_0_62"/>
          <p:cNvSpPr txBox="1"/>
          <p:nvPr/>
        </p:nvSpPr>
        <p:spPr>
          <a:xfrm>
            <a:off x="20" y="965525"/>
            <a:ext cx="18288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  <a:latin typeface="Mali"/>
                <a:ea typeface="Mali"/>
                <a:cs typeface="Mali"/>
                <a:sym typeface="Mali"/>
              </a:rPr>
              <a:t>Sources from Kaggle</a:t>
            </a:r>
            <a:endParaRPr/>
          </a:p>
        </p:txBody>
      </p:sp>
      <p:sp>
        <p:nvSpPr>
          <p:cNvPr id="139" name="Google Shape;139;g2cf1ddb60fd_0_62"/>
          <p:cNvSpPr txBox="1"/>
          <p:nvPr/>
        </p:nvSpPr>
        <p:spPr>
          <a:xfrm>
            <a:off x="-6100" y="28134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“Breast-cancer.csv”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0" name="Google Shape;140;g2cf1ddb60fd_0_62"/>
          <p:cNvCxnSpPr/>
          <p:nvPr/>
        </p:nvCxnSpPr>
        <p:spPr>
          <a:xfrm rot="10800000">
            <a:off x="9144025" y="2380200"/>
            <a:ext cx="0" cy="7906800"/>
          </a:xfrm>
          <a:prstGeom prst="straightConnector1">
            <a:avLst/>
          </a:prstGeom>
          <a:noFill/>
          <a:ln w="47625" cap="flat" cmpd="sng">
            <a:solidFill>
              <a:srgbClr val="EEE0E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g2cf1ddb60fd_0_62"/>
          <p:cNvSpPr txBox="1"/>
          <p:nvPr/>
        </p:nvSpPr>
        <p:spPr>
          <a:xfrm>
            <a:off x="3547524" y="1841400"/>
            <a:ext cx="2049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u="sng">
                <a:solidFill>
                  <a:schemeClr val="lt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First</a:t>
            </a:r>
            <a:endParaRPr sz="3500" b="1" u="sng">
              <a:solidFill>
                <a:schemeClr val="lt1"/>
              </a:solidFill>
            </a:endParaRPr>
          </a:p>
        </p:txBody>
      </p:sp>
      <p:sp>
        <p:nvSpPr>
          <p:cNvPr id="142" name="Google Shape;142;g2cf1ddb60fd_0_62"/>
          <p:cNvSpPr txBox="1"/>
          <p:nvPr/>
        </p:nvSpPr>
        <p:spPr>
          <a:xfrm>
            <a:off x="0" y="8573075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highlight>
                  <a:schemeClr val="lt1"/>
                </a:highlight>
                <a:latin typeface="Mali"/>
                <a:ea typeface="Mali"/>
                <a:cs typeface="Mali"/>
                <a:sym typeface="Mali"/>
              </a:rPr>
              <a:t>To identify Malignant/Begnin tumors</a:t>
            </a:r>
            <a:endParaRPr sz="3000">
              <a:solidFill>
                <a:srgbClr val="FF0000"/>
              </a:solidFill>
              <a:highlight>
                <a:schemeClr val="lt1"/>
              </a:highlight>
              <a:latin typeface="Mali"/>
              <a:ea typeface="Mali"/>
              <a:cs typeface="Mali"/>
              <a:sym typeface="Mali"/>
            </a:endParaRPr>
          </a:p>
        </p:txBody>
      </p:sp>
      <p:cxnSp>
        <p:nvCxnSpPr>
          <p:cNvPr id="143" name="Google Shape;143;g2cf1ddb60fd_0_62"/>
          <p:cNvCxnSpPr/>
          <p:nvPr/>
        </p:nvCxnSpPr>
        <p:spPr>
          <a:xfrm>
            <a:off x="4595800" y="3804550"/>
            <a:ext cx="0" cy="1179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" name="Google Shape;144;g2cf1ddb60fd_0_62"/>
          <p:cNvSpPr txBox="1"/>
          <p:nvPr/>
        </p:nvSpPr>
        <p:spPr>
          <a:xfrm>
            <a:off x="25" y="5168838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“original”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5" name="Google Shape;145;g2cf1ddb60fd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8000" y="4247913"/>
            <a:ext cx="867727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626E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f5d61e1b2_0_51"/>
          <p:cNvSpPr txBox="1"/>
          <p:nvPr/>
        </p:nvSpPr>
        <p:spPr>
          <a:xfrm>
            <a:off x="20" y="965525"/>
            <a:ext cx="18288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FF"/>
                </a:solidFill>
                <a:latin typeface="Mali"/>
                <a:ea typeface="Mali"/>
                <a:cs typeface="Mali"/>
                <a:sym typeface="Mali"/>
              </a:rPr>
              <a:t>Sources from Kaggle</a:t>
            </a:r>
            <a:endParaRPr/>
          </a:p>
        </p:txBody>
      </p:sp>
      <p:cxnSp>
        <p:nvCxnSpPr>
          <p:cNvPr id="151" name="Google Shape;151;g26f5d61e1b2_0_51"/>
          <p:cNvCxnSpPr/>
          <p:nvPr/>
        </p:nvCxnSpPr>
        <p:spPr>
          <a:xfrm rot="10800000">
            <a:off x="9144025" y="2380200"/>
            <a:ext cx="0" cy="7906800"/>
          </a:xfrm>
          <a:prstGeom prst="straightConnector1">
            <a:avLst/>
          </a:prstGeom>
          <a:noFill/>
          <a:ln w="47625" cap="flat" cmpd="sng">
            <a:solidFill>
              <a:srgbClr val="EEE0E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2" name="Google Shape;152;g26f5d61e1b2_0_51"/>
          <p:cNvSpPr txBox="1"/>
          <p:nvPr/>
        </p:nvSpPr>
        <p:spPr>
          <a:xfrm>
            <a:off x="12697649" y="1841388"/>
            <a:ext cx="2049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u="sng">
                <a:solidFill>
                  <a:schemeClr val="lt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Second</a:t>
            </a:r>
            <a:endParaRPr sz="3500" b="1" u="sng">
              <a:solidFill>
                <a:schemeClr val="lt1"/>
              </a:solidFill>
            </a:endParaRPr>
          </a:p>
        </p:txBody>
      </p:sp>
      <p:sp>
        <p:nvSpPr>
          <p:cNvPr id="153" name="Google Shape;153;g26f5d61e1b2_0_51"/>
          <p:cNvSpPr txBox="1"/>
          <p:nvPr/>
        </p:nvSpPr>
        <p:spPr>
          <a:xfrm>
            <a:off x="9150150" y="28134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“death.csv”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g26f5d61e1b2_0_51"/>
          <p:cNvSpPr txBox="1"/>
          <p:nvPr/>
        </p:nvSpPr>
        <p:spPr>
          <a:xfrm>
            <a:off x="9150150" y="35544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“recovered.csv”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g26f5d61e1b2_0_51"/>
          <p:cNvSpPr txBox="1"/>
          <p:nvPr/>
        </p:nvSpPr>
        <p:spPr>
          <a:xfrm>
            <a:off x="9150150" y="42954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“under-treatment.csv”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6" name="Google Shape;156;g26f5d61e1b2_0_51"/>
          <p:cNvCxnSpPr/>
          <p:nvPr/>
        </p:nvCxnSpPr>
        <p:spPr>
          <a:xfrm>
            <a:off x="13712850" y="5036400"/>
            <a:ext cx="18600" cy="836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g26f5d61e1b2_0_51"/>
          <p:cNvSpPr txBox="1"/>
          <p:nvPr/>
        </p:nvSpPr>
        <p:spPr>
          <a:xfrm>
            <a:off x="9150150" y="59979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8F8F8"/>
                </a:solidFill>
                <a:latin typeface="Mali"/>
                <a:ea typeface="Mali"/>
                <a:cs typeface="Mali"/>
                <a:sym typeface="Mali"/>
              </a:rPr>
              <a:t>“death”</a:t>
            </a:r>
            <a:endParaRPr>
              <a:solidFill>
                <a:srgbClr val="F8F8F8"/>
              </a:solidFill>
            </a:endParaRPr>
          </a:p>
        </p:txBody>
      </p:sp>
      <p:sp>
        <p:nvSpPr>
          <p:cNvPr id="158" name="Google Shape;158;g26f5d61e1b2_0_51"/>
          <p:cNvSpPr txBox="1"/>
          <p:nvPr/>
        </p:nvSpPr>
        <p:spPr>
          <a:xfrm>
            <a:off x="9150150" y="67389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“recovered”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g26f5d61e1b2_0_51"/>
          <p:cNvSpPr txBox="1"/>
          <p:nvPr/>
        </p:nvSpPr>
        <p:spPr>
          <a:xfrm>
            <a:off x="9150150" y="74799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“undertreatment”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g26f5d61e1b2_0_51"/>
          <p:cNvSpPr txBox="1"/>
          <p:nvPr/>
        </p:nvSpPr>
        <p:spPr>
          <a:xfrm>
            <a:off x="9144050" y="8573075"/>
            <a:ext cx="9144000" cy="1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2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highlight>
                  <a:schemeClr val="lt1"/>
                </a:highlight>
                <a:latin typeface="Mali"/>
                <a:ea typeface="Mali"/>
                <a:cs typeface="Mali"/>
                <a:sym typeface="Mali"/>
              </a:rPr>
              <a:t>To identify parameters that affects survivability</a:t>
            </a:r>
            <a:endParaRPr sz="3000">
              <a:solidFill>
                <a:srgbClr val="FF0000"/>
              </a:solidFill>
              <a:highlight>
                <a:schemeClr val="lt1"/>
              </a:highlight>
              <a:latin typeface="Mali"/>
              <a:ea typeface="Mali"/>
              <a:cs typeface="Mali"/>
              <a:sym typeface="Mali"/>
            </a:endParaRPr>
          </a:p>
        </p:txBody>
      </p:sp>
      <p:pic>
        <p:nvPicPr>
          <p:cNvPr id="161" name="Google Shape;161;g26f5d61e1b2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38" y="2380200"/>
            <a:ext cx="8512525" cy="2113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26f5d61e1b2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867" y="4639642"/>
            <a:ext cx="8494265" cy="2109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6f5d61e1b2_0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867" y="6894565"/>
            <a:ext cx="8494267" cy="3066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626E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f1ddb60fd_0_86"/>
          <p:cNvSpPr/>
          <p:nvPr/>
        </p:nvSpPr>
        <p:spPr>
          <a:xfrm>
            <a:off x="12967175" y="0"/>
            <a:ext cx="5320800" cy="10287000"/>
          </a:xfrm>
          <a:prstGeom prst="rect">
            <a:avLst/>
          </a:prstGeom>
          <a:solidFill>
            <a:srgbClr val="4C52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cf1ddb60fd_0_86"/>
          <p:cNvSpPr txBox="1"/>
          <p:nvPr/>
        </p:nvSpPr>
        <p:spPr>
          <a:xfrm>
            <a:off x="973596" y="1508075"/>
            <a:ext cx="4388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8F8F8"/>
                </a:solidFill>
                <a:latin typeface="Mali"/>
                <a:ea typeface="Mali"/>
                <a:cs typeface="Mali"/>
                <a:sym typeface="Mali"/>
              </a:rPr>
              <a:t>Mean</a:t>
            </a:r>
            <a:endParaRPr/>
          </a:p>
        </p:txBody>
      </p:sp>
      <p:sp>
        <p:nvSpPr>
          <p:cNvPr id="170" name="Google Shape;170;g2cf1ddb60fd_0_86"/>
          <p:cNvSpPr txBox="1"/>
          <p:nvPr/>
        </p:nvSpPr>
        <p:spPr>
          <a:xfrm>
            <a:off x="5043349" y="1538450"/>
            <a:ext cx="4421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8F8F8"/>
                </a:solidFill>
                <a:latin typeface="Mali"/>
                <a:ea typeface="Mali"/>
                <a:cs typeface="Mali"/>
                <a:sym typeface="Mali"/>
              </a:rPr>
              <a:t>Se</a:t>
            </a:r>
            <a:endParaRPr/>
          </a:p>
        </p:txBody>
      </p:sp>
      <p:sp>
        <p:nvSpPr>
          <p:cNvPr id="171" name="Google Shape;171;g2cf1ddb60fd_0_86"/>
          <p:cNvSpPr txBox="1"/>
          <p:nvPr/>
        </p:nvSpPr>
        <p:spPr>
          <a:xfrm>
            <a:off x="9111789" y="1538450"/>
            <a:ext cx="4169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Mali"/>
                <a:ea typeface="Mali"/>
                <a:cs typeface="Mali"/>
                <a:sym typeface="Mali"/>
              </a:rPr>
              <a:t>Worst</a:t>
            </a:r>
            <a:endParaRPr/>
          </a:p>
        </p:txBody>
      </p:sp>
      <p:cxnSp>
        <p:nvCxnSpPr>
          <p:cNvPr id="172" name="Google Shape;172;g2cf1ddb60fd_0_86"/>
          <p:cNvCxnSpPr/>
          <p:nvPr/>
        </p:nvCxnSpPr>
        <p:spPr>
          <a:xfrm>
            <a:off x="973596" y="2169138"/>
            <a:ext cx="852000" cy="0"/>
          </a:xfrm>
          <a:prstGeom prst="straightConnector1">
            <a:avLst/>
          </a:prstGeom>
          <a:noFill/>
          <a:ln w="95250" cap="flat" cmpd="sng">
            <a:solidFill>
              <a:srgbClr val="EEE0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g2cf1ddb60fd_0_86"/>
          <p:cNvCxnSpPr/>
          <p:nvPr/>
        </p:nvCxnSpPr>
        <p:spPr>
          <a:xfrm>
            <a:off x="5043274" y="2184875"/>
            <a:ext cx="852000" cy="0"/>
          </a:xfrm>
          <a:prstGeom prst="straightConnector1">
            <a:avLst/>
          </a:prstGeom>
          <a:noFill/>
          <a:ln w="95250" cap="flat" cmpd="sng">
            <a:solidFill>
              <a:srgbClr val="EEE0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g2cf1ddb60fd_0_86"/>
          <p:cNvCxnSpPr/>
          <p:nvPr/>
        </p:nvCxnSpPr>
        <p:spPr>
          <a:xfrm>
            <a:off x="9111789" y="2199519"/>
            <a:ext cx="852000" cy="0"/>
          </a:xfrm>
          <a:prstGeom prst="straightConnector1">
            <a:avLst/>
          </a:prstGeom>
          <a:noFill/>
          <a:ln w="95250" cap="flat" cmpd="sng">
            <a:solidFill>
              <a:srgbClr val="EEE0E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" name="Google Shape;175;g2cf1ddb60fd_0_86"/>
          <p:cNvSpPr txBox="1"/>
          <p:nvPr/>
        </p:nvSpPr>
        <p:spPr>
          <a:xfrm>
            <a:off x="5043274" y="2321794"/>
            <a:ext cx="4250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8F8F8"/>
                </a:solidFill>
              </a:rPr>
              <a:t>Standard Error</a:t>
            </a:r>
            <a:endParaRPr sz="2000"/>
          </a:p>
        </p:txBody>
      </p:sp>
      <p:sp>
        <p:nvSpPr>
          <p:cNvPr id="176" name="Google Shape;176;g2cf1ddb60fd_0_86"/>
          <p:cNvSpPr txBox="1"/>
          <p:nvPr/>
        </p:nvSpPr>
        <p:spPr>
          <a:xfrm>
            <a:off x="9119499" y="2321794"/>
            <a:ext cx="4250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8F8F8"/>
                </a:solidFill>
              </a:rPr>
              <a:t>Outliers</a:t>
            </a:r>
            <a:endParaRPr sz="2000"/>
          </a:p>
        </p:txBody>
      </p:sp>
      <p:sp>
        <p:nvSpPr>
          <p:cNvPr id="177" name="Google Shape;177;g2cf1ddb60fd_0_86"/>
          <p:cNvSpPr txBox="1"/>
          <p:nvPr/>
        </p:nvSpPr>
        <p:spPr>
          <a:xfrm>
            <a:off x="970299" y="2291419"/>
            <a:ext cx="4250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8F8F8"/>
                </a:solidFill>
              </a:rPr>
              <a:t>Average</a:t>
            </a:r>
            <a:endParaRPr sz="2000"/>
          </a:p>
        </p:txBody>
      </p:sp>
      <p:sp>
        <p:nvSpPr>
          <p:cNvPr id="178" name="Google Shape;178;g2cf1ddb60fd_0_86"/>
          <p:cNvSpPr txBox="1"/>
          <p:nvPr/>
        </p:nvSpPr>
        <p:spPr>
          <a:xfrm>
            <a:off x="973600" y="3161488"/>
            <a:ext cx="5190300" cy="5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Radius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Texture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Perimeter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Area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Smoothness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Compactness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Concavity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Concave Points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Symmetry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Fractal Dimensions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179" name="Google Shape;179;g2cf1ddb60fd_0_86"/>
          <p:cNvSpPr txBox="1"/>
          <p:nvPr/>
        </p:nvSpPr>
        <p:spPr>
          <a:xfrm>
            <a:off x="5043275" y="3171775"/>
            <a:ext cx="5190300" cy="5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Radius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Texture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Perimeter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Area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Smoothness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Compactness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Concavity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Concave Points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Symmetry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Fractal Dimensions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180" name="Google Shape;180;g2cf1ddb60fd_0_86"/>
          <p:cNvSpPr txBox="1"/>
          <p:nvPr/>
        </p:nvSpPr>
        <p:spPr>
          <a:xfrm>
            <a:off x="9081000" y="3216538"/>
            <a:ext cx="5190300" cy="5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Radius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Texture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Perimeter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Area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Smoothness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Compactness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Concavity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Concave Points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Symmetry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Fractal Dimensions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181" name="Google Shape;181;g2cf1ddb60fd_0_86"/>
          <p:cNvSpPr txBox="1"/>
          <p:nvPr/>
        </p:nvSpPr>
        <p:spPr>
          <a:xfrm>
            <a:off x="12967175" y="2940900"/>
            <a:ext cx="5320800" cy="44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8F8F8"/>
                </a:solidFill>
                <a:latin typeface="Mali"/>
                <a:ea typeface="Mali"/>
                <a:cs typeface="Mali"/>
                <a:sym typeface="Mali"/>
              </a:rPr>
              <a:t>“Diagnosis” </a:t>
            </a:r>
            <a:endParaRPr sz="3000">
              <a:solidFill>
                <a:srgbClr val="F8F8F8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8F8F8"/>
                </a:solidFill>
                <a:latin typeface="Mali"/>
                <a:ea typeface="Mali"/>
                <a:cs typeface="Mali"/>
                <a:sym typeface="Mali"/>
              </a:rPr>
              <a:t>(Classifies as “M” or “B”)</a:t>
            </a:r>
            <a:endParaRPr sz="3000">
              <a:solidFill>
                <a:srgbClr val="F8F8F8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8F8F8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8F8F8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8F8F8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8F8F8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8F8F8"/>
                </a:solidFill>
                <a:latin typeface="Mali"/>
                <a:ea typeface="Mali"/>
                <a:cs typeface="Mali"/>
                <a:sym typeface="Mali"/>
              </a:rPr>
              <a:t>“Patient ID”</a:t>
            </a:r>
            <a:endParaRPr sz="3000">
              <a:solidFill>
                <a:srgbClr val="F8F8F8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626E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f1ddb60fd_0_179"/>
          <p:cNvSpPr/>
          <p:nvPr/>
        </p:nvSpPr>
        <p:spPr>
          <a:xfrm>
            <a:off x="12967175" y="0"/>
            <a:ext cx="5320800" cy="10287000"/>
          </a:xfrm>
          <a:prstGeom prst="rect">
            <a:avLst/>
          </a:prstGeom>
          <a:solidFill>
            <a:srgbClr val="4C52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2cf1ddb60fd_0_179"/>
          <p:cNvSpPr txBox="1"/>
          <p:nvPr/>
        </p:nvSpPr>
        <p:spPr>
          <a:xfrm>
            <a:off x="973596" y="1508075"/>
            <a:ext cx="4388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8F8F8"/>
                </a:solidFill>
                <a:latin typeface="Mali"/>
                <a:ea typeface="Mali"/>
                <a:cs typeface="Mali"/>
                <a:sym typeface="Mali"/>
              </a:rPr>
              <a:t>Mean</a:t>
            </a:r>
            <a:endParaRPr/>
          </a:p>
        </p:txBody>
      </p:sp>
      <p:sp>
        <p:nvSpPr>
          <p:cNvPr id="188" name="Google Shape;188;g2cf1ddb60fd_0_179"/>
          <p:cNvSpPr txBox="1"/>
          <p:nvPr/>
        </p:nvSpPr>
        <p:spPr>
          <a:xfrm>
            <a:off x="9111789" y="1538450"/>
            <a:ext cx="4169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Mali"/>
                <a:ea typeface="Mali"/>
                <a:cs typeface="Mali"/>
                <a:sym typeface="Mali"/>
              </a:rPr>
              <a:t>Worst</a:t>
            </a:r>
            <a:endParaRPr/>
          </a:p>
        </p:txBody>
      </p:sp>
      <p:cxnSp>
        <p:nvCxnSpPr>
          <p:cNvPr id="189" name="Google Shape;189;g2cf1ddb60fd_0_179"/>
          <p:cNvCxnSpPr/>
          <p:nvPr/>
        </p:nvCxnSpPr>
        <p:spPr>
          <a:xfrm>
            <a:off x="973596" y="2169138"/>
            <a:ext cx="852000" cy="0"/>
          </a:xfrm>
          <a:prstGeom prst="straightConnector1">
            <a:avLst/>
          </a:prstGeom>
          <a:noFill/>
          <a:ln w="95250" cap="flat" cmpd="sng">
            <a:solidFill>
              <a:srgbClr val="EEE0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0" name="Google Shape;190;g2cf1ddb60fd_0_179"/>
          <p:cNvCxnSpPr/>
          <p:nvPr/>
        </p:nvCxnSpPr>
        <p:spPr>
          <a:xfrm>
            <a:off x="9111789" y="2199519"/>
            <a:ext cx="852000" cy="0"/>
          </a:xfrm>
          <a:prstGeom prst="straightConnector1">
            <a:avLst/>
          </a:prstGeom>
          <a:noFill/>
          <a:ln w="95250" cap="flat" cmpd="sng">
            <a:solidFill>
              <a:srgbClr val="EEE0E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1" name="Google Shape;191;g2cf1ddb60fd_0_179"/>
          <p:cNvSpPr txBox="1"/>
          <p:nvPr/>
        </p:nvSpPr>
        <p:spPr>
          <a:xfrm>
            <a:off x="9119499" y="2321794"/>
            <a:ext cx="4250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8F8F8"/>
                </a:solidFill>
              </a:rPr>
              <a:t>Outliers</a:t>
            </a:r>
            <a:endParaRPr sz="2000"/>
          </a:p>
        </p:txBody>
      </p:sp>
      <p:sp>
        <p:nvSpPr>
          <p:cNvPr id="192" name="Google Shape;192;g2cf1ddb60fd_0_179"/>
          <p:cNvSpPr txBox="1"/>
          <p:nvPr/>
        </p:nvSpPr>
        <p:spPr>
          <a:xfrm>
            <a:off x="970299" y="2291419"/>
            <a:ext cx="4250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8F8F8"/>
                </a:solidFill>
              </a:rPr>
              <a:t>Average</a:t>
            </a:r>
            <a:endParaRPr sz="2000"/>
          </a:p>
        </p:txBody>
      </p:sp>
      <p:sp>
        <p:nvSpPr>
          <p:cNvPr id="193" name="Google Shape;193;g2cf1ddb60fd_0_179"/>
          <p:cNvSpPr txBox="1"/>
          <p:nvPr/>
        </p:nvSpPr>
        <p:spPr>
          <a:xfrm>
            <a:off x="973600" y="3161488"/>
            <a:ext cx="5190300" cy="5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Radius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Texture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Perimeter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Area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Smoothness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Compactness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Concavity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Concave Points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Symmetry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Fractal Dimensions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194" name="Google Shape;194;g2cf1ddb60fd_0_179"/>
          <p:cNvSpPr txBox="1"/>
          <p:nvPr/>
        </p:nvSpPr>
        <p:spPr>
          <a:xfrm>
            <a:off x="9081000" y="3216538"/>
            <a:ext cx="5190300" cy="55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Radius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Texture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Perimeter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Area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Smoothness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Compactness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Concavity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Concave Points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Symmetry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Mali"/>
                <a:ea typeface="Mali"/>
                <a:cs typeface="Mali"/>
                <a:sym typeface="Mali"/>
              </a:rPr>
              <a:t>Fractal Dimensions</a:t>
            </a:r>
            <a:endParaRPr sz="3000">
              <a:solidFill>
                <a:schemeClr val="lt1"/>
              </a:solidFill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195" name="Google Shape;195;g2cf1ddb60fd_0_179"/>
          <p:cNvSpPr txBox="1"/>
          <p:nvPr/>
        </p:nvSpPr>
        <p:spPr>
          <a:xfrm>
            <a:off x="12967175" y="2940900"/>
            <a:ext cx="5320800" cy="44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8F8F8"/>
                </a:solidFill>
                <a:latin typeface="Mali"/>
                <a:ea typeface="Mali"/>
                <a:cs typeface="Mali"/>
                <a:sym typeface="Mali"/>
              </a:rPr>
              <a:t>“Diagnosis” </a:t>
            </a:r>
            <a:endParaRPr sz="3000">
              <a:solidFill>
                <a:srgbClr val="F8F8F8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8F8F8"/>
                </a:solidFill>
                <a:latin typeface="Mali"/>
                <a:ea typeface="Mali"/>
                <a:cs typeface="Mali"/>
                <a:sym typeface="Mali"/>
              </a:rPr>
              <a:t>(Classifies as “M” or “B”)</a:t>
            </a:r>
            <a:endParaRPr sz="3000">
              <a:solidFill>
                <a:srgbClr val="F8F8F8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8F8F8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8F8F8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8F8F8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8F8F8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8F8F8"/>
              </a:solidFill>
              <a:latin typeface="Mali"/>
              <a:ea typeface="Mali"/>
              <a:cs typeface="Mali"/>
              <a:sym typeface="Mali"/>
            </a:endParaRPr>
          </a:p>
          <a:p>
            <a:pPr marL="0" marR="0" lvl="0" indent="0" algn="l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626E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f1ddb60fd_0_200"/>
          <p:cNvSpPr/>
          <p:nvPr/>
        </p:nvSpPr>
        <p:spPr>
          <a:xfrm>
            <a:off x="9142150" y="0"/>
            <a:ext cx="9145800" cy="10287000"/>
          </a:xfrm>
          <a:prstGeom prst="rect">
            <a:avLst/>
          </a:prstGeom>
          <a:solidFill>
            <a:srgbClr val="4C52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cf1ddb60fd_0_200"/>
          <p:cNvSpPr txBox="1"/>
          <p:nvPr/>
        </p:nvSpPr>
        <p:spPr>
          <a:xfrm>
            <a:off x="-1113726" y="3159588"/>
            <a:ext cx="9142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8F8F8"/>
                </a:solidFill>
                <a:latin typeface="Mali"/>
                <a:ea typeface="Mali"/>
                <a:cs typeface="Mali"/>
                <a:sym typeface="Mali"/>
              </a:rPr>
              <a:t>Mean</a:t>
            </a:r>
            <a:endParaRPr/>
          </a:p>
        </p:txBody>
      </p:sp>
      <p:pic>
        <p:nvPicPr>
          <p:cNvPr id="202" name="Google Shape;202;g2cf1ddb60fd_0_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188" y="4390975"/>
            <a:ext cx="3368375" cy="1505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g2cf1ddb60fd_0_200"/>
          <p:cNvGrpSpPr/>
          <p:nvPr/>
        </p:nvGrpSpPr>
        <p:grpSpPr>
          <a:xfrm>
            <a:off x="7196262" y="0"/>
            <a:ext cx="11090939" cy="10286666"/>
            <a:chOff x="9450600" y="0"/>
            <a:chExt cx="8837402" cy="9202600"/>
          </a:xfrm>
        </p:grpSpPr>
        <p:pic>
          <p:nvPicPr>
            <p:cNvPr id="204" name="Google Shape;204;g2cf1ddb60fd_0_20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450650" y="0"/>
              <a:ext cx="8837352" cy="18512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g2cf1ddb60fd_0_20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450600" y="1851225"/>
              <a:ext cx="8837349" cy="18359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g2cf1ddb60fd_0_20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450650" y="5546925"/>
              <a:ext cx="8837351" cy="1858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g2cf1ddb60fd_0_20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450650" y="3687175"/>
              <a:ext cx="8837349" cy="1859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g2cf1ddb60fd_0_20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450600" y="7382875"/>
              <a:ext cx="8837348" cy="1819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817</Words>
  <Application>Microsoft Office PowerPoint</Application>
  <PresentationFormat>Custom</PresentationFormat>
  <Paragraphs>205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Mali</vt:lpstr>
      <vt:lpstr>Calibri</vt:lpstr>
      <vt:lpstr>Shadows Into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edmund yeo</cp:lastModifiedBy>
  <cp:revision>2</cp:revision>
  <dcterms:created xsi:type="dcterms:W3CDTF">2006-08-16T00:00:00Z</dcterms:created>
  <dcterms:modified xsi:type="dcterms:W3CDTF">2024-04-24T08:57:51Z</dcterms:modified>
</cp:coreProperties>
</file>