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1FE8D-BD02-49F1-8F61-DF260F849B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3FC409-37FF-4573-8E68-14789891CA6A}">
      <dgm:prSet/>
      <dgm:spPr/>
      <dgm:t>
        <a:bodyPr/>
        <a:lstStyle/>
        <a:p>
          <a:pPr>
            <a:defRPr cap="all"/>
          </a:pPr>
          <a:r>
            <a:rPr lang="en-US" b="0" i="0" baseline="0"/>
            <a:t>What factors most influence housing prices?</a:t>
          </a:r>
          <a:endParaRPr lang="en-US"/>
        </a:p>
      </dgm:t>
    </dgm:pt>
    <dgm:pt modelId="{9D38C293-2E3A-4B7C-8947-3047C0571F19}" type="parTrans" cxnId="{715AC783-36CD-449F-8CDB-67448203C2F3}">
      <dgm:prSet/>
      <dgm:spPr/>
      <dgm:t>
        <a:bodyPr/>
        <a:lstStyle/>
        <a:p>
          <a:endParaRPr lang="en-US"/>
        </a:p>
      </dgm:t>
    </dgm:pt>
    <dgm:pt modelId="{918F06AE-8599-420E-BAF5-FB21F1E86ABF}" type="sibTrans" cxnId="{715AC783-36CD-449F-8CDB-67448203C2F3}">
      <dgm:prSet/>
      <dgm:spPr/>
      <dgm:t>
        <a:bodyPr/>
        <a:lstStyle/>
        <a:p>
          <a:endParaRPr lang="en-US"/>
        </a:p>
      </dgm:t>
    </dgm:pt>
    <dgm:pt modelId="{F26AD75D-F3C5-47E7-8F49-D7DADB6E6CFC}">
      <dgm:prSet/>
      <dgm:spPr/>
      <dgm:t>
        <a:bodyPr/>
        <a:lstStyle/>
        <a:p>
          <a:pPr>
            <a:defRPr cap="all"/>
          </a:pPr>
          <a:r>
            <a:rPr lang="en-US" b="0" i="0" baseline="0"/>
            <a:t>How accurately can we predict housing prices?</a:t>
          </a:r>
          <a:endParaRPr lang="en-US"/>
        </a:p>
      </dgm:t>
    </dgm:pt>
    <dgm:pt modelId="{BBA6CFFB-86DE-4860-A614-73378DB9363A}" type="parTrans" cxnId="{8D103A69-8EAB-42A9-9A45-C30B5552E7CC}">
      <dgm:prSet/>
      <dgm:spPr/>
      <dgm:t>
        <a:bodyPr/>
        <a:lstStyle/>
        <a:p>
          <a:endParaRPr lang="en-US"/>
        </a:p>
      </dgm:t>
    </dgm:pt>
    <dgm:pt modelId="{43EC2E84-2274-4F0F-B55B-D9EC607D2003}" type="sibTrans" cxnId="{8D103A69-8EAB-42A9-9A45-C30B5552E7CC}">
      <dgm:prSet/>
      <dgm:spPr/>
      <dgm:t>
        <a:bodyPr/>
        <a:lstStyle/>
        <a:p>
          <a:endParaRPr lang="en-US"/>
        </a:p>
      </dgm:t>
    </dgm:pt>
    <dgm:pt modelId="{D10F806B-C0C5-4C2F-B73C-7D18DB5121DF}">
      <dgm:prSet/>
      <dgm:spPr/>
      <dgm:t>
        <a:bodyPr/>
        <a:lstStyle/>
        <a:p>
          <a:pPr>
            <a:defRPr cap="all"/>
          </a:pPr>
          <a:r>
            <a:rPr lang="en-US" b="0" i="0" baseline="0"/>
            <a:t>Which machine learning model performs best?</a:t>
          </a:r>
          <a:endParaRPr lang="en-US"/>
        </a:p>
      </dgm:t>
    </dgm:pt>
    <dgm:pt modelId="{DB785692-A1D6-49FD-8696-7A1ADCC0D38B}" type="parTrans" cxnId="{C3392B10-48D9-4363-BCED-F3D7F1D79062}">
      <dgm:prSet/>
      <dgm:spPr/>
      <dgm:t>
        <a:bodyPr/>
        <a:lstStyle/>
        <a:p>
          <a:endParaRPr lang="en-US"/>
        </a:p>
      </dgm:t>
    </dgm:pt>
    <dgm:pt modelId="{43769905-40E1-424B-BC6A-312446EFBC35}" type="sibTrans" cxnId="{C3392B10-48D9-4363-BCED-F3D7F1D79062}">
      <dgm:prSet/>
      <dgm:spPr/>
      <dgm:t>
        <a:bodyPr/>
        <a:lstStyle/>
        <a:p>
          <a:endParaRPr lang="en-US"/>
        </a:p>
      </dgm:t>
    </dgm:pt>
    <dgm:pt modelId="{68A3842D-A1B5-47BB-A98C-6F0B276D72C5}" type="pres">
      <dgm:prSet presAssocID="{A2B1FE8D-BD02-49F1-8F61-DF260F849BBE}" presName="root" presStyleCnt="0">
        <dgm:presLayoutVars>
          <dgm:dir/>
          <dgm:resizeHandles val="exact"/>
        </dgm:presLayoutVars>
      </dgm:prSet>
      <dgm:spPr/>
    </dgm:pt>
    <dgm:pt modelId="{8B31BF41-0346-4D84-B768-07277DD2F3D5}" type="pres">
      <dgm:prSet presAssocID="{E93FC409-37FF-4573-8E68-14789891CA6A}" presName="compNode" presStyleCnt="0"/>
      <dgm:spPr/>
    </dgm:pt>
    <dgm:pt modelId="{10D24313-AD1E-41E0-B43C-C5FB87559DE7}" type="pres">
      <dgm:prSet presAssocID="{E93FC409-37FF-4573-8E68-14789891CA6A}" presName="iconBgRect" presStyleLbl="bgShp" presStyleIdx="0" presStyleCnt="3"/>
      <dgm:spPr/>
    </dgm:pt>
    <dgm:pt modelId="{B3FA4089-30B9-4083-8DB8-0EFBF210D901}" type="pres">
      <dgm:prSet presAssocID="{E93FC409-37FF-4573-8E68-14789891CA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DEE3E4B-BFF5-4DEB-B2CD-F5D45E9E0271}" type="pres">
      <dgm:prSet presAssocID="{E93FC409-37FF-4573-8E68-14789891CA6A}" presName="spaceRect" presStyleCnt="0"/>
      <dgm:spPr/>
    </dgm:pt>
    <dgm:pt modelId="{9CE73D06-C300-4779-A1DC-9361FCD2BAEB}" type="pres">
      <dgm:prSet presAssocID="{E93FC409-37FF-4573-8E68-14789891CA6A}" presName="textRect" presStyleLbl="revTx" presStyleIdx="0" presStyleCnt="3">
        <dgm:presLayoutVars>
          <dgm:chMax val="1"/>
          <dgm:chPref val="1"/>
        </dgm:presLayoutVars>
      </dgm:prSet>
      <dgm:spPr/>
    </dgm:pt>
    <dgm:pt modelId="{A27C3A8D-8924-4A58-907D-F8A102DC3F6B}" type="pres">
      <dgm:prSet presAssocID="{918F06AE-8599-420E-BAF5-FB21F1E86ABF}" presName="sibTrans" presStyleCnt="0"/>
      <dgm:spPr/>
    </dgm:pt>
    <dgm:pt modelId="{7576D065-6292-4343-8CA2-C4FBF127D799}" type="pres">
      <dgm:prSet presAssocID="{F26AD75D-F3C5-47E7-8F49-D7DADB6E6CFC}" presName="compNode" presStyleCnt="0"/>
      <dgm:spPr/>
    </dgm:pt>
    <dgm:pt modelId="{63E6F076-FE39-45CA-B711-11606B06016E}" type="pres">
      <dgm:prSet presAssocID="{F26AD75D-F3C5-47E7-8F49-D7DADB6E6CFC}" presName="iconBgRect" presStyleLbl="bgShp" presStyleIdx="1" presStyleCnt="3"/>
      <dgm:spPr/>
    </dgm:pt>
    <dgm:pt modelId="{C32F5019-EE06-487A-9FE3-01DEF6B4FE28}" type="pres">
      <dgm:prSet presAssocID="{F26AD75D-F3C5-47E7-8F49-D7DADB6E6C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AC392FB-E8DA-4174-BCD8-AED767FFFFC1}" type="pres">
      <dgm:prSet presAssocID="{F26AD75D-F3C5-47E7-8F49-D7DADB6E6CFC}" presName="spaceRect" presStyleCnt="0"/>
      <dgm:spPr/>
    </dgm:pt>
    <dgm:pt modelId="{5B291629-99F5-4CA9-8D82-5400C4397268}" type="pres">
      <dgm:prSet presAssocID="{F26AD75D-F3C5-47E7-8F49-D7DADB6E6CFC}" presName="textRect" presStyleLbl="revTx" presStyleIdx="1" presStyleCnt="3">
        <dgm:presLayoutVars>
          <dgm:chMax val="1"/>
          <dgm:chPref val="1"/>
        </dgm:presLayoutVars>
      </dgm:prSet>
      <dgm:spPr/>
    </dgm:pt>
    <dgm:pt modelId="{DEC5974C-0B02-4B20-829B-9ADF412F2AAB}" type="pres">
      <dgm:prSet presAssocID="{43EC2E84-2274-4F0F-B55B-D9EC607D2003}" presName="sibTrans" presStyleCnt="0"/>
      <dgm:spPr/>
    </dgm:pt>
    <dgm:pt modelId="{ECF8E228-9F93-41F9-A7B0-4532B0113ED9}" type="pres">
      <dgm:prSet presAssocID="{D10F806B-C0C5-4C2F-B73C-7D18DB5121DF}" presName="compNode" presStyleCnt="0"/>
      <dgm:spPr/>
    </dgm:pt>
    <dgm:pt modelId="{AAD34F7C-32A9-45BE-A295-0BD006FBD657}" type="pres">
      <dgm:prSet presAssocID="{D10F806B-C0C5-4C2F-B73C-7D18DB5121DF}" presName="iconBgRect" presStyleLbl="bgShp" presStyleIdx="2" presStyleCnt="3"/>
      <dgm:spPr/>
    </dgm:pt>
    <dgm:pt modelId="{4EF4F5B1-7AB5-48E7-B3D3-F622D6C1F44A}" type="pres">
      <dgm:prSet presAssocID="{D10F806B-C0C5-4C2F-B73C-7D18DB5121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B69DDD-6A23-481F-9365-D6216183C7F9}" type="pres">
      <dgm:prSet presAssocID="{D10F806B-C0C5-4C2F-B73C-7D18DB5121DF}" presName="spaceRect" presStyleCnt="0"/>
      <dgm:spPr/>
    </dgm:pt>
    <dgm:pt modelId="{301A3FCF-0C66-4494-8FD2-166072713F05}" type="pres">
      <dgm:prSet presAssocID="{D10F806B-C0C5-4C2F-B73C-7D18DB5121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392B10-48D9-4363-BCED-F3D7F1D79062}" srcId="{A2B1FE8D-BD02-49F1-8F61-DF260F849BBE}" destId="{D10F806B-C0C5-4C2F-B73C-7D18DB5121DF}" srcOrd="2" destOrd="0" parTransId="{DB785692-A1D6-49FD-8696-7A1ADCC0D38B}" sibTransId="{43769905-40E1-424B-BC6A-312446EFBC35}"/>
    <dgm:cxn modelId="{2CA18240-39DF-4976-8ACD-58FD3FB0DD5D}" type="presOf" srcId="{E93FC409-37FF-4573-8E68-14789891CA6A}" destId="{9CE73D06-C300-4779-A1DC-9361FCD2BAEB}" srcOrd="0" destOrd="0" presId="urn:microsoft.com/office/officeart/2018/5/layout/IconCircleLabelList"/>
    <dgm:cxn modelId="{8D103A69-8EAB-42A9-9A45-C30B5552E7CC}" srcId="{A2B1FE8D-BD02-49F1-8F61-DF260F849BBE}" destId="{F26AD75D-F3C5-47E7-8F49-D7DADB6E6CFC}" srcOrd="1" destOrd="0" parTransId="{BBA6CFFB-86DE-4860-A614-73378DB9363A}" sibTransId="{43EC2E84-2274-4F0F-B55B-D9EC607D2003}"/>
    <dgm:cxn modelId="{4110304E-9992-4D7F-AA90-1148CD99486F}" type="presOf" srcId="{A2B1FE8D-BD02-49F1-8F61-DF260F849BBE}" destId="{68A3842D-A1B5-47BB-A98C-6F0B276D72C5}" srcOrd="0" destOrd="0" presId="urn:microsoft.com/office/officeart/2018/5/layout/IconCircleLabelList"/>
    <dgm:cxn modelId="{715AC783-36CD-449F-8CDB-67448203C2F3}" srcId="{A2B1FE8D-BD02-49F1-8F61-DF260F849BBE}" destId="{E93FC409-37FF-4573-8E68-14789891CA6A}" srcOrd="0" destOrd="0" parTransId="{9D38C293-2E3A-4B7C-8947-3047C0571F19}" sibTransId="{918F06AE-8599-420E-BAF5-FB21F1E86ABF}"/>
    <dgm:cxn modelId="{73D19888-2D41-4C52-BF79-68CB5C12100E}" type="presOf" srcId="{F26AD75D-F3C5-47E7-8F49-D7DADB6E6CFC}" destId="{5B291629-99F5-4CA9-8D82-5400C4397268}" srcOrd="0" destOrd="0" presId="urn:microsoft.com/office/officeart/2018/5/layout/IconCircleLabelList"/>
    <dgm:cxn modelId="{56BDE6F8-2B91-4445-8D6A-5C3E7863A9CC}" type="presOf" srcId="{D10F806B-C0C5-4C2F-B73C-7D18DB5121DF}" destId="{301A3FCF-0C66-4494-8FD2-166072713F05}" srcOrd="0" destOrd="0" presId="urn:microsoft.com/office/officeart/2018/5/layout/IconCircleLabelList"/>
    <dgm:cxn modelId="{4C99DA6D-1FFE-416C-9FA3-C54D6204656D}" type="presParOf" srcId="{68A3842D-A1B5-47BB-A98C-6F0B276D72C5}" destId="{8B31BF41-0346-4D84-B768-07277DD2F3D5}" srcOrd="0" destOrd="0" presId="urn:microsoft.com/office/officeart/2018/5/layout/IconCircleLabelList"/>
    <dgm:cxn modelId="{D6E9B3A9-C5C9-4D29-8186-21B988A462FE}" type="presParOf" srcId="{8B31BF41-0346-4D84-B768-07277DD2F3D5}" destId="{10D24313-AD1E-41E0-B43C-C5FB87559DE7}" srcOrd="0" destOrd="0" presId="urn:microsoft.com/office/officeart/2018/5/layout/IconCircleLabelList"/>
    <dgm:cxn modelId="{100C7BDA-B9B1-4A0A-AAFD-314F907536C8}" type="presParOf" srcId="{8B31BF41-0346-4D84-B768-07277DD2F3D5}" destId="{B3FA4089-30B9-4083-8DB8-0EFBF210D901}" srcOrd="1" destOrd="0" presId="urn:microsoft.com/office/officeart/2018/5/layout/IconCircleLabelList"/>
    <dgm:cxn modelId="{B9634571-AA2E-414B-A80A-F058DAE0499D}" type="presParOf" srcId="{8B31BF41-0346-4D84-B768-07277DD2F3D5}" destId="{0DEE3E4B-BFF5-4DEB-B2CD-F5D45E9E0271}" srcOrd="2" destOrd="0" presId="urn:microsoft.com/office/officeart/2018/5/layout/IconCircleLabelList"/>
    <dgm:cxn modelId="{9D11134B-256A-4970-B2DC-841E2588327F}" type="presParOf" srcId="{8B31BF41-0346-4D84-B768-07277DD2F3D5}" destId="{9CE73D06-C300-4779-A1DC-9361FCD2BAEB}" srcOrd="3" destOrd="0" presId="urn:microsoft.com/office/officeart/2018/5/layout/IconCircleLabelList"/>
    <dgm:cxn modelId="{96F40A12-0B60-40DE-90CF-E092B63E24BE}" type="presParOf" srcId="{68A3842D-A1B5-47BB-A98C-6F0B276D72C5}" destId="{A27C3A8D-8924-4A58-907D-F8A102DC3F6B}" srcOrd="1" destOrd="0" presId="urn:microsoft.com/office/officeart/2018/5/layout/IconCircleLabelList"/>
    <dgm:cxn modelId="{ED62715C-C3B5-490D-90E4-03FF001F97D9}" type="presParOf" srcId="{68A3842D-A1B5-47BB-A98C-6F0B276D72C5}" destId="{7576D065-6292-4343-8CA2-C4FBF127D799}" srcOrd="2" destOrd="0" presId="urn:microsoft.com/office/officeart/2018/5/layout/IconCircleLabelList"/>
    <dgm:cxn modelId="{A63D363E-FB22-4545-8F69-D62B36749363}" type="presParOf" srcId="{7576D065-6292-4343-8CA2-C4FBF127D799}" destId="{63E6F076-FE39-45CA-B711-11606B06016E}" srcOrd="0" destOrd="0" presId="urn:microsoft.com/office/officeart/2018/5/layout/IconCircleLabelList"/>
    <dgm:cxn modelId="{CAB6DAD8-5B05-404E-A752-538690972AE4}" type="presParOf" srcId="{7576D065-6292-4343-8CA2-C4FBF127D799}" destId="{C32F5019-EE06-487A-9FE3-01DEF6B4FE28}" srcOrd="1" destOrd="0" presId="urn:microsoft.com/office/officeart/2018/5/layout/IconCircleLabelList"/>
    <dgm:cxn modelId="{E9F08F68-6599-4861-96C8-A9A0B87FFCDC}" type="presParOf" srcId="{7576D065-6292-4343-8CA2-C4FBF127D799}" destId="{9AC392FB-E8DA-4174-BCD8-AED767FFFFC1}" srcOrd="2" destOrd="0" presId="urn:microsoft.com/office/officeart/2018/5/layout/IconCircleLabelList"/>
    <dgm:cxn modelId="{98834C18-ADEC-49AF-8C7A-D87874A50737}" type="presParOf" srcId="{7576D065-6292-4343-8CA2-C4FBF127D799}" destId="{5B291629-99F5-4CA9-8D82-5400C4397268}" srcOrd="3" destOrd="0" presId="urn:microsoft.com/office/officeart/2018/5/layout/IconCircleLabelList"/>
    <dgm:cxn modelId="{1FD92AEB-BE01-4D99-9623-C6C76DAB13DB}" type="presParOf" srcId="{68A3842D-A1B5-47BB-A98C-6F0B276D72C5}" destId="{DEC5974C-0B02-4B20-829B-9ADF412F2AAB}" srcOrd="3" destOrd="0" presId="urn:microsoft.com/office/officeart/2018/5/layout/IconCircleLabelList"/>
    <dgm:cxn modelId="{C97F3076-D759-443C-97E0-4E0B090E09CB}" type="presParOf" srcId="{68A3842D-A1B5-47BB-A98C-6F0B276D72C5}" destId="{ECF8E228-9F93-41F9-A7B0-4532B0113ED9}" srcOrd="4" destOrd="0" presId="urn:microsoft.com/office/officeart/2018/5/layout/IconCircleLabelList"/>
    <dgm:cxn modelId="{0D3FB4D0-E816-469B-AA39-69D88FEDD341}" type="presParOf" srcId="{ECF8E228-9F93-41F9-A7B0-4532B0113ED9}" destId="{AAD34F7C-32A9-45BE-A295-0BD006FBD657}" srcOrd="0" destOrd="0" presId="urn:microsoft.com/office/officeart/2018/5/layout/IconCircleLabelList"/>
    <dgm:cxn modelId="{D3D12A7D-B256-4636-8C19-F2318804FE68}" type="presParOf" srcId="{ECF8E228-9F93-41F9-A7B0-4532B0113ED9}" destId="{4EF4F5B1-7AB5-48E7-B3D3-F622D6C1F44A}" srcOrd="1" destOrd="0" presId="urn:microsoft.com/office/officeart/2018/5/layout/IconCircleLabelList"/>
    <dgm:cxn modelId="{3DFF7122-B306-4805-9053-159E4B97CE19}" type="presParOf" srcId="{ECF8E228-9F93-41F9-A7B0-4532B0113ED9}" destId="{90B69DDD-6A23-481F-9365-D6216183C7F9}" srcOrd="2" destOrd="0" presId="urn:microsoft.com/office/officeart/2018/5/layout/IconCircleLabelList"/>
    <dgm:cxn modelId="{1C366646-14B4-4D6C-B79B-3A350A32E29B}" type="presParOf" srcId="{ECF8E228-9F93-41F9-A7B0-4532B0113ED9}" destId="{301A3FCF-0C66-4494-8FD2-166072713F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4313-AD1E-41E0-B43C-C5FB87559DE7}">
      <dsp:nvSpPr>
        <dsp:cNvPr id="0" name=""/>
        <dsp:cNvSpPr/>
      </dsp:nvSpPr>
      <dsp:spPr>
        <a:xfrm>
          <a:off x="443299" y="8317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A4089-30B9-4083-8DB8-0EFBF210D901}">
      <dsp:nvSpPr>
        <dsp:cNvPr id="0" name=""/>
        <dsp:cNvSpPr/>
      </dsp:nvSpPr>
      <dsp:spPr>
        <a:xfrm>
          <a:off x="721174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73D06-C300-4779-A1DC-9361FCD2BAEB}">
      <dsp:nvSpPr>
        <dsp:cNvPr id="0" name=""/>
        <dsp:cNvSpPr/>
      </dsp:nvSpPr>
      <dsp:spPr>
        <a:xfrm>
          <a:off x="26487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What factors most influence housing prices?</a:t>
          </a:r>
          <a:endParaRPr lang="en-US" sz="1800" kern="1200"/>
        </a:p>
      </dsp:txBody>
      <dsp:txXfrm>
        <a:off x="26487" y="2541741"/>
        <a:ext cx="2137500" cy="720000"/>
      </dsp:txXfrm>
    </dsp:sp>
    <dsp:sp modelId="{63E6F076-FE39-45CA-B711-11606B06016E}">
      <dsp:nvSpPr>
        <dsp:cNvPr id="0" name=""/>
        <dsp:cNvSpPr/>
      </dsp:nvSpPr>
      <dsp:spPr>
        <a:xfrm>
          <a:off x="2954862" y="8317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F5019-EE06-487A-9FE3-01DEF6B4FE28}">
      <dsp:nvSpPr>
        <dsp:cNvPr id="0" name=""/>
        <dsp:cNvSpPr/>
      </dsp:nvSpPr>
      <dsp:spPr>
        <a:xfrm>
          <a:off x="3232737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1629-99F5-4CA9-8D82-5400C4397268}">
      <dsp:nvSpPr>
        <dsp:cNvPr id="0" name=""/>
        <dsp:cNvSpPr/>
      </dsp:nvSpPr>
      <dsp:spPr>
        <a:xfrm>
          <a:off x="2538049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How accurately can we predict housing prices?</a:t>
          </a:r>
          <a:endParaRPr lang="en-US" sz="1800" kern="1200"/>
        </a:p>
      </dsp:txBody>
      <dsp:txXfrm>
        <a:off x="2538049" y="2541741"/>
        <a:ext cx="2137500" cy="720000"/>
      </dsp:txXfrm>
    </dsp:sp>
    <dsp:sp modelId="{AAD34F7C-32A9-45BE-A295-0BD006FBD657}">
      <dsp:nvSpPr>
        <dsp:cNvPr id="0" name=""/>
        <dsp:cNvSpPr/>
      </dsp:nvSpPr>
      <dsp:spPr>
        <a:xfrm>
          <a:off x="5466424" y="8317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4F5B1-7AB5-48E7-B3D3-F622D6C1F44A}">
      <dsp:nvSpPr>
        <dsp:cNvPr id="0" name=""/>
        <dsp:cNvSpPr/>
      </dsp:nvSpPr>
      <dsp:spPr>
        <a:xfrm>
          <a:off x="5744299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A3FCF-0C66-4494-8FD2-166072713F05}">
      <dsp:nvSpPr>
        <dsp:cNvPr id="0" name=""/>
        <dsp:cNvSpPr/>
      </dsp:nvSpPr>
      <dsp:spPr>
        <a:xfrm>
          <a:off x="5049612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Which machine learning model performs best?</a:t>
          </a:r>
          <a:endParaRPr lang="en-US" sz="1800" kern="1200"/>
        </a:p>
      </dsp:txBody>
      <dsp:txXfrm>
        <a:off x="5049612" y="2541741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14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6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752" y="1265314"/>
            <a:ext cx="3224750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Predicting Housing Prices Based on Real Estate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752" y="4514446"/>
            <a:ext cx="3224749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/>
              <a:t>A Machine Learning Approach</a:t>
            </a:r>
          </a:p>
          <a:p>
            <a:pPr algn="l">
              <a:lnSpc>
                <a:spcPct val="90000"/>
              </a:lnSpc>
            </a:pPr>
            <a:r>
              <a:rPr lang="en-US" sz="1100"/>
              <a:t>Presented by: Bobga-Herman Gwanvoma</a:t>
            </a:r>
          </a:p>
          <a:p>
            <a:pPr algn="l">
              <a:lnSpc>
                <a:spcPct val="90000"/>
              </a:lnSpc>
            </a:pPr>
            <a:r>
              <a:rPr lang="en-US" sz="1100"/>
              <a:t>Date: February 28, 2025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EF4C0E4B-E9E5-2F65-895E-38D36BA6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89" name="Picture 88" descr="Four wooden houses with different sizes">
            <a:extLst>
              <a:ext uri="{FF2B5EF4-FFF2-40B4-BE49-F238E27FC236}">
                <a16:creationId xmlns:a16="http://schemas.microsoft.com/office/drawing/2014/main" id="{59A105C6-E3B9-04BD-E6BD-8CC273DC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48" r="14679" b="909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3905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- Short-Term: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Use </a:t>
            </a:r>
            <a:r>
              <a:rPr lang="en-US" sz="1400" dirty="0" err="1"/>
              <a:t>XGBoost</a:t>
            </a:r>
            <a:r>
              <a:rPr lang="en-US" sz="1400" dirty="0"/>
              <a:t> for real estate price prediction.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Enhance pricing strategies using feature importance insights.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Implement automated valuation models for real estate firms.</a:t>
            </a:r>
            <a:br>
              <a:rPr lang="en-US" sz="1400" dirty="0"/>
            </a:br>
            <a:endParaRPr lang="en-US" sz="1400" dirty="0"/>
          </a:p>
          <a:p>
            <a:pPr algn="r">
              <a:lnSpc>
                <a:spcPct val="90000"/>
              </a:lnSpc>
            </a:pPr>
            <a:r>
              <a:rPr lang="en-US" sz="1400" dirty="0"/>
              <a:t>- Long-Term: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Incorporate economic indicators (e.g., mortgage rates, employment trends).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Explore deep learning for improved accuracy.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Conduct a longitudinal study on housing market trends.</a:t>
            </a:r>
          </a:p>
          <a:p>
            <a:pPr algn="r">
              <a:lnSpc>
                <a:spcPct val="90000"/>
              </a:lnSpc>
            </a:pPr>
            <a:r>
              <a:rPr lang="en-US" sz="1400" dirty="0"/>
              <a:t>  - Consider external macroeconomic factors influencing real estate trends.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Wooden blocks stacked to create a bar graph">
            <a:extLst>
              <a:ext uri="{FF2B5EF4-FFF2-40B4-BE49-F238E27FC236}">
                <a16:creationId xmlns:a16="http://schemas.microsoft.com/office/drawing/2014/main" id="{D15B2B36-96D8-2972-7570-D27CF3FB8F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32275" r="16148" b="-2"/>
          <a:stretch/>
        </p:blipFill>
        <p:spPr>
          <a:xfrm>
            <a:off x="3842657" y="-1"/>
            <a:ext cx="529896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49" y="1678666"/>
            <a:ext cx="3842636" cy="31765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r">
              <a:lnSpc>
                <a:spcPct val="90000"/>
              </a:lnSpc>
            </a:pPr>
            <a:r>
              <a:rPr lang="en-US" sz="1400" dirty="0"/>
              <a:t>Machine learning models, particularly Gradient Boosting, effectively predict housing prices.</a:t>
            </a:r>
            <a:br>
              <a:rPr lang="en-US" sz="1400" dirty="0"/>
            </a:br>
            <a:endParaRPr lang="en-US" sz="1400" dirty="0"/>
          </a:p>
          <a:p>
            <a:pPr marL="342900" indent="-342900" algn="r">
              <a:lnSpc>
                <a:spcPct val="90000"/>
              </a:lnSpc>
            </a:pPr>
            <a:r>
              <a:rPr lang="en-US" sz="1400" dirty="0"/>
              <a:t>Key influencing factors include living space, home quality, and location.</a:t>
            </a:r>
            <a:br>
              <a:rPr lang="en-US" sz="1400" dirty="0"/>
            </a:br>
            <a:endParaRPr lang="en-US" sz="1400" dirty="0"/>
          </a:p>
          <a:p>
            <a:pPr marL="342900" indent="-342900" algn="r">
              <a:lnSpc>
                <a:spcPct val="90000"/>
              </a:lnSpc>
            </a:pPr>
            <a:r>
              <a:rPr lang="en-US" sz="1400" dirty="0"/>
              <a:t>The insights derived can drive data-driven decision-making in real estate.</a:t>
            </a:r>
            <a:br>
              <a:rPr lang="en-US" sz="1400" dirty="0"/>
            </a:br>
            <a:endParaRPr lang="en-US" sz="1400" dirty="0"/>
          </a:p>
          <a:p>
            <a:pPr marL="342900" indent="-342900" algn="r">
              <a:lnSpc>
                <a:spcPct val="90000"/>
              </a:lnSpc>
            </a:pPr>
            <a:r>
              <a:rPr lang="en-US" sz="1400" dirty="0"/>
              <a:t>Future research should integrate external economic factors for more comprehensive analysis.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Gray 3D art">
            <a:extLst>
              <a:ext uri="{FF2B5EF4-FFF2-40B4-BE49-F238E27FC236}">
                <a16:creationId xmlns:a16="http://schemas.microsoft.com/office/drawing/2014/main" id="{CF51E39A-D51F-E3AA-BFE2-91A34DDD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69" r="33249" b="-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 dirty="0"/>
              <a:t>Open floor for Q&amp;A.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31" name="Picture 30" descr="A midsection of a person holding a miniature house">
            <a:extLst>
              <a:ext uri="{FF2B5EF4-FFF2-40B4-BE49-F238E27FC236}">
                <a16:creationId xmlns:a16="http://schemas.microsoft.com/office/drawing/2014/main" id="{C8AC96A4-BC98-75D2-0994-6D0646AA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32" r="18585" b="-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49" y="1678666"/>
            <a:ext cx="2815483" cy="3681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r">
              <a:lnSpc>
                <a:spcPct val="90000"/>
              </a:lnSpc>
            </a:pPr>
            <a:r>
              <a:rPr lang="en-US" sz="2000" dirty="0"/>
              <a:t>Accurate housing price prediction is crucial for homebuyers, sellers, and investors.</a:t>
            </a:r>
          </a:p>
          <a:p>
            <a:pPr marL="342900" indent="-342900" algn="r">
              <a:lnSpc>
                <a:spcPct val="90000"/>
              </a:lnSpc>
            </a:pPr>
            <a:r>
              <a:rPr lang="en-US" sz="2000" dirty="0"/>
              <a:t>This study leverages machine learning to analyze real estate features and predict property values.</a:t>
            </a:r>
          </a:p>
          <a:p>
            <a:pPr marL="342900" indent="-342900" algn="r">
              <a:lnSpc>
                <a:spcPct val="90000"/>
              </a:lnSpc>
            </a:pPr>
            <a:endParaRPr lang="en-US" sz="1400" dirty="0"/>
          </a:p>
          <a:p>
            <a:pPr algn="r">
              <a:lnSpc>
                <a:spcPct val="90000"/>
              </a:lnSpc>
            </a:pPr>
            <a:r>
              <a:rPr lang="en-US" sz="1400" dirty="0"/>
              <a:t> 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FA7EC-E935-182C-A9A6-2FD9F085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Key Questions: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2C909EB-A493-37A6-1D09-0C55841C0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07870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5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99" y="999460"/>
            <a:ext cx="4273550" cy="49344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/>
              <a:t>- Dataset: Ames Housing Dataset with 80+ attributes.</a:t>
            </a:r>
            <a:br>
              <a:rPr lang="en-US" sz="1800" dirty="0"/>
            </a:br>
            <a:endParaRPr lang="en-US" sz="1800" dirty="0"/>
          </a:p>
          <a:p>
            <a:pPr algn="r">
              <a:lnSpc>
                <a:spcPct val="90000"/>
              </a:lnSpc>
            </a:pPr>
            <a:r>
              <a:rPr lang="en-US" sz="1800" dirty="0"/>
              <a:t>- Key Features Considered: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</a:t>
            </a:r>
            <a:r>
              <a:rPr lang="en-US" sz="1800" dirty="0" err="1"/>
              <a:t>GrLivArea</a:t>
            </a:r>
            <a:r>
              <a:rPr lang="en-US" sz="1800" dirty="0"/>
              <a:t> (Above-ground living space)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</a:t>
            </a:r>
            <a:r>
              <a:rPr lang="en-US" sz="1800" dirty="0" err="1"/>
              <a:t>OverallQual</a:t>
            </a:r>
            <a:r>
              <a:rPr lang="en-US" sz="1800" dirty="0"/>
              <a:t> (Construction quality)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Neighborhood (Geographical location)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</a:t>
            </a:r>
            <a:r>
              <a:rPr lang="en-US" sz="1800" dirty="0" err="1"/>
              <a:t>GarageCars</a:t>
            </a:r>
            <a:r>
              <a:rPr lang="en-US" sz="1800" dirty="0"/>
              <a:t> (Number of garages)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</a:t>
            </a:r>
            <a:r>
              <a:rPr lang="en-US" sz="1800" dirty="0" err="1"/>
              <a:t>YearBuilt</a:t>
            </a:r>
            <a:r>
              <a:rPr lang="en-US" sz="1800" dirty="0"/>
              <a:t> (Year of construction)</a:t>
            </a:r>
            <a:br>
              <a:rPr lang="en-US" sz="1800" dirty="0"/>
            </a:br>
            <a:endParaRPr lang="en-US" sz="1800" dirty="0"/>
          </a:p>
          <a:p>
            <a:pPr algn="r">
              <a:lnSpc>
                <a:spcPct val="90000"/>
              </a:lnSpc>
            </a:pPr>
            <a:r>
              <a:rPr lang="en-US" sz="1800" dirty="0"/>
              <a:t>- Data Preprocessing Steps: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Handling missing values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Log transformation for </a:t>
            </a:r>
            <a:r>
              <a:rPr lang="en-US" sz="1800" dirty="0" err="1"/>
              <a:t>SalePrice</a:t>
            </a:r>
            <a:endParaRPr lang="en-US" sz="1800" dirty="0"/>
          </a:p>
          <a:p>
            <a:pPr algn="r">
              <a:lnSpc>
                <a:spcPct val="90000"/>
              </a:lnSpc>
            </a:pPr>
            <a:r>
              <a:rPr lang="en-US" sz="1800" dirty="0"/>
              <a:t>  - One-hot encoding categorical variables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Standardization of numerical features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121775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Feature Correlation Heatmap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315" y="2160590"/>
            <a:ext cx="2980457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This heatmap illustrates the correlation between key housing features.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 strong positive correlation exists between living area, overall quality, and </a:t>
            </a:r>
            <a:r>
              <a:rPr lang="en-US" dirty="0" err="1">
                <a:solidFill>
                  <a:schemeClr val="bg1"/>
                </a:solidFill>
              </a:rPr>
              <a:t>SalePrice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 descr="correlation_heatmap_act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28409"/>
            <a:ext cx="4066685" cy="3740942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Small tree">
            <a:extLst>
              <a:ext uri="{FF2B5EF4-FFF2-40B4-BE49-F238E27FC236}">
                <a16:creationId xmlns:a16="http://schemas.microsoft.com/office/drawing/2014/main" id="{BB7160BF-ACF4-EC30-83D3-0E8A3CE8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03" r="38514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991" y="1678664"/>
            <a:ext cx="3572669" cy="34186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- </a:t>
            </a:r>
            <a:r>
              <a:rPr lang="en-US" sz="1800" dirty="0"/>
              <a:t>Best Performing Model: Gradient Boosting (</a:t>
            </a:r>
            <a:r>
              <a:rPr lang="en-US" sz="1800" dirty="0" err="1"/>
              <a:t>XGBoost</a:t>
            </a:r>
            <a:r>
              <a:rPr lang="en-US" sz="1800" dirty="0"/>
              <a:t>)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R² Score: 0.91 (Explains 91% of price variance)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RMSE: 0.12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MAE: 0.08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- Other Models: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Random Forest performed well but slightly less accurate.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  - Decision Tree had the weakest performance due to overfitting.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Neighborhood vs SalePrice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2215" y="2160589"/>
            <a:ext cx="220103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boxplot shows that housing prices vary significantly by neighborhood.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Affluent areas like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NoRidge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StoneBr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consistently higher median home prices.</a:t>
            </a:r>
          </a:p>
        </p:txBody>
      </p:sp>
      <p:pic>
        <p:nvPicPr>
          <p:cNvPr id="3" name="Picture 2" descr="boxplot_neighborhood_actual.png"/>
          <p:cNvPicPr>
            <a:picLocks noChangeAspect="1"/>
          </p:cNvPicPr>
          <p:nvPr/>
        </p:nvPicPr>
        <p:blipFill>
          <a:blip r:embed="rId2"/>
          <a:srcRect l="26014" r="21601" b="1"/>
          <a:stretch/>
        </p:blipFill>
        <p:spPr>
          <a:xfrm>
            <a:off x="508000" y="2159331"/>
            <a:ext cx="4012827" cy="3882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Actual vs. Predicted Sale Prices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315" y="2160590"/>
            <a:ext cx="2980457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This scatterplot compares predicted vs actual prices.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The strong alignment along the diagonal indicates that the model performs well in price estimation.</a:t>
            </a:r>
          </a:p>
        </p:txBody>
      </p:sp>
      <p:pic>
        <p:nvPicPr>
          <p:cNvPr id="3" name="Picture 2" descr="scatterplot_actual_vs_predicted_act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13234"/>
            <a:ext cx="3857625" cy="3556117"/>
          </a:xfrm>
          <a:prstGeom prst="rect">
            <a:avLst/>
          </a:prstGeom>
        </p:spPr>
      </p:pic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Houses in a village">
            <a:extLst>
              <a:ext uri="{FF2B5EF4-FFF2-40B4-BE49-F238E27FC236}">
                <a16:creationId xmlns:a16="http://schemas.microsoft.com/office/drawing/2014/main" id="{14D481D6-7AB4-02DA-2116-93863E31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19331" r="22719"/>
          <a:stretch/>
        </p:blipFill>
        <p:spPr>
          <a:xfrm>
            <a:off x="3842657" y="-1"/>
            <a:ext cx="529896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49" y="2110902"/>
            <a:ext cx="3842636" cy="2918298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 algn="r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For Homebuyers: Prioritize home size, quality, and location over lot size.</a:t>
            </a:r>
          </a:p>
          <a:p>
            <a:pPr marL="342900" indent="-342900" algn="r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For Real Estate Agents: Emphasize high-quality upgrades and neighborhood advantages.</a:t>
            </a:r>
          </a:p>
          <a:p>
            <a:pPr marL="342900" indent="-342900" algn="r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For Investors: Target high-income neighborhoods and focus on property upgrades.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1912</TotalTime>
  <Words>491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Predicting Housing Prices Based on Real Estate Features</vt:lpstr>
      <vt:lpstr>Accurate housing price prediction is crucial for homebuyers, sellers, and investors. This study leverages machine learning to analyze real estate features and predict property values.    </vt:lpstr>
      <vt:lpstr>Key Questions:</vt:lpstr>
      <vt:lpstr>- Dataset: Ames Housing Dataset with 80+ attributes.  - Key Features Considered:   - GrLivArea (Above-ground living space)   - OverallQual (Construction quality)   - Neighborhood (Geographical location)   - GarageCars (Number of garages)   - YearBuilt (Year of construction)  - Data Preprocessing Steps:   - Handling missing values   - Log transformation for SalePrice   - One-hot encoding categorical variables   - Standardization of numerical features</vt:lpstr>
      <vt:lpstr>Feature Correlation Heatmap</vt:lpstr>
      <vt:lpstr>- Best Performing Model: Gradient Boosting (XGBoost)   - R² Score: 0.91 (Explains 91% of price variance)   - RMSE: 0.12   - MAE: 0.08 - Other Models:   - Random Forest performed well but slightly less accurate.   - Decision Tree had the weakest performance due to overfitting.</vt:lpstr>
      <vt:lpstr>Neighborhood vs SalePrice</vt:lpstr>
      <vt:lpstr>Actual vs. Predicted Sale Prices</vt:lpstr>
      <vt:lpstr>For Homebuyers: Prioritize home size, quality, and location over lot size. For Real Estate Agents: Emphasize high-quality upgrades and neighborhood advantages. For Investors: Target high-income neighborhoods and focus on property upgrades.</vt:lpstr>
      <vt:lpstr>- Short-Term:   - Use XGBoost for real estate price prediction.   - Enhance pricing strategies using feature importance insights.   - Implement automated valuation models for real estate firms.  - Long-Term:   - Incorporate economic indicators (e.g., mortgage rates, employment trends).   - Explore deep learning for improved accuracy.   - Conduct a longitudinal study on housing market trends.   - Consider external macroeconomic factors influencing real estate trends.</vt:lpstr>
      <vt:lpstr>Machine learning models, particularly Gradient Boosting, effectively predict housing prices.  Key influencing factors include living space, home quality, and location.  The insights derived can drive data-driven decision-making in real estate.  Future research should integrate external economic factors for more comprehensive analysis.</vt:lpstr>
      <vt:lpstr>Open floor for Q&amp;A.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bobi</dc:creator>
  <cp:keywords/>
  <dc:description>generated using python-pptx</dc:description>
  <cp:lastModifiedBy>Bobga-Herman Gwanvoma</cp:lastModifiedBy>
  <cp:revision>3</cp:revision>
  <dcterms:created xsi:type="dcterms:W3CDTF">2013-01-27T09:14:16Z</dcterms:created>
  <dcterms:modified xsi:type="dcterms:W3CDTF">2025-03-03T04:22:39Z</dcterms:modified>
  <cp:category/>
</cp:coreProperties>
</file>