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00" r:id="rId3"/>
    <p:sldId id="287" r:id="rId4"/>
    <p:sldId id="288" r:id="rId5"/>
    <p:sldId id="289" r:id="rId6"/>
    <p:sldId id="291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69D9-7E23-A648-9E2A-EE126402B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1DE0B-D151-C047-8678-D3D11EC0F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0C25-DBEE-FC4A-AB9E-27391E32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ADD6-53AC-E240-AA97-7B196758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39F1-12F1-FB4F-BC21-394E5E85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2525-18AF-7F4D-B4D4-EC900A69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79080-7A32-3648-84FD-C401E17C5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FFC2-26AD-9648-A32B-780B9ABB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2E26-FE49-694A-B16E-3D25BA05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9D28-3BA1-D84A-AE5D-A876F32D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DC96D-A574-A141-98BB-E8A270F17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396E0-675C-E94B-915A-92C54FB7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AFC9E-C95E-484F-BBE2-C1A6864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1B3E-A0C8-8549-993D-2B1C85F8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1510-6B0F-C54C-BBE7-37AED861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9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7236-5861-E14F-BA09-54A0305D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BFEE-14F8-4D41-9691-EA323604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9613-5872-A84F-9B81-F118B486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4D03-3FD8-A14B-8607-D5CDA686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F1A0-3A8E-CC41-ACFC-A44BD9A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E6C3-0CD1-FC4C-9F54-4BA0EC68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5DCC-AFE3-344F-B205-FB48CA8B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12584-063F-9A45-BE5E-FA45569B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1257-BA11-7941-963E-F115E756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CD73-E129-C345-AFEE-02E60080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D375-07E6-8646-A277-1609D350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3684-789F-B64B-B534-2392AF8F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DA6EA-4C87-864D-AEB8-D75C76C8B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4C5C2-E8E8-9D48-8283-924821C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36E2A-A452-B14C-A8EC-9DDA515D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D496F-8F1C-2248-9D03-34C65759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5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897-CC1F-3547-A9CB-4BC57216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5ADC9-201B-5C4F-B2BC-F9B3D194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86B2A-83F1-FF4F-B47B-E6B59D92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3BCE8-CE94-5640-8428-EC6D42BF0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99457-C268-8846-BB7A-A76D32983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866A9-09A6-9643-8C62-D39EE503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4E06F-3427-C249-B595-68344A3B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FB02E-C159-C54C-BEAE-4237A9F8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2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DD71-BA5C-EF4D-8E1D-96775B8E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86AF1-AEC7-7C45-8E1C-22F09586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0BEEB-ABDA-EF40-AEBD-CBA09FF2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C2E5D-3C69-5444-95BC-771EE9D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75375-8907-5F4C-9F94-CA427256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2388C-7D13-2C4B-B5D8-E7809C05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E7C2B-D9A8-5543-BB73-951DB953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0743-45D8-154E-A700-73962F1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DA80-59B3-DC40-9793-AE9DD4F5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FF51D-ECD3-564F-84FE-699CE1CD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F6CAF-2E7E-1E4F-A47C-343C9162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96C5-98F1-7C41-B0E2-AF678EC2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4255A-2CD2-A944-9EC4-7121FABC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BDC5-E99E-2743-9CF7-7565A0EC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C3C60-FB07-0D4C-BCEF-092426C9C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FB136-48E0-764C-A2B6-8B222DBB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95763-FA45-F540-B152-9B2A309A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4EDFD-8070-A944-A41F-73122BBA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41802-58CE-CD42-914B-F2FD581E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0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E2248-B01D-8F4D-8332-2FB2A21C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7C709-C7CC-2F40-AED3-16C9ADB12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0537-4D78-1B47-92A8-7BC2F2C52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F7ECE-96F7-6545-BF28-0283EB22B35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7EF1-A2E5-9244-ACAC-8FF3DE369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261D-8118-BA48-A745-B7EEAF191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obertouniritter@outlook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728" y="1141217"/>
            <a:ext cx="9433089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American Typewriter" panose="02090604020004020304" pitchFamily="18" charset="77"/>
              </a:rPr>
              <a:t>2. Arquitetura Data Lake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8A5AD-E8D1-E641-BF79-4AB252D52CCC}"/>
              </a:ext>
            </a:extLst>
          </p:cNvPr>
          <p:cNvSpPr txBox="1"/>
          <p:nvPr/>
        </p:nvSpPr>
        <p:spPr>
          <a:xfrm>
            <a:off x="7639640" y="0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=01</a:t>
            </a:r>
          </a:p>
        </p:txBody>
      </p:sp>
    </p:spTree>
    <p:extLst>
      <p:ext uri="{BB962C8B-B14F-4D97-AF65-F5344CB8AC3E}">
        <p14:creationId xmlns:p14="http://schemas.microsoft.com/office/powerpoint/2010/main" val="202411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876" y="1866609"/>
            <a:ext cx="6096801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Esta camada é responsável por inferir todos os esquemas dos dados recebidos no Data Lake e disponibilizá-los para uso dos analistas de dados, cientistas de dados e engenheiros de dados.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DC665-1935-2448-91B0-E6D629DC3EDC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=01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11E6F7-79AF-3146-9E48-0D84E79507BE}"/>
              </a:ext>
            </a:extLst>
          </p:cNvPr>
          <p:cNvSpPr txBox="1">
            <a:spLocks/>
          </p:cNvSpPr>
          <p:nvPr/>
        </p:nvSpPr>
        <p:spPr>
          <a:xfrm>
            <a:off x="760533" y="2799461"/>
            <a:ext cx="3379327" cy="1259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Metadados</a:t>
            </a:r>
            <a:endParaRPr lang="pt-BR" sz="44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99D13B1-DFE7-E64C-B221-75F3842A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Data Lake </a:t>
            </a:r>
            <a:endParaRPr lang="pt-BR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053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876" y="1866609"/>
            <a:ext cx="6096801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Esta camada é responsável por executar e gerenciar todos os processamentos e agendamentos sob a arquitetura do Data Lake.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DC665-1935-2448-91B0-E6D629DC3EDC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=01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11E6F7-79AF-3146-9E48-0D84E79507BE}"/>
              </a:ext>
            </a:extLst>
          </p:cNvPr>
          <p:cNvSpPr txBox="1">
            <a:spLocks/>
          </p:cNvSpPr>
          <p:nvPr/>
        </p:nvSpPr>
        <p:spPr>
          <a:xfrm>
            <a:off x="480323" y="2809561"/>
            <a:ext cx="3793712" cy="1259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Orquestrador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99D13B1-DFE7-E64C-B221-75F3842A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Data Lake </a:t>
            </a:r>
            <a:endParaRPr lang="pt-BR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723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2067572-B27D-8942-B8D7-D98FC08B37C0}"/>
              </a:ext>
            </a:extLst>
          </p:cNvPr>
          <p:cNvSpPr/>
          <p:nvPr/>
        </p:nvSpPr>
        <p:spPr>
          <a:xfrm>
            <a:off x="75415" y="933254"/>
            <a:ext cx="12038028" cy="5810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dirty="0"/>
              <a:t>Orquestrador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E783F-5AC3-5343-82DA-F624C51A2AE6}"/>
              </a:ext>
            </a:extLst>
          </p:cNvPr>
          <p:cNvSpPr/>
          <p:nvPr/>
        </p:nvSpPr>
        <p:spPr>
          <a:xfrm>
            <a:off x="701039" y="1897380"/>
            <a:ext cx="10721341" cy="4686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dirty="0"/>
              <a:t>Armazenamento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13E67F-13CF-FB4D-A3FA-8C02688E2E8D}"/>
              </a:ext>
            </a:extLst>
          </p:cNvPr>
          <p:cNvSpPr/>
          <p:nvPr/>
        </p:nvSpPr>
        <p:spPr>
          <a:xfrm>
            <a:off x="1305008" y="3602024"/>
            <a:ext cx="9626075" cy="27054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dirty="0" err="1"/>
              <a:t>Metadado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621D7-51A6-8443-98EA-773C37891C04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17F82-D1CF-4A40-A68E-71076C1E1BA9}"/>
              </a:ext>
            </a:extLst>
          </p:cNvPr>
          <p:cNvSpPr/>
          <p:nvPr/>
        </p:nvSpPr>
        <p:spPr>
          <a:xfrm>
            <a:off x="156210" y="1079384"/>
            <a:ext cx="11879580" cy="49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Ingestão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14AB2-990D-0045-AE6B-FC66D7F38E9C}"/>
              </a:ext>
            </a:extLst>
          </p:cNvPr>
          <p:cNvSpPr/>
          <p:nvPr/>
        </p:nvSpPr>
        <p:spPr>
          <a:xfrm>
            <a:off x="1929266" y="2232550"/>
            <a:ext cx="8377560" cy="49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Lake – Zona Crua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15EAF2-7A93-E744-BE96-E9EE9EDBD7E7}"/>
              </a:ext>
            </a:extLst>
          </p:cNvPr>
          <p:cNvSpPr/>
          <p:nvPr/>
        </p:nvSpPr>
        <p:spPr>
          <a:xfrm>
            <a:off x="1929266" y="4017701"/>
            <a:ext cx="8377560" cy="49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Lake – Zona Particionada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03DC9-6E45-C344-AF21-0EFEF87B7167}"/>
              </a:ext>
            </a:extLst>
          </p:cNvPr>
          <p:cNvSpPr/>
          <p:nvPr/>
        </p:nvSpPr>
        <p:spPr>
          <a:xfrm>
            <a:off x="1929266" y="4676128"/>
            <a:ext cx="8377560" cy="49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Lake – Zona Refinada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712B35-FE24-5B44-9A17-73903867CE87}"/>
              </a:ext>
            </a:extLst>
          </p:cNvPr>
          <p:cNvSpPr/>
          <p:nvPr/>
        </p:nvSpPr>
        <p:spPr>
          <a:xfrm>
            <a:off x="1929266" y="5334555"/>
            <a:ext cx="8377560" cy="49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Lake – Zona Usuários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FB4198-45A4-D749-BBCB-F84DA0045B3B}"/>
              </a:ext>
            </a:extLst>
          </p:cNvPr>
          <p:cNvSpPr/>
          <p:nvPr/>
        </p:nvSpPr>
        <p:spPr>
          <a:xfrm>
            <a:off x="1929266" y="2890977"/>
            <a:ext cx="8377560" cy="49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Lake – Zona Transitória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723515-2752-344E-9741-80D429787870}"/>
              </a:ext>
            </a:extLst>
          </p:cNvPr>
          <p:cNvSpPr txBox="1">
            <a:spLocks/>
          </p:cNvSpPr>
          <p:nvPr/>
        </p:nvSpPr>
        <p:spPr>
          <a:xfrm>
            <a:off x="156209" y="-87491"/>
            <a:ext cx="7731625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American Typewriter" panose="02090604020004020304" pitchFamily="18" charset="77"/>
              </a:rPr>
              <a:t>Data Lake </a:t>
            </a:r>
            <a:endParaRPr lang="pt-BR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" name="U-Turn Arrow 1">
            <a:extLst>
              <a:ext uri="{FF2B5EF4-FFF2-40B4-BE49-F238E27FC236}">
                <a16:creationId xmlns:a16="http://schemas.microsoft.com/office/drawing/2014/main" id="{927E203C-F482-A947-90F6-B1A8D5BF2829}"/>
              </a:ext>
            </a:extLst>
          </p:cNvPr>
          <p:cNvSpPr/>
          <p:nvPr/>
        </p:nvSpPr>
        <p:spPr>
          <a:xfrm rot="5400000">
            <a:off x="10196344" y="2763715"/>
            <a:ext cx="497149" cy="2545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824828F6-9BD2-8443-BC16-800AC3B9D5EF}"/>
              </a:ext>
            </a:extLst>
          </p:cNvPr>
          <p:cNvSpPr/>
          <p:nvPr/>
        </p:nvSpPr>
        <p:spPr>
          <a:xfrm rot="5400000">
            <a:off x="10196344" y="4548866"/>
            <a:ext cx="497149" cy="2545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301B221A-1CBB-714A-BB03-CD1EBCCF0F56}"/>
              </a:ext>
            </a:extLst>
          </p:cNvPr>
          <p:cNvSpPr/>
          <p:nvPr/>
        </p:nvSpPr>
        <p:spPr>
          <a:xfrm rot="5400000">
            <a:off x="10196344" y="5207293"/>
            <a:ext cx="497149" cy="2545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EA4575B1-F3AD-984F-A735-6428C65D6204}"/>
              </a:ext>
            </a:extLst>
          </p:cNvPr>
          <p:cNvSpPr/>
          <p:nvPr/>
        </p:nvSpPr>
        <p:spPr>
          <a:xfrm rot="5400000">
            <a:off x="10012845" y="3592033"/>
            <a:ext cx="864148" cy="2545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4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A5084E-7B0B-5246-8F9E-C6D46B46B000}"/>
              </a:ext>
            </a:extLst>
          </p:cNvPr>
          <p:cNvSpPr txBox="1">
            <a:spLocks/>
          </p:cNvSpPr>
          <p:nvPr/>
        </p:nvSpPr>
        <p:spPr>
          <a:xfrm>
            <a:off x="156209" y="-87491"/>
            <a:ext cx="11633473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American Typewriter" panose="02090604020004020304" pitchFamily="18" charset="77"/>
              </a:rPr>
              <a:t>Data Lake – </a:t>
            </a:r>
            <a:r>
              <a:rPr lang="en-US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Fluxo</a:t>
            </a:r>
            <a:r>
              <a:rPr lang="en-US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Processamento</a:t>
            </a:r>
            <a:r>
              <a:rPr lang="en-US" dirty="0">
                <a:solidFill>
                  <a:srgbClr val="000000"/>
                </a:solidFill>
                <a:latin typeface="American Typewriter" panose="02090604020004020304" pitchFamily="18" charset="77"/>
              </a:rPr>
              <a:t> </a:t>
            </a:r>
            <a:endParaRPr lang="pt-BR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5A2C-9BFD-E542-AF15-0645B45EC188}"/>
              </a:ext>
            </a:extLst>
          </p:cNvPr>
          <p:cNvSpPr/>
          <p:nvPr/>
        </p:nvSpPr>
        <p:spPr>
          <a:xfrm>
            <a:off x="390162" y="314644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FD2DF-1E73-4149-A420-57EB13B6C910}"/>
              </a:ext>
            </a:extLst>
          </p:cNvPr>
          <p:cNvSpPr/>
          <p:nvPr/>
        </p:nvSpPr>
        <p:spPr>
          <a:xfrm>
            <a:off x="390162" y="387796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Celular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3EF17-2E77-0D4B-B90D-EFFF0245B479}"/>
              </a:ext>
            </a:extLst>
          </p:cNvPr>
          <p:cNvSpPr/>
          <p:nvPr/>
        </p:nvSpPr>
        <p:spPr>
          <a:xfrm>
            <a:off x="390162" y="460948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0F23C-9F19-044A-B1C3-C6D1788A4ECE}"/>
              </a:ext>
            </a:extLst>
          </p:cNvPr>
          <p:cNvSpPr/>
          <p:nvPr/>
        </p:nvSpPr>
        <p:spPr>
          <a:xfrm>
            <a:off x="2994297" y="342076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9F6AE6-2B23-3E4C-A0FF-FF63E00AE770}"/>
              </a:ext>
            </a:extLst>
          </p:cNvPr>
          <p:cNvSpPr/>
          <p:nvPr/>
        </p:nvSpPr>
        <p:spPr>
          <a:xfrm>
            <a:off x="5261610" y="3429000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Zona Crua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9496C-2A5E-3146-B8A1-74CF6C7B2CF3}"/>
              </a:ext>
            </a:extLst>
          </p:cNvPr>
          <p:cNvSpPr/>
          <p:nvPr/>
        </p:nvSpPr>
        <p:spPr>
          <a:xfrm>
            <a:off x="7691256" y="2669580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Zona Transitória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CCC29-9D3C-914C-85CB-0FF03268A9B2}"/>
              </a:ext>
            </a:extLst>
          </p:cNvPr>
          <p:cNvSpPr/>
          <p:nvPr/>
        </p:nvSpPr>
        <p:spPr>
          <a:xfrm>
            <a:off x="10120902" y="3218220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Zona Refinada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73CAEF-F625-1D49-B75B-AA9BCCC6854E}"/>
              </a:ext>
            </a:extLst>
          </p:cNvPr>
          <p:cNvSpPr/>
          <p:nvPr/>
        </p:nvSpPr>
        <p:spPr>
          <a:xfrm>
            <a:off x="10120902" y="488380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Zona Usuários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0F0F64-EDF8-A54B-ADA8-8459FBCE1941}"/>
              </a:ext>
            </a:extLst>
          </p:cNvPr>
          <p:cNvSpPr/>
          <p:nvPr/>
        </p:nvSpPr>
        <p:spPr>
          <a:xfrm>
            <a:off x="2994297" y="417514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Eventos / Filas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EB26E-EC6C-DA45-94AE-C402F14896C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058942" y="3420765"/>
            <a:ext cx="935355" cy="274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9B449-1FA3-FB48-83B7-7041DE16AA76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2058942" y="3420765"/>
            <a:ext cx="935355" cy="1028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788213-5A86-E046-A257-4622DBC918FD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058942" y="3695085"/>
            <a:ext cx="935355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4C9BC9-0921-C241-AFA3-A13F07011A77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058942" y="4152285"/>
            <a:ext cx="935355" cy="297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F616FC-6DC7-DE46-9F83-AFC4A3E4B72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2058942" y="4449465"/>
            <a:ext cx="935355" cy="43434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A8D564-20DB-FF42-B9A5-BAFE339F76A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663077" y="3695085"/>
            <a:ext cx="598533" cy="8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31DC6-3851-114D-88F6-A03DA96A2018}"/>
              </a:ext>
            </a:extLst>
          </p:cNvPr>
          <p:cNvSpPr/>
          <p:nvPr/>
        </p:nvSpPr>
        <p:spPr>
          <a:xfrm>
            <a:off x="5167903" y="4699912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Lote / Tempo real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416962-C297-D140-A418-EC3FC44267C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4663077" y="4449465"/>
            <a:ext cx="504826" cy="524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8DC708-48D5-7147-A1E2-94C6146F9A2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6002293" y="3977640"/>
            <a:ext cx="93707" cy="722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F635B6B-7127-254A-A127-D2839F2BD836}"/>
              </a:ext>
            </a:extLst>
          </p:cNvPr>
          <p:cNvSpPr/>
          <p:nvPr/>
        </p:nvSpPr>
        <p:spPr>
          <a:xfrm>
            <a:off x="7691256" y="375223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Zona Particionada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E62B24-25FB-F646-9E4E-1A6737AF29B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930390" y="2943900"/>
            <a:ext cx="760866" cy="759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BC618B-7A6B-D74F-9633-83E848905634}"/>
              </a:ext>
            </a:extLst>
          </p:cNvPr>
          <p:cNvCxnSpPr>
            <a:stCxn id="10" idx="3"/>
            <a:endCxn id="42" idx="1"/>
          </p:cNvCxnSpPr>
          <p:nvPr/>
        </p:nvCxnSpPr>
        <p:spPr>
          <a:xfrm>
            <a:off x="6930390" y="3703320"/>
            <a:ext cx="760866" cy="323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D16498-8212-4642-954D-F16BD3ED68DC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8525646" y="3218220"/>
            <a:ext cx="0" cy="5340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7ACAEC-A2ED-8B4D-B2A6-2B2235E1E458}"/>
              </a:ext>
            </a:extLst>
          </p:cNvPr>
          <p:cNvCxnSpPr>
            <a:stCxn id="42" idx="3"/>
            <a:endCxn id="12" idx="1"/>
          </p:cNvCxnSpPr>
          <p:nvPr/>
        </p:nvCxnSpPr>
        <p:spPr>
          <a:xfrm flipV="1">
            <a:off x="9360036" y="3492540"/>
            <a:ext cx="760866" cy="5340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68F927-25F9-2941-90A8-7D1550034B0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955292" y="3766860"/>
            <a:ext cx="0" cy="1116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4EE3F0-6FF6-7D44-857D-6FA0571F15D1}"/>
              </a:ext>
            </a:extLst>
          </p:cNvPr>
          <p:cNvCxnSpPr>
            <a:stCxn id="42" idx="3"/>
          </p:cNvCxnSpPr>
          <p:nvPr/>
        </p:nvCxnSpPr>
        <p:spPr>
          <a:xfrm>
            <a:off x="9360036" y="4026555"/>
            <a:ext cx="760866" cy="1221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1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A5084E-7B0B-5246-8F9E-C6D46B46B000}"/>
              </a:ext>
            </a:extLst>
          </p:cNvPr>
          <p:cNvSpPr txBox="1">
            <a:spLocks/>
          </p:cNvSpPr>
          <p:nvPr/>
        </p:nvSpPr>
        <p:spPr>
          <a:xfrm>
            <a:off x="156209" y="-87491"/>
            <a:ext cx="11633473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American Typewriter" panose="02090604020004020304" pitchFamily="18" charset="77"/>
              </a:rPr>
              <a:t>Data Lake – </a:t>
            </a:r>
            <a:r>
              <a:rPr lang="en-US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Fluxo</a:t>
            </a:r>
            <a:r>
              <a:rPr lang="en-US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Processamento</a:t>
            </a:r>
            <a:r>
              <a:rPr lang="en-US" dirty="0">
                <a:solidFill>
                  <a:srgbClr val="000000"/>
                </a:solidFill>
                <a:latin typeface="American Typewriter" panose="02090604020004020304" pitchFamily="18" charset="77"/>
              </a:rPr>
              <a:t> </a:t>
            </a:r>
            <a:endParaRPr lang="pt-BR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5A2C-9BFD-E542-AF15-0645B45EC188}"/>
              </a:ext>
            </a:extLst>
          </p:cNvPr>
          <p:cNvSpPr/>
          <p:nvPr/>
        </p:nvSpPr>
        <p:spPr>
          <a:xfrm>
            <a:off x="390162" y="314644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Application</a:t>
            </a: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FD2DF-1E73-4149-A420-57EB13B6C910}"/>
              </a:ext>
            </a:extLst>
          </p:cNvPr>
          <p:cNvSpPr/>
          <p:nvPr/>
        </p:nvSpPr>
        <p:spPr>
          <a:xfrm>
            <a:off x="390162" y="387796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Mobile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3EF17-2E77-0D4B-B90D-EFFF0245B479}"/>
              </a:ext>
            </a:extLst>
          </p:cNvPr>
          <p:cNvSpPr/>
          <p:nvPr/>
        </p:nvSpPr>
        <p:spPr>
          <a:xfrm>
            <a:off x="390162" y="460948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0F23C-9F19-044A-B1C3-C6D1788A4ECE}"/>
              </a:ext>
            </a:extLst>
          </p:cNvPr>
          <p:cNvSpPr/>
          <p:nvPr/>
        </p:nvSpPr>
        <p:spPr>
          <a:xfrm>
            <a:off x="2994297" y="342076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Databases</a:t>
            </a:r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9F6AE6-2B23-3E4C-A0FF-FF63E00AE770}"/>
              </a:ext>
            </a:extLst>
          </p:cNvPr>
          <p:cNvSpPr/>
          <p:nvPr/>
        </p:nvSpPr>
        <p:spPr>
          <a:xfrm>
            <a:off x="5261610" y="3429000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Raw</a:t>
            </a:r>
            <a:r>
              <a:rPr lang="pt-BR" dirty="0"/>
              <a:t> Zone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9496C-2A5E-3146-B8A1-74CF6C7B2CF3}"/>
              </a:ext>
            </a:extLst>
          </p:cNvPr>
          <p:cNvSpPr/>
          <p:nvPr/>
        </p:nvSpPr>
        <p:spPr>
          <a:xfrm>
            <a:off x="7691256" y="2669580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Transient</a:t>
            </a:r>
            <a:r>
              <a:rPr lang="pt-BR" dirty="0"/>
              <a:t> Zone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CCC29-9D3C-914C-85CB-0FF03268A9B2}"/>
              </a:ext>
            </a:extLst>
          </p:cNvPr>
          <p:cNvSpPr/>
          <p:nvPr/>
        </p:nvSpPr>
        <p:spPr>
          <a:xfrm>
            <a:off x="10120902" y="3218220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Refined</a:t>
            </a:r>
            <a:r>
              <a:rPr lang="pt-BR" dirty="0"/>
              <a:t> Zone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73CAEF-F625-1D49-B75B-AA9BCCC6854E}"/>
              </a:ext>
            </a:extLst>
          </p:cNvPr>
          <p:cNvSpPr/>
          <p:nvPr/>
        </p:nvSpPr>
        <p:spPr>
          <a:xfrm>
            <a:off x="10120902" y="488380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Sandbox</a:t>
            </a:r>
            <a:endParaRPr lang="pt-B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0F0F64-EDF8-A54B-ADA8-8459FBCE1941}"/>
              </a:ext>
            </a:extLst>
          </p:cNvPr>
          <p:cNvSpPr/>
          <p:nvPr/>
        </p:nvSpPr>
        <p:spPr>
          <a:xfrm>
            <a:off x="2994297" y="417514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Events</a:t>
            </a:r>
            <a:r>
              <a:rPr lang="pt-BR" dirty="0"/>
              <a:t> / </a:t>
            </a:r>
            <a:r>
              <a:rPr lang="pt-BR" dirty="0" err="1"/>
              <a:t>Queue</a:t>
            </a:r>
            <a:r>
              <a:rPr lang="pt-BR" dirty="0"/>
              <a:t> / Streaming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EB26E-EC6C-DA45-94AE-C402F14896C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058942" y="3420765"/>
            <a:ext cx="935355" cy="274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9B449-1FA3-FB48-83B7-7041DE16AA76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2058942" y="3420765"/>
            <a:ext cx="935355" cy="1028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788213-5A86-E046-A257-4622DBC918FD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058942" y="3695085"/>
            <a:ext cx="935355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4C9BC9-0921-C241-AFA3-A13F07011A77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058942" y="4152285"/>
            <a:ext cx="935355" cy="297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F616FC-6DC7-DE46-9F83-AFC4A3E4B72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2058942" y="4449465"/>
            <a:ext cx="935355" cy="43434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A8D564-20DB-FF42-B9A5-BAFE339F76A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663077" y="3695085"/>
            <a:ext cx="598533" cy="8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31DC6-3851-114D-88F6-A03DA96A2018}"/>
              </a:ext>
            </a:extLst>
          </p:cNvPr>
          <p:cNvSpPr/>
          <p:nvPr/>
        </p:nvSpPr>
        <p:spPr>
          <a:xfrm>
            <a:off x="5261610" y="464885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Batch/ Real-Time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416962-C297-D140-A418-EC3FC44267C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4663077" y="4449465"/>
            <a:ext cx="598533" cy="473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8DC708-48D5-7147-A1E2-94C6146F9A2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6096000" y="3977640"/>
            <a:ext cx="0" cy="6712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F635B6B-7127-254A-A127-D2839F2BD836}"/>
              </a:ext>
            </a:extLst>
          </p:cNvPr>
          <p:cNvSpPr/>
          <p:nvPr/>
        </p:nvSpPr>
        <p:spPr>
          <a:xfrm>
            <a:off x="7691256" y="3752235"/>
            <a:ext cx="16687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Trusted</a:t>
            </a:r>
            <a:r>
              <a:rPr lang="pt-BR" dirty="0"/>
              <a:t> Zone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E62B24-25FB-F646-9E4E-1A6737AF29B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930390" y="2943900"/>
            <a:ext cx="760866" cy="759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BC618B-7A6B-D74F-9633-83E848905634}"/>
              </a:ext>
            </a:extLst>
          </p:cNvPr>
          <p:cNvCxnSpPr>
            <a:stCxn id="10" idx="3"/>
            <a:endCxn id="42" idx="1"/>
          </p:cNvCxnSpPr>
          <p:nvPr/>
        </p:nvCxnSpPr>
        <p:spPr>
          <a:xfrm>
            <a:off x="6930390" y="3703320"/>
            <a:ext cx="760866" cy="323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D16498-8212-4642-954D-F16BD3ED68DC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8525646" y="3218220"/>
            <a:ext cx="0" cy="5340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7ACAEC-A2ED-8B4D-B2A6-2B2235E1E458}"/>
              </a:ext>
            </a:extLst>
          </p:cNvPr>
          <p:cNvCxnSpPr>
            <a:stCxn id="42" idx="3"/>
            <a:endCxn id="12" idx="1"/>
          </p:cNvCxnSpPr>
          <p:nvPr/>
        </p:nvCxnSpPr>
        <p:spPr>
          <a:xfrm flipV="1">
            <a:off x="9360036" y="3492540"/>
            <a:ext cx="760866" cy="5340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68F927-25F9-2941-90A8-7D1550034B0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955292" y="3766860"/>
            <a:ext cx="0" cy="1116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4EE3F0-6FF6-7D44-857D-6FA0571F15D1}"/>
              </a:ext>
            </a:extLst>
          </p:cNvPr>
          <p:cNvCxnSpPr>
            <a:stCxn id="42" idx="3"/>
          </p:cNvCxnSpPr>
          <p:nvPr/>
        </p:nvCxnSpPr>
        <p:spPr>
          <a:xfrm>
            <a:off x="9360036" y="4026555"/>
            <a:ext cx="760866" cy="1221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8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876" y="1043663"/>
            <a:ext cx="6096801" cy="5088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Como você criaria um desenho de arquitetura de Data Lake para sua empresa?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Montar um desenho de arquitetura utilizando os recursos e camadas apresentados até o momento.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Utilizar cenário atual de aplicações que usam nas suas empresas ou criar de forma livre.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Livre para uso de outras tecnologias que conheçam relacionadas a Big Data.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Grupos de 4-5 pessoas.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DC665-1935-2448-91B0-E6D629DC3EDC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=01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11E6F7-79AF-3146-9E48-0D84E79507BE}"/>
              </a:ext>
            </a:extLst>
          </p:cNvPr>
          <p:cNvSpPr txBox="1">
            <a:spLocks/>
          </p:cNvSpPr>
          <p:nvPr/>
        </p:nvSpPr>
        <p:spPr>
          <a:xfrm>
            <a:off x="1174470" y="2799461"/>
            <a:ext cx="2651497" cy="1259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Trabalho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FF1CE-885F-6445-9287-EB9EFD50DF0E}"/>
              </a:ext>
            </a:extLst>
          </p:cNvPr>
          <p:cNvSpPr txBox="1"/>
          <p:nvPr/>
        </p:nvSpPr>
        <p:spPr>
          <a:xfrm>
            <a:off x="5522567" y="5234940"/>
            <a:ext cx="6100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merican Typewriter" panose="02090604020004020304" pitchFamily="18" charset="77"/>
              </a:rPr>
              <a:t>Enviar o desenho para: </a:t>
            </a:r>
            <a:r>
              <a:rPr lang="pt-BR" dirty="0">
                <a:latin typeface="American Typewriter" panose="02090604020004020304" pitchFamily="18" charset="77"/>
                <a:hlinkClick r:id="rId4"/>
              </a:rPr>
              <a:t>robertouniritter@outlook.com</a:t>
            </a:r>
            <a:endParaRPr lang="pt-BR" dirty="0">
              <a:latin typeface="American Typewriter" panose="02090604020004020304" pitchFamily="18" charset="77"/>
            </a:endParaRPr>
          </a:p>
          <a:p>
            <a:endParaRPr lang="pt-BR" dirty="0">
              <a:latin typeface="American Typewriter" panose="02090604020004020304" pitchFamily="18" charset="77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91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728" y="1141217"/>
            <a:ext cx="9433089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American Typewriter" panose="02090604020004020304" pitchFamily="18" charset="77"/>
              </a:rPr>
              <a:t>Zonas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8A5AD-E8D1-E641-BF79-4AB252D52CCC}"/>
              </a:ext>
            </a:extLst>
          </p:cNvPr>
          <p:cNvSpPr txBox="1"/>
          <p:nvPr/>
        </p:nvSpPr>
        <p:spPr>
          <a:xfrm>
            <a:off x="7639640" y="0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=01</a:t>
            </a:r>
          </a:p>
        </p:txBody>
      </p:sp>
    </p:spTree>
    <p:extLst>
      <p:ext uri="{BB962C8B-B14F-4D97-AF65-F5344CB8AC3E}">
        <p14:creationId xmlns:p14="http://schemas.microsoft.com/office/powerpoint/2010/main" val="246513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Data Lake - Zonas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876" y="1866609"/>
            <a:ext cx="6096801" cy="42659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Zona responsável por receber os dados conforme suas origens.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Somente a camada de ingestão deverá ter permissão de escrita.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Processamentos só deverão ter permissão de leitura.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O dados deve permanecer nesta zona tal qual foi recebido pela camada de ingestão.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Usuários não deverão ter acesso à esta zona.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Esta zona normalmente não é realizada a catalogação dos </a:t>
            </a:r>
            <a:r>
              <a:rPr lang="pt-BR" dirty="0" err="1">
                <a:latin typeface="American Typewriter" panose="02090604020004020304" pitchFamily="18" charset="77"/>
              </a:rPr>
              <a:t>metadados</a:t>
            </a:r>
            <a:r>
              <a:rPr lang="pt-BR" dirty="0">
                <a:latin typeface="American Typewriter" panose="02090604020004020304" pitchFamily="18" charset="7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DC665-1935-2448-91B0-E6D629DC3EDC}"/>
              </a:ext>
            </a:extLst>
          </p:cNvPr>
          <p:cNvSpPr txBox="1"/>
          <p:nvPr/>
        </p:nvSpPr>
        <p:spPr>
          <a:xfrm>
            <a:off x="7639640" y="0"/>
            <a:ext cx="4632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=01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11E6F7-79AF-3146-9E48-0D84E79507BE}"/>
              </a:ext>
            </a:extLst>
          </p:cNvPr>
          <p:cNvSpPr txBox="1">
            <a:spLocks/>
          </p:cNvSpPr>
          <p:nvPr/>
        </p:nvSpPr>
        <p:spPr>
          <a:xfrm>
            <a:off x="1551697" y="2799461"/>
            <a:ext cx="1841953" cy="1259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Crua</a:t>
            </a:r>
            <a:endParaRPr lang="en-US" sz="44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4233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Data Lake - Zonas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0894" y="1683665"/>
            <a:ext cx="6350783" cy="426591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Responsável por organizar / particionar os dados recebidos na zona crua.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Armazenamento dos dados granulares.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Muito utilizada para auditoria de dados e análise de dados históricos.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Nesta zona normalmente é realizada a catalogação dos </a:t>
            </a:r>
            <a:r>
              <a:rPr lang="pt-BR" dirty="0" err="1">
                <a:latin typeface="American Typewriter" panose="02090604020004020304" pitchFamily="18" charset="77"/>
              </a:rPr>
              <a:t>metadados</a:t>
            </a:r>
            <a:r>
              <a:rPr lang="pt-BR" dirty="0">
                <a:latin typeface="American Typewriter" panose="02090604020004020304" pitchFamily="18" charset="7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No </a:t>
            </a:r>
            <a:r>
              <a:rPr lang="pt-BR" i="1" dirty="0">
                <a:latin typeface="American Typewriter" panose="02090604020004020304" pitchFamily="18" charset="77"/>
              </a:rPr>
              <a:t>self-</a:t>
            </a:r>
            <a:r>
              <a:rPr lang="pt-BR" i="1" dirty="0" err="1">
                <a:latin typeface="American Typewriter" panose="02090604020004020304" pitchFamily="18" charset="77"/>
              </a:rPr>
              <a:t>service</a:t>
            </a:r>
            <a:r>
              <a:rPr lang="pt-BR" dirty="0">
                <a:latin typeface="American Typewriter" panose="02090604020004020304" pitchFamily="18" charset="77"/>
              </a:rPr>
              <a:t> normalmente é disponibilizada esta zona para os analistas de dados, cientistas de dados e engenheiros de dados.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Nesta zona podemos organizar os dados por ‘N’ formas de partições.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YYYY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YYYY/MM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YYYY/MM/DD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YYYY/MM/DD/HH/MM/SS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...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Utilizada para geração de relatórios.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Necessário realizar controle de acesso e auditoria de dados acessados.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American Typewriter" panose="02090604020004020304" pitchFamily="18" charset="7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American Typewriter" panose="02090604020004020304" pitchFamily="18" charset="77"/>
            </a:endParaRPr>
          </a:p>
          <a:p>
            <a:pPr lvl="1" algn="just"/>
            <a:endParaRPr lang="pt-BR" dirty="0">
              <a:latin typeface="American Typewriter" panose="02090604020004020304" pitchFamily="18" charset="7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DC665-1935-2448-91B0-E6D629DC3EDC}"/>
              </a:ext>
            </a:extLst>
          </p:cNvPr>
          <p:cNvSpPr txBox="1"/>
          <p:nvPr/>
        </p:nvSpPr>
        <p:spPr>
          <a:xfrm>
            <a:off x="7639640" y="0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=01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11E6F7-79AF-3146-9E48-0D84E79507BE}"/>
              </a:ext>
            </a:extLst>
          </p:cNvPr>
          <p:cNvSpPr txBox="1">
            <a:spLocks/>
          </p:cNvSpPr>
          <p:nvPr/>
        </p:nvSpPr>
        <p:spPr>
          <a:xfrm>
            <a:off x="645459" y="2809561"/>
            <a:ext cx="3899647" cy="1259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Particionada</a:t>
            </a:r>
            <a:endParaRPr lang="en-US" sz="44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1496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Data Lake - Zonas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361" y="1801118"/>
            <a:ext cx="6096801" cy="426591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Zona responsável por armazenar dados normalizados e </a:t>
            </a:r>
            <a:r>
              <a:rPr lang="pt-BR" i="1" dirty="0">
                <a:latin typeface="American Typewriter" panose="02090604020004020304" pitchFamily="18" charset="77"/>
              </a:rPr>
              <a:t>Data </a:t>
            </a:r>
            <a:r>
              <a:rPr lang="pt-BR" i="1" dirty="0" err="1">
                <a:latin typeface="American Typewriter" panose="02090604020004020304" pitchFamily="18" charset="77"/>
              </a:rPr>
              <a:t>Marts</a:t>
            </a:r>
            <a:r>
              <a:rPr lang="pt-BR" dirty="0">
                <a:latin typeface="American Typewriter" panose="02090604020004020304" pitchFamily="18" charset="7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Utilizada para geração de relatórios.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Nesta zona é realizada a catalogação dos </a:t>
            </a:r>
            <a:r>
              <a:rPr lang="pt-BR" dirty="0" err="1">
                <a:latin typeface="American Typewriter" panose="02090604020004020304" pitchFamily="18" charset="77"/>
              </a:rPr>
              <a:t>metadados</a:t>
            </a:r>
            <a:r>
              <a:rPr lang="pt-BR" dirty="0">
                <a:latin typeface="American Typewriter" panose="02090604020004020304" pitchFamily="18" charset="7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No </a:t>
            </a:r>
            <a:r>
              <a:rPr lang="pt-BR" i="1" dirty="0">
                <a:latin typeface="American Typewriter" panose="02090604020004020304" pitchFamily="18" charset="77"/>
              </a:rPr>
              <a:t>self-</a:t>
            </a:r>
            <a:r>
              <a:rPr lang="pt-BR" i="1" dirty="0" err="1">
                <a:latin typeface="American Typewriter" panose="02090604020004020304" pitchFamily="18" charset="77"/>
              </a:rPr>
              <a:t>service</a:t>
            </a:r>
            <a:r>
              <a:rPr lang="pt-BR" dirty="0">
                <a:latin typeface="American Typewriter" panose="02090604020004020304" pitchFamily="18" charset="77"/>
              </a:rPr>
              <a:t> é disponibilizada esta zona para os analistas de dados, cientistas de dados e engenheiros de dados.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>
                <a:latin typeface="American Typewriter" panose="02090604020004020304" pitchFamily="18" charset="77"/>
              </a:rPr>
              <a:t>Particionamento</a:t>
            </a:r>
            <a:r>
              <a:rPr lang="pt-BR" dirty="0">
                <a:latin typeface="American Typewriter" panose="02090604020004020304" pitchFamily="18" charset="77"/>
              </a:rPr>
              <a:t> pode ser realizada por data/hora ou regra de negócio.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Esta zona pode ser utilizada como fonte dados para </a:t>
            </a:r>
            <a:r>
              <a:rPr lang="pt-BR" i="1" dirty="0">
                <a:latin typeface="American Typewriter" panose="02090604020004020304" pitchFamily="18" charset="77"/>
              </a:rPr>
              <a:t>Data </a:t>
            </a:r>
            <a:r>
              <a:rPr lang="pt-BR" i="1" dirty="0" err="1">
                <a:latin typeface="American Typewriter" panose="02090604020004020304" pitchFamily="18" charset="77"/>
              </a:rPr>
              <a:t>Warehouse</a:t>
            </a:r>
            <a:r>
              <a:rPr lang="pt-BR" dirty="0">
                <a:latin typeface="American Typewriter" panose="02090604020004020304" pitchFamily="18" charset="77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Necessário realizar controle de acesso e auditoria de dados acessados.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American Typewriter" panose="02090604020004020304" pitchFamily="18" charset="7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American Typewriter" panose="02090604020004020304" pitchFamily="18" charset="7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DC665-1935-2448-91B0-E6D629DC3EDC}"/>
              </a:ext>
            </a:extLst>
          </p:cNvPr>
          <p:cNvSpPr txBox="1"/>
          <p:nvPr/>
        </p:nvSpPr>
        <p:spPr>
          <a:xfrm>
            <a:off x="7639640" y="0"/>
            <a:ext cx="4632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=01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11E6F7-79AF-3146-9E48-0D84E79507BE}"/>
              </a:ext>
            </a:extLst>
          </p:cNvPr>
          <p:cNvSpPr txBox="1">
            <a:spLocks/>
          </p:cNvSpPr>
          <p:nvPr/>
        </p:nvSpPr>
        <p:spPr>
          <a:xfrm>
            <a:off x="993216" y="2809561"/>
            <a:ext cx="2671482" cy="1259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Refinada</a:t>
            </a:r>
            <a:endParaRPr lang="en-US" sz="44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294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Data Lake - Zonas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876" y="1735929"/>
            <a:ext cx="6096801" cy="426591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Esta zona é responsável por armazenar dados / visões desenvolvidos pelos usuários.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Necessário implementar política para controle de expurgo e volume de dados.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>
                <a:latin typeface="American Typewriter" panose="02090604020004020304" pitchFamily="18" charset="77"/>
              </a:rPr>
              <a:t>Particionamentos</a:t>
            </a:r>
            <a:r>
              <a:rPr lang="pt-BR" dirty="0">
                <a:latin typeface="American Typewriter" panose="02090604020004020304" pitchFamily="18" charset="77"/>
              </a:rPr>
              <a:t> ficam a critério dos usuários.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É possível realizar a catalogação dos </a:t>
            </a:r>
            <a:r>
              <a:rPr lang="pt-BR" dirty="0" err="1">
                <a:latin typeface="American Typewriter" panose="02090604020004020304" pitchFamily="18" charset="77"/>
              </a:rPr>
              <a:t>metadados</a:t>
            </a:r>
            <a:r>
              <a:rPr lang="pt-BR" dirty="0">
                <a:latin typeface="American Typewriter" panose="02090604020004020304" pitchFamily="18" charset="7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Área livre para os analistas de dados, cientistas de dados e engenheiros de dados manipularem seus dados e armazená-los nesta área para reutilização.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Necessário criação de política de acesso.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American Typewriter" panose="02090604020004020304" pitchFamily="18" charset="7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American Typewriter" panose="02090604020004020304" pitchFamily="18" charset="7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DC665-1935-2448-91B0-E6D629DC3EDC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=01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11E6F7-79AF-3146-9E48-0D84E79507BE}"/>
              </a:ext>
            </a:extLst>
          </p:cNvPr>
          <p:cNvSpPr txBox="1">
            <a:spLocks/>
          </p:cNvSpPr>
          <p:nvPr/>
        </p:nvSpPr>
        <p:spPr>
          <a:xfrm>
            <a:off x="1112838" y="2809561"/>
            <a:ext cx="2591734" cy="1259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Usuários</a:t>
            </a:r>
            <a:endParaRPr lang="en-US" sz="44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331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Data Lake - Zonas</a:t>
            </a:r>
            <a:endParaRPr lang="en-US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876" y="1866609"/>
            <a:ext cx="6096801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Esta zona é responsável por armazenar dados transitórios de processamento.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Normalmente utilizada pela camada processamento.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Dados podem permanecer nesta área somente durante os processamentos de dados e serem excluídos ao término das execuções.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Não é necessário realizar catalogação de </a:t>
            </a:r>
            <a:r>
              <a:rPr lang="pt-BR" dirty="0" err="1">
                <a:latin typeface="American Typewriter" panose="02090604020004020304" pitchFamily="18" charset="77"/>
              </a:rPr>
              <a:t>metadados</a:t>
            </a:r>
            <a:r>
              <a:rPr lang="pt-BR" dirty="0">
                <a:latin typeface="American Typewriter" panose="02090604020004020304" pitchFamily="18" charset="7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DC665-1935-2448-91B0-E6D629DC3EDC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=01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11E6F7-79AF-3146-9E48-0D84E79507BE}"/>
              </a:ext>
            </a:extLst>
          </p:cNvPr>
          <p:cNvSpPr txBox="1">
            <a:spLocks/>
          </p:cNvSpPr>
          <p:nvPr/>
        </p:nvSpPr>
        <p:spPr>
          <a:xfrm>
            <a:off x="751169" y="2809561"/>
            <a:ext cx="3318808" cy="1259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Transitória</a:t>
            </a:r>
            <a:endParaRPr lang="en-US" sz="44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3751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876" y="1866609"/>
            <a:ext cx="6096801" cy="426591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A camada de ingestão de dados é responsável por inserir todos os dados que chegam ao </a:t>
            </a:r>
            <a:r>
              <a:rPr lang="pt-BR" i="1" dirty="0">
                <a:latin typeface="American Typewriter" panose="02090604020004020304" pitchFamily="18" charset="77"/>
              </a:rPr>
              <a:t>Data Lake</a:t>
            </a:r>
            <a:r>
              <a:rPr lang="pt-BR" dirty="0">
                <a:latin typeface="American Typewriter" panose="02090604020004020304" pitchFamily="18" charset="7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A camada de ingestão deve inserir dados na Zona Crua.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Esta camada é responsável por consumir dados e eventos, filas, bases relacionais, bases </a:t>
            </a:r>
            <a:r>
              <a:rPr lang="pt-BR" dirty="0" err="1">
                <a:latin typeface="American Typewriter" panose="02090604020004020304" pitchFamily="18" charset="77"/>
              </a:rPr>
              <a:t>NoSQL</a:t>
            </a:r>
            <a:r>
              <a:rPr lang="pt-BR" dirty="0">
                <a:latin typeface="American Typewriter" panose="02090604020004020304" pitchFamily="18" charset="77"/>
              </a:rPr>
              <a:t>, logs, etc...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Nesta camada é possível trabalhar com processos e lote e em tempo real.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Normalmente utiliza-se as linguagens </a:t>
            </a:r>
            <a:r>
              <a:rPr lang="pt-BR" i="1" dirty="0">
                <a:latin typeface="American Typewriter" panose="02090604020004020304" pitchFamily="18" charset="77"/>
              </a:rPr>
              <a:t>Scala</a:t>
            </a:r>
            <a:r>
              <a:rPr lang="pt-BR" dirty="0">
                <a:latin typeface="American Typewriter" panose="02090604020004020304" pitchFamily="18" charset="77"/>
              </a:rPr>
              <a:t> e </a:t>
            </a:r>
            <a:r>
              <a:rPr lang="pt-BR" i="1" dirty="0" err="1">
                <a:latin typeface="American Typewriter" panose="02090604020004020304" pitchFamily="18" charset="77"/>
              </a:rPr>
              <a:t>Pyspark</a:t>
            </a:r>
            <a:r>
              <a:rPr lang="pt-BR" dirty="0">
                <a:latin typeface="American Typewriter" panose="02090604020004020304" pitchFamily="18" charset="77"/>
              </a:rPr>
              <a:t> para os processamentos.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DC665-1935-2448-91B0-E6D629DC3EDC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=01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11E6F7-79AF-3146-9E48-0D84E79507BE}"/>
              </a:ext>
            </a:extLst>
          </p:cNvPr>
          <p:cNvSpPr txBox="1">
            <a:spLocks/>
          </p:cNvSpPr>
          <p:nvPr/>
        </p:nvSpPr>
        <p:spPr>
          <a:xfrm>
            <a:off x="-73940" y="2809561"/>
            <a:ext cx="5208493" cy="1259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Ingestão de Dados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99D13B1-DFE7-E64C-B221-75F3842A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53" y="263040"/>
            <a:ext cx="6344718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Data Lake</a:t>
            </a:r>
            <a:endParaRPr lang="pt-BR" sz="36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1602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B56F-F091-8A49-9508-F977E365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876" y="1866609"/>
            <a:ext cx="6096801" cy="426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A camada de armazenamento é responsável por hospedar os dados.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Esta camada pode ser em </a:t>
            </a:r>
            <a:r>
              <a:rPr lang="pt-BR" i="1" dirty="0" err="1">
                <a:latin typeface="American Typewriter" panose="02090604020004020304" pitchFamily="18" charset="77"/>
              </a:rPr>
              <a:t>Cloud</a:t>
            </a:r>
            <a:r>
              <a:rPr lang="pt-BR" i="1" dirty="0">
                <a:latin typeface="American Typewriter" panose="02090604020004020304" pitchFamily="18" charset="77"/>
              </a:rPr>
              <a:t> </a:t>
            </a:r>
            <a:r>
              <a:rPr lang="pt-BR" i="1" dirty="0" err="1">
                <a:latin typeface="American Typewriter" panose="02090604020004020304" pitchFamily="18" charset="77"/>
              </a:rPr>
              <a:t>Storage</a:t>
            </a:r>
            <a:r>
              <a:rPr lang="pt-BR" i="1" dirty="0">
                <a:latin typeface="American Typewriter" panose="02090604020004020304" pitchFamily="18" charset="77"/>
              </a:rPr>
              <a:t>,</a:t>
            </a:r>
            <a:r>
              <a:rPr lang="pt-BR" dirty="0">
                <a:latin typeface="American Typewriter" panose="02090604020004020304" pitchFamily="18" charset="77"/>
              </a:rPr>
              <a:t> HDFS ou ambos.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Aconselhável utilizar compressão de dados para redução de custo e performance.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Recomenda-se utilizar criptografia.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latin typeface="American Typewriter" panose="02090604020004020304" pitchFamily="18" charset="77"/>
              </a:rPr>
              <a:t>Necessário aplicar política de acesso.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7D1CB-88E7-3840-BCCE-7CA6C385A685}"/>
              </a:ext>
            </a:extLst>
          </p:cNvPr>
          <p:cNvSpPr/>
          <p:nvPr/>
        </p:nvSpPr>
        <p:spPr>
          <a:xfrm>
            <a:off x="8755483" y="6282046"/>
            <a:ext cx="424144" cy="34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DC665-1935-2448-91B0-E6D629DC3EDC}"/>
              </a:ext>
            </a:extLst>
          </p:cNvPr>
          <p:cNvSpPr txBox="1"/>
          <p:nvPr/>
        </p:nvSpPr>
        <p:spPr>
          <a:xfrm>
            <a:off x="7639640" y="0"/>
            <a:ext cx="464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=01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11E6F7-79AF-3146-9E48-0D84E79507BE}"/>
              </a:ext>
            </a:extLst>
          </p:cNvPr>
          <p:cNvSpPr txBox="1">
            <a:spLocks/>
          </p:cNvSpPr>
          <p:nvPr/>
        </p:nvSpPr>
        <p:spPr>
          <a:xfrm>
            <a:off x="99164" y="2799461"/>
            <a:ext cx="5208493" cy="1259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Armazenamento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99D13B1-DFE7-E64C-B221-75F3842A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670" y="263040"/>
            <a:ext cx="773162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Data Lake </a:t>
            </a:r>
            <a:endParaRPr lang="pt-BR" sz="4400" kern="12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23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989</Words>
  <Application>Microsoft Macintosh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American Typewriter</vt:lpstr>
      <vt:lpstr>Arial</vt:lpstr>
      <vt:lpstr>Calibri</vt:lpstr>
      <vt:lpstr>Calibri Light</vt:lpstr>
      <vt:lpstr>Office Theme</vt:lpstr>
      <vt:lpstr>2. Arquitetura Data Lake</vt:lpstr>
      <vt:lpstr>Zonas</vt:lpstr>
      <vt:lpstr>Data Lake - Zonas</vt:lpstr>
      <vt:lpstr>Data Lake - Zonas</vt:lpstr>
      <vt:lpstr>Data Lake - Zonas</vt:lpstr>
      <vt:lpstr>Data Lake - Zonas</vt:lpstr>
      <vt:lpstr>Data Lake - Zonas</vt:lpstr>
      <vt:lpstr>Data Lake</vt:lpstr>
      <vt:lpstr>Data Lake </vt:lpstr>
      <vt:lpstr>Data Lake </vt:lpstr>
      <vt:lpstr>Data Lake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Grandes Volumes de Dados</dc:title>
  <dc:creator>Roberto Aramburu Galvao da Silva</dc:creator>
  <cp:lastModifiedBy>Roberto Aramburu Galvao da Silva</cp:lastModifiedBy>
  <cp:revision>100</cp:revision>
  <dcterms:created xsi:type="dcterms:W3CDTF">2019-09-23T15:00:42Z</dcterms:created>
  <dcterms:modified xsi:type="dcterms:W3CDTF">2019-10-07T15:48:38Z</dcterms:modified>
</cp:coreProperties>
</file>