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9D9-7E23-A648-9E2A-EE126402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DE0B-D151-C047-8678-D3D11EC0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C25-DBEE-FC4A-AB9E-27391E32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ADD6-53AC-E240-AA97-7B19675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39F1-12F1-FB4F-BC21-394E5E8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2525-18AF-7F4D-B4D4-EC900A69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79080-7A32-3648-84FD-C401E17C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FFC2-26AD-9648-A32B-780B9AB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2E26-FE49-694A-B16E-3D25BA0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D28-3BA1-D84A-AE5D-A876F32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C96D-A574-A141-98BB-E8A270F1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96E0-675C-E94B-915A-92C54FB7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FC9E-C95E-484F-BBE2-C1A6864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1B3E-A0C8-8549-993D-2B1C85F8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1510-6B0F-C54C-BBE7-37AED861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236-5861-E14F-BA09-54A0305D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BFEE-14F8-4D41-9691-EA323604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613-5872-A84F-9B81-F118B486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4D03-3FD8-A14B-8607-D5CDA686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F1A0-3A8E-CC41-ACFC-A44BD9A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6C3-0CD1-FC4C-9F54-4BA0EC68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5DCC-AFE3-344F-B205-FB48CA8B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2584-063F-9A45-BE5E-FA45569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1257-BA11-7941-963E-F115E756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CD73-E129-C345-AFEE-02E60080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D375-07E6-8646-A277-1609D350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3684-789F-B64B-B534-2392AF8F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A6EA-4C87-864D-AEB8-D75C76C8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C5C2-E8E8-9D48-8283-924821C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6E2A-A452-B14C-A8EC-9DDA515D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496F-8F1C-2248-9D03-34C65759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897-CC1F-3547-A9CB-4BC5721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ADC9-201B-5C4F-B2BC-F9B3D194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6B2A-83F1-FF4F-B47B-E6B59D92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3BCE8-CE94-5640-8428-EC6D42B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9457-C268-8846-BB7A-A76D3298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66A9-09A6-9643-8C62-D39EE50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4E06F-3427-C249-B595-68344A3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B02E-C159-C54C-BEAE-4237A9F8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DD71-BA5C-EF4D-8E1D-96775B8E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86AF1-AEC7-7C45-8E1C-22F0958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0BEEB-ABDA-EF40-AEBD-CBA09FF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C2E5D-3C69-5444-95BC-771EE9D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5375-8907-5F4C-9F94-CA427256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388C-7D13-2C4B-B5D8-E7809C0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7C2B-D9A8-5543-BB73-951DB95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743-45D8-154E-A700-73962F1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DA80-59B3-DC40-9793-AE9DD4F5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F51D-ECD3-564F-84FE-699CE1CD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6CAF-2E7E-1E4F-A47C-343C916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96C5-98F1-7C41-B0E2-AF678EC2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255A-2CD2-A944-9EC4-7121FABC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BDC5-E99E-2743-9CF7-7565A0EC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C3C60-FB07-0D4C-BCEF-092426C9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B136-48E0-764C-A2B6-8B222DBB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5763-FA45-F540-B152-9B2A309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EDFD-8070-A944-A41F-73122BBA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1802-58CE-CD42-914B-F2FD581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E2248-B01D-8F4D-8332-2FB2A21C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C709-C7CC-2F40-AED3-16C9ADB1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537-4D78-1B47-92A8-7BC2F2C5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7EF1-A2E5-9244-ACAC-8FF3DE36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261D-8118-BA48-A745-B7EEAF191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obertogalvaodb" TargetMode="External"/><Relationship Id="rId2" Type="http://schemas.openxmlformats.org/officeDocument/2006/relationships/hyperlink" Target="mailto:robertouniritter@outloo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Processamento</a:t>
            </a:r>
            <a:r>
              <a:rPr lang="en-US" dirty="0">
                <a:latin typeface="American Typewriter" panose="02090604020004020304" pitchFamily="18" charset="77"/>
              </a:rPr>
              <a:t> de Grandes Volumes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3289"/>
          </a:xfrm>
        </p:spPr>
        <p:txBody>
          <a:bodyPr vert="horz" lIns="91440" tIns="45720" rIns="91440" bIns="45720" rtlCol="0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latin typeface="American Typewriter" panose="02090604020004020304" pitchFamily="18" charset="77"/>
                <a:ea typeface="+mj-ea"/>
                <a:cs typeface="+mj-cs"/>
              </a:rPr>
              <a:t>val</a:t>
            </a:r>
            <a:r>
              <a:rPr lang="en-US" sz="1600" dirty="0">
                <a:latin typeface="American Typewriter" panose="02090604020004020304" pitchFamily="18" charset="77"/>
                <a:ea typeface="+mj-ea"/>
                <a:cs typeface="+mj-cs"/>
              </a:rPr>
              <a:t> name = ‘Roberto Galvão’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A5AD-E8D1-E641-BF79-4AB252D52CC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96666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Recursos do ecossistema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670" y="1996980"/>
            <a:ext cx="7164954" cy="3639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l"/>
            <a:r>
              <a:rPr lang="pt-BR" dirty="0">
                <a:latin typeface="American Typewriter" panose="02090604020004020304" pitchFamily="18" charset="77"/>
              </a:rPr>
              <a:t>O </a:t>
            </a:r>
            <a:r>
              <a:rPr lang="pt-BR" b="1" dirty="0" err="1">
                <a:latin typeface="American Typewriter" panose="02090604020004020304" pitchFamily="18" charset="77"/>
              </a:rPr>
              <a:t>RabbitMQ</a:t>
            </a:r>
            <a:r>
              <a:rPr lang="pt-BR" dirty="0">
                <a:latin typeface="American Typewriter" panose="02090604020004020304" pitchFamily="18" charset="77"/>
              </a:rPr>
              <a:t> é um software de mensageria de código aberto que implementou originalmente o protocolo </a:t>
            </a:r>
            <a:r>
              <a:rPr lang="pt-BR" i="1" dirty="0" err="1">
                <a:latin typeface="American Typewriter" panose="02090604020004020304" pitchFamily="18" charset="77"/>
              </a:rPr>
              <a:t>Advanced</a:t>
            </a:r>
            <a:r>
              <a:rPr lang="pt-BR" i="1" dirty="0">
                <a:latin typeface="American Typewriter" panose="02090604020004020304" pitchFamily="18" charset="77"/>
              </a:rPr>
              <a:t> </a:t>
            </a:r>
            <a:r>
              <a:rPr lang="pt-BR" i="1" dirty="0" err="1">
                <a:latin typeface="American Typewriter" panose="02090604020004020304" pitchFamily="18" charset="77"/>
              </a:rPr>
              <a:t>Message</a:t>
            </a:r>
            <a:r>
              <a:rPr lang="pt-BR" i="1" dirty="0">
                <a:latin typeface="American Typewriter" panose="02090604020004020304" pitchFamily="18" charset="77"/>
              </a:rPr>
              <a:t> </a:t>
            </a:r>
            <a:r>
              <a:rPr lang="pt-BR" i="1" dirty="0" err="1">
                <a:latin typeface="American Typewriter" panose="02090604020004020304" pitchFamily="18" charset="77"/>
              </a:rPr>
              <a:t>Queuing</a:t>
            </a:r>
            <a:r>
              <a:rPr lang="pt-BR" i="1" dirty="0">
                <a:latin typeface="American Typewriter" panose="02090604020004020304" pitchFamily="18" charset="77"/>
              </a:rPr>
              <a:t> </a:t>
            </a:r>
            <a:r>
              <a:rPr lang="pt-BR" i="1" dirty="0" err="1">
                <a:latin typeface="American Typewriter" panose="02090604020004020304" pitchFamily="18" charset="77"/>
              </a:rPr>
              <a:t>Protocol</a:t>
            </a:r>
            <a:r>
              <a:rPr lang="pt-BR" i="1" dirty="0">
                <a:latin typeface="American Typewriter" panose="02090604020004020304" pitchFamily="18" charset="77"/>
              </a:rPr>
              <a:t> </a:t>
            </a:r>
            <a:r>
              <a:rPr lang="pt-BR" dirty="0">
                <a:latin typeface="American Typewriter" panose="02090604020004020304" pitchFamily="18" charset="77"/>
              </a:rPr>
              <a:t>(AMQP)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D0F25-BB86-A14A-AC39-F1290416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46" y="2099086"/>
            <a:ext cx="2659827" cy="2659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160AB-001C-7944-A844-74B2939B7839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42689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Recursos do ecossistema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670" y="1996980"/>
            <a:ext cx="7164954" cy="3639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l"/>
            <a:r>
              <a:rPr lang="pt-BR" b="1" dirty="0" err="1">
                <a:latin typeface="American Typewriter" panose="02090604020004020304" pitchFamily="18" charset="77"/>
              </a:rPr>
              <a:t>PostgreSQL</a:t>
            </a:r>
            <a:r>
              <a:rPr lang="pt-BR" dirty="0">
                <a:latin typeface="American Typewriter" panose="02090604020004020304" pitchFamily="18" charset="77"/>
              </a:rPr>
              <a:t> é um sistema gerenciador de banco de dados objeto relacional (SGBD), desenvolvido como projeto de código aberto.</a:t>
            </a:r>
          </a:p>
          <a:p>
            <a:pPr marL="514350" lvl="1" algn="l"/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  <a:p>
            <a:pPr marL="514350" lvl="1" algn="l"/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  <a:p>
            <a:pPr marL="514350" lvl="1" algn="l"/>
            <a:r>
              <a:rPr lang="pt-BR" dirty="0">
                <a:solidFill>
                  <a:srgbClr val="000000"/>
                </a:solidFill>
                <a:latin typeface="American Typewriter" panose="02090604020004020304" pitchFamily="18" charset="77"/>
              </a:rPr>
              <a:t>Para SGBD transacionais existem muitos outros tais como: MySQL, Oracle, SQL Server,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3CB02-F842-AC4A-8357-EF022137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02" y="2607441"/>
            <a:ext cx="3052093" cy="1430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E87396-62AB-EF4E-BFE5-4FF71F6C757A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56552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38" y="2192670"/>
            <a:ext cx="6770105" cy="3639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just"/>
            <a:r>
              <a:rPr lang="pt-BR" dirty="0" err="1">
                <a:latin typeface="American Typewriter" panose="02090604020004020304" pitchFamily="18" charset="77"/>
              </a:rPr>
              <a:t>MongoDB</a:t>
            </a:r>
            <a:r>
              <a:rPr lang="pt-BR" dirty="0">
                <a:latin typeface="American Typewriter" panose="02090604020004020304" pitchFamily="18" charset="77"/>
              </a:rPr>
              <a:t> é um software de banco de dados orientado a documentos, de código aberto e </a:t>
            </a:r>
            <a:r>
              <a:rPr lang="pt-BR" dirty="0" err="1">
                <a:latin typeface="American Typewriter" panose="02090604020004020304" pitchFamily="18" charset="77"/>
              </a:rPr>
              <a:t>multiplataforma</a:t>
            </a:r>
            <a:r>
              <a:rPr lang="pt-BR" dirty="0">
                <a:latin typeface="American Typewriter" panose="02090604020004020304" pitchFamily="18" charset="77"/>
              </a:rPr>
              <a:t>, escrito na linguagem C++. Classificado como um programa de banco de dados </a:t>
            </a:r>
            <a:r>
              <a:rPr lang="pt-BR" dirty="0" err="1">
                <a:latin typeface="American Typewriter" panose="02090604020004020304" pitchFamily="18" charset="77"/>
              </a:rPr>
              <a:t>NoSQL</a:t>
            </a:r>
            <a:r>
              <a:rPr lang="pt-BR" dirty="0">
                <a:latin typeface="American Typewriter" panose="02090604020004020304" pitchFamily="18" charset="77"/>
              </a:rPr>
              <a:t>, o </a:t>
            </a:r>
            <a:r>
              <a:rPr lang="pt-BR" dirty="0" err="1">
                <a:latin typeface="American Typewriter" panose="02090604020004020304" pitchFamily="18" charset="77"/>
              </a:rPr>
              <a:t>MongoDB</a:t>
            </a:r>
            <a:r>
              <a:rPr lang="pt-BR" dirty="0">
                <a:latin typeface="American Typewriter" panose="02090604020004020304" pitchFamily="18" charset="77"/>
              </a:rPr>
              <a:t> usa documentos semelhantes a JSON com esquemas.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3AEF6-6842-294E-99F4-0ECCDDF6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7" y="2917639"/>
            <a:ext cx="3794295" cy="1022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D41D32-E7D7-3D4D-B9FC-5D528F53140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0328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38" y="1976405"/>
            <a:ext cx="6770105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just"/>
            <a:r>
              <a:rPr lang="pt-BR" dirty="0">
                <a:latin typeface="American Typewriter" panose="02090604020004020304" pitchFamily="18" charset="77"/>
              </a:rPr>
              <a:t>O </a:t>
            </a:r>
            <a:r>
              <a:rPr lang="pt-BR" dirty="0" err="1">
                <a:latin typeface="American Typewriter" panose="02090604020004020304" pitchFamily="18" charset="77"/>
              </a:rPr>
              <a:t>ZooKeeper</a:t>
            </a:r>
            <a:r>
              <a:rPr lang="pt-BR" dirty="0">
                <a:latin typeface="American Typewriter" panose="02090604020004020304" pitchFamily="18" charset="77"/>
              </a:rPr>
              <a:t> é um projeto Apache de código aberto que fornece um serviço centralizado para fornecer informações de configuração, nomeação, sincronização e serviços de grupo em grandes clusters em sistemas distribuídos. O objetivo é facilitar o gerenciamento desses sistemas com propagação aprimorada e mais confiável de alterações.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69BC2-B7AB-8242-B5FB-EBFF26553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57" y="3127863"/>
            <a:ext cx="4050530" cy="88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994B0-CF40-5147-A97F-CAA7FAA0A7E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602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38" y="1976405"/>
            <a:ext cx="6770105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just"/>
            <a:r>
              <a:rPr lang="pt-BR" dirty="0">
                <a:latin typeface="American Typewriter" panose="02090604020004020304" pitchFamily="18" charset="77"/>
              </a:rPr>
              <a:t>O Apache </a:t>
            </a:r>
            <a:r>
              <a:rPr lang="pt-BR" dirty="0" err="1">
                <a:latin typeface="American Typewriter" panose="02090604020004020304" pitchFamily="18" charset="77"/>
              </a:rPr>
              <a:t>Pig</a:t>
            </a:r>
            <a:r>
              <a:rPr lang="pt-BR" dirty="0">
                <a:latin typeface="American Typewriter" panose="02090604020004020304" pitchFamily="18" charset="77"/>
              </a:rPr>
              <a:t> é uma plataforma de alto nível para a criação de programas executados no Apache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. A linguagem para esta plataforma é chamada de </a:t>
            </a:r>
            <a:r>
              <a:rPr lang="pt-BR" dirty="0" err="1">
                <a:latin typeface="American Typewriter" panose="02090604020004020304" pitchFamily="18" charset="77"/>
              </a:rPr>
              <a:t>Pig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Latin</a:t>
            </a:r>
            <a:r>
              <a:rPr lang="pt-BR" dirty="0">
                <a:latin typeface="American Typewriter" panose="02090604020004020304" pitchFamily="18" charset="77"/>
              </a:rPr>
              <a:t>. O </a:t>
            </a:r>
            <a:r>
              <a:rPr lang="pt-BR" dirty="0" err="1">
                <a:latin typeface="American Typewriter" panose="02090604020004020304" pitchFamily="18" charset="77"/>
              </a:rPr>
              <a:t>Pig</a:t>
            </a:r>
            <a:r>
              <a:rPr lang="pt-BR" dirty="0">
                <a:latin typeface="American Typewriter" panose="02090604020004020304" pitchFamily="18" charset="77"/>
              </a:rPr>
              <a:t> pode executar seus trabalhos do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no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, Apache Tez ou Apache </a:t>
            </a:r>
            <a:r>
              <a:rPr lang="pt-BR" dirty="0" err="1">
                <a:latin typeface="American Typewriter" panose="02090604020004020304" pitchFamily="18" charset="77"/>
              </a:rPr>
              <a:t>Spark</a:t>
            </a:r>
            <a:r>
              <a:rPr lang="pt-BR" dirty="0">
                <a:latin typeface="American Typewriter" panose="02090604020004020304" pitchFamily="18" charset="77"/>
              </a:rPr>
              <a:t>. O </a:t>
            </a:r>
            <a:r>
              <a:rPr lang="pt-BR" dirty="0" err="1">
                <a:latin typeface="American Typewriter" panose="02090604020004020304" pitchFamily="18" charset="77"/>
              </a:rPr>
              <a:t>Pig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Latin</a:t>
            </a:r>
            <a:r>
              <a:rPr lang="pt-BR" dirty="0">
                <a:latin typeface="American Typewriter" panose="02090604020004020304" pitchFamily="18" charset="77"/>
              </a:rPr>
              <a:t> abstrai a programação de </a:t>
            </a:r>
            <a:r>
              <a:rPr lang="pt-BR" dirty="0" err="1">
                <a:latin typeface="American Typewriter" panose="02090604020004020304" pitchFamily="18" charset="77"/>
              </a:rPr>
              <a:t>lingugem</a:t>
            </a:r>
            <a:r>
              <a:rPr lang="pt-BR" dirty="0">
                <a:latin typeface="American Typewriter" panose="02090604020004020304" pitchFamily="18" charset="77"/>
              </a:rPr>
              <a:t> Java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 em uma notação que torna a programação do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 em alto nível, semelhante a do SQL para sistemas de gerenciamento de banco de dados relacional.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7EEFD9-B088-F546-8AB0-4EA340EB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5" y="2562328"/>
            <a:ext cx="2903350" cy="1733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F4309-E5AC-3146-BC49-6D784375BAB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85301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38" y="2451984"/>
            <a:ext cx="6770105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just"/>
            <a:r>
              <a:rPr lang="pt-BR" dirty="0">
                <a:latin typeface="American Typewriter" panose="02090604020004020304" pitchFamily="18" charset="77"/>
              </a:rPr>
              <a:t>Apache </a:t>
            </a:r>
            <a:r>
              <a:rPr lang="pt-BR" dirty="0" err="1">
                <a:latin typeface="American Typewriter" panose="02090604020004020304" pitchFamily="18" charset="77"/>
              </a:rPr>
              <a:t>Hive</a:t>
            </a:r>
            <a:r>
              <a:rPr lang="pt-BR" dirty="0">
                <a:latin typeface="American Typewriter" panose="02090604020004020304" pitchFamily="18" charset="77"/>
              </a:rPr>
              <a:t> é um software de Data </a:t>
            </a:r>
            <a:r>
              <a:rPr lang="pt-BR" dirty="0" err="1">
                <a:latin typeface="American Typewriter" panose="02090604020004020304" pitchFamily="18" charset="77"/>
              </a:rPr>
              <a:t>Warehouse</a:t>
            </a:r>
            <a:r>
              <a:rPr lang="pt-BR" dirty="0">
                <a:latin typeface="American Typewriter" panose="02090604020004020304" pitchFamily="18" charset="77"/>
              </a:rPr>
              <a:t> desenvolvido em cima do Apache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para consulta e análise de dados. O </a:t>
            </a:r>
            <a:r>
              <a:rPr lang="pt-BR" dirty="0" err="1">
                <a:latin typeface="American Typewriter" panose="02090604020004020304" pitchFamily="18" charset="77"/>
              </a:rPr>
              <a:t>Hive</a:t>
            </a:r>
            <a:r>
              <a:rPr lang="pt-BR" dirty="0">
                <a:latin typeface="American Typewriter" panose="02090604020004020304" pitchFamily="18" charset="77"/>
              </a:rPr>
              <a:t> oferece uma interface semelhante ao SQL para consulta de dados em diferentes bancos de dados e sistemas de arquivos integrados ao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08710-1DEC-D74F-920F-5FF6F4FA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2" y="2281766"/>
            <a:ext cx="2850890" cy="2075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17BE3-3BAD-964C-ADF4-104A4D61F9E1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59246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38" y="2451984"/>
            <a:ext cx="6770105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just"/>
            <a:r>
              <a:rPr lang="pt-BR" dirty="0" err="1">
                <a:latin typeface="American Typewriter" panose="02090604020004020304" pitchFamily="18" charset="77"/>
              </a:rPr>
              <a:t>Map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Reduce</a:t>
            </a:r>
            <a:r>
              <a:rPr lang="pt-BR" dirty="0">
                <a:latin typeface="American Typewriter" panose="02090604020004020304" pitchFamily="18" charset="77"/>
              </a:rPr>
              <a:t> é um modelo de programação desenhado para processar grandes volumes de dados em paralelo, dividindo o trabalho em um conjunto de tarefas independentes.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17CED-7739-6F40-9BD5-8435327A8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32" y="2917633"/>
            <a:ext cx="3233941" cy="102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3634C-1238-714E-ADFD-A9F2F23C97F9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12559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32" y="2329042"/>
            <a:ext cx="6339007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YARN (</a:t>
            </a:r>
            <a:r>
              <a:rPr lang="pt-BR" i="1" dirty="0" err="1"/>
              <a:t>Yet</a:t>
            </a:r>
            <a:r>
              <a:rPr lang="pt-BR" i="1" dirty="0"/>
              <a:t> </a:t>
            </a:r>
            <a:r>
              <a:rPr lang="pt-BR" i="1" dirty="0" err="1"/>
              <a:t>Another</a:t>
            </a:r>
            <a:r>
              <a:rPr lang="pt-BR" i="1" dirty="0"/>
              <a:t> </a:t>
            </a:r>
            <a:r>
              <a:rPr lang="pt-BR" i="1" dirty="0" err="1"/>
              <a:t>Resource</a:t>
            </a:r>
            <a:r>
              <a:rPr lang="pt-BR" i="1" dirty="0"/>
              <a:t> </a:t>
            </a:r>
            <a:r>
              <a:rPr lang="pt-BR" i="1" dirty="0" err="1"/>
              <a:t>Negotiator</a:t>
            </a:r>
            <a:r>
              <a:rPr lang="pt-BR" dirty="0">
                <a:latin typeface="American Typewriter" panose="02090604020004020304" pitchFamily="18" charset="77"/>
              </a:rPr>
              <a:t>) trata-se de uma plataforma de gerenciamento de recursos responsável pelo gerenciamento dos recursos computacionais em cluster, assim como pelo agendamento dos recursos.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AAEC1-3F9D-F341-891B-C345F3E3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19" y="2803791"/>
            <a:ext cx="3034099" cy="12504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99ED02-3D72-5949-B953-AE1E70E1CE1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47924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32" y="2329042"/>
            <a:ext cx="6339007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HDFS (</a:t>
            </a:r>
            <a:r>
              <a:rPr lang="pt-BR" i="1" dirty="0" err="1"/>
              <a:t>Hadoop</a:t>
            </a:r>
            <a:r>
              <a:rPr lang="pt-BR" i="1" dirty="0"/>
              <a:t> </a:t>
            </a:r>
            <a:r>
              <a:rPr lang="pt-BR" i="1" dirty="0" err="1"/>
              <a:t>Distributed</a:t>
            </a:r>
            <a:r>
              <a:rPr lang="pt-BR" i="1" dirty="0"/>
              <a:t> File System</a:t>
            </a:r>
            <a:r>
              <a:rPr lang="pt-BR" dirty="0">
                <a:latin typeface="American Typewriter" panose="02090604020004020304" pitchFamily="18" charset="77"/>
              </a:rPr>
              <a:t>) é o sistema de arquivos distribuído que armazena dados em máquinas dentro do cluster, sob demanda, permitindo uma largura de banda muito grande em todo o cluster.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4D65A7-C316-244F-9992-8882392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03" y="2742924"/>
            <a:ext cx="2927255" cy="1372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A1217B-A1D4-2D43-B5CB-BE478F55BD64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01295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32" y="2329042"/>
            <a:ext cx="6339007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 err="1">
                <a:latin typeface="American Typewriter" panose="02090604020004020304" pitchFamily="18" charset="77"/>
              </a:rPr>
              <a:t>Ganglia</a:t>
            </a:r>
            <a:r>
              <a:rPr lang="pt-BR" dirty="0">
                <a:latin typeface="American Typewriter" panose="02090604020004020304" pitchFamily="18" charset="77"/>
              </a:rPr>
              <a:t> é um sistema de monitoramento distribuído e escalável para sistemas de computação de alto desempenho</a:t>
            </a:r>
            <a:r>
              <a:rPr lang="en-US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7E30B7-9C5F-2747-B950-F08874806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41" y="2922724"/>
            <a:ext cx="2218808" cy="1012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3B44B2-0813-4B4F-87B9-7D51DDFA4196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93860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422"/>
            <a:ext cx="9144000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merican Typewriter" panose="02090604020004020304" pitchFamily="18" charset="77"/>
              </a:rPr>
              <a:t>Roberto Galvão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3690"/>
            <a:ext cx="9144000" cy="382411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r>
              <a:rPr lang="en-US" sz="1600" dirty="0">
                <a:latin typeface="American Typewriter" panose="02090604020004020304" pitchFamily="18" charset="77"/>
              </a:rPr>
              <a:t>E-mail: </a:t>
            </a:r>
            <a:r>
              <a:rPr lang="en-US" sz="1600" dirty="0">
                <a:latin typeface="American Typewriter" panose="02090604020004020304" pitchFamily="18" charset="77"/>
                <a:hlinkClick r:id="rId2"/>
              </a:rPr>
              <a:t>robertouniritter@outlook.com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r>
              <a:rPr lang="en-US" sz="1600" dirty="0">
                <a:latin typeface="American Typewriter" panose="02090604020004020304" pitchFamily="18" charset="77"/>
              </a:rPr>
              <a:t>LinkedIn: </a:t>
            </a:r>
            <a:r>
              <a:rPr lang="en-US" sz="1600" dirty="0">
                <a:latin typeface="American Typewriter" panose="02090604020004020304" pitchFamily="18" charset="77"/>
                <a:hlinkClick r:id="rId3"/>
              </a:rPr>
              <a:t>www.linkedin.com/in/robertogalvaodb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r>
              <a:rPr lang="en-US" sz="1600" dirty="0" err="1">
                <a:latin typeface="American Typewriter" panose="02090604020004020304" pitchFamily="18" charset="77"/>
              </a:rPr>
              <a:t>Experiência</a:t>
            </a:r>
            <a:r>
              <a:rPr lang="en-US" sz="1600" dirty="0">
                <a:latin typeface="American Typewriter" panose="02090604020004020304" pitchFamily="18" charset="77"/>
              </a:rPr>
              <a:t>: 19 </a:t>
            </a:r>
            <a:r>
              <a:rPr lang="en-US" sz="1600" dirty="0" err="1">
                <a:latin typeface="American Typewriter" panose="02090604020004020304" pitchFamily="18" charset="77"/>
              </a:rPr>
              <a:t>anos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trabalhando</a:t>
            </a:r>
            <a:r>
              <a:rPr lang="en-US" sz="1600" dirty="0">
                <a:latin typeface="American Typewriter" panose="02090604020004020304" pitchFamily="18" charset="77"/>
              </a:rPr>
              <a:t> com dados.</a:t>
            </a: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r>
              <a:rPr lang="en-US" sz="1600" dirty="0" err="1">
                <a:latin typeface="American Typewriter" panose="02090604020004020304" pitchFamily="18" charset="77"/>
              </a:rPr>
              <a:t>Companhias</a:t>
            </a:r>
            <a:r>
              <a:rPr lang="en-US" sz="1600" dirty="0">
                <a:latin typeface="American Typewriter" panose="02090604020004020304" pitchFamily="18" charset="77"/>
              </a:rPr>
              <a:t> que </a:t>
            </a:r>
            <a:r>
              <a:rPr lang="en-US" sz="1600" dirty="0" err="1">
                <a:latin typeface="American Typewriter" panose="02090604020004020304" pitchFamily="18" charset="77"/>
              </a:rPr>
              <a:t>trabalhei</a:t>
            </a:r>
            <a:r>
              <a:rPr lang="en-US" sz="1600" dirty="0">
                <a:latin typeface="American Typewriter" panose="02090604020004020304" pitchFamily="18" charset="77"/>
              </a:rPr>
              <a:t>: </a:t>
            </a:r>
            <a:r>
              <a:rPr lang="en-US" sz="1600" dirty="0" err="1">
                <a:latin typeface="American Typewriter" panose="02090604020004020304" pitchFamily="18" charset="77"/>
              </a:rPr>
              <a:t>Ulbra</a:t>
            </a:r>
            <a:r>
              <a:rPr lang="en-US" sz="1600" dirty="0">
                <a:latin typeface="American Typewriter" panose="02090604020004020304" pitchFamily="18" charset="77"/>
              </a:rPr>
              <a:t>, Hospital </a:t>
            </a:r>
            <a:r>
              <a:rPr lang="en-US" sz="1600" dirty="0" err="1">
                <a:latin typeface="American Typewriter" panose="02090604020004020304" pitchFamily="18" charset="77"/>
              </a:rPr>
              <a:t>Mãe</a:t>
            </a:r>
            <a:r>
              <a:rPr lang="en-US" sz="1600" dirty="0">
                <a:latin typeface="American Typewriter" panose="02090604020004020304" pitchFamily="18" charset="77"/>
              </a:rPr>
              <a:t> de Deus, </a:t>
            </a:r>
            <a:r>
              <a:rPr lang="en-US" sz="1600" dirty="0" err="1">
                <a:latin typeface="American Typewriter" panose="02090604020004020304" pitchFamily="18" charset="77"/>
              </a:rPr>
              <a:t>Tlantic</a:t>
            </a:r>
            <a:r>
              <a:rPr lang="en-US" sz="1600" dirty="0">
                <a:latin typeface="American Typewriter" panose="02090604020004020304" pitchFamily="18" charset="77"/>
              </a:rPr>
              <a:t> SI (Sonae Portugal, Grupo </a:t>
            </a:r>
            <a:r>
              <a:rPr lang="en-US" sz="1600" dirty="0" err="1">
                <a:latin typeface="American Typewriter" panose="02090604020004020304" pitchFamily="18" charset="77"/>
              </a:rPr>
              <a:t>Pão</a:t>
            </a:r>
            <a:r>
              <a:rPr lang="en-US" sz="1600" dirty="0">
                <a:latin typeface="American Typewriter" panose="02090604020004020304" pitchFamily="18" charset="77"/>
              </a:rPr>
              <a:t> de </a:t>
            </a:r>
            <a:r>
              <a:rPr lang="en-US" sz="1600" dirty="0" err="1">
                <a:latin typeface="American Typewriter" panose="02090604020004020304" pitchFamily="18" charset="77"/>
              </a:rPr>
              <a:t>Açucar</a:t>
            </a:r>
            <a:r>
              <a:rPr lang="en-US" sz="1600" dirty="0">
                <a:latin typeface="American Typewriter" panose="02090604020004020304" pitchFamily="18" charset="77"/>
              </a:rPr>
              <a:t>, Grupo </a:t>
            </a:r>
            <a:r>
              <a:rPr lang="en-US" sz="1600" dirty="0" err="1">
                <a:latin typeface="American Typewriter" panose="02090604020004020304" pitchFamily="18" charset="77"/>
              </a:rPr>
              <a:t>Boticário</a:t>
            </a:r>
            <a:r>
              <a:rPr lang="en-US" sz="1600" dirty="0">
                <a:latin typeface="American Typewriter" panose="02090604020004020304" pitchFamily="18" charset="77"/>
              </a:rPr>
              <a:t>), Officer </a:t>
            </a:r>
            <a:r>
              <a:rPr lang="en-US" sz="1600" dirty="0" err="1">
                <a:latin typeface="American Typewriter" panose="02090604020004020304" pitchFamily="18" charset="77"/>
              </a:rPr>
              <a:t>Distribuidora</a:t>
            </a:r>
            <a:r>
              <a:rPr lang="en-US" sz="1600" dirty="0">
                <a:latin typeface="American Typewriter" panose="02090604020004020304" pitchFamily="18" charset="77"/>
              </a:rPr>
              <a:t> e </a:t>
            </a:r>
            <a:r>
              <a:rPr lang="en-US" sz="1600" dirty="0" err="1">
                <a:latin typeface="American Typewriter" panose="02090604020004020304" pitchFamily="18" charset="77"/>
              </a:rPr>
              <a:t>Agibank</a:t>
            </a:r>
            <a:r>
              <a:rPr lang="en-US" sz="1600" dirty="0">
                <a:latin typeface="American Typewriter" panose="02090604020004020304" pitchFamily="18" charset="77"/>
              </a:rPr>
              <a:t>  </a:t>
            </a: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r>
              <a:rPr lang="en-US" sz="1600" dirty="0" err="1">
                <a:latin typeface="American Typewriter" panose="02090604020004020304" pitchFamily="18" charset="77"/>
              </a:rPr>
              <a:t>Certificações</a:t>
            </a:r>
            <a:r>
              <a:rPr lang="en-US" sz="1600" dirty="0">
                <a:latin typeface="American Typewriter" panose="02090604020004020304" pitchFamily="18" charset="77"/>
              </a:rPr>
              <a:t>: AWS, Microsoft e Oracle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5E43-A948-6643-80B7-D82B4B0A584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6378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1031" y="2051621"/>
            <a:ext cx="6025896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Apache </a:t>
            </a:r>
            <a:r>
              <a:rPr lang="pt-BR" dirty="0" err="1">
                <a:latin typeface="American Typewriter" panose="02090604020004020304" pitchFamily="18" charset="77"/>
              </a:rPr>
              <a:t>Spark</a:t>
            </a:r>
            <a:r>
              <a:rPr lang="pt-BR" dirty="0">
                <a:latin typeface="American Typewriter" panose="02090604020004020304" pitchFamily="18" charset="77"/>
              </a:rPr>
              <a:t> é um framework de código fonte aberto para computação distribuída. Foi desenvolvido no </a:t>
            </a:r>
            <a:r>
              <a:rPr lang="pt-BR" dirty="0" err="1">
                <a:latin typeface="American Typewriter" panose="02090604020004020304" pitchFamily="18" charset="77"/>
              </a:rPr>
              <a:t>AMPLab</a:t>
            </a:r>
            <a:r>
              <a:rPr lang="pt-BR" dirty="0">
                <a:latin typeface="American Typewriter" panose="02090604020004020304" pitchFamily="18" charset="77"/>
              </a:rPr>
              <a:t> da Universidade da Califórnia e posteriormente repassado para a Apache Software Foundation que o mantém desde então.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371AD1-402F-8840-A8EB-3AC300822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58" y="2701707"/>
            <a:ext cx="2161662" cy="1125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CF570A-5DA6-F54F-8363-203034A12364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96726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126" y="2051621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Apache </a:t>
            </a:r>
            <a:r>
              <a:rPr lang="pt-BR" dirty="0" err="1">
                <a:latin typeface="American Typewriter" panose="02090604020004020304" pitchFamily="18" charset="77"/>
              </a:rPr>
              <a:t>Storm</a:t>
            </a:r>
            <a:r>
              <a:rPr lang="pt-BR" dirty="0">
                <a:latin typeface="American Typewriter" panose="02090604020004020304" pitchFamily="18" charset="77"/>
              </a:rPr>
              <a:t> é um framework de computação de processamento de fluxo distribuído. Originalmente criado por Nathan </a:t>
            </a:r>
            <a:r>
              <a:rPr lang="pt-BR" dirty="0" err="1">
                <a:latin typeface="American Typewriter" panose="02090604020004020304" pitchFamily="18" charset="77"/>
              </a:rPr>
              <a:t>Marz</a:t>
            </a:r>
            <a:r>
              <a:rPr lang="pt-BR" dirty="0">
                <a:latin typeface="American Typewriter" panose="02090604020004020304" pitchFamily="18" charset="77"/>
              </a:rPr>
              <a:t> e equipe do </a:t>
            </a:r>
            <a:r>
              <a:rPr lang="pt-BR" dirty="0" err="1">
                <a:latin typeface="American Typewriter" panose="02090604020004020304" pitchFamily="18" charset="77"/>
              </a:rPr>
              <a:t>BackType</a:t>
            </a:r>
            <a:r>
              <a:rPr lang="pt-BR" dirty="0">
                <a:latin typeface="American Typewriter" panose="02090604020004020304" pitchFamily="18" charset="77"/>
              </a:rPr>
              <a:t>, o projeto foi aberto depois de ser adquirido pelo </a:t>
            </a:r>
            <a:r>
              <a:rPr lang="pt-BR" dirty="0" err="1">
                <a:latin typeface="American Typewriter" panose="02090604020004020304" pitchFamily="18" charset="77"/>
              </a:rPr>
              <a:t>Twitter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22E3A-3431-8142-A574-1EBBD191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9" y="2918838"/>
            <a:ext cx="2798600" cy="1020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7CB4D2-DE3D-F247-800D-AFE1465249E3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403953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126" y="2051621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Apache </a:t>
            </a:r>
            <a:r>
              <a:rPr lang="pt-BR" dirty="0" err="1">
                <a:latin typeface="American Typewriter" panose="02090604020004020304" pitchFamily="18" charset="77"/>
              </a:rPr>
              <a:t>Sqoop</a:t>
            </a:r>
            <a:r>
              <a:rPr lang="pt-BR" dirty="0">
                <a:latin typeface="American Typewriter" panose="02090604020004020304" pitchFamily="18" charset="77"/>
              </a:rPr>
              <a:t> é um aplicativo de interface de linha de comandos para transferir dados entre bancos de dados relacionais e 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F535C1-72F7-FA47-B940-492A992D8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0" y="3040100"/>
            <a:ext cx="3035318" cy="77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D3795-DFFC-BA4C-8E2E-F927681A83C6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52395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081" y="196855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O Apache Tez é uma estrutura para a criação de um gráfico acíclico dirigido (DAG) complexo de tarefas para o processamento de dados. Em alguns casos, ele é usado como uma alternativa ao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. Por exemplo, fluxos de trabalho do </a:t>
            </a:r>
            <a:r>
              <a:rPr lang="pt-BR" dirty="0" err="1">
                <a:latin typeface="American Typewriter" panose="02090604020004020304" pitchFamily="18" charset="77"/>
              </a:rPr>
              <a:t>Pig</a:t>
            </a:r>
            <a:r>
              <a:rPr lang="pt-BR" dirty="0">
                <a:latin typeface="American Typewriter" panose="02090604020004020304" pitchFamily="18" charset="77"/>
              </a:rPr>
              <a:t> e </a:t>
            </a:r>
            <a:r>
              <a:rPr lang="pt-BR" dirty="0" err="1">
                <a:latin typeface="American Typewriter" panose="02090604020004020304" pitchFamily="18" charset="77"/>
              </a:rPr>
              <a:t>Hive</a:t>
            </a:r>
            <a:r>
              <a:rPr lang="pt-BR" dirty="0">
                <a:latin typeface="American Typewriter" panose="02090604020004020304" pitchFamily="18" charset="77"/>
              </a:rPr>
              <a:t> podem ser executados usando 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 ou podem usar o Tez como mecanismo de execução.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010F01-EE95-ED42-8437-E2BAD290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7" y="2763048"/>
            <a:ext cx="2598841" cy="1331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1D8EE-E357-8746-A954-47B3F818530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422320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081" y="196855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Apache </a:t>
            </a:r>
            <a:r>
              <a:rPr lang="pt-BR" dirty="0" err="1">
                <a:latin typeface="American Typewriter" panose="02090604020004020304" pitchFamily="18" charset="77"/>
              </a:rPr>
              <a:t>Livy</a:t>
            </a:r>
            <a:r>
              <a:rPr lang="pt-BR" dirty="0">
                <a:latin typeface="American Typewriter" panose="02090604020004020304" pitchFamily="18" charset="77"/>
              </a:rPr>
              <a:t> é um serviço que permite a fácil interação com um cluster </a:t>
            </a:r>
            <a:r>
              <a:rPr lang="pt-BR" dirty="0" err="1">
                <a:latin typeface="American Typewriter" panose="02090604020004020304" pitchFamily="18" charset="77"/>
              </a:rPr>
              <a:t>Spark</a:t>
            </a:r>
            <a:r>
              <a:rPr lang="pt-BR" dirty="0">
                <a:latin typeface="American Typewriter" panose="02090604020004020304" pitchFamily="18" charset="77"/>
              </a:rPr>
              <a:t> através de uma interface REST. Ele permite o envio fácil de tarefas ou trechos do código </a:t>
            </a:r>
            <a:r>
              <a:rPr lang="pt-BR" dirty="0" err="1">
                <a:latin typeface="American Typewriter" panose="02090604020004020304" pitchFamily="18" charset="77"/>
              </a:rPr>
              <a:t>Spark</a:t>
            </a:r>
            <a:r>
              <a:rPr lang="pt-BR" dirty="0">
                <a:latin typeface="American Typewriter" panose="02090604020004020304" pitchFamily="18" charset="77"/>
              </a:rPr>
              <a:t>, recuperação síncrona ou assíncrona de resultados, bem como gerenciamento de contexto do </a:t>
            </a:r>
            <a:r>
              <a:rPr lang="pt-BR" dirty="0" err="1">
                <a:latin typeface="American Typewriter" panose="02090604020004020304" pitchFamily="18" charset="77"/>
              </a:rPr>
              <a:t>Spark</a:t>
            </a:r>
            <a:r>
              <a:rPr lang="pt-BR" dirty="0">
                <a:latin typeface="American Typewriter" panose="02090604020004020304" pitchFamily="18" charset="77"/>
              </a:rPr>
              <a:t>, tudo por meio de uma interface REST ou de uma biblioteca cliente RPC</a:t>
            </a:r>
            <a:r>
              <a:rPr lang="en-US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D5BA5-343C-EC4D-B2AE-C259E15D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07" y="2988685"/>
            <a:ext cx="2365871" cy="880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20387D-8F0E-0842-B920-265FFDD5870E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12082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081" y="2329042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O Apache Phoenix é um mecanismo de banco de dados relacional de código aberto, massivamente paralelo, que suporta OLTP para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, usando o Apache </a:t>
            </a:r>
            <a:r>
              <a:rPr lang="pt-BR" dirty="0" err="1">
                <a:latin typeface="American Typewriter" panose="02090604020004020304" pitchFamily="18" charset="77"/>
              </a:rPr>
              <a:t>HBase</a:t>
            </a:r>
            <a:r>
              <a:rPr lang="pt-BR" dirty="0">
                <a:latin typeface="American Typewriter" panose="02090604020004020304" pitchFamily="18" charset="77"/>
              </a:rPr>
              <a:t> como seu </a:t>
            </a:r>
            <a:r>
              <a:rPr lang="pt-BR" dirty="0" err="1">
                <a:latin typeface="American Typewriter" panose="02090604020004020304" pitchFamily="18" charset="77"/>
              </a:rPr>
              <a:t>backing</a:t>
            </a:r>
            <a:r>
              <a:rPr lang="pt-BR" dirty="0">
                <a:latin typeface="American Typewriter" panose="02090604020004020304" pitchFamily="18" charset="77"/>
              </a:rPr>
              <a:t> </a:t>
            </a:r>
            <a:r>
              <a:rPr lang="pt-BR" dirty="0" err="1">
                <a:latin typeface="American Typewriter" panose="02090604020004020304" pitchFamily="18" charset="77"/>
              </a:rPr>
              <a:t>store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3293F6-F36A-9D49-8713-F3BEC8D61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70" y="2850370"/>
            <a:ext cx="3057474" cy="825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0C519-43E7-5841-A2C8-B82545B5300A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409210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936735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 err="1">
                <a:latin typeface="American Typewriter" panose="02090604020004020304" pitchFamily="18" charset="77"/>
              </a:rPr>
              <a:t>HBase</a:t>
            </a:r>
            <a:r>
              <a:rPr lang="pt-BR" dirty="0">
                <a:latin typeface="American Typewriter" panose="02090604020004020304" pitchFamily="18" charset="77"/>
              </a:rPr>
              <a:t> é um banco de dados distribuído, open-</a:t>
            </a:r>
            <a:r>
              <a:rPr lang="pt-BR" dirty="0" err="1">
                <a:latin typeface="American Typewriter" panose="02090604020004020304" pitchFamily="18" charset="77"/>
              </a:rPr>
              <a:t>source</a:t>
            </a:r>
            <a:r>
              <a:rPr lang="pt-BR" dirty="0">
                <a:latin typeface="American Typewriter" panose="02090604020004020304" pitchFamily="18" charset="77"/>
              </a:rPr>
              <a:t>, orientado a coluna, modelado a partir do Google </a:t>
            </a:r>
            <a:r>
              <a:rPr lang="pt-BR" dirty="0" err="1">
                <a:latin typeface="American Typewriter" panose="02090604020004020304" pitchFamily="18" charset="77"/>
              </a:rPr>
              <a:t>BigTable</a:t>
            </a:r>
            <a:r>
              <a:rPr lang="pt-BR" dirty="0">
                <a:latin typeface="American Typewriter" panose="02090604020004020304" pitchFamily="18" charset="77"/>
              </a:rPr>
              <a:t> e escrito em Java. O </a:t>
            </a:r>
            <a:r>
              <a:rPr lang="pt-BR" dirty="0" err="1">
                <a:latin typeface="American Typewriter" panose="02090604020004020304" pitchFamily="18" charset="77"/>
              </a:rPr>
              <a:t>Hbase</a:t>
            </a:r>
            <a:r>
              <a:rPr lang="pt-BR" dirty="0">
                <a:latin typeface="American Typewriter" panose="02090604020004020304" pitchFamily="18" charset="77"/>
              </a:rPr>
              <a:t> tem fácil integração com 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, sendo assim, pode utilizar o </a:t>
            </a:r>
            <a:r>
              <a:rPr lang="pt-BR" dirty="0" err="1">
                <a:latin typeface="American Typewriter" panose="02090604020004020304" pitchFamily="18" charset="77"/>
              </a:rPr>
              <a:t>MapReduce</a:t>
            </a:r>
            <a:r>
              <a:rPr lang="pt-BR" dirty="0">
                <a:latin typeface="American Typewriter" panose="02090604020004020304" pitchFamily="18" charset="77"/>
              </a:rPr>
              <a:t> para distribuir o processamento dos dados, podendo processar facilmente vários </a:t>
            </a:r>
            <a:r>
              <a:rPr lang="pt-BR" dirty="0" err="1">
                <a:latin typeface="American Typewriter" panose="02090604020004020304" pitchFamily="18" charset="77"/>
              </a:rPr>
              <a:t>terabytes</a:t>
            </a:r>
            <a:r>
              <a:rPr lang="pt-BR" dirty="0">
                <a:latin typeface="American Typewriter" panose="02090604020004020304" pitchFamily="18" charset="77"/>
              </a:rPr>
              <a:t> de dados.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05102-DBE4-6748-A85F-5BCF1184E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0" y="3026378"/>
            <a:ext cx="3153867" cy="805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4D424-6E56-A948-A62E-2554BE7CFE53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85815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2189653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latin typeface="American Typewriter" panose="02090604020004020304" pitchFamily="18" charset="77"/>
              </a:rPr>
              <a:t>Presto é um mecanismo de consulta SQL distribuído de alto desempenho para big data. Sua arquitetura permite que os usuários consultem diversas fontes de dados, como o </a:t>
            </a:r>
            <a:r>
              <a:rPr lang="pt-BR" dirty="0" err="1">
                <a:latin typeface="American Typewriter" panose="02090604020004020304" pitchFamily="18" charset="77"/>
              </a:rPr>
              <a:t>Hadoop</a:t>
            </a:r>
            <a:r>
              <a:rPr lang="pt-BR" dirty="0">
                <a:latin typeface="American Typewriter" panose="02090604020004020304" pitchFamily="18" charset="77"/>
              </a:rPr>
              <a:t>, AWS S3, MySQL,  Cassandra,  Kafka e </a:t>
            </a:r>
            <a:r>
              <a:rPr lang="pt-BR" dirty="0" err="1">
                <a:latin typeface="American Typewriter" panose="02090604020004020304" pitchFamily="18" charset="77"/>
              </a:rPr>
              <a:t>MongoDB</a:t>
            </a:r>
            <a:r>
              <a:rPr lang="pt-BR" dirty="0">
                <a:latin typeface="American Typewriter" panose="02090604020004020304" pitchFamily="18" charset="77"/>
              </a:rPr>
              <a:t>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0C817-A088-454A-8D57-09EDAD1D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70" y="2438740"/>
            <a:ext cx="2871213" cy="1768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266026-3FD8-8C46-8BF1-F1158C2E189D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52222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Recursos</a:t>
            </a:r>
            <a:r>
              <a:rPr lang="en-US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do </a:t>
            </a:r>
            <a:r>
              <a:rPr lang="en-US" sz="4400" kern="1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ecossistema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2189653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 err="1">
                <a:latin typeface="American Typewriter" panose="02090604020004020304" pitchFamily="18" charset="77"/>
              </a:rPr>
              <a:t>Hue</a:t>
            </a:r>
            <a:r>
              <a:rPr lang="pt-BR" dirty="0">
                <a:latin typeface="American Typewriter" panose="02090604020004020304" pitchFamily="18" charset="77"/>
              </a:rPr>
              <a:t> é um editor de código aberto para navegação, consulta e visualização de dados. Seu objetivo é tornar a consulta de dados de autoatendimento mais difundida nas organizações.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07966-48E8-8C43-A527-1A640AA1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1" y="3074974"/>
            <a:ext cx="2832210" cy="708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9676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93" y="724384"/>
            <a:ext cx="10351061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latin typeface="American Typewriter" panose="02090604020004020304" pitchFamily="18" charset="77"/>
              </a:rPr>
              <a:t>Ecossistemas</a:t>
            </a:r>
            <a:r>
              <a:rPr lang="en-US" sz="2800" dirty="0">
                <a:latin typeface="American Typewriter" panose="02090604020004020304" pitchFamily="18" charset="77"/>
              </a:rPr>
              <a:t> de </a:t>
            </a:r>
            <a:r>
              <a:rPr lang="en-US" sz="2800" dirty="0" err="1">
                <a:latin typeface="American Typewriter" panose="02090604020004020304" pitchFamily="18" charset="77"/>
              </a:rPr>
              <a:t>aplicações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utilizando</a:t>
            </a:r>
            <a:r>
              <a:rPr lang="en-US" sz="2800" dirty="0">
                <a:latin typeface="American Typewriter" panose="02090604020004020304" pitchFamily="18" charset="77"/>
              </a:rPr>
              <a:t> Big Data</a:t>
            </a:r>
            <a:br>
              <a:rPr lang="en-US" sz="2800" dirty="0">
                <a:latin typeface="American Typewriter" panose="02090604020004020304" pitchFamily="18" charset="77"/>
              </a:rPr>
            </a:br>
            <a:r>
              <a:rPr lang="en-US" sz="2000" dirty="0">
                <a:latin typeface="American Typewriter" panose="02090604020004020304" pitchFamily="18" charset="77"/>
              </a:rPr>
              <a:t>Ex: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125" y="1659315"/>
            <a:ext cx="9144000" cy="382411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68CF3-E117-EB47-868A-85C19D7380BB}"/>
              </a:ext>
            </a:extLst>
          </p:cNvPr>
          <p:cNvSpPr/>
          <p:nvPr/>
        </p:nvSpPr>
        <p:spPr>
          <a:xfrm>
            <a:off x="400064" y="2867882"/>
            <a:ext cx="625512" cy="306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7B3DC-B8F1-654A-8DF8-E3FC6E291276}"/>
              </a:ext>
            </a:extLst>
          </p:cNvPr>
          <p:cNvSpPr/>
          <p:nvPr/>
        </p:nvSpPr>
        <p:spPr>
          <a:xfrm>
            <a:off x="1140800" y="5268835"/>
            <a:ext cx="9906589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 | 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AD11C-A0F9-AC4B-B9DB-67478F4FB1E6}"/>
              </a:ext>
            </a:extLst>
          </p:cNvPr>
          <p:cNvSpPr/>
          <p:nvPr/>
        </p:nvSpPr>
        <p:spPr>
          <a:xfrm>
            <a:off x="1135607" y="4415870"/>
            <a:ext cx="7778070" cy="706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| RESOURCE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B4F16-FC60-FA41-802F-71EC4E60522A}"/>
              </a:ext>
            </a:extLst>
          </p:cNvPr>
          <p:cNvSpPr/>
          <p:nvPr/>
        </p:nvSpPr>
        <p:spPr>
          <a:xfrm>
            <a:off x="9742385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89DFB-4BB6-1E48-84A8-770CC3AA6CFE}"/>
              </a:ext>
            </a:extLst>
          </p:cNvPr>
          <p:cNvSpPr/>
          <p:nvPr/>
        </p:nvSpPr>
        <p:spPr>
          <a:xfrm>
            <a:off x="1135607" y="3642798"/>
            <a:ext cx="3507795" cy="62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2FBB-EC48-934B-88C8-41D7F48818DB}"/>
              </a:ext>
            </a:extLst>
          </p:cNvPr>
          <p:cNvSpPr/>
          <p:nvPr/>
        </p:nvSpPr>
        <p:spPr>
          <a:xfrm>
            <a:off x="1135607" y="2864142"/>
            <a:ext cx="1690873" cy="62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698B2-9751-4741-A8C9-D86F7CE165FA}"/>
              </a:ext>
            </a:extLst>
          </p:cNvPr>
          <p:cNvSpPr/>
          <p:nvPr/>
        </p:nvSpPr>
        <p:spPr>
          <a:xfrm>
            <a:off x="2952529" y="2863230"/>
            <a:ext cx="1690873" cy="62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00EB-B0DF-0E42-941A-50483304E1EA}"/>
              </a:ext>
            </a:extLst>
          </p:cNvPr>
          <p:cNvSpPr/>
          <p:nvPr/>
        </p:nvSpPr>
        <p:spPr>
          <a:xfrm>
            <a:off x="4769451" y="2863229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GANGLIA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C83927-8FBE-124D-A42F-FE6A65048363}"/>
              </a:ext>
            </a:extLst>
          </p:cNvPr>
          <p:cNvSpPr/>
          <p:nvPr/>
        </p:nvSpPr>
        <p:spPr>
          <a:xfrm>
            <a:off x="5489266" y="2863229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FAF99-FB0B-B94D-851B-4CFCF743A944}"/>
              </a:ext>
            </a:extLst>
          </p:cNvPr>
          <p:cNvSpPr/>
          <p:nvPr/>
        </p:nvSpPr>
        <p:spPr>
          <a:xfrm>
            <a:off x="6209081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1FBE1-5581-3949-93A9-6EAF9485BB01}"/>
              </a:ext>
            </a:extLst>
          </p:cNvPr>
          <p:cNvSpPr/>
          <p:nvPr/>
        </p:nvSpPr>
        <p:spPr>
          <a:xfrm>
            <a:off x="6917643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SCOOP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477CF5-3FE0-7D46-98EE-5158F8CD2F01}"/>
              </a:ext>
            </a:extLst>
          </p:cNvPr>
          <p:cNvSpPr/>
          <p:nvPr/>
        </p:nvSpPr>
        <p:spPr>
          <a:xfrm>
            <a:off x="7626205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1ED3-123F-D84F-8725-F979C80C3FD7}"/>
              </a:ext>
            </a:extLst>
          </p:cNvPr>
          <p:cNvSpPr/>
          <p:nvPr/>
        </p:nvSpPr>
        <p:spPr>
          <a:xfrm>
            <a:off x="8324993" y="2863227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LIVY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90175-2738-7B4C-BFA4-ECFA2AEE2316}"/>
              </a:ext>
            </a:extLst>
          </p:cNvPr>
          <p:cNvSpPr/>
          <p:nvPr/>
        </p:nvSpPr>
        <p:spPr>
          <a:xfrm>
            <a:off x="9031148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F11B2-D8FA-014D-BB03-4D458E173482}"/>
              </a:ext>
            </a:extLst>
          </p:cNvPr>
          <p:cNvSpPr txBox="1"/>
          <p:nvPr/>
        </p:nvSpPr>
        <p:spPr>
          <a:xfrm>
            <a:off x="11594051" y="567622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F667C-904F-7F49-97BF-8470525C3BC6}"/>
              </a:ext>
            </a:extLst>
          </p:cNvPr>
          <p:cNvSpPr/>
          <p:nvPr/>
        </p:nvSpPr>
        <p:spPr>
          <a:xfrm>
            <a:off x="11160248" y="2833927"/>
            <a:ext cx="593766" cy="309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C2C6B-88C1-D846-B89F-09BFE7035674}"/>
              </a:ext>
            </a:extLst>
          </p:cNvPr>
          <p:cNvSpPr/>
          <p:nvPr/>
        </p:nvSpPr>
        <p:spPr>
          <a:xfrm>
            <a:off x="10453624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PRESTO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49C15-A2C0-614F-B534-F5BE86C6ABD6}"/>
              </a:ext>
            </a:extLst>
          </p:cNvPr>
          <p:cNvSpPr/>
          <p:nvPr/>
        </p:nvSpPr>
        <p:spPr>
          <a:xfrm>
            <a:off x="409922" y="1248727"/>
            <a:ext cx="11344092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SENSORES | APLICAÇÕES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92167-23A0-0E4E-B97D-52E72B31AEDF}"/>
              </a:ext>
            </a:extLst>
          </p:cNvPr>
          <p:cNvSpPr/>
          <p:nvPr/>
        </p:nvSpPr>
        <p:spPr>
          <a:xfrm>
            <a:off x="400065" y="2066497"/>
            <a:ext cx="5682968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D758C-70BA-9844-8A2A-6CC68174EB09}"/>
              </a:ext>
            </a:extLst>
          </p:cNvPr>
          <p:cNvSpPr/>
          <p:nvPr/>
        </p:nvSpPr>
        <p:spPr>
          <a:xfrm>
            <a:off x="6179124" y="2067404"/>
            <a:ext cx="5574889" cy="65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|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8BFD6C-13A7-F44B-AC47-EE024B13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30" y="2099959"/>
            <a:ext cx="1173698" cy="6169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5311BC-8C4A-DA4D-8FA2-715C2E436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07" y="1594268"/>
            <a:ext cx="1625600" cy="162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AF8F08-92C5-B54B-ADA8-1893280EB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388" y="1906797"/>
            <a:ext cx="1884960" cy="883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579028-C091-CA47-99C8-19205509E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499" y="2115329"/>
            <a:ext cx="1927204" cy="5194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23F030-A199-B847-830F-29EB794AF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945" y="2838657"/>
            <a:ext cx="1269975" cy="7581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FB5DD-FED5-0840-B569-9E10E201A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158" y="2753126"/>
            <a:ext cx="1135540" cy="8265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906767-D213-F145-911C-2CC3B64A5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4880" y="3677283"/>
            <a:ext cx="1734196" cy="5484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3C61134-91FD-E145-860B-78D8A3950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448619" y="3266841"/>
            <a:ext cx="1252828" cy="5717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355216E-29A7-0F49-9A90-36A924DCFF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5190114" y="3241470"/>
            <a:ext cx="1148537" cy="597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BBD72E-4DD4-EF4F-8CC1-158C8FA74C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5939757" y="3387085"/>
            <a:ext cx="1219200" cy="444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DB2099-78AE-5C4C-ADAA-87863CEF6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6576163" y="3408762"/>
            <a:ext cx="1331532" cy="3412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341B04-6168-BE45-9B2A-003DC750B5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7365508" y="3272691"/>
            <a:ext cx="1119822" cy="5739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56299BA-8C9A-E446-ACBF-1D6EE15D18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8130292" y="3401007"/>
            <a:ext cx="997604" cy="3713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ED6FAD-151C-F44D-8D65-C7D0B06EF9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8306578" y="3699686"/>
            <a:ext cx="1983211" cy="5354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EF456F-895A-CB41-BA9B-178118EB00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8990075" y="3688825"/>
            <a:ext cx="2089165" cy="53340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B994DD7-401A-5248-B5B3-0E629F7B4C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9875523" y="3353141"/>
            <a:ext cx="1752600" cy="10795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19DB791-DD92-8746-AD18-DBAD2D060D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10514031" y="4259565"/>
            <a:ext cx="1884961" cy="4712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9C63564-FE22-EB43-ACFE-400D80B813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11573" y="4446295"/>
            <a:ext cx="1526919" cy="62927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0CCD925-AF46-CA4E-B480-E5A0DD2524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9516" y="5138377"/>
            <a:ext cx="1950897" cy="91448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13DA34F-D066-8F44-87E7-66E634AE9B8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6200000">
            <a:off x="-555309" y="4148318"/>
            <a:ext cx="2541547" cy="55495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930DEC-6CCE-6640-BBD9-6B7AF2BBC057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9320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422"/>
            <a:ext cx="9144000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merican Typewriter" panose="02090604020004020304" pitchFamily="18" charset="77"/>
              </a:rPr>
              <a:t>Agenda: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3690"/>
            <a:ext cx="9144000" cy="382411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Recursos de Big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Arquitetura de Data Lake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Armazenamento de dados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>
                <a:latin typeface="American Typewriter" panose="02090604020004020304" pitchFamily="18" charset="77"/>
              </a:rPr>
              <a:t>Particionamento</a:t>
            </a:r>
            <a:r>
              <a:rPr lang="pt-BR" sz="1600" dirty="0">
                <a:latin typeface="American Typewriter" panose="02090604020004020304" pitchFamily="18" charset="77"/>
              </a:rPr>
              <a:t> de dados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Recursos disponíveis em provedores de </a:t>
            </a:r>
            <a:r>
              <a:rPr lang="pt-BR" sz="1600" i="1" dirty="0" err="1">
                <a:latin typeface="American Typewriter" panose="02090604020004020304" pitchFamily="18" charset="77"/>
              </a:rPr>
              <a:t>cloud</a:t>
            </a:r>
            <a:endParaRPr lang="pt-BR" sz="1600" i="1" dirty="0">
              <a:latin typeface="American Typewriter" panose="02090604020004020304" pitchFamily="18" charset="7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Recursos disponíveis na comunidade </a:t>
            </a:r>
            <a:r>
              <a:rPr lang="pt-BR" sz="1600" i="1" dirty="0">
                <a:latin typeface="American Typewriter" panose="02090604020004020304" pitchFamily="18" charset="77"/>
              </a:rPr>
              <a:t>open </a:t>
            </a:r>
            <a:r>
              <a:rPr lang="pt-BR" sz="1600" i="1" dirty="0" err="1">
                <a:latin typeface="American Typewriter" panose="02090604020004020304" pitchFamily="18" charset="77"/>
              </a:rPr>
              <a:t>source</a:t>
            </a:r>
            <a:r>
              <a:rPr lang="pt-BR" sz="1600" i="1" dirty="0">
                <a:latin typeface="American Typewriter" panose="02090604020004020304" pitchFamily="18" charset="77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Recursos utilizados na arquitetura de um Data Lake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Processamento de dados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Streaming de dados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Segurança e auditoria de dados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>
                <a:latin typeface="American Typewriter" panose="02090604020004020304" pitchFamily="18" charset="77"/>
              </a:rPr>
              <a:t>Interação de </a:t>
            </a:r>
            <a:r>
              <a:rPr lang="pt-BR" sz="1600" dirty="0" err="1">
                <a:latin typeface="American Typewriter" panose="02090604020004020304" pitchFamily="18" charset="77"/>
              </a:rPr>
              <a:t>Machine</a:t>
            </a:r>
            <a:r>
              <a:rPr lang="pt-BR" sz="1600" dirty="0">
                <a:latin typeface="American Typewriter" panose="02090604020004020304" pitchFamily="18" charset="77"/>
              </a:rPr>
              <a:t> Learning com Data 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8CD79-B17D-1642-87A4-9D02BB3BAA57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34651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1. Recursos de Big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A5AD-E8D1-E641-BF79-4AB252D52CC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6054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422"/>
            <a:ext cx="9144000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merican Typewriter" panose="02090604020004020304" pitchFamily="18" charset="77"/>
              </a:rPr>
              <a:t>O que </a:t>
            </a:r>
            <a:r>
              <a:rPr lang="en-US" sz="2800" dirty="0" err="1">
                <a:latin typeface="American Typewriter" panose="02090604020004020304" pitchFamily="18" charset="77"/>
              </a:rPr>
              <a:t>é</a:t>
            </a:r>
            <a:r>
              <a:rPr lang="en-US" sz="2800" dirty="0">
                <a:latin typeface="American Typewriter" panose="02090604020004020304" pitchFamily="18" charset="77"/>
              </a:rPr>
              <a:t> Big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3690"/>
            <a:ext cx="9144000" cy="382411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just"/>
            <a:r>
              <a:rPr lang="pt-BR" b="1" dirty="0">
                <a:latin typeface="American Typewriter" panose="02090604020004020304" pitchFamily="18" charset="77"/>
              </a:rPr>
              <a:t>Big Data</a:t>
            </a:r>
            <a:r>
              <a:rPr lang="pt-BR" dirty="0">
                <a:latin typeface="American Typewriter" panose="02090604020004020304" pitchFamily="18" charset="77"/>
              </a:rPr>
              <a:t> é a área do conhecimento que estuda como armazenar, tratar, analisar e obter informações a partir de grandes volumes de informações utilizando dados estruturados e não estruturados onde se torna inviável de serem analisados por sistemas convencionais.</a:t>
            </a:r>
            <a:endParaRPr lang="pt-BR" sz="1600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145B1-CC29-154B-9649-EA8938D38D06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7505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39" y="625784"/>
            <a:ext cx="10351061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latin typeface="American Typewriter" panose="02090604020004020304" pitchFamily="18" charset="77"/>
              </a:rPr>
              <a:t>Ecossistemas</a:t>
            </a:r>
            <a:r>
              <a:rPr lang="en-US" sz="2800" dirty="0">
                <a:latin typeface="American Typewriter" panose="02090604020004020304" pitchFamily="18" charset="77"/>
              </a:rPr>
              <a:t> de </a:t>
            </a:r>
            <a:r>
              <a:rPr lang="en-US" sz="2800" dirty="0" err="1">
                <a:latin typeface="American Typewriter" panose="02090604020004020304" pitchFamily="18" charset="77"/>
              </a:rPr>
              <a:t>aplicações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utilizando</a:t>
            </a:r>
            <a:r>
              <a:rPr lang="en-US" sz="2800" dirty="0">
                <a:latin typeface="American Typewriter" panose="02090604020004020304" pitchFamily="18" charset="77"/>
              </a:rPr>
              <a:t> Big Data</a:t>
            </a:r>
            <a:br>
              <a:rPr lang="en-US" sz="2800" dirty="0">
                <a:latin typeface="American Typewriter" panose="02090604020004020304" pitchFamily="18" charset="77"/>
              </a:rPr>
            </a:br>
            <a:r>
              <a:rPr lang="en-US" sz="2000" dirty="0">
                <a:latin typeface="American Typewriter" panose="02090604020004020304" pitchFamily="18" charset="77"/>
              </a:rPr>
              <a:t>Ex: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125" y="1659315"/>
            <a:ext cx="9144000" cy="382411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68CF3-E117-EB47-868A-85C19D7380BB}"/>
              </a:ext>
            </a:extLst>
          </p:cNvPr>
          <p:cNvSpPr/>
          <p:nvPr/>
        </p:nvSpPr>
        <p:spPr>
          <a:xfrm>
            <a:off x="400064" y="2867882"/>
            <a:ext cx="625512" cy="3063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7B3DC-B8F1-654A-8DF8-E3FC6E291276}"/>
              </a:ext>
            </a:extLst>
          </p:cNvPr>
          <p:cNvSpPr/>
          <p:nvPr/>
        </p:nvSpPr>
        <p:spPr>
          <a:xfrm>
            <a:off x="1140800" y="5268835"/>
            <a:ext cx="9906589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AD11C-A0F9-AC4B-B9DB-67478F4FB1E6}"/>
              </a:ext>
            </a:extLst>
          </p:cNvPr>
          <p:cNvSpPr/>
          <p:nvPr/>
        </p:nvSpPr>
        <p:spPr>
          <a:xfrm>
            <a:off x="1135607" y="4415870"/>
            <a:ext cx="7778070" cy="70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B4F16-FC60-FA41-802F-71EC4E60522A}"/>
              </a:ext>
            </a:extLst>
          </p:cNvPr>
          <p:cNvSpPr/>
          <p:nvPr/>
        </p:nvSpPr>
        <p:spPr>
          <a:xfrm>
            <a:off x="9742385" y="2833927"/>
            <a:ext cx="593766" cy="225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89DFB-4BB6-1E48-84A8-770CC3AA6CFE}"/>
              </a:ext>
            </a:extLst>
          </p:cNvPr>
          <p:cNvSpPr/>
          <p:nvPr/>
        </p:nvSpPr>
        <p:spPr>
          <a:xfrm>
            <a:off x="1135607" y="3642798"/>
            <a:ext cx="3507795" cy="62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REDUCE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2FBB-EC48-934B-88C8-41D7F48818DB}"/>
              </a:ext>
            </a:extLst>
          </p:cNvPr>
          <p:cNvSpPr/>
          <p:nvPr/>
        </p:nvSpPr>
        <p:spPr>
          <a:xfrm>
            <a:off x="1135607" y="2864142"/>
            <a:ext cx="1690873" cy="62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698B2-9751-4741-A8C9-D86F7CE165FA}"/>
              </a:ext>
            </a:extLst>
          </p:cNvPr>
          <p:cNvSpPr/>
          <p:nvPr/>
        </p:nvSpPr>
        <p:spPr>
          <a:xfrm>
            <a:off x="2952529" y="2863230"/>
            <a:ext cx="1690873" cy="62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00EB-B0DF-0E42-941A-50483304E1EA}"/>
              </a:ext>
            </a:extLst>
          </p:cNvPr>
          <p:cNvSpPr/>
          <p:nvPr/>
        </p:nvSpPr>
        <p:spPr>
          <a:xfrm>
            <a:off x="4769451" y="2863229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GANGLIA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C83927-8FBE-124D-A42F-FE6A65048363}"/>
              </a:ext>
            </a:extLst>
          </p:cNvPr>
          <p:cNvSpPr/>
          <p:nvPr/>
        </p:nvSpPr>
        <p:spPr>
          <a:xfrm>
            <a:off x="5489266" y="2863229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FAF99-FB0B-B94D-851B-4CFCF743A944}"/>
              </a:ext>
            </a:extLst>
          </p:cNvPr>
          <p:cNvSpPr/>
          <p:nvPr/>
        </p:nvSpPr>
        <p:spPr>
          <a:xfrm>
            <a:off x="6209081" y="2863228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1FBE1-5581-3949-93A9-6EAF9485BB01}"/>
              </a:ext>
            </a:extLst>
          </p:cNvPr>
          <p:cNvSpPr/>
          <p:nvPr/>
        </p:nvSpPr>
        <p:spPr>
          <a:xfrm>
            <a:off x="6917643" y="2863228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SCOOP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477CF5-3FE0-7D46-98EE-5158F8CD2F01}"/>
              </a:ext>
            </a:extLst>
          </p:cNvPr>
          <p:cNvSpPr/>
          <p:nvPr/>
        </p:nvSpPr>
        <p:spPr>
          <a:xfrm>
            <a:off x="7626205" y="2863228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1ED3-123F-D84F-8725-F979C80C3FD7}"/>
              </a:ext>
            </a:extLst>
          </p:cNvPr>
          <p:cNvSpPr/>
          <p:nvPr/>
        </p:nvSpPr>
        <p:spPr>
          <a:xfrm>
            <a:off x="8324993" y="2863227"/>
            <a:ext cx="593766" cy="140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LIVY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90175-2738-7B4C-BFA4-ECFA2AEE2316}"/>
              </a:ext>
            </a:extLst>
          </p:cNvPr>
          <p:cNvSpPr/>
          <p:nvPr/>
        </p:nvSpPr>
        <p:spPr>
          <a:xfrm>
            <a:off x="9031148" y="2833927"/>
            <a:ext cx="593766" cy="225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F11B2-D8FA-014D-BB03-4D458E173482}"/>
              </a:ext>
            </a:extLst>
          </p:cNvPr>
          <p:cNvSpPr txBox="1"/>
          <p:nvPr/>
        </p:nvSpPr>
        <p:spPr>
          <a:xfrm>
            <a:off x="11594051" y="567622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F667C-904F-7F49-97BF-8470525C3BC6}"/>
              </a:ext>
            </a:extLst>
          </p:cNvPr>
          <p:cNvSpPr/>
          <p:nvPr/>
        </p:nvSpPr>
        <p:spPr>
          <a:xfrm>
            <a:off x="11160248" y="2833927"/>
            <a:ext cx="593766" cy="309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C2C6B-88C1-D846-B89F-09BFE7035674}"/>
              </a:ext>
            </a:extLst>
          </p:cNvPr>
          <p:cNvSpPr/>
          <p:nvPr/>
        </p:nvSpPr>
        <p:spPr>
          <a:xfrm>
            <a:off x="10453624" y="2833927"/>
            <a:ext cx="593766" cy="225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PRESTO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49C15-A2C0-614F-B534-F5BE86C6ABD6}"/>
              </a:ext>
            </a:extLst>
          </p:cNvPr>
          <p:cNvSpPr/>
          <p:nvPr/>
        </p:nvSpPr>
        <p:spPr>
          <a:xfrm>
            <a:off x="409922" y="1248727"/>
            <a:ext cx="11344092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SENSORES | APLICAÇÕES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92167-23A0-0E4E-B97D-52E72B31AEDF}"/>
              </a:ext>
            </a:extLst>
          </p:cNvPr>
          <p:cNvSpPr/>
          <p:nvPr/>
        </p:nvSpPr>
        <p:spPr>
          <a:xfrm>
            <a:off x="400065" y="2066497"/>
            <a:ext cx="5682968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EVENTOS | FILAS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D758C-70BA-9844-8A2A-6CC68174EB09}"/>
              </a:ext>
            </a:extLst>
          </p:cNvPr>
          <p:cNvSpPr/>
          <p:nvPr/>
        </p:nvSpPr>
        <p:spPr>
          <a:xfrm>
            <a:off x="6179124" y="2053974"/>
            <a:ext cx="5574889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 |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494A7-C7E8-C041-BDAA-7E19B0768130}"/>
              </a:ext>
            </a:extLst>
          </p:cNvPr>
          <p:cNvSpPr/>
          <p:nvPr/>
        </p:nvSpPr>
        <p:spPr>
          <a:xfrm>
            <a:off x="316939" y="2787627"/>
            <a:ext cx="11532554" cy="3153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0C0C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F4B247-102C-E94B-AE41-B2924FB129A4}"/>
              </a:ext>
            </a:extLst>
          </p:cNvPr>
          <p:cNvSpPr/>
          <p:nvPr/>
        </p:nvSpPr>
        <p:spPr>
          <a:xfrm>
            <a:off x="292215" y="2037195"/>
            <a:ext cx="5838864" cy="729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0C0C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8530C-E655-F944-A0EE-EBA18F7DD069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6776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35" y="680787"/>
            <a:ext cx="10351061" cy="440268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latin typeface="American Typewriter" panose="02090604020004020304" pitchFamily="18" charset="77"/>
              </a:rPr>
              <a:t>Ecossistemas</a:t>
            </a:r>
            <a:r>
              <a:rPr lang="en-US" sz="2800" dirty="0">
                <a:latin typeface="American Typewriter" panose="02090604020004020304" pitchFamily="18" charset="77"/>
              </a:rPr>
              <a:t> de </a:t>
            </a:r>
            <a:r>
              <a:rPr lang="en-US" sz="2800" dirty="0" err="1">
                <a:latin typeface="American Typewriter" panose="02090604020004020304" pitchFamily="18" charset="77"/>
              </a:rPr>
              <a:t>aplicações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utilizando</a:t>
            </a:r>
            <a:r>
              <a:rPr lang="en-US" sz="2800" dirty="0">
                <a:latin typeface="American Typewriter" panose="02090604020004020304" pitchFamily="18" charset="77"/>
              </a:rPr>
              <a:t> Big Data</a:t>
            </a:r>
            <a:br>
              <a:rPr lang="en-US" sz="2800" dirty="0">
                <a:latin typeface="American Typewriter" panose="02090604020004020304" pitchFamily="18" charset="77"/>
              </a:rPr>
            </a:br>
            <a:r>
              <a:rPr lang="en-US" sz="2000" dirty="0">
                <a:latin typeface="American Typewriter" panose="02090604020004020304" pitchFamily="18" charset="77"/>
              </a:rPr>
              <a:t>Ex: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125" y="1659315"/>
            <a:ext cx="9144000" cy="382411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American Typewriter" panose="02090604020004020304" pitchFamily="18" charset="77"/>
            </a:endParaRPr>
          </a:p>
          <a:p>
            <a:pPr algn="l"/>
            <a:endParaRPr lang="en-US" sz="1600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68CF3-E117-EB47-868A-85C19D7380BB}"/>
              </a:ext>
            </a:extLst>
          </p:cNvPr>
          <p:cNvSpPr/>
          <p:nvPr/>
        </p:nvSpPr>
        <p:spPr>
          <a:xfrm>
            <a:off x="400064" y="2867882"/>
            <a:ext cx="625512" cy="306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7B3DC-B8F1-654A-8DF8-E3FC6E291276}"/>
              </a:ext>
            </a:extLst>
          </p:cNvPr>
          <p:cNvSpPr/>
          <p:nvPr/>
        </p:nvSpPr>
        <p:spPr>
          <a:xfrm>
            <a:off x="1140800" y="5268835"/>
            <a:ext cx="9906589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 | 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AD11C-A0F9-AC4B-B9DB-67478F4FB1E6}"/>
              </a:ext>
            </a:extLst>
          </p:cNvPr>
          <p:cNvSpPr/>
          <p:nvPr/>
        </p:nvSpPr>
        <p:spPr>
          <a:xfrm>
            <a:off x="1135607" y="4415870"/>
            <a:ext cx="7778070" cy="706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| RESOURCE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B4F16-FC60-FA41-802F-71EC4E60522A}"/>
              </a:ext>
            </a:extLst>
          </p:cNvPr>
          <p:cNvSpPr/>
          <p:nvPr/>
        </p:nvSpPr>
        <p:spPr>
          <a:xfrm>
            <a:off x="9742385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89DFB-4BB6-1E48-84A8-770CC3AA6CFE}"/>
              </a:ext>
            </a:extLst>
          </p:cNvPr>
          <p:cNvSpPr/>
          <p:nvPr/>
        </p:nvSpPr>
        <p:spPr>
          <a:xfrm>
            <a:off x="1135607" y="3642798"/>
            <a:ext cx="3507795" cy="62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2FBB-EC48-934B-88C8-41D7F48818DB}"/>
              </a:ext>
            </a:extLst>
          </p:cNvPr>
          <p:cNvSpPr/>
          <p:nvPr/>
        </p:nvSpPr>
        <p:spPr>
          <a:xfrm>
            <a:off x="1135607" y="2864142"/>
            <a:ext cx="1690873" cy="62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698B2-9751-4741-A8C9-D86F7CE165FA}"/>
              </a:ext>
            </a:extLst>
          </p:cNvPr>
          <p:cNvSpPr/>
          <p:nvPr/>
        </p:nvSpPr>
        <p:spPr>
          <a:xfrm>
            <a:off x="2952529" y="2863230"/>
            <a:ext cx="1690873" cy="62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00EB-B0DF-0E42-941A-50483304E1EA}"/>
              </a:ext>
            </a:extLst>
          </p:cNvPr>
          <p:cNvSpPr/>
          <p:nvPr/>
        </p:nvSpPr>
        <p:spPr>
          <a:xfrm>
            <a:off x="4769451" y="2863229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GANGLIA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C83927-8FBE-124D-A42F-FE6A65048363}"/>
              </a:ext>
            </a:extLst>
          </p:cNvPr>
          <p:cNvSpPr/>
          <p:nvPr/>
        </p:nvSpPr>
        <p:spPr>
          <a:xfrm>
            <a:off x="5489266" y="2863229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FAF99-FB0B-B94D-851B-4CFCF743A944}"/>
              </a:ext>
            </a:extLst>
          </p:cNvPr>
          <p:cNvSpPr/>
          <p:nvPr/>
        </p:nvSpPr>
        <p:spPr>
          <a:xfrm>
            <a:off x="6209081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1FBE1-5581-3949-93A9-6EAF9485BB01}"/>
              </a:ext>
            </a:extLst>
          </p:cNvPr>
          <p:cNvSpPr/>
          <p:nvPr/>
        </p:nvSpPr>
        <p:spPr>
          <a:xfrm>
            <a:off x="6917643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SCOOP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477CF5-3FE0-7D46-98EE-5158F8CD2F01}"/>
              </a:ext>
            </a:extLst>
          </p:cNvPr>
          <p:cNvSpPr/>
          <p:nvPr/>
        </p:nvSpPr>
        <p:spPr>
          <a:xfrm>
            <a:off x="7626205" y="2863228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1ED3-123F-D84F-8725-F979C80C3FD7}"/>
              </a:ext>
            </a:extLst>
          </p:cNvPr>
          <p:cNvSpPr/>
          <p:nvPr/>
        </p:nvSpPr>
        <p:spPr>
          <a:xfrm>
            <a:off x="8324993" y="2863227"/>
            <a:ext cx="593766" cy="1406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LIVY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90175-2738-7B4C-BFA4-ECFA2AEE2316}"/>
              </a:ext>
            </a:extLst>
          </p:cNvPr>
          <p:cNvSpPr/>
          <p:nvPr/>
        </p:nvSpPr>
        <p:spPr>
          <a:xfrm>
            <a:off x="9031148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F11B2-D8FA-014D-BB03-4D458E173482}"/>
              </a:ext>
            </a:extLst>
          </p:cNvPr>
          <p:cNvSpPr txBox="1"/>
          <p:nvPr/>
        </p:nvSpPr>
        <p:spPr>
          <a:xfrm>
            <a:off x="11594051" y="567622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F667C-904F-7F49-97BF-8470525C3BC6}"/>
              </a:ext>
            </a:extLst>
          </p:cNvPr>
          <p:cNvSpPr/>
          <p:nvPr/>
        </p:nvSpPr>
        <p:spPr>
          <a:xfrm>
            <a:off x="11160248" y="2833927"/>
            <a:ext cx="593766" cy="309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C2C6B-88C1-D846-B89F-09BFE7035674}"/>
              </a:ext>
            </a:extLst>
          </p:cNvPr>
          <p:cNvSpPr/>
          <p:nvPr/>
        </p:nvSpPr>
        <p:spPr>
          <a:xfrm>
            <a:off x="10453624" y="2833927"/>
            <a:ext cx="593766" cy="2259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PRESTO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49C15-A2C0-614F-B534-F5BE86C6ABD6}"/>
              </a:ext>
            </a:extLst>
          </p:cNvPr>
          <p:cNvSpPr/>
          <p:nvPr/>
        </p:nvSpPr>
        <p:spPr>
          <a:xfrm>
            <a:off x="409922" y="1248727"/>
            <a:ext cx="11344092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SENSORES | APLICAÇÕES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92167-23A0-0E4E-B97D-52E72B31AEDF}"/>
              </a:ext>
            </a:extLst>
          </p:cNvPr>
          <p:cNvSpPr/>
          <p:nvPr/>
        </p:nvSpPr>
        <p:spPr>
          <a:xfrm>
            <a:off x="400065" y="2066497"/>
            <a:ext cx="5682968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D758C-70BA-9844-8A2A-6CC68174EB09}"/>
              </a:ext>
            </a:extLst>
          </p:cNvPr>
          <p:cNvSpPr/>
          <p:nvPr/>
        </p:nvSpPr>
        <p:spPr>
          <a:xfrm>
            <a:off x="6179124" y="2053974"/>
            <a:ext cx="5574889" cy="662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|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8BFD6C-13A7-F44B-AC47-EE024B13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30" y="2099959"/>
            <a:ext cx="1173698" cy="6169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5311BC-8C4A-DA4D-8FA2-715C2E436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07" y="1594268"/>
            <a:ext cx="1625600" cy="162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AF8F08-92C5-B54B-ADA8-1893280EB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388" y="1906797"/>
            <a:ext cx="1884960" cy="883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579028-C091-CA47-99C8-19205509E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499" y="2115329"/>
            <a:ext cx="1927204" cy="5194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23F030-A199-B847-830F-29EB794AF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945" y="2838657"/>
            <a:ext cx="1269975" cy="7581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FB5DD-FED5-0840-B569-9E10E201A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158" y="2753126"/>
            <a:ext cx="1135540" cy="8265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906767-D213-F145-911C-2CC3B64A5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4880" y="3677283"/>
            <a:ext cx="1734196" cy="5484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3C61134-91FD-E145-860B-78D8A3950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448619" y="3266841"/>
            <a:ext cx="1252828" cy="5717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355216E-29A7-0F49-9A90-36A924DCFF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5190114" y="3241470"/>
            <a:ext cx="1148537" cy="597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BBD72E-4DD4-EF4F-8CC1-158C8FA74C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5939757" y="3387085"/>
            <a:ext cx="1219200" cy="444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DB2099-78AE-5C4C-ADAA-87863CEF6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6576163" y="3408762"/>
            <a:ext cx="1331532" cy="3412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341B04-6168-BE45-9B2A-003DC750B5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7365508" y="3272691"/>
            <a:ext cx="1119822" cy="5739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56299BA-8C9A-E446-ACBF-1D6EE15D18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8130292" y="3401007"/>
            <a:ext cx="997604" cy="3713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ED6FAD-151C-F44D-8D65-C7D0B06EF9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8306578" y="3699686"/>
            <a:ext cx="1983211" cy="5354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EF456F-895A-CB41-BA9B-178118EB00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8990075" y="3688825"/>
            <a:ext cx="2089165" cy="53340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B994DD7-401A-5248-B5B3-0E629F7B4C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9875523" y="3353141"/>
            <a:ext cx="1752600" cy="10795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19DB791-DD92-8746-AD18-DBAD2D060D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6200000">
            <a:off x="10514031" y="4259565"/>
            <a:ext cx="1884961" cy="4712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9C63564-FE22-EB43-ACFE-400D80B813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11573" y="4446295"/>
            <a:ext cx="1526919" cy="62927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0CCD925-AF46-CA4E-B480-E5A0DD2524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9516" y="5138377"/>
            <a:ext cx="1950897" cy="91448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13DA34F-D066-8F44-87E7-66E634AE9B8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6200000">
            <a:off x="-555309" y="4148318"/>
            <a:ext cx="2541547" cy="55495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BA307C-8621-6745-B8F9-FBD1606335A7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7827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Recursos do ecossistema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816375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ERP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Mobile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IOT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E-commerce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ABAE1-7389-104E-9EB8-18AA3AA05720}"/>
              </a:ext>
            </a:extLst>
          </p:cNvPr>
          <p:cNvSpPr txBox="1"/>
          <p:nvPr/>
        </p:nvSpPr>
        <p:spPr>
          <a:xfrm>
            <a:off x="1118422" y="2736502"/>
            <a:ext cx="24613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SENSORES</a:t>
            </a:r>
          </a:p>
          <a:p>
            <a:pPr algn="ctr"/>
            <a:endParaRPr lang="en-US" sz="28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APLICAÇÕES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71C32-87EE-0E43-B9BA-956AFE6D54C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18956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4400" kern="1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Recursos do ecossistema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671" y="1816375"/>
            <a:ext cx="7164954" cy="3639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algn="l"/>
            <a:r>
              <a:rPr lang="pt-BR" dirty="0">
                <a:solidFill>
                  <a:srgbClr val="000000"/>
                </a:solidFill>
                <a:latin typeface="American Typewriter" panose="02090604020004020304" pitchFamily="18" charset="77"/>
              </a:rPr>
              <a:t>O </a:t>
            </a:r>
            <a:r>
              <a:rPr lang="pt-BR" b="1" dirty="0">
                <a:solidFill>
                  <a:srgbClr val="000000"/>
                </a:solidFill>
                <a:latin typeface="American Typewriter" panose="02090604020004020304" pitchFamily="18" charset="77"/>
              </a:rPr>
              <a:t>Kafka</a:t>
            </a:r>
            <a:r>
              <a:rPr lang="pt-BR" dirty="0">
                <a:solidFill>
                  <a:srgbClr val="000000"/>
                </a:solidFill>
                <a:latin typeface="American Typewriter" panose="02090604020004020304" pitchFamily="18" charset="77"/>
              </a:rPr>
              <a:t> é usado para criar pipelines de dados em tempo real e aplicativos de streaming. É escalável horizontalmente, tolerante a falhas, extremamente rápido e é executado em produção em milhares de empresas.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5266B-1E7A-1D46-A412-F0D7BC10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18" y="2705365"/>
            <a:ext cx="2753340" cy="1447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FA0F5-AAE6-3B48-BB1F-0CDB189D6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074" y="3199380"/>
            <a:ext cx="3637076" cy="33955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6AE81-64A8-1D47-9098-D5CA938B67DF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=09/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=24</a:t>
            </a:r>
          </a:p>
        </p:txBody>
      </p:sp>
    </p:spTree>
    <p:extLst>
      <p:ext uri="{BB962C8B-B14F-4D97-AF65-F5344CB8AC3E}">
        <p14:creationId xmlns:p14="http://schemas.microsoft.com/office/powerpoint/2010/main" val="238741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1591</Words>
  <Application>Microsoft Macintosh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Calibri Light</vt:lpstr>
      <vt:lpstr>Office Theme</vt:lpstr>
      <vt:lpstr>Processamento de Grandes Volumes de Dados</vt:lpstr>
      <vt:lpstr>Roberto Galvão</vt:lpstr>
      <vt:lpstr>Agenda:</vt:lpstr>
      <vt:lpstr>1. Recursos de Big Data</vt:lpstr>
      <vt:lpstr>O que é Big Data?</vt:lpstr>
      <vt:lpstr>Ecossistemas de aplicações utilizando Big Data Ex:</vt:lpstr>
      <vt:lpstr>Ecossistemas de aplicações utilizando Big Data Ex: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Recursos do ecossistema</vt:lpstr>
      <vt:lpstr>Ecossistemas de aplicações utilizando Big Data Ex: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Grandes Volumes de Dados</dc:title>
  <dc:creator>Roberto Aramburu Galvao da Silva</dc:creator>
  <cp:lastModifiedBy>Roberto Aramburu Galvao da Silva</cp:lastModifiedBy>
  <cp:revision>100</cp:revision>
  <dcterms:created xsi:type="dcterms:W3CDTF">2019-09-23T15:00:42Z</dcterms:created>
  <dcterms:modified xsi:type="dcterms:W3CDTF">2019-10-07T13:45:38Z</dcterms:modified>
</cp:coreProperties>
</file>