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8"/>
    <p:restoredTop sz="94683"/>
  </p:normalViewPr>
  <p:slideViewPr>
    <p:cSldViewPr snapToGrid="0" snapToObjects="1">
      <p:cViewPr varScale="1">
        <p:scale>
          <a:sx n="110" d="100"/>
          <a:sy n="110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9D9-7E23-A648-9E2A-EE126402B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DE0B-D151-C047-8678-D3D11EC0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0C25-DBEE-FC4A-AB9E-27391E32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ADD6-53AC-E240-AA97-7B196758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39F1-12F1-FB4F-BC21-394E5E85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4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2525-18AF-7F4D-B4D4-EC900A69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79080-7A32-3648-84FD-C401E17C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FFC2-26AD-9648-A32B-780B9AB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2E26-FE49-694A-B16E-3D25BA05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D28-3BA1-D84A-AE5D-A876F32D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DC96D-A574-A141-98BB-E8A270F1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96E0-675C-E94B-915A-92C54FB7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FC9E-C95E-484F-BBE2-C1A6864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1B3E-A0C8-8549-993D-2B1C85F8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1510-6B0F-C54C-BBE7-37AED861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236-5861-E14F-BA09-54A0305D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BFEE-14F8-4D41-9691-EA323604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9613-5872-A84F-9B81-F118B486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4D03-3FD8-A14B-8607-D5CDA686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F1A0-3A8E-CC41-ACFC-A44BD9A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E6C3-0CD1-FC4C-9F54-4BA0EC68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5DCC-AFE3-344F-B205-FB48CA8B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2584-063F-9A45-BE5E-FA45569B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1257-BA11-7941-963E-F115E756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CD73-E129-C345-AFEE-02E60080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6D375-07E6-8646-A277-1609D350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53684-789F-B64B-B534-2392AF8F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DA6EA-4C87-864D-AEB8-D75C76C8B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C5C2-E8E8-9D48-8283-924821C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6E2A-A452-B14C-A8EC-9DDA515D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496F-8F1C-2248-9D03-34C65759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897-CC1F-3547-A9CB-4BC57216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ADC9-201B-5C4F-B2BC-F9B3D194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6B2A-83F1-FF4F-B47B-E6B59D92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3BCE8-CE94-5640-8428-EC6D42B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99457-C268-8846-BB7A-A76D3298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66A9-09A6-9643-8C62-D39EE50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4E06F-3427-C249-B595-68344A3B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B02E-C159-C54C-BEAE-4237A9F8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2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DD71-BA5C-EF4D-8E1D-96775B8E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86AF1-AEC7-7C45-8E1C-22F09586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0BEEB-ABDA-EF40-AEBD-CBA09FF2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C2E5D-3C69-5444-95BC-771EE9D9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3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5375-8907-5F4C-9F94-CA427256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2388C-7D13-2C4B-B5D8-E7809C0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7C2B-D9A8-5543-BB73-951DB95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0743-45D8-154E-A700-73962F1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DA80-59B3-DC40-9793-AE9DD4F5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FF51D-ECD3-564F-84FE-699CE1CD5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6CAF-2E7E-1E4F-A47C-343C916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C96C5-98F1-7C41-B0E2-AF678EC20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4255A-2CD2-A944-9EC4-7121FABC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BDC5-E99E-2743-9CF7-7565A0EC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C3C60-FB07-0D4C-BCEF-092426C9C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B136-48E0-764C-A2B6-8B222DBB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5763-FA45-F540-B152-9B2A309A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4EDFD-8070-A944-A41F-73122BBA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1802-58CE-CD42-914B-F2FD581E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E2248-B01D-8F4D-8332-2FB2A21C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C709-C7CC-2F40-AED3-16C9ADB1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537-4D78-1B47-92A8-7BC2F2C5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F7ECE-96F7-6545-BF28-0283EB22B356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7EF1-A2E5-9244-ACAC-8FF3DE369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261D-8118-BA48-A745-B7EEAF191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8624-198D-4C41-BB40-BF0646C7D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7B7-FD02-FB42-8296-3921009C5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141217"/>
            <a:ext cx="11655972" cy="2387600"/>
          </a:xfrm>
        </p:spPr>
        <p:txBody>
          <a:bodyPr>
            <a:normAutofit/>
          </a:bodyPr>
          <a:lstStyle/>
          <a:p>
            <a:r>
              <a:rPr lang="pt-BR" dirty="0">
                <a:latin typeface="American Typewriter" panose="02090604020004020304" pitchFamily="18" charset="77"/>
              </a:rPr>
              <a:t>4. </a:t>
            </a:r>
            <a:r>
              <a:rPr lang="pt-BR" dirty="0" err="1">
                <a:latin typeface="American Typewriter" panose="02090604020004020304" pitchFamily="18" charset="77"/>
              </a:rPr>
              <a:t>Particionamento</a:t>
            </a:r>
            <a:r>
              <a:rPr lang="pt-BR" dirty="0">
                <a:latin typeface="American Typewriter" panose="02090604020004020304" pitchFamily="18" charset="77"/>
              </a:rPr>
              <a:t> de Dados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44314-1C8F-3642-8AD4-0C3C2188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5987142"/>
            <a:ext cx="1524000" cy="87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05797A-8A1B-3C4F-9939-6D038C5A5C79}"/>
              </a:ext>
            </a:extLst>
          </p:cNvPr>
          <p:cNvSpPr/>
          <p:nvPr/>
        </p:nvSpPr>
        <p:spPr>
          <a:xfrm>
            <a:off x="0" y="6647935"/>
            <a:ext cx="12192000" cy="21006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8A5AD-E8D1-E641-BF79-4AB252D52CCC}"/>
              </a:ext>
            </a:extLst>
          </p:cNvPr>
          <p:cNvSpPr txBox="1"/>
          <p:nvPr/>
        </p:nvSpPr>
        <p:spPr>
          <a:xfrm>
            <a:off x="7639640" y="0"/>
            <a:ext cx="4619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/</a:t>
            </a:r>
            <a:r>
              <a:rPr lang="en-US" sz="1200" dirty="0" err="1">
                <a:latin typeface="American Typewriter" panose="02090604020004020304" pitchFamily="18" charset="77"/>
              </a:rPr>
              <a:t>year_partition</a:t>
            </a:r>
            <a:r>
              <a:rPr lang="en-US" sz="1200" dirty="0">
                <a:latin typeface="American Typewriter" panose="02090604020004020304" pitchFamily="18" charset="77"/>
              </a:rPr>
              <a:t>=2019/</a:t>
            </a:r>
            <a:r>
              <a:rPr lang="en-US" sz="1200" dirty="0" err="1">
                <a:latin typeface="American Typewriter" panose="02090604020004020304" pitchFamily="18" charset="77"/>
              </a:rPr>
              <a:t>month_partition</a:t>
            </a:r>
            <a:r>
              <a:rPr lang="en-US" sz="1200" dirty="0">
                <a:latin typeface="American Typewriter" panose="02090604020004020304" pitchFamily="18" charset="77"/>
              </a:rPr>
              <a:t>=10/</a:t>
            </a:r>
            <a:r>
              <a:rPr lang="en-US" sz="1200" dirty="0" err="1">
                <a:latin typeface="American Typewriter" panose="02090604020004020304" pitchFamily="18" charset="77"/>
              </a:rPr>
              <a:t>day_partition</a:t>
            </a:r>
            <a:r>
              <a:rPr lang="en-US" sz="1200" dirty="0">
                <a:latin typeface="American Typewriter" panose="02090604020004020304" pitchFamily="18" charset="77"/>
              </a:rPr>
              <a:t>=10</a:t>
            </a:r>
          </a:p>
        </p:txBody>
      </p:sp>
    </p:spTree>
    <p:extLst>
      <p:ext uri="{BB962C8B-B14F-4D97-AF65-F5344CB8AC3E}">
        <p14:creationId xmlns:p14="http://schemas.microsoft.com/office/powerpoint/2010/main" val="19156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Por que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particionar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os</a:t>
            </a:r>
            <a:r>
              <a:rPr lang="en-US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dados?</a:t>
            </a:r>
            <a:endParaRPr lang="en-US" sz="2100" dirty="0">
              <a:solidFill>
                <a:srgbClr val="000000"/>
              </a:solidFill>
              <a:latin typeface="American Typewriter" panose="020906040200040203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1FFC4-C438-C242-9F4F-13936F10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486" y="132961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Dados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não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Particionados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B0F4A-9F6F-D24B-9D6C-B89EAE75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4571036"/>
            <a:ext cx="2019300" cy="200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CE054-D67F-744D-97EE-71AD69E4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408071"/>
            <a:ext cx="781050" cy="9144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B1213BC-A5A0-1442-8BCC-C5D17D095828}"/>
              </a:ext>
            </a:extLst>
          </p:cNvPr>
          <p:cNvSpPr/>
          <p:nvPr/>
        </p:nvSpPr>
        <p:spPr>
          <a:xfrm>
            <a:off x="6011119" y="2735115"/>
            <a:ext cx="169762" cy="548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16C04CC-0923-CF45-A620-10D11336BEBF}"/>
              </a:ext>
            </a:extLst>
          </p:cNvPr>
          <p:cNvSpPr/>
          <p:nvPr/>
        </p:nvSpPr>
        <p:spPr>
          <a:xfrm>
            <a:off x="6011119" y="4322471"/>
            <a:ext cx="169762" cy="548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3E0B8-D764-BA49-83D4-3C53E35E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258" y="4988081"/>
            <a:ext cx="927100" cy="97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EA9CF-67AC-B646-BFE1-9A04C16CD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74" y="1169888"/>
            <a:ext cx="11277600" cy="1409700"/>
          </a:xfrm>
          <a:prstGeom prst="rect">
            <a:avLst/>
          </a:prstGeom>
        </p:spPr>
      </p:pic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2F35591-6525-CD4C-AF49-C99121BD7FD0}"/>
              </a:ext>
            </a:extLst>
          </p:cNvPr>
          <p:cNvSpPr/>
          <p:nvPr/>
        </p:nvSpPr>
        <p:spPr>
          <a:xfrm>
            <a:off x="1733550" y="3088660"/>
            <a:ext cx="3352800" cy="1553221"/>
          </a:xfrm>
          <a:prstGeom prst="wedgeRectCallout">
            <a:avLst>
              <a:gd name="adj1" fmla="val -41689"/>
              <a:gd name="adj2" fmla="val 75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SELECT COUNT(*)</a:t>
            </a:r>
          </a:p>
          <a:p>
            <a:r>
              <a:rPr lang="pt-BR" dirty="0"/>
              <a:t>FROM TB_PEDIDO</a:t>
            </a:r>
          </a:p>
          <a:p>
            <a:r>
              <a:rPr lang="pt-BR" dirty="0"/>
              <a:t>WHERE DT_PEDIDO BETWEEN ‘01/02/2019’ AND ‘10/02/2019’ </a:t>
            </a:r>
          </a:p>
          <a:p>
            <a:pPr algn="ctr"/>
            <a:endParaRPr lang="pt-BR" dirty="0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943FDAC-3D9F-BC4E-8104-95E9EE135885}"/>
              </a:ext>
            </a:extLst>
          </p:cNvPr>
          <p:cNvSpPr/>
          <p:nvPr/>
        </p:nvSpPr>
        <p:spPr>
          <a:xfrm>
            <a:off x="2397358" y="5477031"/>
            <a:ext cx="2688992" cy="251416"/>
          </a:xfrm>
          <a:prstGeom prst="stripedRightArrow">
            <a:avLst>
              <a:gd name="adj1" fmla="val 571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8D85CF-D752-B54F-B98F-10AD74D04975}"/>
              </a:ext>
            </a:extLst>
          </p:cNvPr>
          <p:cNvSpPr/>
          <p:nvPr/>
        </p:nvSpPr>
        <p:spPr>
          <a:xfrm>
            <a:off x="7105650" y="2735116"/>
            <a:ext cx="926726" cy="3531214"/>
          </a:xfrm>
          <a:prstGeom prst="rightBrace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09C760-C6BE-034E-ABCD-0E13525E6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138" y="3916683"/>
            <a:ext cx="926726" cy="10186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5B2BB9-B682-C244-9558-9B85476A4FE2}"/>
              </a:ext>
            </a:extLst>
          </p:cNvPr>
          <p:cNvSpPr txBox="1"/>
          <p:nvPr/>
        </p:nvSpPr>
        <p:spPr>
          <a:xfrm>
            <a:off x="9270626" y="4039058"/>
            <a:ext cx="192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FULL 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CBC8E-3EDD-B640-9659-D5D84AFEAB3D}"/>
              </a:ext>
            </a:extLst>
          </p:cNvPr>
          <p:cNvSpPr txBox="1"/>
          <p:nvPr/>
        </p:nvSpPr>
        <p:spPr>
          <a:xfrm>
            <a:off x="4075753" y="6401962"/>
            <a:ext cx="42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ANOS DE DADOS | 1 BILHÃO DE PEDIDOS</a:t>
            </a:r>
          </a:p>
        </p:txBody>
      </p:sp>
    </p:spTree>
    <p:extLst>
      <p:ext uri="{BB962C8B-B14F-4D97-AF65-F5344CB8AC3E}">
        <p14:creationId xmlns:p14="http://schemas.microsoft.com/office/powerpoint/2010/main" val="28657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Exemplos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Particionamento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EA9CF-67AC-B646-BFE1-9A04C16C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3751"/>
            <a:ext cx="11277600" cy="140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CBC8E-3EDD-B640-9659-D5D84AFEAB3D}"/>
              </a:ext>
            </a:extLst>
          </p:cNvPr>
          <p:cNvSpPr txBox="1"/>
          <p:nvPr/>
        </p:nvSpPr>
        <p:spPr>
          <a:xfrm>
            <a:off x="4075753" y="6471412"/>
            <a:ext cx="42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ANOS DE DADOS | 1 BILHÃO DE PEDIDOS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B86B2-7587-3B44-AC6D-9879C684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32" y="2440305"/>
            <a:ext cx="7122208" cy="410094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05116992-2F0E-0C46-8D20-45809F2D1CE7}"/>
              </a:ext>
            </a:extLst>
          </p:cNvPr>
          <p:cNvSpPr/>
          <p:nvPr/>
        </p:nvSpPr>
        <p:spPr>
          <a:xfrm>
            <a:off x="2361236" y="2040389"/>
            <a:ext cx="324091" cy="452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3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F37E3-5763-2940-A82F-472A80CD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67" y="2367997"/>
            <a:ext cx="7981744" cy="4357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Exemplos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Particionamento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EA9CF-67AC-B646-BFE1-9A04C16CD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3751"/>
            <a:ext cx="11277600" cy="1409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CBC8E-3EDD-B640-9659-D5D84AFEAB3D}"/>
              </a:ext>
            </a:extLst>
          </p:cNvPr>
          <p:cNvSpPr txBox="1"/>
          <p:nvPr/>
        </p:nvSpPr>
        <p:spPr>
          <a:xfrm>
            <a:off x="7981745" y="6540754"/>
            <a:ext cx="421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 ANOS DE DADOS | 1 BILHÃO DE PEDIDOS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05116992-2F0E-0C46-8D20-45809F2D1CE7}"/>
              </a:ext>
            </a:extLst>
          </p:cNvPr>
          <p:cNvSpPr/>
          <p:nvPr/>
        </p:nvSpPr>
        <p:spPr>
          <a:xfrm>
            <a:off x="2361236" y="2040389"/>
            <a:ext cx="324091" cy="452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53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Exemplo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consulta por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particionamento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B86B2-7587-3B44-AC6D-9879C684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65" y="2305648"/>
            <a:ext cx="7122208" cy="410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985F6-F238-2945-A10D-915FD5AF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4" y="4004234"/>
            <a:ext cx="927100" cy="9779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EDC785E-F44D-7E40-99C4-3387F03B70AF}"/>
              </a:ext>
            </a:extLst>
          </p:cNvPr>
          <p:cNvSpPr/>
          <p:nvPr/>
        </p:nvSpPr>
        <p:spPr>
          <a:xfrm>
            <a:off x="622364" y="1190714"/>
            <a:ext cx="3240911" cy="2265517"/>
          </a:xfrm>
          <a:prstGeom prst="wedgeRectCallout">
            <a:avLst>
              <a:gd name="adj1" fmla="val -35009"/>
              <a:gd name="adj2" fmla="val 8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SELECT COUNT(*)</a:t>
            </a:r>
          </a:p>
          <a:p>
            <a:r>
              <a:rPr lang="pt-BR" dirty="0"/>
              <a:t>FROM TB_PEDIDO</a:t>
            </a:r>
          </a:p>
          <a:p>
            <a:r>
              <a:rPr lang="pt-BR" dirty="0"/>
              <a:t>WHERE  PART_YEAR = 2019</a:t>
            </a:r>
          </a:p>
          <a:p>
            <a:r>
              <a:rPr lang="pt-BR" dirty="0"/>
              <a:t>AND PART_MONTH=02</a:t>
            </a:r>
          </a:p>
          <a:p>
            <a:r>
              <a:rPr lang="pt-BR" dirty="0"/>
              <a:t>AND DT_PEDIDO BETWEEN ‘01/02/2019’ AND ‘10/02/2019’ </a:t>
            </a:r>
          </a:p>
          <a:p>
            <a:pPr algn="ctr"/>
            <a:endParaRPr lang="pt-BR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4744613F-6E53-4E46-8492-0A52E8FA5A04}"/>
              </a:ext>
            </a:extLst>
          </p:cNvPr>
          <p:cNvSpPr/>
          <p:nvPr/>
        </p:nvSpPr>
        <p:spPr>
          <a:xfrm>
            <a:off x="1549464" y="4493184"/>
            <a:ext cx="2688992" cy="251416"/>
          </a:xfrm>
          <a:prstGeom prst="stripedRightArrow">
            <a:avLst>
              <a:gd name="adj1" fmla="val 571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7223B2D-EA79-AD42-86EA-00D60F37021A}"/>
              </a:ext>
            </a:extLst>
          </p:cNvPr>
          <p:cNvSpPr/>
          <p:nvPr/>
        </p:nvSpPr>
        <p:spPr>
          <a:xfrm>
            <a:off x="8458151" y="3878526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0BC3CA89-99FF-3D44-9A17-71B7112D5263}"/>
              </a:ext>
            </a:extLst>
          </p:cNvPr>
          <p:cNvSpPr/>
          <p:nvPr/>
        </p:nvSpPr>
        <p:spPr>
          <a:xfrm>
            <a:off x="8458151" y="5444872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B45CA380-805B-9C4F-8DC2-CD1B77F1960A}"/>
              </a:ext>
            </a:extLst>
          </p:cNvPr>
          <p:cNvSpPr/>
          <p:nvPr/>
        </p:nvSpPr>
        <p:spPr>
          <a:xfrm>
            <a:off x="6550258" y="5215307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21E666A-1513-7141-A158-2945B4A0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56" y="2440180"/>
            <a:ext cx="7981744" cy="43574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A5084E-7B0B-5246-8F9E-C6D46B46B000}"/>
              </a:ext>
            </a:extLst>
          </p:cNvPr>
          <p:cNvSpPr txBox="1">
            <a:spLocks/>
          </p:cNvSpPr>
          <p:nvPr/>
        </p:nvSpPr>
        <p:spPr>
          <a:xfrm>
            <a:off x="0" y="-263337"/>
            <a:ext cx="11633473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Exemplo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 de consulta por </a:t>
            </a:r>
            <a:r>
              <a:rPr lang="en-US" sz="2100" dirty="0" err="1">
                <a:solidFill>
                  <a:srgbClr val="000000"/>
                </a:solidFill>
                <a:latin typeface="American Typewriter" panose="02090604020004020304" pitchFamily="18" charset="77"/>
              </a:rPr>
              <a:t>particionamento</a:t>
            </a:r>
            <a:r>
              <a:rPr lang="en-US" sz="2100" dirty="0">
                <a:solidFill>
                  <a:srgbClr val="000000"/>
                </a:solidFill>
                <a:latin typeface="American Typewriter" panose="02090604020004020304" pitchFamily="18" charset="77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985F6-F238-2945-A10D-915FD5AF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4" y="4004234"/>
            <a:ext cx="927100" cy="977900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8EDC785E-F44D-7E40-99C4-3387F03B70AF}"/>
              </a:ext>
            </a:extLst>
          </p:cNvPr>
          <p:cNvSpPr/>
          <p:nvPr/>
        </p:nvSpPr>
        <p:spPr>
          <a:xfrm>
            <a:off x="622364" y="1190714"/>
            <a:ext cx="3240911" cy="2265517"/>
          </a:xfrm>
          <a:prstGeom prst="wedgeRectCallout">
            <a:avLst>
              <a:gd name="adj1" fmla="val -35009"/>
              <a:gd name="adj2" fmla="val 81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SELECT COUNT(*)</a:t>
            </a:r>
          </a:p>
          <a:p>
            <a:r>
              <a:rPr lang="pt-BR" dirty="0"/>
              <a:t>FROM TB_PEDIDO</a:t>
            </a:r>
          </a:p>
          <a:p>
            <a:r>
              <a:rPr lang="pt-BR" dirty="0"/>
              <a:t>WHERE  DEPT=‘VENDAS’</a:t>
            </a:r>
          </a:p>
          <a:p>
            <a:r>
              <a:rPr lang="pt-BR" dirty="0"/>
              <a:t>AND PART_YEAR = 2019</a:t>
            </a:r>
          </a:p>
          <a:p>
            <a:r>
              <a:rPr lang="pt-BR" dirty="0"/>
              <a:t>AND PART_MONTH=02</a:t>
            </a:r>
          </a:p>
          <a:p>
            <a:r>
              <a:rPr lang="pt-BR" dirty="0"/>
              <a:t>AND DT_PEDIDO BETWEEN ‘01/02/2019’ AND ‘10/02/2019’ </a:t>
            </a:r>
          </a:p>
          <a:p>
            <a:pPr algn="ctr"/>
            <a:endParaRPr lang="pt-BR" dirty="0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4744613F-6E53-4E46-8492-0A52E8FA5A04}"/>
              </a:ext>
            </a:extLst>
          </p:cNvPr>
          <p:cNvSpPr/>
          <p:nvPr/>
        </p:nvSpPr>
        <p:spPr>
          <a:xfrm>
            <a:off x="1549464" y="4493184"/>
            <a:ext cx="2688992" cy="251416"/>
          </a:xfrm>
          <a:prstGeom prst="stripedRightArrow">
            <a:avLst>
              <a:gd name="adj1" fmla="val 5713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27223B2D-EA79-AD42-86EA-00D60F37021A}"/>
              </a:ext>
            </a:extLst>
          </p:cNvPr>
          <p:cNvSpPr/>
          <p:nvPr/>
        </p:nvSpPr>
        <p:spPr>
          <a:xfrm>
            <a:off x="6018745" y="5182610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0BC3CA89-99FF-3D44-9A17-71B7112D5263}"/>
              </a:ext>
            </a:extLst>
          </p:cNvPr>
          <p:cNvSpPr/>
          <p:nvPr/>
        </p:nvSpPr>
        <p:spPr>
          <a:xfrm>
            <a:off x="6018745" y="5924271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>
            <a:extLst>
              <a:ext uri="{FF2B5EF4-FFF2-40B4-BE49-F238E27FC236}">
                <a16:creationId xmlns:a16="http://schemas.microsoft.com/office/drawing/2014/main" id="{C8E8EA67-D6BC-4B4B-BD81-A8B8772397AA}"/>
              </a:ext>
            </a:extLst>
          </p:cNvPr>
          <p:cNvSpPr/>
          <p:nvPr/>
        </p:nvSpPr>
        <p:spPr>
          <a:xfrm>
            <a:off x="7652705" y="4875281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53A51262-D835-4842-BFE0-E30BAA8B82EF}"/>
              </a:ext>
            </a:extLst>
          </p:cNvPr>
          <p:cNvSpPr/>
          <p:nvPr/>
        </p:nvSpPr>
        <p:spPr>
          <a:xfrm>
            <a:off x="9402411" y="3696905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C4754D2-A900-2647-A0E7-EAF09BDAF88C}"/>
              </a:ext>
            </a:extLst>
          </p:cNvPr>
          <p:cNvSpPr/>
          <p:nvPr/>
        </p:nvSpPr>
        <p:spPr>
          <a:xfrm>
            <a:off x="9402411" y="5097129"/>
            <a:ext cx="636608" cy="614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170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American Typewriter</vt:lpstr>
      <vt:lpstr>Arial</vt:lpstr>
      <vt:lpstr>Calibri</vt:lpstr>
      <vt:lpstr>Calibri Light</vt:lpstr>
      <vt:lpstr>Office Theme</vt:lpstr>
      <vt:lpstr>4. Particionamento de Dados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Grandes Volumes de Dados</dc:title>
  <dc:creator>Roberto Aramburu Galvao da Silva</dc:creator>
  <cp:lastModifiedBy>Roberto Aramburu Galvao da Silva</cp:lastModifiedBy>
  <cp:revision>145</cp:revision>
  <dcterms:created xsi:type="dcterms:W3CDTF">2019-09-23T15:00:42Z</dcterms:created>
  <dcterms:modified xsi:type="dcterms:W3CDTF">2019-10-10T20:38:45Z</dcterms:modified>
</cp:coreProperties>
</file>