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1"/>
  </p:sldMasterIdLst>
  <p:notesMasterIdLst>
    <p:notesMasterId r:id="rId12"/>
  </p:notesMasterIdLst>
  <p:sldIdLst>
    <p:sldId id="256" r:id="rId2"/>
    <p:sldId id="268" r:id="rId3"/>
    <p:sldId id="269" r:id="rId4"/>
    <p:sldId id="257" r:id="rId5"/>
    <p:sldId id="258" r:id="rId6"/>
    <p:sldId id="259" r:id="rId7"/>
    <p:sldId id="270" r:id="rId8"/>
    <p:sldId id="271" r:id="rId9"/>
    <p:sldId id="262"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03"/>
    <p:restoredTop sz="80217"/>
  </p:normalViewPr>
  <p:slideViewPr>
    <p:cSldViewPr snapToGrid="0">
      <p:cViewPr varScale="1">
        <p:scale>
          <a:sx n="115" d="100"/>
          <a:sy n="115" d="100"/>
        </p:scale>
        <p:origin x="9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C096C-FC08-8E41-A260-765D42EFCB51}" type="datetimeFigureOut">
              <a:rPr lang="en-US" smtClean="0"/>
              <a:t>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AC9C1E-61AD-4647-A4E6-59475F34D730}" type="slidenum">
              <a:rPr lang="en-US" smtClean="0"/>
              <a:t>‹#›</a:t>
            </a:fld>
            <a:endParaRPr lang="en-US"/>
          </a:p>
        </p:txBody>
      </p:sp>
    </p:spTree>
    <p:extLst>
      <p:ext uri="{BB962C8B-B14F-4D97-AF65-F5344CB8AC3E}">
        <p14:creationId xmlns:p14="http://schemas.microsoft.com/office/powerpoint/2010/main" val="4144265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Welcome to our presentation: "Predicting Bitcoin Prices: A Comparative Study of LSTM, Random Forest, and SVM Approaches." I'm Bob Hampton, and I’m joined by Lorraine Nunes and Adisesh </a:t>
            </a:r>
            <a:r>
              <a:rPr lang="en-US" b="0" i="0" u="none" strike="noStrike" dirty="0" err="1">
                <a:solidFill>
                  <a:srgbClr val="000000"/>
                </a:solidFill>
                <a:effectLst/>
              </a:rPr>
              <a:t>Yeragudi</a:t>
            </a:r>
            <a:r>
              <a:rPr lang="en-US" b="0" i="0" u="none" strike="noStrike" dirty="0">
                <a:solidFill>
                  <a:srgbClr val="000000"/>
                </a:solidFill>
                <a:effectLst/>
              </a:rPr>
              <a:t>. Let’s dive into our project.</a:t>
            </a:r>
          </a:p>
          <a:p>
            <a:endParaRPr lang="en-US" dirty="0"/>
          </a:p>
        </p:txBody>
      </p:sp>
      <p:sp>
        <p:nvSpPr>
          <p:cNvPr id="4" name="Slide Number Placeholder 3"/>
          <p:cNvSpPr>
            <a:spLocks noGrp="1"/>
          </p:cNvSpPr>
          <p:nvPr>
            <p:ph type="sldNum" sz="quarter" idx="5"/>
          </p:nvPr>
        </p:nvSpPr>
        <p:spPr/>
        <p:txBody>
          <a:bodyPr/>
          <a:lstStyle/>
          <a:p>
            <a:fld id="{82AC9C1E-61AD-4647-A4E6-59475F34D730}" type="slidenum">
              <a:rPr lang="en-US" smtClean="0"/>
              <a:t>1</a:t>
            </a:fld>
            <a:endParaRPr lang="en-US"/>
          </a:p>
        </p:txBody>
      </p:sp>
    </p:spTree>
    <p:extLst>
      <p:ext uri="{BB962C8B-B14F-4D97-AF65-F5344CB8AC3E}">
        <p14:creationId xmlns:p14="http://schemas.microsoft.com/office/powerpoint/2010/main" val="1701564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The key takeaways for our hybrid LSTM model is that it was well suited for this type of time series forecasting due to its sequential modeling power and integration with uncertainty-based filters. </a:t>
            </a:r>
            <a:r>
              <a:rPr lang="en-US" dirty="0"/>
              <a:t>The hybrid LSTM model achieved the best performance with an MAE of just 1.88% and a RMSE of 2.64%. </a:t>
            </a:r>
            <a:r>
              <a:rPr lang="en-US"/>
              <a:t>It was especially effective in adapting to unseen patterns.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2AC9C1E-61AD-4647-A4E6-59475F34D730}" type="slidenum">
              <a:rPr lang="en-US" smtClean="0"/>
              <a:t>10</a:t>
            </a:fld>
            <a:endParaRPr lang="en-US"/>
          </a:p>
        </p:txBody>
      </p:sp>
    </p:spTree>
    <p:extLst>
      <p:ext uri="{BB962C8B-B14F-4D97-AF65-F5344CB8AC3E}">
        <p14:creationId xmlns:p14="http://schemas.microsoft.com/office/powerpoint/2010/main" val="3605097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prediction of financial securities, especially cryptocurrencies like Bitcoin, has long intrigued traders and researchers. Our study aims to compare three ML models in predicting BTC prices using historical pricing data.</a:t>
            </a:r>
          </a:p>
          <a:p>
            <a:endParaRPr lang="en-US" dirty="0"/>
          </a:p>
        </p:txBody>
      </p:sp>
      <p:sp>
        <p:nvSpPr>
          <p:cNvPr id="4" name="Slide Number Placeholder 3"/>
          <p:cNvSpPr>
            <a:spLocks noGrp="1"/>
          </p:cNvSpPr>
          <p:nvPr>
            <p:ph type="sldNum" sz="quarter" idx="5"/>
          </p:nvPr>
        </p:nvSpPr>
        <p:spPr/>
        <p:txBody>
          <a:bodyPr/>
          <a:lstStyle/>
          <a:p>
            <a:fld id="{82AC9C1E-61AD-4647-A4E6-59475F34D730}" type="slidenum">
              <a:rPr lang="en-US" smtClean="0"/>
              <a:t>2</a:t>
            </a:fld>
            <a:endParaRPr lang="en-US"/>
          </a:p>
        </p:txBody>
      </p:sp>
    </p:spTree>
    <p:extLst>
      <p:ext uri="{BB962C8B-B14F-4D97-AF65-F5344CB8AC3E}">
        <p14:creationId xmlns:p14="http://schemas.microsoft.com/office/powerpoint/2010/main" val="2565832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Bitcoin's highly volatile nature makes it a perfect candidate for model testing. The abundance of public data and its economic impact further validate our selection.</a:t>
            </a:r>
          </a:p>
          <a:p>
            <a:endParaRPr lang="en-US" dirty="0"/>
          </a:p>
        </p:txBody>
      </p:sp>
      <p:sp>
        <p:nvSpPr>
          <p:cNvPr id="4" name="Slide Number Placeholder 3"/>
          <p:cNvSpPr>
            <a:spLocks noGrp="1"/>
          </p:cNvSpPr>
          <p:nvPr>
            <p:ph type="sldNum" sz="quarter" idx="5"/>
          </p:nvPr>
        </p:nvSpPr>
        <p:spPr/>
        <p:txBody>
          <a:bodyPr/>
          <a:lstStyle/>
          <a:p>
            <a:fld id="{82AC9C1E-61AD-4647-A4E6-59475F34D730}" type="slidenum">
              <a:rPr lang="en-US" smtClean="0"/>
              <a:t>3</a:t>
            </a:fld>
            <a:endParaRPr lang="en-US"/>
          </a:p>
        </p:txBody>
      </p:sp>
    </p:spTree>
    <p:extLst>
      <p:ext uri="{BB962C8B-B14F-4D97-AF65-F5344CB8AC3E}">
        <p14:creationId xmlns:p14="http://schemas.microsoft.com/office/powerpoint/2010/main" val="2498383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rPr>
              <a:t>We aim to solve the challenge of forecasting Bitcoin prices using historical data. Given the asset's volatility, we evaluate three different machine learning approaches. Each member of our team led one algorithm’s development. Bob Hampton chose LSTM for its ability to handle temporal data, Adisesh </a:t>
            </a:r>
            <a:r>
              <a:rPr lang="en-US" dirty="0" err="1"/>
              <a:t>Yeragudi</a:t>
            </a:r>
            <a:r>
              <a:rPr lang="en-US" b="0" i="0" u="none" strike="noStrike" dirty="0">
                <a:solidFill>
                  <a:srgbClr val="000000"/>
                </a:solidFill>
                <a:effectLst/>
              </a:rPr>
              <a:t> chose Random Forests for robustness, and Lorraine Nunes chose SVMs for their performance on small, high-dimensional data. To evaluate our models we compare Mean Absolute Error (MAE) and Root Mean Squared Error (RSME)</a:t>
            </a:r>
          </a:p>
          <a:p>
            <a:endParaRPr lang="en-US" dirty="0"/>
          </a:p>
        </p:txBody>
      </p:sp>
      <p:sp>
        <p:nvSpPr>
          <p:cNvPr id="4" name="Slide Number Placeholder 3"/>
          <p:cNvSpPr>
            <a:spLocks noGrp="1"/>
          </p:cNvSpPr>
          <p:nvPr>
            <p:ph type="sldNum" sz="quarter" idx="5"/>
          </p:nvPr>
        </p:nvSpPr>
        <p:spPr/>
        <p:txBody>
          <a:bodyPr/>
          <a:lstStyle/>
          <a:p>
            <a:fld id="{82AC9C1E-61AD-4647-A4E6-59475F34D730}" type="slidenum">
              <a:rPr lang="en-US" smtClean="0"/>
              <a:t>4</a:t>
            </a:fld>
            <a:endParaRPr lang="en-US"/>
          </a:p>
        </p:txBody>
      </p:sp>
    </p:spTree>
    <p:extLst>
      <p:ext uri="{BB962C8B-B14F-4D97-AF65-F5344CB8AC3E}">
        <p14:creationId xmlns:p14="http://schemas.microsoft.com/office/powerpoint/2010/main" val="995959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For our LSTM model, we used over four years of hourly Bitcoin data that was obtained from the Alpaca API. After verifying data integrity, we engineered 16 features from indicators like RSI, MACD, and Bollinger Bands. To sharpen learning, we filtered </a:t>
            </a:r>
            <a:r>
              <a:rPr lang="en-US" dirty="0"/>
              <a:t>the dataset to only include the top 30% most volatile periods. This improves training efficiency and model sensitivity to important market dynamics.</a:t>
            </a:r>
          </a:p>
        </p:txBody>
      </p:sp>
      <p:sp>
        <p:nvSpPr>
          <p:cNvPr id="4" name="Slide Number Placeholder 3"/>
          <p:cNvSpPr>
            <a:spLocks noGrp="1"/>
          </p:cNvSpPr>
          <p:nvPr>
            <p:ph type="sldNum" sz="quarter" idx="5"/>
          </p:nvPr>
        </p:nvSpPr>
        <p:spPr/>
        <p:txBody>
          <a:bodyPr/>
          <a:lstStyle/>
          <a:p>
            <a:fld id="{82AC9C1E-61AD-4647-A4E6-59475F34D730}" type="slidenum">
              <a:rPr lang="en-US" smtClean="0"/>
              <a:t>5</a:t>
            </a:fld>
            <a:endParaRPr lang="en-US"/>
          </a:p>
        </p:txBody>
      </p:sp>
    </p:spTree>
    <p:extLst>
      <p:ext uri="{BB962C8B-B14F-4D97-AF65-F5344CB8AC3E}">
        <p14:creationId xmlns:p14="http://schemas.microsoft.com/office/powerpoint/2010/main" val="25977689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rPr>
              <a:t>We format training data as 120-hour sliding windows with 16 engineered features. Each target is the log return of the next closing price, scaled for numerical stability. Features are normalized using </a:t>
            </a:r>
            <a:r>
              <a:rPr lang="en-US" b="0" i="0" u="none" strike="noStrike" dirty="0" err="1">
                <a:solidFill>
                  <a:srgbClr val="000000"/>
                </a:solidFill>
                <a:effectLst/>
              </a:rPr>
              <a:t>StandardScaler</a:t>
            </a:r>
            <a:r>
              <a:rPr lang="en-US" b="0" i="0" u="none" strike="noStrike" dirty="0">
                <a:solidFill>
                  <a:srgbClr val="000000"/>
                </a:solidFill>
                <a:effectLst/>
              </a:rPr>
              <a:t>, and invalid rows are removed. This ensures that the data is reliable and ready to be used as training inputs for the LSTM model.</a:t>
            </a:r>
          </a:p>
        </p:txBody>
      </p:sp>
      <p:sp>
        <p:nvSpPr>
          <p:cNvPr id="4" name="Slide Number Placeholder 3"/>
          <p:cNvSpPr>
            <a:spLocks noGrp="1"/>
          </p:cNvSpPr>
          <p:nvPr>
            <p:ph type="sldNum" sz="quarter" idx="5"/>
          </p:nvPr>
        </p:nvSpPr>
        <p:spPr/>
        <p:txBody>
          <a:bodyPr/>
          <a:lstStyle/>
          <a:p>
            <a:fld id="{82AC9C1E-61AD-4647-A4E6-59475F34D730}" type="slidenum">
              <a:rPr lang="en-US" smtClean="0"/>
              <a:t>6</a:t>
            </a:fld>
            <a:endParaRPr lang="en-US"/>
          </a:p>
        </p:txBody>
      </p:sp>
    </p:spTree>
    <p:extLst>
      <p:ext uri="{BB962C8B-B14F-4D97-AF65-F5344CB8AC3E}">
        <p14:creationId xmlns:p14="http://schemas.microsoft.com/office/powerpoint/2010/main" val="3933575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LSTM model incorporated two hidden layers and dropout for regularization. This deep learning model handled temporal dependencies well and was enhanced with volume and volatility indicators.</a:t>
            </a:r>
          </a:p>
          <a:p>
            <a:endParaRPr lang="en-US" dirty="0"/>
          </a:p>
        </p:txBody>
      </p:sp>
      <p:sp>
        <p:nvSpPr>
          <p:cNvPr id="4" name="Slide Number Placeholder 3"/>
          <p:cNvSpPr>
            <a:spLocks noGrp="1"/>
          </p:cNvSpPr>
          <p:nvPr>
            <p:ph type="sldNum" sz="quarter" idx="5"/>
          </p:nvPr>
        </p:nvSpPr>
        <p:spPr/>
        <p:txBody>
          <a:bodyPr/>
          <a:lstStyle/>
          <a:p>
            <a:fld id="{82AC9C1E-61AD-4647-A4E6-59475F34D730}" type="slidenum">
              <a:rPr lang="en-US" smtClean="0"/>
              <a:t>7</a:t>
            </a:fld>
            <a:endParaRPr lang="en-US"/>
          </a:p>
        </p:txBody>
      </p:sp>
    </p:spTree>
    <p:extLst>
      <p:ext uri="{BB962C8B-B14F-4D97-AF65-F5344CB8AC3E}">
        <p14:creationId xmlns:p14="http://schemas.microsoft.com/office/powerpoint/2010/main" val="2213769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used Monte Carlo Dropout to assess predictive uncertainty. This helps quantify confidence levels in our predictions and can guide real-time decision-making in volatile markets.</a:t>
            </a:r>
          </a:p>
          <a:p>
            <a:endParaRPr lang="en-US" dirty="0"/>
          </a:p>
        </p:txBody>
      </p:sp>
      <p:sp>
        <p:nvSpPr>
          <p:cNvPr id="4" name="Slide Number Placeholder 3"/>
          <p:cNvSpPr>
            <a:spLocks noGrp="1"/>
          </p:cNvSpPr>
          <p:nvPr>
            <p:ph type="sldNum" sz="quarter" idx="5"/>
          </p:nvPr>
        </p:nvSpPr>
        <p:spPr/>
        <p:txBody>
          <a:bodyPr/>
          <a:lstStyle/>
          <a:p>
            <a:fld id="{82AC9C1E-61AD-4647-A4E6-59475F34D730}" type="slidenum">
              <a:rPr lang="en-US" smtClean="0"/>
              <a:t>8</a:t>
            </a:fld>
            <a:endParaRPr lang="en-US"/>
          </a:p>
        </p:txBody>
      </p:sp>
    </p:spTree>
    <p:extLst>
      <p:ext uri="{BB962C8B-B14F-4D97-AF65-F5344CB8AC3E}">
        <p14:creationId xmlns:p14="http://schemas.microsoft.com/office/powerpoint/2010/main" val="2405085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rPr>
              <a:t>Our LSTM model dataset spanned January 2021 to April 2025 and was evaluated on the final 20% of the data. The prediction curve in this figure demonstrates that the LSTM model closely tracks actual Bitcoin price movements and effectively captures both short-term fluctuations and long-term trends. </a:t>
            </a:r>
            <a:r>
              <a:rPr lang="en-US" dirty="0"/>
              <a:t>The hybrid LSTM model achieved the best performance with an MAE of just 1.88% and a RMSE of 2.64%. It was especially effective in adapting to unseen patterns. </a:t>
            </a:r>
          </a:p>
        </p:txBody>
      </p:sp>
      <p:sp>
        <p:nvSpPr>
          <p:cNvPr id="4" name="Slide Number Placeholder 3"/>
          <p:cNvSpPr>
            <a:spLocks noGrp="1"/>
          </p:cNvSpPr>
          <p:nvPr>
            <p:ph type="sldNum" sz="quarter" idx="5"/>
          </p:nvPr>
        </p:nvSpPr>
        <p:spPr/>
        <p:txBody>
          <a:bodyPr/>
          <a:lstStyle/>
          <a:p>
            <a:fld id="{82AC9C1E-61AD-4647-A4E6-59475F34D730}" type="slidenum">
              <a:rPr lang="en-US" smtClean="0"/>
              <a:t>9</a:t>
            </a:fld>
            <a:endParaRPr lang="en-US"/>
          </a:p>
        </p:txBody>
      </p:sp>
    </p:spTree>
    <p:extLst>
      <p:ext uri="{BB962C8B-B14F-4D97-AF65-F5344CB8AC3E}">
        <p14:creationId xmlns:p14="http://schemas.microsoft.com/office/powerpoint/2010/main" val="4253068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7294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42632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8694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56698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83195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95895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52423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7552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670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9955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1834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8044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5484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43010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2460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61967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438820"/>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B86C-C26F-5AF5-D14F-F8027652F3DA}"/>
              </a:ext>
            </a:extLst>
          </p:cNvPr>
          <p:cNvSpPr>
            <a:spLocks noGrp="1"/>
          </p:cNvSpPr>
          <p:nvPr>
            <p:ph type="ctrTitle"/>
          </p:nvPr>
        </p:nvSpPr>
        <p:spPr>
          <a:xfrm>
            <a:off x="2500538" y="1957192"/>
            <a:ext cx="8791575" cy="2387600"/>
          </a:xfrm>
        </p:spPr>
        <p:txBody>
          <a:bodyPr>
            <a:normAutofit fontScale="90000"/>
          </a:bodyPr>
          <a:lstStyle/>
          <a:p>
            <a:pPr algn="ctr"/>
            <a:r>
              <a:rPr lang="en-US" dirty="0"/>
              <a:t>Predicting Bitcoin Prices: </a:t>
            </a:r>
            <a:br>
              <a:rPr lang="en-US" dirty="0"/>
            </a:br>
            <a:r>
              <a:rPr lang="en-US" dirty="0"/>
              <a:t>A Comparative Study of LSTM, Random Forest, and SVM Approaches</a:t>
            </a:r>
          </a:p>
        </p:txBody>
      </p:sp>
      <p:sp>
        <p:nvSpPr>
          <p:cNvPr id="3" name="Subtitle 2">
            <a:extLst>
              <a:ext uri="{FF2B5EF4-FFF2-40B4-BE49-F238E27FC236}">
                <a16:creationId xmlns:a16="http://schemas.microsoft.com/office/drawing/2014/main" id="{CCC18186-C62B-7A96-ADF6-91E3F85AC134}"/>
              </a:ext>
            </a:extLst>
          </p:cNvPr>
          <p:cNvSpPr>
            <a:spLocks noGrp="1"/>
          </p:cNvSpPr>
          <p:nvPr>
            <p:ph type="subTitle" idx="1"/>
          </p:nvPr>
        </p:nvSpPr>
        <p:spPr>
          <a:xfrm>
            <a:off x="3468094" y="5226953"/>
            <a:ext cx="6856461" cy="470647"/>
          </a:xfrm>
        </p:spPr>
        <p:txBody>
          <a:bodyPr>
            <a:normAutofit/>
          </a:bodyPr>
          <a:lstStyle/>
          <a:p>
            <a:r>
              <a:rPr lang="en-US" dirty="0"/>
              <a:t>Presenters: Bob Hampton, Lorraine Nunes, Adisesh </a:t>
            </a:r>
            <a:r>
              <a:rPr lang="en-US" dirty="0" err="1"/>
              <a:t>Yeragudi</a:t>
            </a:r>
            <a:endParaRPr lang="en-US" dirty="0"/>
          </a:p>
        </p:txBody>
      </p:sp>
      <p:pic>
        <p:nvPicPr>
          <p:cNvPr id="23" name="Audio 22">
            <a:extLst>
              <a:ext uri="{FF2B5EF4-FFF2-40B4-BE49-F238E27FC236}">
                <a16:creationId xmlns:a16="http://schemas.microsoft.com/office/drawing/2014/main" id="{E3A722E1-A7DE-6DBE-8954-BF8E8E6C7B6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341373827"/>
      </p:ext>
    </p:extLst>
  </p:cSld>
  <p:clrMapOvr>
    <a:masterClrMapping/>
  </p:clrMapOvr>
  <mc:AlternateContent xmlns:mc="http://schemas.openxmlformats.org/markup-compatibility/2006" xmlns:p14="http://schemas.microsoft.com/office/powerpoint/2010/main">
    <mc:Choice Requires="p14">
      <p:transition spd="slow" p14:dur="2000" advTm="15099"/>
    </mc:Choice>
    <mc:Fallback xmlns="">
      <p:transition spd="slow" advTm="1509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2397-CC7E-A786-C033-E14B54DE019F}"/>
              </a:ext>
            </a:extLst>
          </p:cNvPr>
          <p:cNvSpPr>
            <a:spLocks noGrp="1"/>
          </p:cNvSpPr>
          <p:nvPr>
            <p:ph type="title"/>
          </p:nvPr>
        </p:nvSpPr>
        <p:spPr/>
        <p:txBody>
          <a:bodyPr/>
          <a:lstStyle/>
          <a:p>
            <a:r>
              <a:rPr lang="en-US" dirty="0"/>
              <a:t>Key Takeaways - LSTM</a:t>
            </a:r>
          </a:p>
        </p:txBody>
      </p:sp>
      <p:sp>
        <p:nvSpPr>
          <p:cNvPr id="3" name="Content Placeholder 2">
            <a:extLst>
              <a:ext uri="{FF2B5EF4-FFF2-40B4-BE49-F238E27FC236}">
                <a16:creationId xmlns:a16="http://schemas.microsoft.com/office/drawing/2014/main" id="{BE742ADD-2BAE-3055-982F-C0977823EC7A}"/>
              </a:ext>
            </a:extLst>
          </p:cNvPr>
          <p:cNvSpPr>
            <a:spLocks noGrp="1"/>
          </p:cNvSpPr>
          <p:nvPr>
            <p:ph idx="1"/>
          </p:nvPr>
        </p:nvSpPr>
        <p:spPr>
          <a:xfrm>
            <a:off x="2589212" y="3165230"/>
            <a:ext cx="8915400" cy="2745991"/>
          </a:xfrm>
        </p:spPr>
        <p:txBody>
          <a:bodyPr/>
          <a:lstStyle/>
          <a:p>
            <a:pPr algn="l">
              <a:buFont typeface="Arial" panose="020B0604020202020204" pitchFamily="34" charset="0"/>
              <a:buChar char="•"/>
            </a:pPr>
            <a:r>
              <a:rPr lang="en-US" b="0" i="0" u="none" strike="noStrike" dirty="0">
                <a:solidFill>
                  <a:srgbClr val="000000"/>
                </a:solidFill>
                <a:effectLst/>
              </a:rPr>
              <a:t>LSTM is very effective for volatile time series</a:t>
            </a:r>
          </a:p>
          <a:p>
            <a:pPr algn="l">
              <a:buFont typeface="Arial" panose="020B0604020202020204" pitchFamily="34" charset="0"/>
              <a:buChar char="•"/>
            </a:pPr>
            <a:r>
              <a:rPr lang="en-US" b="0" i="0" u="none" strike="noStrike" dirty="0">
                <a:solidFill>
                  <a:srgbClr val="000000"/>
                </a:solidFill>
                <a:effectLst/>
              </a:rPr>
              <a:t>Monte Carlo dropout adds reliable uncertainty filtering</a:t>
            </a:r>
          </a:p>
        </p:txBody>
      </p:sp>
      <p:pic>
        <p:nvPicPr>
          <p:cNvPr id="9" name="Audio 8">
            <a:extLst>
              <a:ext uri="{FF2B5EF4-FFF2-40B4-BE49-F238E27FC236}">
                <a16:creationId xmlns:a16="http://schemas.microsoft.com/office/drawing/2014/main" id="{9181D4B9-CD09-8C80-2FE8-72E05BB033E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314938057"/>
      </p:ext>
    </p:extLst>
  </p:cSld>
  <p:clrMapOvr>
    <a:masterClrMapping/>
  </p:clrMapOvr>
  <mc:AlternateContent xmlns:mc="http://schemas.openxmlformats.org/markup-compatibility/2006" xmlns:p14="http://schemas.microsoft.com/office/powerpoint/2010/main">
    <mc:Choice Requires="p14">
      <p:transition spd="slow" p14:dur="2000" advTm="13773"/>
    </mc:Choice>
    <mc:Fallback xmlns="">
      <p:transition spd="slow" advTm="137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9"/>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29FE9-0B10-A7A2-01FD-715891BDFDCB}"/>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2E876D71-AB96-5D0E-1E94-E37ACB315021}"/>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00000"/>
                </a:solidFill>
                <a:effectLst/>
              </a:rPr>
              <a:t>Definition of a financial security</a:t>
            </a:r>
          </a:p>
          <a:p>
            <a:pPr algn="l">
              <a:buFont typeface="Arial" panose="020B0604020202020204" pitchFamily="34" charset="0"/>
              <a:buChar char="•"/>
            </a:pPr>
            <a:r>
              <a:rPr lang="en-US" b="0" i="0" u="none" strike="noStrike" dirty="0">
                <a:solidFill>
                  <a:srgbClr val="000000"/>
                </a:solidFill>
                <a:effectLst/>
              </a:rPr>
              <a:t>Importance of BTC prediction</a:t>
            </a:r>
          </a:p>
          <a:p>
            <a:pPr algn="l">
              <a:buFont typeface="Arial" panose="020B0604020202020204" pitchFamily="34" charset="0"/>
              <a:buChar char="•"/>
            </a:pPr>
            <a:r>
              <a:rPr lang="en-US" b="0" i="0" u="none" strike="noStrike" dirty="0">
                <a:solidFill>
                  <a:srgbClr val="000000"/>
                </a:solidFill>
                <a:effectLst/>
              </a:rPr>
              <a:t>Study goal: Compare LSTM, RF, and SVM</a:t>
            </a:r>
          </a:p>
        </p:txBody>
      </p:sp>
    </p:spTree>
    <p:extLst>
      <p:ext uri="{BB962C8B-B14F-4D97-AF65-F5344CB8AC3E}">
        <p14:creationId xmlns:p14="http://schemas.microsoft.com/office/powerpoint/2010/main" val="4254366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18C0-474C-6C21-5FC8-78D2988CD218}"/>
              </a:ext>
            </a:extLst>
          </p:cNvPr>
          <p:cNvSpPr>
            <a:spLocks noGrp="1"/>
          </p:cNvSpPr>
          <p:nvPr>
            <p:ph type="title"/>
          </p:nvPr>
        </p:nvSpPr>
        <p:spPr/>
        <p:txBody>
          <a:bodyPr/>
          <a:lstStyle/>
          <a:p>
            <a:r>
              <a:rPr lang="en-US" dirty="0"/>
              <a:t>Why Bitcoin?</a:t>
            </a:r>
          </a:p>
        </p:txBody>
      </p:sp>
      <p:sp>
        <p:nvSpPr>
          <p:cNvPr id="3" name="Content Placeholder 2">
            <a:extLst>
              <a:ext uri="{FF2B5EF4-FFF2-40B4-BE49-F238E27FC236}">
                <a16:creationId xmlns:a16="http://schemas.microsoft.com/office/drawing/2014/main" id="{C547B698-A1CF-82DB-4FFE-8CDD19ED9BAE}"/>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00000"/>
                </a:solidFill>
                <a:effectLst/>
              </a:rPr>
              <a:t>High volatility</a:t>
            </a:r>
          </a:p>
          <a:p>
            <a:pPr algn="l">
              <a:buFont typeface="Arial" panose="020B0604020202020204" pitchFamily="34" charset="0"/>
              <a:buChar char="•"/>
            </a:pPr>
            <a:r>
              <a:rPr lang="en-US" b="0" i="0" u="none" strike="noStrike" dirty="0">
                <a:solidFill>
                  <a:srgbClr val="000000"/>
                </a:solidFill>
                <a:effectLst/>
              </a:rPr>
              <a:t>Public data availability</a:t>
            </a:r>
          </a:p>
          <a:p>
            <a:pPr algn="l">
              <a:buFont typeface="Arial" panose="020B0604020202020204" pitchFamily="34" charset="0"/>
              <a:buChar char="•"/>
            </a:pPr>
            <a:r>
              <a:rPr lang="en-US" b="0" i="0" u="none" strike="noStrike" dirty="0">
                <a:solidFill>
                  <a:srgbClr val="000000"/>
                </a:solidFill>
                <a:effectLst/>
              </a:rPr>
              <a:t>Real-world financial relevance</a:t>
            </a:r>
          </a:p>
        </p:txBody>
      </p:sp>
    </p:spTree>
    <p:extLst>
      <p:ext uri="{BB962C8B-B14F-4D97-AF65-F5344CB8AC3E}">
        <p14:creationId xmlns:p14="http://schemas.microsoft.com/office/powerpoint/2010/main" val="231451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F2BF2-4B72-18CE-A369-64FB74407510}"/>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9B2EE4CD-3069-3582-F073-974148C8CBF8}"/>
              </a:ext>
            </a:extLst>
          </p:cNvPr>
          <p:cNvSpPr>
            <a:spLocks noGrp="1"/>
          </p:cNvSpPr>
          <p:nvPr>
            <p:ph idx="1"/>
          </p:nvPr>
        </p:nvSpPr>
        <p:spPr>
          <a:xfrm>
            <a:off x="2589212" y="2863780"/>
            <a:ext cx="8915400" cy="1386673"/>
          </a:xfrm>
        </p:spPr>
        <p:txBody>
          <a:bodyPr>
            <a:normAutofit lnSpcReduction="10000"/>
          </a:bodyPr>
          <a:lstStyle/>
          <a:p>
            <a:pPr algn="l">
              <a:buFont typeface="Arial" panose="020B0604020202020204" pitchFamily="34" charset="0"/>
              <a:buChar char="•"/>
            </a:pPr>
            <a:r>
              <a:rPr lang="en-US" b="0" i="0" u="none" strike="noStrike" dirty="0">
                <a:solidFill>
                  <a:srgbClr val="000000"/>
                </a:solidFill>
                <a:effectLst/>
              </a:rPr>
              <a:t>Forecasting Bitcoin prices using historical data</a:t>
            </a:r>
          </a:p>
          <a:p>
            <a:pPr algn="l">
              <a:buFont typeface="Arial" panose="020B0604020202020204" pitchFamily="34" charset="0"/>
              <a:buChar char="•"/>
            </a:pPr>
            <a:r>
              <a:rPr lang="en-US" b="0" i="0" u="none" strike="noStrike" dirty="0">
                <a:solidFill>
                  <a:srgbClr val="000000"/>
                </a:solidFill>
                <a:effectLst/>
              </a:rPr>
              <a:t>Comparing LSTM, Random Forest, and SVM models</a:t>
            </a:r>
          </a:p>
          <a:p>
            <a:pPr algn="l">
              <a:buFont typeface="Arial" panose="020B0604020202020204" pitchFamily="34" charset="0"/>
              <a:buChar char="•"/>
            </a:pPr>
            <a:r>
              <a:rPr lang="en-US" b="0" i="0" u="none" strike="noStrike" dirty="0">
                <a:solidFill>
                  <a:srgbClr val="000000"/>
                </a:solidFill>
                <a:effectLst/>
              </a:rPr>
              <a:t>Evaluation Criteria: Mean Absolute Error (MAE) and Root Mean Squared Error (RSME)</a:t>
            </a:r>
          </a:p>
        </p:txBody>
      </p:sp>
    </p:spTree>
    <p:extLst>
      <p:ext uri="{BB962C8B-B14F-4D97-AF65-F5344CB8AC3E}">
        <p14:creationId xmlns:p14="http://schemas.microsoft.com/office/powerpoint/2010/main" val="4286724219"/>
      </p:ext>
    </p:extLst>
  </p:cSld>
  <p:clrMapOvr>
    <a:masterClrMapping/>
  </p:clrMapOvr>
  <mc:AlternateContent xmlns:mc="http://schemas.openxmlformats.org/markup-compatibility/2006" xmlns:p14="http://schemas.microsoft.com/office/powerpoint/2010/main">
    <mc:Choice Requires="p14">
      <p:transition spd="slow" p14:dur="2000" advTm="21268"/>
    </mc:Choice>
    <mc:Fallback xmlns="">
      <p:transition spd="slow" advTm="2126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545AF-12FE-BBB5-6A30-7F586AA90530}"/>
              </a:ext>
            </a:extLst>
          </p:cNvPr>
          <p:cNvSpPr>
            <a:spLocks noGrp="1"/>
          </p:cNvSpPr>
          <p:nvPr>
            <p:ph type="title"/>
          </p:nvPr>
        </p:nvSpPr>
        <p:spPr/>
        <p:txBody>
          <a:bodyPr/>
          <a:lstStyle/>
          <a:p>
            <a:r>
              <a:rPr lang="en-US" dirty="0"/>
              <a:t>Dataset Description - LSTM</a:t>
            </a:r>
          </a:p>
        </p:txBody>
      </p:sp>
      <p:sp>
        <p:nvSpPr>
          <p:cNvPr id="3" name="Content Placeholder 2">
            <a:extLst>
              <a:ext uri="{FF2B5EF4-FFF2-40B4-BE49-F238E27FC236}">
                <a16:creationId xmlns:a16="http://schemas.microsoft.com/office/drawing/2014/main" id="{51F0E3B7-46BD-BD45-A678-AC2585E0F190}"/>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00000"/>
                </a:solidFill>
                <a:effectLst/>
              </a:rPr>
              <a:t>Source: Alpaca Crypto API (hourly BTC/USD from Jan 2021)</a:t>
            </a:r>
          </a:p>
          <a:p>
            <a:pPr algn="l">
              <a:buFont typeface="Arial" panose="020B0604020202020204" pitchFamily="34" charset="0"/>
              <a:buChar char="•"/>
            </a:pPr>
            <a:r>
              <a:rPr lang="en-US" b="0" i="0" u="none" strike="noStrike" dirty="0">
                <a:solidFill>
                  <a:srgbClr val="000000"/>
                </a:solidFill>
                <a:effectLst/>
              </a:rPr>
              <a:t>Preprocessing includes missing value checks, IQR-based outlier detection</a:t>
            </a:r>
          </a:p>
          <a:p>
            <a:pPr algn="l">
              <a:buFont typeface="Arial" panose="020B0604020202020204" pitchFamily="34" charset="0"/>
              <a:buChar char="•"/>
            </a:pPr>
            <a:r>
              <a:rPr lang="en-US" b="0" i="0" u="none" strike="noStrike" dirty="0">
                <a:solidFill>
                  <a:srgbClr val="000000"/>
                </a:solidFill>
                <a:effectLst/>
              </a:rPr>
              <a:t>Feature engineering: 16 technical indicators</a:t>
            </a:r>
          </a:p>
          <a:p>
            <a:pPr algn="l">
              <a:buFont typeface="Arial" panose="020B0604020202020204" pitchFamily="34" charset="0"/>
              <a:buChar char="•"/>
            </a:pPr>
            <a:r>
              <a:rPr lang="en-US" b="0" i="0" u="none" strike="noStrike" dirty="0">
                <a:solidFill>
                  <a:srgbClr val="000000"/>
                </a:solidFill>
                <a:effectLst/>
              </a:rPr>
              <a:t>High-volatility filtering (top 30%) for LSTM</a:t>
            </a:r>
          </a:p>
        </p:txBody>
      </p:sp>
    </p:spTree>
    <p:extLst>
      <p:ext uri="{BB962C8B-B14F-4D97-AF65-F5344CB8AC3E}">
        <p14:creationId xmlns:p14="http://schemas.microsoft.com/office/powerpoint/2010/main" val="1049498305"/>
      </p:ext>
    </p:extLst>
  </p:cSld>
  <p:clrMapOvr>
    <a:masterClrMapping/>
  </p:clrMapOvr>
  <mc:AlternateContent xmlns:mc="http://schemas.openxmlformats.org/markup-compatibility/2006" xmlns:p14="http://schemas.microsoft.com/office/powerpoint/2010/main">
    <mc:Choice Requires="p14">
      <p:transition spd="slow" p14:dur="2000" advTm="24053"/>
    </mc:Choice>
    <mc:Fallback xmlns="">
      <p:transition spd="slow" advTm="2405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16E3-982A-AB54-3303-C3EFB32CD97F}"/>
              </a:ext>
            </a:extLst>
          </p:cNvPr>
          <p:cNvSpPr>
            <a:spLocks noGrp="1"/>
          </p:cNvSpPr>
          <p:nvPr>
            <p:ph type="title"/>
          </p:nvPr>
        </p:nvSpPr>
        <p:spPr/>
        <p:txBody>
          <a:bodyPr/>
          <a:lstStyle/>
          <a:p>
            <a:r>
              <a:rPr lang="en-US" dirty="0"/>
              <a:t>Data Preprocessing Pipeline - LSTM</a:t>
            </a:r>
          </a:p>
        </p:txBody>
      </p:sp>
      <p:sp>
        <p:nvSpPr>
          <p:cNvPr id="3" name="Content Placeholder 2">
            <a:extLst>
              <a:ext uri="{FF2B5EF4-FFF2-40B4-BE49-F238E27FC236}">
                <a16:creationId xmlns:a16="http://schemas.microsoft.com/office/drawing/2014/main" id="{F324782F-7CCE-EBD1-1485-D1ABA74F4481}"/>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00000"/>
                </a:solidFill>
                <a:effectLst/>
              </a:rPr>
              <a:t>120-hour sliding windows as input sequences</a:t>
            </a:r>
          </a:p>
          <a:p>
            <a:pPr algn="l">
              <a:buFont typeface="Arial" panose="020B0604020202020204" pitchFamily="34" charset="0"/>
              <a:buChar char="•"/>
            </a:pPr>
            <a:r>
              <a:rPr lang="en-US" b="0" i="0" u="none" strike="noStrike" dirty="0">
                <a:solidFill>
                  <a:srgbClr val="000000"/>
                </a:solidFill>
                <a:effectLst/>
              </a:rPr>
              <a:t>Target: next-hour log return * 100</a:t>
            </a:r>
          </a:p>
          <a:p>
            <a:pPr algn="l">
              <a:buFont typeface="Arial" panose="020B0604020202020204" pitchFamily="34" charset="0"/>
              <a:buChar char="•"/>
            </a:pPr>
            <a:r>
              <a:rPr lang="en-US" b="0" i="0" u="none" strike="noStrike" dirty="0" err="1">
                <a:solidFill>
                  <a:srgbClr val="000000"/>
                </a:solidFill>
                <a:effectLst/>
              </a:rPr>
              <a:t>StandardScaler</a:t>
            </a:r>
            <a:r>
              <a:rPr lang="en-US" b="0" i="0" u="none" strike="noStrike" dirty="0">
                <a:solidFill>
                  <a:srgbClr val="000000"/>
                </a:solidFill>
                <a:effectLst/>
              </a:rPr>
              <a:t> used for normalization</a:t>
            </a:r>
          </a:p>
          <a:p>
            <a:pPr algn="l">
              <a:buFont typeface="Arial" panose="020B0604020202020204" pitchFamily="34" charset="0"/>
              <a:buChar char="•"/>
            </a:pPr>
            <a:r>
              <a:rPr lang="en-US" b="0" i="0" u="none" strike="noStrike" dirty="0">
                <a:solidFill>
                  <a:srgbClr val="000000"/>
                </a:solidFill>
                <a:effectLst/>
              </a:rPr>
              <a:t>Drop NA rows and align features</a:t>
            </a:r>
          </a:p>
        </p:txBody>
      </p:sp>
      <p:pic>
        <p:nvPicPr>
          <p:cNvPr id="7" name="Audio 6">
            <a:extLst>
              <a:ext uri="{FF2B5EF4-FFF2-40B4-BE49-F238E27FC236}">
                <a16:creationId xmlns:a16="http://schemas.microsoft.com/office/drawing/2014/main" id="{7A3F15EA-70B4-5E90-D3EC-0EAF0499E10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450324098"/>
      </p:ext>
    </p:extLst>
  </p:cSld>
  <p:clrMapOvr>
    <a:masterClrMapping/>
  </p:clrMapOvr>
  <mc:AlternateContent xmlns:mc="http://schemas.openxmlformats.org/markup-compatibility/2006" xmlns:p14="http://schemas.microsoft.com/office/powerpoint/2010/main">
    <mc:Choice Requires="p14">
      <p:transition spd="slow" p14:dur="2000" advTm="27253"/>
    </mc:Choice>
    <mc:Fallback xmlns="">
      <p:transition spd="slow" advTm="2725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1467D-E6E0-A8A7-019A-D9267122C47A}"/>
              </a:ext>
            </a:extLst>
          </p:cNvPr>
          <p:cNvSpPr>
            <a:spLocks noGrp="1"/>
          </p:cNvSpPr>
          <p:nvPr>
            <p:ph type="title"/>
          </p:nvPr>
        </p:nvSpPr>
        <p:spPr/>
        <p:txBody>
          <a:bodyPr/>
          <a:lstStyle/>
          <a:p>
            <a:r>
              <a:rPr lang="en-US" dirty="0"/>
              <a:t>Long Short-Term Memory (LSTM)</a:t>
            </a:r>
          </a:p>
        </p:txBody>
      </p:sp>
      <p:sp>
        <p:nvSpPr>
          <p:cNvPr id="3" name="Content Placeholder 2">
            <a:extLst>
              <a:ext uri="{FF2B5EF4-FFF2-40B4-BE49-F238E27FC236}">
                <a16:creationId xmlns:a16="http://schemas.microsoft.com/office/drawing/2014/main" id="{08CD39C2-BE84-9495-5CD5-471AC7A1F2B8}"/>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00000"/>
                </a:solidFill>
                <a:effectLst/>
              </a:rPr>
              <a:t>2 LSTM layers, 64 units</a:t>
            </a:r>
          </a:p>
          <a:p>
            <a:pPr algn="l">
              <a:buFont typeface="Arial" panose="020B0604020202020204" pitchFamily="34" charset="0"/>
              <a:buChar char="•"/>
            </a:pPr>
            <a:r>
              <a:rPr lang="en-US" b="0" i="0" u="none" strike="noStrike" dirty="0">
                <a:solidFill>
                  <a:srgbClr val="000000"/>
                </a:solidFill>
                <a:effectLst/>
              </a:rPr>
              <a:t>Dropout: 20%, Adam optimizer</a:t>
            </a:r>
          </a:p>
          <a:p>
            <a:pPr algn="l">
              <a:buFont typeface="Arial" panose="020B0604020202020204" pitchFamily="34" charset="0"/>
              <a:buChar char="•"/>
            </a:pPr>
            <a:r>
              <a:rPr lang="en-US" b="0" i="0" u="none" strike="noStrike" dirty="0">
                <a:solidFill>
                  <a:srgbClr val="000000"/>
                </a:solidFill>
                <a:effectLst/>
              </a:rPr>
              <a:t>Technical indicators + volume signals</a:t>
            </a:r>
          </a:p>
          <a:p>
            <a:endParaRPr lang="en-US" dirty="0"/>
          </a:p>
        </p:txBody>
      </p:sp>
    </p:spTree>
    <p:extLst>
      <p:ext uri="{BB962C8B-B14F-4D97-AF65-F5344CB8AC3E}">
        <p14:creationId xmlns:p14="http://schemas.microsoft.com/office/powerpoint/2010/main" val="3549606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BA84-EF03-58D7-4312-CAC1F67F632F}"/>
              </a:ext>
            </a:extLst>
          </p:cNvPr>
          <p:cNvSpPr>
            <a:spLocks noGrp="1"/>
          </p:cNvSpPr>
          <p:nvPr>
            <p:ph type="title"/>
          </p:nvPr>
        </p:nvSpPr>
        <p:spPr/>
        <p:txBody>
          <a:bodyPr/>
          <a:lstStyle/>
          <a:p>
            <a:r>
              <a:rPr lang="en-US" dirty="0"/>
              <a:t>Uncertainty Modeling</a:t>
            </a:r>
          </a:p>
        </p:txBody>
      </p:sp>
      <p:sp>
        <p:nvSpPr>
          <p:cNvPr id="3" name="Content Placeholder 2">
            <a:extLst>
              <a:ext uri="{FF2B5EF4-FFF2-40B4-BE49-F238E27FC236}">
                <a16:creationId xmlns:a16="http://schemas.microsoft.com/office/drawing/2014/main" id="{37A2E183-BEA1-608A-A07B-D9106A03A16B}"/>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00000"/>
                </a:solidFill>
                <a:effectLst/>
              </a:rPr>
              <a:t>Monte Carlo Dropout</a:t>
            </a:r>
          </a:p>
          <a:p>
            <a:pPr algn="l">
              <a:buFont typeface="Arial" panose="020B0604020202020204" pitchFamily="34" charset="0"/>
              <a:buChar char="•"/>
            </a:pPr>
            <a:r>
              <a:rPr lang="en-US" b="0" i="0" u="none" strike="noStrike" dirty="0">
                <a:solidFill>
                  <a:srgbClr val="000000"/>
                </a:solidFill>
                <a:effectLst/>
              </a:rPr>
              <a:t>Predictive mean and standard deviation</a:t>
            </a:r>
          </a:p>
          <a:p>
            <a:pPr algn="l">
              <a:buFont typeface="Arial" panose="020B0604020202020204" pitchFamily="34" charset="0"/>
              <a:buChar char="•"/>
            </a:pPr>
            <a:r>
              <a:rPr lang="en-US" b="0" i="0" u="none" strike="noStrike" dirty="0">
                <a:solidFill>
                  <a:srgbClr val="000000"/>
                </a:solidFill>
                <a:effectLst/>
              </a:rPr>
              <a:t>95% confidence intervals</a:t>
            </a:r>
          </a:p>
          <a:p>
            <a:pPr marL="0" indent="0">
              <a:buNone/>
            </a:pPr>
            <a:endParaRPr lang="en-US" dirty="0"/>
          </a:p>
        </p:txBody>
      </p:sp>
    </p:spTree>
    <p:extLst>
      <p:ext uri="{BB962C8B-B14F-4D97-AF65-F5344CB8AC3E}">
        <p14:creationId xmlns:p14="http://schemas.microsoft.com/office/powerpoint/2010/main" val="2779249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BDEA7-2A3E-68AA-5EC5-8F571E2E3172}"/>
              </a:ext>
            </a:extLst>
          </p:cNvPr>
          <p:cNvSpPr>
            <a:spLocks noGrp="1"/>
          </p:cNvSpPr>
          <p:nvPr>
            <p:ph type="title"/>
          </p:nvPr>
        </p:nvSpPr>
        <p:spPr/>
        <p:txBody>
          <a:bodyPr/>
          <a:lstStyle/>
          <a:p>
            <a:r>
              <a:rPr lang="en-US" dirty="0"/>
              <a:t>Performance Metrics - LSTM</a:t>
            </a:r>
          </a:p>
        </p:txBody>
      </p:sp>
      <p:pic>
        <p:nvPicPr>
          <p:cNvPr id="6" name="Content Placeholder 5" descr="A graph with red and blue lines&#10;&#10;AI-generated content may be incorrect.">
            <a:extLst>
              <a:ext uri="{FF2B5EF4-FFF2-40B4-BE49-F238E27FC236}">
                <a16:creationId xmlns:a16="http://schemas.microsoft.com/office/drawing/2014/main" id="{84C58A67-2440-409B-2F5C-60E8A2E065B8}"/>
              </a:ext>
            </a:extLst>
          </p:cNvPr>
          <p:cNvPicPr>
            <a:picLocks noGrp="1" noChangeAspect="1"/>
          </p:cNvPicPr>
          <p:nvPr>
            <p:ph idx="1"/>
          </p:nvPr>
        </p:nvPicPr>
        <p:blipFill>
          <a:blip r:embed="rId3"/>
          <a:stretch>
            <a:fillRect/>
          </a:stretch>
        </p:blipFill>
        <p:spPr>
          <a:xfrm>
            <a:off x="750849" y="1264555"/>
            <a:ext cx="10690302" cy="5345151"/>
          </a:xfrm>
        </p:spPr>
      </p:pic>
    </p:spTree>
    <p:extLst>
      <p:ext uri="{BB962C8B-B14F-4D97-AF65-F5344CB8AC3E}">
        <p14:creationId xmlns:p14="http://schemas.microsoft.com/office/powerpoint/2010/main" val="1914705744"/>
      </p:ext>
    </p:extLst>
  </p:cSld>
  <p:clrMapOvr>
    <a:masterClrMapping/>
  </p:clrMapOvr>
  <mc:AlternateContent xmlns:mc="http://schemas.openxmlformats.org/markup-compatibility/2006" xmlns:p14="http://schemas.microsoft.com/office/powerpoint/2010/main">
    <mc:Choice Requires="p14">
      <p:transition spd="slow" p14:dur="2000" advTm="58166"/>
    </mc:Choice>
    <mc:Fallback xmlns="">
      <p:transition spd="slow" advTm="58166"/>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2715</TotalTime>
  <Words>763</Words>
  <Application>Microsoft Macintosh PowerPoint</Application>
  <PresentationFormat>Widescreen</PresentationFormat>
  <Paragraphs>56</Paragraphs>
  <Slides>10</Slides>
  <Notes>10</Notes>
  <HiddenSlides>0</HiddenSlides>
  <MMClips>3</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Century Gothic</vt:lpstr>
      <vt:lpstr>Wingdings 3</vt:lpstr>
      <vt:lpstr>Wisp</vt:lpstr>
      <vt:lpstr>Predicting Bitcoin Prices:  A Comparative Study of LSTM, Random Forest, and SVM Approaches</vt:lpstr>
      <vt:lpstr>Introduction </vt:lpstr>
      <vt:lpstr>Why Bitcoin?</vt:lpstr>
      <vt:lpstr>Problem Statement</vt:lpstr>
      <vt:lpstr>Dataset Description - LSTM</vt:lpstr>
      <vt:lpstr>Data Preprocessing Pipeline - LSTM</vt:lpstr>
      <vt:lpstr>Long Short-Term Memory (LSTM)</vt:lpstr>
      <vt:lpstr>Uncertainty Modeling</vt:lpstr>
      <vt:lpstr>Performance Metrics - LSTM</vt:lpstr>
      <vt:lpstr>Key Takeaways - LSTM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Bob Hampton</dc:creator>
  <cp:lastModifiedBy>Bob Hampton</cp:lastModifiedBy>
  <cp:revision>7</cp:revision>
  <dcterms:created xsi:type="dcterms:W3CDTF">2025-04-12T17:40:46Z</dcterms:created>
  <dcterms:modified xsi:type="dcterms:W3CDTF">2025-04-20T06:30:20Z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2025-04-12T17:46:11Z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bb4b2f6c-0c5b-4370-aed3-7e3fee8c102c</vt:lpwstr>
  </property>
  <property fmtid="{D5CDD505-2E9C-101B-9397-08002B2CF9AE}" pid="8" name="MSIP_Label_a73fd474-4f3c-44ed-88fb-5cc4bd2471bf_ContentBits">
    <vt:lpwstr>0</vt:lpwstr>
  </property>
  <property fmtid="{D5CDD505-2E9C-101B-9397-08002B2CF9AE}" pid="9" name="MSIP_Label_a73fd474-4f3c-44ed-88fb-5cc4bd2471bf_Tag">
    <vt:lpwstr>50, 3, 0, 1</vt:lpwstr>
  </property>
</Properties>
</file>