
<file path=[Content_Types].xml><?xml version="1.0" encoding="utf-8"?>
<Types xmlns="http://schemas.openxmlformats.org/package/2006/content-types">
  <Override PartName="/ppt/tags/tag1.xml" ContentType="application/vnd.openxmlformats-officedocument.presentationml.tags+xml"/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56" r:id="rId1"/>
    <p:sldMasterId id="2147483672" r:id="rId2"/>
  </p:sldMasterIdLst>
  <p:notesMasterIdLst>
    <p:notesMasterId r:id="rId14"/>
  </p:notesMasterIdLst>
  <p:handoutMasterIdLst>
    <p:handoutMasterId r:id="rId15"/>
  </p:handoutMasterIdLst>
  <p:sldIdLst>
    <p:sldId id="260" r:id="rId3"/>
    <p:sldId id="256" r:id="rId4"/>
    <p:sldId id="259" r:id="rId5"/>
    <p:sldId id="257" r:id="rId6"/>
    <p:sldId id="264" r:id="rId7"/>
    <p:sldId id="258" r:id="rId8"/>
    <p:sldId id="266" r:id="rId9"/>
    <p:sldId id="265" r:id="rId10"/>
    <p:sldId id="263" r:id="rId11"/>
    <p:sldId id="262" r:id="rId12"/>
    <p:sldId id="261" r:id="rId13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MS PGothic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MS PGothic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MS PGothic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MS PGothic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/>
        <a:ea typeface="MS PGothic" pitchFamily="34" charset="-128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Pro"/>
        <a:ea typeface="MS PGothic" pitchFamily="34" charset="-128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Pro"/>
        <a:ea typeface="MS PGothic" pitchFamily="34" charset="-128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Pro"/>
        <a:ea typeface="MS PGothic" pitchFamily="34" charset="-128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Pro"/>
        <a:ea typeface="MS PGothic" pitchFamily="34" charset="-128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2C6D9F"/>
    <a:srgbClr val="7E2628"/>
    <a:srgbClr val="E8E5D6"/>
    <a:srgbClr val="E5A0E6"/>
    <a:srgbClr val="FF0080"/>
    <a:srgbClr val="D2CBB3"/>
    <a:srgbClr val="EEE9B3"/>
    <a:srgbClr val="C29CFF"/>
    <a:srgbClr val="3CDCC2"/>
    <a:srgbClr val="ED8B66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 vertBarState="minimized">
    <p:restoredLeft sz="7826" autoAdjust="0"/>
    <p:restoredTop sz="98955" autoAdjust="0"/>
  </p:normalViewPr>
  <p:slideViewPr>
    <p:cSldViewPr>
      <p:cViewPr varScale="1">
        <p:scale>
          <a:sx n="97" d="100"/>
          <a:sy n="97" d="100"/>
        </p:scale>
        <p:origin x="-1040" y="-112"/>
      </p:cViewPr>
      <p:guideLst>
        <p:guide orient="horz"/>
        <p:guide pos="5639"/>
        <p:guide pos="2881"/>
      </p:guideLst>
    </p:cSldViewPr>
  </p:slideViewPr>
  <p:outlineViewPr>
    <p:cViewPr>
      <p:scale>
        <a:sx n="35" d="100"/>
        <a:sy n="35" d="100"/>
      </p:scale>
      <p:origin x="8" y="118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10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3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3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06044D4F-BA32-4F5B-8FC7-6C618C830B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176144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40555A08-E602-462A-98A2-6739851D65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8295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F727-9A43-BA43-9CA7-22850713A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52400"/>
            <a:ext cx="20955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341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9588" y="1162050"/>
            <a:ext cx="8177212" cy="4476750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9588" y="1162050"/>
            <a:ext cx="4011612" cy="4476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162050"/>
            <a:ext cx="4013200" cy="4476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588" y="990600"/>
            <a:ext cx="817721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9489" tIns="69745" rIns="139489" bIns="69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D08F727-9A43-BA43-9CA7-22850713AE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-112" charset="0"/>
          <a:ea typeface="MS PGothic" pitchFamily="34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-112" charset="0"/>
          <a:ea typeface="MS PGothic" pitchFamily="34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-112" charset="0"/>
          <a:ea typeface="MS PGothic" pitchFamily="34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-112" charset="0"/>
          <a:ea typeface="MS PGothic" pitchFamily="34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-112" charset="0"/>
          <a:ea typeface="MS PGothic" pitchFamily="34" charset="-128"/>
          <a:cs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9pPr>
    </p:titleStyle>
    <p:bodyStyle>
      <a:lvl1pPr marL="223838" indent="-22383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Tx/>
        <a:buFont typeface="Wingdings" pitchFamily="2" charset="2"/>
        <a:buChar char="§"/>
        <a:defRPr sz="1800" b="1">
          <a:solidFill>
            <a:schemeClr val="tx1"/>
          </a:solidFill>
          <a:latin typeface="Myriad Pro" pitchFamily="-112" charset="0"/>
          <a:ea typeface="MS PGothic" pitchFamily="34" charset="-128"/>
          <a:cs typeface="ＭＳ Ｐゴシック" pitchFamily="-65" charset="-128"/>
        </a:defRPr>
      </a:lvl1pPr>
      <a:lvl2pPr marL="463550" indent="-2349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Tx/>
        <a:buFont typeface="Wingdings" charset="2"/>
        <a:buChar char="²"/>
        <a:defRPr sz="1600">
          <a:solidFill>
            <a:srgbClr val="2C6D9F"/>
          </a:solidFill>
          <a:latin typeface="Myriad Pro" pitchFamily="-112" charset="0"/>
          <a:ea typeface="MS PGothic" pitchFamily="34" charset="-128"/>
          <a:cs typeface="ＭＳ Ｐゴシック"/>
        </a:defRPr>
      </a:lvl2pPr>
      <a:lvl3pPr marL="687388" indent="-17938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Tx/>
        <a:buFont typeface="Courier New"/>
        <a:buChar char="o"/>
        <a:defRPr sz="1600">
          <a:solidFill>
            <a:srgbClr val="2C6D9F"/>
          </a:solidFill>
          <a:latin typeface="Myriad Pro" pitchFamily="-112" charset="0"/>
          <a:ea typeface="MS PGothic" pitchFamily="34" charset="-128"/>
          <a:cs typeface="ＭＳ Ｐゴシック"/>
        </a:defRPr>
      </a:lvl3pPr>
      <a:lvl4pPr marL="10287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400">
          <a:solidFill>
            <a:srgbClr val="2C6D9F"/>
          </a:solidFill>
          <a:latin typeface="Myriad Pro" pitchFamily="-112" charset="0"/>
          <a:ea typeface="MS PGothic" pitchFamily="34" charset="-128"/>
          <a:cs typeface="ＭＳ Ｐゴシック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400">
          <a:solidFill>
            <a:srgbClr val="2C6D9F"/>
          </a:solidFill>
          <a:latin typeface="Myriad Pro" pitchFamily="-112" charset="0"/>
          <a:ea typeface="MS PGothic" pitchFamily="34" charset="-128"/>
          <a:cs typeface="ＭＳ Ｐゴシック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3" cstate="print"/>
          <a:srcRect b="10802"/>
          <a:stretch>
            <a:fillRect/>
          </a:stretch>
        </p:blipFill>
        <p:spPr bwMode="auto">
          <a:xfrm>
            <a:off x="8382000" y="6384925"/>
            <a:ext cx="7112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588" y="1162050"/>
            <a:ext cx="8177212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9489" tIns="69745" rIns="139489" bIns="69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053" name="Picture 7" descr="bug_red_rgb_small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9163" y="6478588"/>
            <a:ext cx="322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MS PGothic" pitchFamily="34" charset="-128"/>
          <a:cs typeface="ＭＳ Ｐゴシック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2" charset="0"/>
          <a:ea typeface="MS PGothic" pitchFamily="34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2" charset="0"/>
          <a:ea typeface="MS PGothic" pitchFamily="34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2" charset="0"/>
          <a:ea typeface="MS PGothic" pitchFamily="34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2" charset="0"/>
          <a:ea typeface="MS PGothic" pitchFamily="34" charset="-128"/>
          <a:cs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ＭＳ Ｐゴシック" pitchFamily="-112" charset="-128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333333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bg2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bg2"/>
          </a:solidFill>
          <a:latin typeface="+mn-lt"/>
          <a:ea typeface="MS PGothic" pitchFamily="34" charset="-128"/>
          <a:cs typeface="ＭＳ Ｐゴシック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ＭＳ Ｐゴシック" pitchFamily="-112" charset="-128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ＭＳ Ｐゴシック" pitchFamily="-112" charset="-128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ＭＳ Ｐゴシック" pitchFamily="-112" charset="-128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»"/>
        <a:defRPr sz="1600">
          <a:solidFill>
            <a:schemeClr val="bg2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527450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0" fontAlgn="base" hangingPunct="0"/>
            <a:r>
              <a:rPr lang="en-US" b="1" cap="none" dirty="0" smtClean="0">
                <a:solidFill>
                  <a:schemeClr val="tx1"/>
                </a:solidFill>
                <a:effectLst/>
                <a:latin typeface="Myriad Pro" pitchFamily="-112" charset="0"/>
                <a:ea typeface="MS PGothic" pitchFamily="34" charset="-128"/>
                <a:cs typeface="ＭＳ Ｐゴシック" pitchFamily="-65" charset="-128"/>
              </a:rPr>
              <a:t>Meta-Data</a:t>
            </a:r>
            <a:endParaRPr lang="en-US" sz="4000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5824310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792163"/>
          </a:xfrm>
        </p:spPr>
        <p:txBody>
          <a:bodyPr/>
          <a:lstStyle/>
          <a:p>
            <a:r>
              <a:rPr lang="en-US" dirty="0" smtClean="0"/>
              <a:t>Experience in Production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9588" y="685800"/>
            <a:ext cx="8177212" cy="4953000"/>
          </a:xfrm>
        </p:spPr>
        <p:txBody>
          <a:bodyPr/>
          <a:lstStyle/>
          <a:p>
            <a:r>
              <a:rPr lang="en-US" dirty="0" smtClean="0"/>
              <a:t>Good: Source Isolation</a:t>
            </a:r>
          </a:p>
          <a:p>
            <a:pPr lvl="1"/>
            <a:r>
              <a:rPr lang="en-US" dirty="0" smtClean="0"/>
              <a:t>Mostly, the data is only extracted once from the source</a:t>
            </a:r>
          </a:p>
          <a:p>
            <a:pPr lvl="1"/>
            <a:r>
              <a:rPr lang="en-US" dirty="0" smtClean="0"/>
              <a:t>The Bootstrap lets consumers with no state to catch up without hurting the source</a:t>
            </a:r>
          </a:p>
          <a:p>
            <a:r>
              <a:rPr lang="en-US" dirty="0" smtClean="0"/>
              <a:t>Good: Common Data Format</a:t>
            </a:r>
          </a:p>
          <a:p>
            <a:pPr lvl="1"/>
            <a:r>
              <a:rPr lang="en-US" dirty="0" smtClean="0"/>
              <a:t>Early versions used hand-written Java classes for schema </a:t>
            </a:r>
            <a:r>
              <a:rPr lang="en-US" dirty="0" smtClean="0">
                <a:sym typeface="Wingdings"/>
              </a:rPr>
              <a:t> Too brittle</a:t>
            </a:r>
          </a:p>
          <a:p>
            <a:pPr lvl="1"/>
            <a:r>
              <a:rPr lang="en-US" dirty="0" smtClean="0">
                <a:sym typeface="Wingdings"/>
              </a:rPr>
              <a:t>Java classes also meant many different serializations for versions of the classes</a:t>
            </a:r>
          </a:p>
          <a:p>
            <a:pPr lvl="1"/>
            <a:r>
              <a:rPr lang="en-US" dirty="0" smtClean="0">
                <a:sym typeface="Wingdings"/>
              </a:rPr>
              <a:t>Avro offers ease-of-use flexibility &amp; performance improvements (no re-marshaling)</a:t>
            </a:r>
            <a:endParaRPr lang="en-US" dirty="0" smtClean="0"/>
          </a:p>
          <a:p>
            <a:r>
              <a:rPr lang="en-US" dirty="0" smtClean="0"/>
              <a:t>Good: Rich Subscription Support</a:t>
            </a:r>
          </a:p>
          <a:p>
            <a:pPr lvl="1"/>
            <a:r>
              <a:rPr lang="en-US" dirty="0" smtClean="0"/>
              <a:t>Example: Search has hundreds of indexers each using a small partition</a:t>
            </a:r>
          </a:p>
          <a:p>
            <a:pPr lvl="1"/>
            <a:r>
              <a:rPr lang="en-US" dirty="0" smtClean="0"/>
              <a:t>Flexible partitioning in relays (e.g. relevance uses mod-based partitioning)</a:t>
            </a:r>
          </a:p>
          <a:p>
            <a:r>
              <a:rPr lang="en-US" dirty="0" smtClean="0"/>
              <a:t>Bad: Oracle Fetcher Performance</a:t>
            </a:r>
          </a:p>
          <a:p>
            <a:pPr lvl="1"/>
            <a:r>
              <a:rPr lang="en-US" dirty="0" smtClean="0"/>
              <a:t>Complex joins in the source; BLOBS and CLOBS hurt performance</a:t>
            </a:r>
          </a:p>
          <a:p>
            <a:pPr lvl="1"/>
            <a:r>
              <a:rPr lang="en-US" dirty="0" smtClean="0"/>
              <a:t>Very high update rate increases load on the SCN job and impacts </a:t>
            </a:r>
            <a:r>
              <a:rPr lang="en-US" dirty="0" err="1" smtClean="0"/>
              <a:t>Tx</a:t>
            </a:r>
            <a:r>
              <a:rPr lang="en-US" dirty="0" smtClean="0"/>
              <a:t>-table</a:t>
            </a:r>
          </a:p>
          <a:p>
            <a:r>
              <a:rPr lang="en-US" dirty="0" smtClean="0"/>
              <a:t>Bad: Seeding the Bootstrap DB</a:t>
            </a:r>
          </a:p>
          <a:p>
            <a:pPr lvl="1"/>
            <a:r>
              <a:rPr lang="en-US" dirty="0" smtClean="0"/>
              <a:t>Hard to extract a consistent snapshot to seed the Bootstrap DB</a:t>
            </a:r>
          </a:p>
          <a:p>
            <a:pPr lvl="1"/>
            <a:r>
              <a:rPr lang="en-US" dirty="0" smtClean="0"/>
              <a:t>Complex joins hurt when trying to create exactly the same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740024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Databus</a:t>
            </a:r>
            <a:r>
              <a:rPr lang="en-US" dirty="0"/>
              <a:t> </a:t>
            </a:r>
            <a:r>
              <a:rPr lang="en-US" dirty="0" smtClean="0"/>
              <a:t>is LinkedIn’s Change Data Capture Pipeline</a:t>
            </a:r>
          </a:p>
          <a:p>
            <a:pPr lvl="1"/>
            <a:r>
              <a:rPr lang="en-US" dirty="0" smtClean="0"/>
              <a:t>Supports multiple sources including Oracle and MySQL</a:t>
            </a:r>
          </a:p>
          <a:p>
            <a:pPr lvl="1"/>
            <a:r>
              <a:rPr lang="en-US" dirty="0" smtClean="0"/>
              <a:t>Transactional delivery of events to a wide-range of clients</a:t>
            </a:r>
          </a:p>
          <a:p>
            <a:r>
              <a:rPr lang="en-US" dirty="0" smtClean="0"/>
              <a:t>Pipeline is supportive of many types of clients</a:t>
            </a:r>
          </a:p>
          <a:p>
            <a:pPr lvl="1"/>
            <a:r>
              <a:rPr lang="en-US" dirty="0" smtClean="0"/>
              <a:t>Pull-based, sequence-numbered pipeline allows </a:t>
            </a:r>
            <a:r>
              <a:rPr lang="en-US" u="sng" dirty="0" smtClean="0"/>
              <a:t>varying consumer speed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u="sng" dirty="0" smtClean="0"/>
              <a:t>at-least-once delivery</a:t>
            </a:r>
            <a:r>
              <a:rPr lang="en-US" dirty="0" smtClean="0"/>
              <a:t>, and </a:t>
            </a:r>
            <a:r>
              <a:rPr lang="en-US" u="sng" dirty="0" smtClean="0"/>
              <a:t>low-latency delivery</a:t>
            </a:r>
          </a:p>
          <a:p>
            <a:pPr lvl="1"/>
            <a:r>
              <a:rPr lang="en-US" u="sng" dirty="0" smtClean="0"/>
              <a:t>Schema versioning</a:t>
            </a:r>
            <a:r>
              <a:rPr lang="en-US" dirty="0" smtClean="0"/>
              <a:t> allows changes to the source independent of the consumers</a:t>
            </a:r>
          </a:p>
          <a:p>
            <a:pPr lvl="1"/>
            <a:r>
              <a:rPr lang="en-US" dirty="0" smtClean="0"/>
              <a:t>Consumers may receive </a:t>
            </a:r>
            <a:r>
              <a:rPr lang="en-US" u="sng" dirty="0" smtClean="0"/>
              <a:t>partitions</a:t>
            </a:r>
            <a:r>
              <a:rPr lang="en-US" dirty="0" smtClean="0"/>
              <a:t> of the work for business focus or scale</a:t>
            </a:r>
          </a:p>
          <a:p>
            <a:pPr lvl="1"/>
            <a:r>
              <a:rPr lang="en-US" dirty="0"/>
              <a:t>Bootstrap service allows </a:t>
            </a:r>
            <a:r>
              <a:rPr lang="en-US" u="sng" dirty="0"/>
              <a:t>online integration</a:t>
            </a:r>
            <a:r>
              <a:rPr lang="en-US" dirty="0"/>
              <a:t> into the in-flight </a:t>
            </a:r>
            <a:r>
              <a:rPr lang="en-US" dirty="0" smtClean="0"/>
              <a:t>pipeline</a:t>
            </a:r>
          </a:p>
          <a:p>
            <a:r>
              <a:rPr lang="en-US" dirty="0" smtClean="0"/>
              <a:t>Architectural features:</a:t>
            </a:r>
          </a:p>
          <a:p>
            <a:pPr lvl="1"/>
            <a:r>
              <a:rPr lang="en-US" dirty="0" smtClean="0"/>
              <a:t>Minimized pressure on the source with a single leader relay (with backups)</a:t>
            </a:r>
          </a:p>
          <a:p>
            <a:pPr lvl="1"/>
            <a:r>
              <a:rPr lang="en-US" dirty="0" smtClean="0"/>
              <a:t>Resilience to fluctuations in consumers and the relays used to propagate changes</a:t>
            </a:r>
          </a:p>
          <a:p>
            <a:pPr lvl="1"/>
            <a:r>
              <a:rPr lang="en-US" dirty="0" smtClean="0"/>
              <a:t>Isolation between source and consumers (both performance and semantics)</a:t>
            </a:r>
          </a:p>
          <a:p>
            <a:pPr lvl="1"/>
            <a:r>
              <a:rPr lang="en-US" dirty="0" smtClean="0"/>
              <a:t>Scalable, highly available, and low-latency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982279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792163"/>
          </a:xfrm>
        </p:spPr>
        <p:txBody>
          <a:bodyPr/>
          <a:lstStyle/>
          <a:p>
            <a:r>
              <a:rPr lang="en-US" dirty="0" smtClean="0"/>
              <a:t>Architectural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9588" y="762000"/>
            <a:ext cx="8177212" cy="4953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600" dirty="0" smtClean="0"/>
              <a:t>The Source Data Capture</a:t>
            </a:r>
          </a:p>
          <a:p>
            <a:pPr lvl="1">
              <a:lnSpc>
                <a:spcPct val="110000"/>
              </a:lnSpc>
            </a:pPr>
            <a:r>
              <a:rPr lang="en-US" sz="1400" dirty="0" smtClean="0"/>
              <a:t>Extraction of transaction-oriented changes from Oracle and/or MySQL</a:t>
            </a:r>
          </a:p>
          <a:p>
            <a:pPr>
              <a:lnSpc>
                <a:spcPct val="110000"/>
              </a:lnSpc>
            </a:pPr>
            <a:r>
              <a:rPr lang="en-US" sz="1600" dirty="0" smtClean="0"/>
              <a:t>The Relay</a:t>
            </a:r>
          </a:p>
          <a:p>
            <a:pPr lvl="1">
              <a:lnSpc>
                <a:spcPct val="110000"/>
              </a:lnSpc>
            </a:pPr>
            <a:r>
              <a:rPr lang="en-US" sz="1400" dirty="0" smtClean="0"/>
              <a:t>Low-latency transfer of changes to a set of consumers</a:t>
            </a:r>
          </a:p>
          <a:p>
            <a:pPr lvl="1">
              <a:lnSpc>
                <a:spcPct val="110000"/>
              </a:lnSpc>
            </a:pPr>
            <a:r>
              <a:rPr lang="en-US" sz="1400" dirty="0" smtClean="0"/>
              <a:t>Relays form a fan-out tree to a scalable number of other relays or end consumers</a:t>
            </a:r>
          </a:p>
          <a:p>
            <a:pPr lvl="1">
              <a:lnSpc>
                <a:spcPct val="110000"/>
              </a:lnSpc>
            </a:pPr>
            <a:r>
              <a:rPr lang="en-US" sz="1400" dirty="0" smtClean="0"/>
              <a:t>Relays elect a leader which is the only relay to suck from the source</a:t>
            </a:r>
          </a:p>
          <a:p>
            <a:pPr>
              <a:lnSpc>
                <a:spcPct val="110000"/>
              </a:lnSpc>
            </a:pPr>
            <a:r>
              <a:rPr lang="en-US" sz="1600" dirty="0" smtClean="0"/>
              <a:t>The Bootstrap</a:t>
            </a:r>
          </a:p>
          <a:p>
            <a:pPr lvl="1">
              <a:lnSpc>
                <a:spcPct val="110000"/>
              </a:lnSpc>
            </a:pPr>
            <a:r>
              <a:rPr lang="en-US" sz="1400" dirty="0" smtClean="0"/>
              <a:t>Manages a snapshot database supporting new consumers starting from nothing</a:t>
            </a:r>
          </a:p>
          <a:p>
            <a:pPr lvl="1">
              <a:lnSpc>
                <a:spcPct val="110000"/>
              </a:lnSpc>
            </a:pPr>
            <a:r>
              <a:rPr lang="en-US" sz="1400" dirty="0" smtClean="0"/>
              <a:t>Periodically, new snapshots are prepare for a later starting place</a:t>
            </a:r>
          </a:p>
          <a:p>
            <a:pPr>
              <a:lnSpc>
                <a:spcPct val="110000"/>
              </a:lnSpc>
            </a:pPr>
            <a:r>
              <a:rPr lang="en-US" sz="1600" dirty="0" smtClean="0"/>
              <a:t>The Clients</a:t>
            </a:r>
          </a:p>
          <a:p>
            <a:pPr lvl="1">
              <a:lnSpc>
                <a:spcPct val="110000"/>
              </a:lnSpc>
            </a:pPr>
            <a:r>
              <a:rPr lang="en-US" sz="1400" dirty="0" smtClean="0"/>
              <a:t>Many different business services with dramatically different semantic needs</a:t>
            </a:r>
          </a:p>
          <a:p>
            <a:pPr>
              <a:lnSpc>
                <a:spcPct val="110000"/>
              </a:lnSpc>
            </a:pPr>
            <a:r>
              <a:rPr lang="en-US" sz="1600" dirty="0" smtClean="0"/>
              <a:t>Partitioning</a:t>
            </a:r>
          </a:p>
          <a:p>
            <a:pPr lvl="1">
              <a:lnSpc>
                <a:spcPct val="110000"/>
              </a:lnSpc>
            </a:pPr>
            <a:r>
              <a:rPr lang="en-US" sz="1400" dirty="0" smtClean="0"/>
              <a:t>A relay may arbitrarily subset the data it propagates by key-range, tables, or more</a:t>
            </a:r>
          </a:p>
          <a:p>
            <a:pPr lvl="1">
              <a:lnSpc>
                <a:spcPct val="110000"/>
              </a:lnSpc>
            </a:pPr>
            <a:r>
              <a:rPr lang="en-US" sz="1400" dirty="0" smtClean="0"/>
              <a:t>Partitioning for scale </a:t>
            </a:r>
            <a:r>
              <a:rPr lang="en-US" sz="1400" i="1" u="sng" dirty="0" smtClean="0"/>
              <a:t>and</a:t>
            </a:r>
            <a:r>
              <a:rPr lang="en-US" sz="1400" dirty="0" smtClean="0"/>
              <a:t> allows different business clients to focus their interests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600" dirty="0" smtClean="0"/>
              <a:t>The </a:t>
            </a:r>
            <a:r>
              <a:rPr lang="en-US" sz="1600" dirty="0"/>
              <a:t>Pull </a:t>
            </a:r>
            <a:r>
              <a:rPr lang="en-US" sz="1600" dirty="0" smtClean="0"/>
              <a:t>Model</a:t>
            </a:r>
          </a:p>
          <a:p>
            <a:pPr lvl="1">
              <a:lnSpc>
                <a:spcPct val="110000"/>
              </a:lnSpc>
            </a:pPr>
            <a:r>
              <a:rPr lang="en-US" sz="1400" dirty="0" smtClean="0"/>
              <a:t>Pulls by consumers or relays pick up where they left off</a:t>
            </a:r>
          </a:p>
          <a:p>
            <a:pPr lvl="1">
              <a:lnSpc>
                <a:spcPct val="110000"/>
              </a:lnSpc>
            </a:pPr>
            <a:r>
              <a:rPr lang="en-US" sz="1400" dirty="0" smtClean="0"/>
              <a:t>Allows for tremendous flexibility for different speeds of consumers and relays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600" dirty="0" smtClean="0"/>
              <a:t>Meta-Data</a:t>
            </a:r>
          </a:p>
          <a:p>
            <a:pPr lvl="1">
              <a:lnSpc>
                <a:spcPct val="110000"/>
              </a:lnSpc>
            </a:pPr>
            <a:r>
              <a:rPr lang="en-US" sz="1400" dirty="0" smtClean="0"/>
              <a:t>Translation of data schema to Avro allows for semantic independence with consumers</a:t>
            </a:r>
          </a:p>
          <a:p>
            <a:pPr>
              <a:lnSpc>
                <a:spcPct val="11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9475312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Trigger-Based Change Capture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9588" y="914400"/>
            <a:ext cx="8329612" cy="5410200"/>
          </a:xfrm>
        </p:spPr>
        <p:txBody>
          <a:bodyPr/>
          <a:lstStyle/>
          <a:p>
            <a:r>
              <a:rPr lang="en-US" dirty="0" smtClean="0"/>
              <a:t>Oracle timestamp columns</a:t>
            </a:r>
          </a:p>
          <a:p>
            <a:pPr lvl="1"/>
            <a:r>
              <a:rPr lang="en-US" dirty="0" smtClean="0"/>
              <a:t>Set to the time as of last insert or update</a:t>
            </a:r>
          </a:p>
          <a:p>
            <a:pPr lvl="1"/>
            <a:r>
              <a:rPr lang="en-US" dirty="0" smtClean="0"/>
              <a:t>Unfortunately, the time is the </a:t>
            </a:r>
            <a:r>
              <a:rPr lang="en-US" u="sng" dirty="0" smtClean="0"/>
              <a:t>actual</a:t>
            </a:r>
            <a:r>
              <a:rPr lang="en-US" dirty="0" smtClean="0"/>
              <a:t> insert/update time and not the commit time</a:t>
            </a:r>
          </a:p>
          <a:p>
            <a:r>
              <a:rPr lang="en-US" dirty="0" smtClean="0"/>
              <a:t>Oracle </a:t>
            </a:r>
            <a:r>
              <a:rPr lang="en-US" dirty="0" err="1" smtClean="0"/>
              <a:t>ora_rowscn</a:t>
            </a:r>
            <a:r>
              <a:rPr lang="en-US" dirty="0" smtClean="0"/>
              <a:t> pseudo-column has the SCN at commit</a:t>
            </a:r>
          </a:p>
          <a:p>
            <a:pPr lvl="1"/>
            <a:r>
              <a:rPr lang="en-US" dirty="0" smtClean="0"/>
              <a:t>By default, available at block granularity</a:t>
            </a:r>
          </a:p>
          <a:p>
            <a:pPr lvl="1"/>
            <a:r>
              <a:rPr lang="en-US" dirty="0" smtClean="0"/>
              <a:t>A table-create option allows for row granularity – not an </a:t>
            </a:r>
            <a:r>
              <a:rPr lang="en-US" dirty="0" err="1" smtClean="0"/>
              <a:t>indexable</a:t>
            </a:r>
            <a:r>
              <a:rPr lang="en-US" dirty="0" smtClean="0"/>
              <a:t> field</a:t>
            </a:r>
          </a:p>
          <a:p>
            <a:r>
              <a:rPr lang="en-US" dirty="0" smtClean="0"/>
              <a:t>Make the </a:t>
            </a:r>
            <a:r>
              <a:rPr lang="en-US" dirty="0" err="1" smtClean="0"/>
              <a:t>ora_rowscn</a:t>
            </a:r>
            <a:r>
              <a:rPr lang="en-US" dirty="0" smtClean="0"/>
              <a:t> </a:t>
            </a:r>
            <a:r>
              <a:rPr lang="en-US" i="1" u="sng" dirty="0" smtClean="0"/>
              <a:t>asynchronously indexed</a:t>
            </a:r>
            <a:r>
              <a:rPr lang="en-US" dirty="0" smtClean="0"/>
              <a:t> with a parallel SCN field</a:t>
            </a:r>
          </a:p>
          <a:p>
            <a:pPr lvl="1"/>
            <a:r>
              <a:rPr lang="en-US" dirty="0" smtClean="0"/>
              <a:t>SCN defaults to infinity and is set to infinity on updates</a:t>
            </a:r>
          </a:p>
          <a:p>
            <a:pPr lvl="1"/>
            <a:r>
              <a:rPr lang="en-US" dirty="0" smtClean="0"/>
              <a:t>Periodically, run query to set SCN to </a:t>
            </a:r>
            <a:r>
              <a:rPr lang="en-US" dirty="0" err="1" smtClean="0"/>
              <a:t>ora_rowscn</a:t>
            </a:r>
            <a:r>
              <a:rPr lang="en-US" dirty="0" smtClean="0"/>
              <a:t> when SCN is infinity</a:t>
            </a:r>
          </a:p>
          <a:p>
            <a:r>
              <a:rPr lang="en-US" dirty="0" smtClean="0"/>
              <a:t>Keep a database-wide list of transactions based on each table’s SCN</a:t>
            </a:r>
          </a:p>
          <a:p>
            <a:pPr lvl="1"/>
            <a:r>
              <a:rPr lang="en-US" dirty="0" smtClean="0"/>
              <a:t>As SCNs are updated on tables, toss the SCN into the database-wide list</a:t>
            </a:r>
          </a:p>
          <a:p>
            <a:r>
              <a:rPr lang="en-US" dirty="0" smtClean="0"/>
              <a:t>Generate </a:t>
            </a:r>
            <a:r>
              <a:rPr lang="en-US" i="1" u="sng" dirty="0" smtClean="0"/>
              <a:t>per-transaction updates</a:t>
            </a:r>
            <a:r>
              <a:rPr lang="en-US" dirty="0" smtClean="0"/>
              <a:t> by joining the DB-wide SCN with the SCNs in the per-table index</a:t>
            </a:r>
          </a:p>
          <a:p>
            <a:pPr lvl="1"/>
            <a:r>
              <a:rPr lang="en-US" dirty="0" smtClean="0"/>
              <a:t>This allows transaction organized, transaction-commit ordered changes</a:t>
            </a:r>
          </a:p>
          <a:p>
            <a:pPr lvl="1"/>
            <a:r>
              <a:rPr lang="en-US" dirty="0" smtClean="0"/>
              <a:t>Quickly overwritten records may lose their intermediate values but that’s OK</a:t>
            </a:r>
          </a:p>
          <a:p>
            <a:pPr lvl="1"/>
            <a:r>
              <a:rPr lang="en-US" dirty="0" smtClean="0"/>
              <a:t>If we lose the intermediates, we have their replaced later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6878762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0" fontAlgn="base" hangingPunct="0"/>
            <a:r>
              <a:rPr lang="en-US" b="1" cap="none" dirty="0" smtClean="0">
                <a:solidFill>
                  <a:schemeClr val="tx1"/>
                </a:solidFill>
                <a:effectLst/>
                <a:latin typeface="Myriad Pro" pitchFamily="-112" charset="0"/>
                <a:ea typeface="MS PGothic" pitchFamily="34" charset="-128"/>
                <a:cs typeface="ＭＳ Ｐゴシック" pitchFamily="-65" charset="-128"/>
              </a:rPr>
              <a:t>The Pull and Idempotence Model</a:t>
            </a:r>
            <a:endParaRPr lang="en-US" sz="4000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4953000"/>
          </a:xfrm>
        </p:spPr>
        <p:txBody>
          <a:bodyPr/>
          <a:lstStyle/>
          <a:p>
            <a:r>
              <a:rPr lang="en-US" dirty="0" smtClean="0"/>
              <a:t>The source labels changes with a monotonically increasing sequence</a:t>
            </a:r>
          </a:p>
          <a:p>
            <a:pPr lvl="1"/>
            <a:r>
              <a:rPr lang="en-US" dirty="0" smtClean="0"/>
              <a:t>In Oracle, this is the TX table number (the SCN)</a:t>
            </a:r>
          </a:p>
          <a:p>
            <a:r>
              <a:rPr lang="en-US" dirty="0" smtClean="0"/>
              <a:t>Each consumer (including relays) remembers what it last fetched</a:t>
            </a:r>
          </a:p>
          <a:p>
            <a:pPr lvl="1"/>
            <a:r>
              <a:rPr lang="en-US" dirty="0" smtClean="0"/>
              <a:t>It will reach upstream to pull changes starting from where it left off</a:t>
            </a:r>
          </a:p>
          <a:p>
            <a:r>
              <a:rPr lang="en-US" dirty="0" smtClean="0"/>
              <a:t>Any derived state must be associated with the clock (or SCN)</a:t>
            </a:r>
          </a:p>
          <a:p>
            <a:pPr lvl="1"/>
            <a:r>
              <a:rPr lang="en-US" dirty="0" smtClean="0"/>
              <a:t>The state may flow through the architecture but the clock says how recent</a:t>
            </a:r>
          </a:p>
          <a:p>
            <a:r>
              <a:rPr lang="en-US" dirty="0" smtClean="0"/>
              <a:t>In the absence of failures, each change is delivered exactly-once</a:t>
            </a:r>
          </a:p>
          <a:p>
            <a:pPr lvl="1"/>
            <a:r>
              <a:rPr lang="en-US" dirty="0" smtClean="0"/>
              <a:t>This (typically) avoids extra work</a:t>
            </a:r>
          </a:p>
          <a:p>
            <a:r>
              <a:rPr lang="en-US" dirty="0" smtClean="0"/>
              <a:t>In failures, sometimes work is fetched extra times (at-least-once delivery)</a:t>
            </a:r>
          </a:p>
          <a:p>
            <a:pPr lvl="1"/>
            <a:r>
              <a:rPr lang="en-US" dirty="0" smtClean="0"/>
              <a:t>Change application must be idempotent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431772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Relays fetch changes from upstream and buffer them for consumers</a:t>
            </a:r>
          </a:p>
          <a:p>
            <a:pPr lvl="1"/>
            <a:r>
              <a:rPr lang="en-US" dirty="0" smtClean="0"/>
              <a:t>All changes from the source have a monotonically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81872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3"/>
          </a:xfrm>
        </p:spPr>
        <p:txBody>
          <a:bodyPr/>
          <a:lstStyle/>
          <a:p>
            <a:pPr lvl="0" rtl="0" eaLnBrk="0" fontAlgn="base" hangingPunct="0"/>
            <a:r>
              <a:rPr lang="en-US" b="1" cap="none" dirty="0" smtClean="0">
                <a:solidFill>
                  <a:schemeClr val="tx1"/>
                </a:solidFill>
                <a:effectLst/>
                <a:latin typeface="Myriad Pro" pitchFamily="-112" charset="0"/>
                <a:ea typeface="MS PGothic" pitchFamily="34" charset="-128"/>
                <a:cs typeface="ＭＳ Ｐゴシック" pitchFamily="-65" charset="-128"/>
              </a:rPr>
              <a:t>The Bootstrap</a:t>
            </a:r>
            <a:endParaRPr lang="en-US" sz="4000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448649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0" fontAlgn="base" hangingPunct="0"/>
            <a:r>
              <a:rPr lang="en-US" b="1" cap="none" dirty="0" smtClean="0">
                <a:solidFill>
                  <a:schemeClr val="tx1"/>
                </a:solidFill>
                <a:effectLst/>
                <a:latin typeface="Myriad Pro" pitchFamily="-112" charset="0"/>
                <a:ea typeface="MS PGothic" pitchFamily="34" charset="-128"/>
                <a:cs typeface="ＭＳ Ｐゴシック" pitchFamily="-65" charset="-128"/>
              </a:rPr>
              <a:t>The Clients</a:t>
            </a:r>
            <a:endParaRPr lang="en-US" sz="4000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8598910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0" fontAlgn="base" hangingPunct="0"/>
            <a:r>
              <a:rPr lang="en-US" b="1" cap="none" dirty="0" smtClean="0">
                <a:solidFill>
                  <a:schemeClr val="tx1"/>
                </a:solidFill>
                <a:effectLst/>
                <a:latin typeface="Myriad Pro" pitchFamily="-112" charset="0"/>
                <a:ea typeface="MS PGothic" pitchFamily="34" charset="-128"/>
                <a:cs typeface="ＭＳ Ｐゴシック" pitchFamily="-65" charset="-128"/>
              </a:rPr>
              <a:t>Partitioning</a:t>
            </a:r>
            <a:endParaRPr lang="en-US" sz="4000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8013117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MMPROD_NEXTUNIQUEID" val="10009"/>
  <p:tag name="MMPROD_UIDATA" val="&lt;database version=&quot;6.0&quot;&gt;&lt;object type=&quot;1&quot; unique_id=&quot;10001&quot;&gt;&lt;object type=&quot;8&quot; unique_id=&quot;20024&quot;&gt;&lt;/object&gt;&lt;object type=&quot;2&quot; unique_id=&quot;20025&quot;&gt;&lt;object type=&quot;3&quot; unique_id=&quot;20027&quot;&gt;&lt;property id=&quot;20148&quot; value=&quot;5&quot;/&gt;&lt;property id=&quot;20300&quot; value=&quot;Slide 2 - &amp;quot;Safe Harbor Statement&amp;quot;&quot;/&gt;&lt;property id=&quot;20307&quot; value=&quot;562&quot;/&gt;&lt;/object&gt;&lt;object type=&quot;3&quot; unique_id=&quot;20028&quot;&gt;&lt;property id=&quot;20148&quot; value=&quot;5&quot;/&gt;&lt;property id=&quot;20300&quot; value=&quot;Slide 3 - &amp;quot;Company Update&amp;quot;&quot;/&gt;&lt;property id=&quot;20307&quot; value=&quot;563&quot;/&gt;&lt;/object&gt;&lt;object type=&quot;3&quot; unique_id=&quot;20029&quot;&gt;&lt;property id=&quot;20148&quot; value=&quot;5&quot;/&gt;&lt;property id=&quot;20300&quot; value=&quot;Slide 4 - &amp;quot;Record Fourth Quarter Revenue&amp;quot;&quot;/&gt;&lt;property id=&quot;20307&quot; value=&quot;564&quot;/&gt;&lt;/object&gt;&lt;object type=&quot;3&quot; unique_id=&quot;20030&quot;&gt;&lt;property id=&quot;20148&quot; value=&quot;5&quot;/&gt;&lt;property id=&quot;20300&quot; value=&quot;Slide 5 - &amp;quot;Rapid Growth in Customers&amp;#x0D;&amp;#x0A;Success in Selling to Companies of All Sizes&amp;quot;&quot;/&gt;&lt;property id=&quot;20307&quot; value=&quot;565&quot;/&gt;&lt;/object&gt;&lt;object type=&quot;3&quot; unique_id=&quot;20031&quot;&gt;&lt;property id=&quot;20148&quot; value=&quot;5&quot;/&gt;&lt;property id=&quot;20300&quot; value=&quot;Slide 6 - &amp;quot;Record-Setting Increase in Subscribers &amp;#x0D;&amp;#x0A;90,000 Net New Subscribers in Q4 FY07&amp;quot;&quot;/&gt;&lt;property id=&quot;20307&quot; value=&quot;566&quot;/&gt;&lt;/object&gt;&lt;object type=&quot;3&quot; unique_id=&quot;20032&quot;&gt;&lt;property id=&quot;20148&quot; value=&quot;5&quot;/&gt;&lt;property id=&quot;20300&quot; value=&quot;Slide 7 - &amp;quot;Proven Scalability and Performance&amp;#x0D;&amp;#x0A;Delivering Over 70 Million Transactions Daily&amp;quot;&quot;/&gt;&lt;property id=&quot;20307&quot; value=&quot;567&quot;/&gt;&lt;/object&gt;&lt;object type=&quot;3&quot; unique_id=&quot;20033&quot;&gt;&lt;property id=&quot;20148&quot; value=&quot;5&quot;/&gt;&lt;property id=&quot;20300&quot; value=&quot;Slide 8 - &amp;quot;Our Biggest Release Ever&amp;#x0D;&amp;#x0A;21st Generation Winter ’07 Release&amp;quot;&quot;/&gt;&lt;property id=&quot;20307&quot; value=&quot;568&quot;/&gt;&lt;/object&gt;&lt;object type=&quot;3&quot; unique_id=&quot;20034&quot;&gt;&lt;property id=&quot;20148&quot; value=&quot;5&quot;/&gt;&lt;property id=&quot;20300&quot; value=&quot;Slide 9 - &amp;quot;Momentum In New Products&amp;#x0D;&amp;#x0A;New Customers in Q4&amp;quot;&quot;/&gt;&lt;property id=&quot;20307&quot; value=&quot;569&quot;/&gt;&lt;/object&gt;&lt;object type=&quot;3&quot; unique_id=&quot;20035&quot;&gt;&lt;property id=&quot;20148&quot; value=&quot;5&quot;/&gt;&lt;property id=&quot;20300&quot; value=&quot;Slide 10 - &amp;quot;The On-Demand Standard for the Enterprise&amp;quot;&quot;/&gt;&lt;property id=&quot;20307&quot; value=&quot;570&quot;/&gt;&lt;/object&gt;&lt;object type=&quot;3&quot; unique_id=&quot;20036&quot;&gt;&lt;property id=&quot;20148&quot; value=&quot;5&quot;/&gt;&lt;property id=&quot;20300&quot; value=&quot;Slide 12 - &amp;quot;Strong Momentum for On-Demand&amp;quot;&quot;/&gt;&lt;property id=&quot;20307&quot; value=&quot;571&quot;/&gt;&lt;/object&gt;&lt;object type=&quot;3&quot; unique_id=&quot;20037&quot;&gt;&lt;property id=&quot;20148&quot; value=&quot;5&quot;/&gt;&lt;property id=&quot;20300&quot; value=&quot;Slide 13 - &amp;quot;Why Has the Game Changed?&amp;quot;&quot;/&gt;&lt;property id=&quot;20307&quot; value=&quot;572&quot;/&gt;&lt;/object&gt;&lt;object type=&quot;3&quot; unique_id=&quot;20038&quot;&gt;&lt;property id=&quot;20148&quot; value=&quot;5&quot;/&gt;&lt;property id=&quot;20300&quot; value=&quot;Slide 14 - &amp;quot;&amp;amp;#x09;&amp;amp;#x09;&amp;amp;#x09; The New Circle of Success&amp;quot;&quot;/&gt;&lt;property id=&quot;20307&quot; value=&quot;573&quot;/&gt;&lt;/object&gt;&lt;object type=&quot;3&quot; unique_id=&quot;20039&quot;&gt;&lt;property id=&quot;20148&quot; value=&quot;5&quot;/&gt;&lt;property id=&quot;20300&quot; value=&quot;Slide 15 - &amp;quot;1. Delivering the Killer Apps: CRM&amp;quot;&quot;/&gt;&lt;property id=&quot;20307&quot; value=&quot;574&quot;/&gt;&lt;/object&gt;&lt;object type=&quot;3&quot; unique_id=&quot;20040&quot;&gt;&lt;property id=&quot;20148&quot; value=&quot;5&quot;/&gt;&lt;property id=&quot;20300&quot; value=&quot;Slide 16 - &amp;quot;2. IdeaExchange: Community Empowerment&amp;quot;&quot;/&gt;&lt;property id=&quot;20307&quot; value=&quot;575&quot;/&gt;&lt;/object&gt;&lt;object type=&quot;3&quot; unique_id=&quot;20041&quot;&gt;&lt;property id=&quot;20148&quot; value=&quot;5&quot;/&gt;&lt;property id=&quot;20300&quot; value=&quot;Slide 17&quot;/&gt;&lt;property id=&quot;20307&quot; value=&quot;576&quot;/&gt;&lt;/object&gt;&lt;object type=&quot;3&quot; unique_id=&quot;20042&quot;&gt;&lt;property id=&quot;20148&quot; value=&quot;5&quot;/&gt;&lt;property id=&quot;20300&quot; value=&quot;Slide 18 - &amp;quot;3. Developer Network: Developer Empowerment&amp;quot;&quot;/&gt;&lt;property id=&quot;20307&quot; value=&quot;577&quot;/&gt;&lt;/object&gt;&lt;object type=&quot;3&quot; unique_id=&quot;20043&quot;&gt;&lt;property id=&quot;20148&quot; value=&quot;5&quot;/&gt;&lt;property id=&quot;20300&quot; value=&quot;Slide 19 - &amp;quot;Empowering Partners to be “The Next Salesforce.com”&amp;quot;&quot;/&gt;&lt;property id=&quot;20307&quot; value=&quot;578&quot;/&gt;&lt;/object&gt;&lt;object type=&quot;3&quot; unique_id=&quot;20044&quot;&gt;&lt;property id=&quot;20148&quot; value=&quot;5&quot;/&gt;&lt;property id=&quot;20300&quot; value=&quot;Slide 20 - &amp;quot;4. The On-Demand Operating System&amp;quot;&quot;/&gt;&lt;property id=&quot;20307&quot; value=&quot;579&quot;/&gt;&lt;/object&gt;&lt;object type=&quot;3&quot; unique_id=&quot;20045&quot;&gt;&lt;property id=&quot;20148&quot; value=&quot;5&quot;/&gt;&lt;property id=&quot;20300&quot; value=&quot;Slide 21&quot;/&gt;&lt;property id=&quot;20307&quot; value=&quot;580&quot;/&gt;&lt;/object&gt;&lt;object type=&quot;3&quot; unique_id=&quot;20046&quot;&gt;&lt;property id=&quot;20148&quot; value=&quot;5&quot;/&gt;&lt;property id=&quot;20300&quot; value=&quot;Slide 22&quot;/&gt;&lt;property id=&quot;20307&quot; value=&quot;581&quot;/&gt;&lt;/object&gt;&lt;object type=&quot;3&quot; unique_id=&quot;20047&quot;&gt;&lt;property id=&quot;20148&quot; value=&quot;5&quot;/&gt;&lt;property id=&quot;20300&quot; value=&quot;Slide 23&quot;/&gt;&lt;property id=&quot;20307&quot; value=&quot;582&quot;/&gt;&lt;/object&gt;&lt;object type=&quot;3&quot; unique_id=&quot;20048&quot;&gt;&lt;property id=&quot;20148&quot; value=&quot;5&quot;/&gt;&lt;property id=&quot;20300&quot; value=&quot;Slide 24 - &amp;quot;5. AppExchange: Sharing &amp;amp; Distribution&amp;quot;&quot;/&gt;&lt;property id=&quot;20307&quot; value=&quot;583&quot;/&gt;&lt;/object&gt;&lt;object type=&quot;3&quot; unique_id=&quot;20049&quot;&gt;&lt;property id=&quot;20148&quot; value=&quot;5&quot;/&gt;&lt;property id=&quot;20300&quot; value=&quot;Slide 25 - &amp;quot;The New Model Delivers Choice to Customers&amp;quot;&quot;/&gt;&lt;property id=&quot;20307&quot; value=&quot;584&quot;/&gt;&lt;/object&gt;&lt;object type=&quot;3&quot; unique_id=&quot;20050&quot;&gt;&lt;property id=&quot;20148&quot; value=&quot;5&quot;/&gt;&lt;property id=&quot;20300&quot; value=&quot;Slide 26 - &amp;quot;6. AppStore: Engine Fuels Marketplace &amp;quot;&quot;/&gt;&lt;property id=&quot;20307&quot; value=&quot;585&quot;/&gt;&lt;/object&gt;&lt;object type=&quot;3&quot; unique_id=&quot;20051&quot;&gt;&lt;property id=&quot;20148&quot; value=&quot;5&quot;/&gt;&lt;property id=&quot;20300&quot; value=&quot;Slide 28 - &amp;quot;Developers Bet on On-Demand &amp;amp; Win &amp;quot;&quot;/&gt;&lt;property id=&quot;20307&quot; value=&quot;613&quot;/&gt;&lt;/object&gt;&lt;object type=&quot;3&quot; unique_id=&quot;20053&quot;&gt;&lt;property id=&quot;20148&quot; value=&quot;5&quot;/&gt;&lt;property id=&quot;20300&quot; value=&quot;Slide 30 - &amp;quot;The Circle of Success in Financial Services&amp;quot;&quot;/&gt;&lt;property id=&quot;20307&quot; value=&quot;588&quot;/&gt;&lt;/object&gt;&lt;object type=&quot;3&quot; unique_id=&quot;20054&quot;&gt;&lt;property id=&quot;20148&quot; value=&quot;5&quot;/&gt;&lt;property id=&quot;20300&quot; value=&quot;Slide 31 - &amp;quot;Success - The New Leader in Financial Services&amp;quot;&quot;/&gt;&lt;property id=&quot;20307&quot; value=&quot;614&quot;/&gt;&lt;/object&gt;&lt;object type=&quot;3&quot; unique_id=&quot;20055&quot;&gt;&lt;property id=&quot;20148&quot; value=&quot;5&quot;/&gt;&lt;property id=&quot;20300&quot; value=&quot;Slide 32 - &amp;quot;Our New Largest Customer&amp;quot;&quot;/&gt;&lt;property id=&quot;20307&quot; value=&quot;590&quot;/&gt;&lt;/object&gt;&lt;object type=&quot;3&quot; unique_id=&quot;20057&quot;&gt;&lt;property id=&quot;20148&quot; value=&quot;5&quot;/&gt;&lt;property id=&quot;20300&quot; value=&quot;Slide 33&quot;/&gt;&lt;property id=&quot;20307&quot; value=&quot;612&quot;/&gt;&lt;/object&gt;&lt;object type=&quot;3&quot; unique_id=&quot;20058&quot;&gt;&lt;property id=&quot;20148&quot; value=&quot;5&quot;/&gt;&lt;property id=&quot;20300&quot; value=&quot;Slide 34 - &amp;quot;Proprietary Systems Like Bloomberg Have Failed Financial Services&amp;quot;&quot;/&gt;&lt;property id=&quot;20307&quot; value=&quot;593&quot;/&gt;&lt;/object&gt;&lt;object type=&quot;3&quot; unique_id=&quot;20059&quot;&gt;&lt;property id=&quot;20148&quot; value=&quot;5&quot;/&gt;&lt;property id=&quot;20300&quot; value=&quot;Slide 35 - &amp;quot;Massive Opportunity in Wealth Management&amp;quot;&quot;/&gt;&lt;property id=&quot;20307&quot; value=&quot;594&quot;/&gt;&lt;/object&gt;&lt;object type=&quot;3&quot; unique_id=&quot;20060&quot;&gt;&lt;property id=&quot;20148&quot; value=&quot;5&quot;/&gt;&lt;property id=&quot;20300&quot; value=&quot;Slide 36 - &amp;quot;Introducing the Next Generation Desktop&amp;quot;&quot;/&gt;&lt;property id=&quot;20307&quot; value=&quot;615&quot;/&gt;&lt;/object&gt;&lt;object type=&quot;3&quot; unique_id=&quot;20061&quot;&gt;&lt;property id=&quot;20148&quot; value=&quot;5&quot;/&gt;&lt;property id=&quot;20300&quot; value=&quot;Slide 37 - &amp;quot;Created by a Coalition of Industry Leaders&amp;#x0D;&amp;#x0A;Common vision and strategy lead the financial industry&amp;quot;&quot;/&gt;&lt;property id=&quot;20307&quot; value=&quot;596&quot;/&gt;&lt;/object&gt;&lt;object type=&quot;3&quot; unique_id=&quot;20062&quot;&gt;&lt;property id=&quot;20148&quot; value=&quot;5&quot;/&gt;&lt;property id=&quot;20300&quot; value=&quot;Slide 38 - &amp;quot;Rich, New Wealth-Management Capabilities&amp;quot;&quot;/&gt;&lt;property id=&quot;20307&quot; value=&quot;616&quot;/&gt;&lt;/object&gt;&lt;object type=&quot;3&quot; unique_id=&quot;20063&quot;&gt;&lt;property id=&quot;20148&quot; value=&quot;5&quot;/&gt;&lt;property id=&quot;20300&quot; value=&quot;Slide 39 - &amp;quot;Innovation from Customer Ideas&amp;quot;&quot;/&gt;&lt;property id=&quot;20307&quot; value=&quot;617&quot;/&gt;&lt;/object&gt;&lt;object type=&quot;3&quot; unique_id=&quot;20064&quot;&gt;&lt;property id=&quot;20148&quot; value=&quot;5&quot;/&gt;&lt;property id=&quot;20300&quot; value=&quot;Slide 40 - &amp;quot;Ideas Inspire The Next Salesforce.com&amp;quot;&quot;/&gt;&lt;property id=&quot;20307&quot; value=&quot;599&quot;/&gt;&lt;/object&gt;&lt;object type=&quot;3&quot; unique_id=&quot;20065&quot;&gt;&lt;property id=&quot;20148&quot; value=&quot;5&quot;/&gt;&lt;property id=&quot;20300&quot; value=&quot;Slide 41 - &amp;quot;Innovative Platform for Wealth Management&amp;quot;&quot;/&gt;&lt;property id=&quot;20307&quot; value=&quot;618&quot;/&gt;&lt;/object&gt;&lt;object type=&quot;3&quot; unique_id=&quot;20066&quot;&gt;&lt;property id=&quot;20148&quot; value=&quot;5&quot;/&gt;&lt;property id=&quot;20300&quot; value=&quot;Slide 42 - &amp;quot;The Marketplace for Wealth Management Apps&amp;quot;&quot;/&gt;&lt;property id=&quot;20307&quot; value=&quot;601&quot;/&gt;&lt;/object&gt;&lt;object type=&quot;3&quot; unique_id=&quot;20067&quot;&gt;&lt;property id=&quot;20148&quot; value=&quot;5&quot;/&gt;&lt;property id=&quot;20300&quot; value=&quot;Slide 43 - &amp;quot;An Ecosystem of System Integrators&amp;quot;&quot;/&gt;&lt;property id=&quot;20307&quot; value=&quot;602&quot;/&gt;&lt;/object&gt;&lt;object type=&quot;3&quot; unique_id=&quot;20068&quot;&gt;&lt;property id=&quot;20148&quot; value=&quot;5&quot;/&gt;&lt;property id=&quot;20300&quot; value=&quot;Slide 45 - &amp;quot;Wealth Management Edition Currently Scheduled for Q3 2007&amp;quot;&quot;/&gt;&lt;property id=&quot;20307&quot; value=&quot;603&quot;/&gt;&lt;/object&gt;&lt;object type=&quot;3&quot; unique_id=&quot;20069&quot;&gt;&lt;property id=&quot;20148&quot; value=&quot;5&quot;/&gt;&lt;property id=&quot;20300&quot; value=&quot;Slide 46 - &amp;quot;The First of More Financial Editions Currently Planned…&amp;quot;&quot;/&gt;&lt;property id=&quot;20307&quot; value=&quot;604&quot;/&gt;&lt;/object&gt;&lt;object type=&quot;3&quot; unique_id=&quot;20070&quot;&gt;&lt;property id=&quot;20148&quot; value=&quot;5&quot;/&gt;&lt;property id=&quot;20300&quot; value=&quot;Slide 47&quot;/&gt;&lt;property id=&quot;20307&quot; value=&quot;605&quot;/&gt;&lt;/object&gt;&lt;object type=&quot;3&quot; unique_id=&quot;20071&quot;&gt;&lt;property id=&quot;20148&quot; value=&quot;5&quot;/&gt;&lt;property id=&quot;20300&quot; value=&quot;Slide 48&quot;/&gt;&lt;property id=&quot;20307&quot; value=&quot;606&quot;/&gt;&lt;/object&gt;&lt;object type=&quot;3&quot; unique_id=&quot;20072&quot;&gt;&lt;property id=&quot;20148&quot; value=&quot;5&quot;/&gt;&lt;property id=&quot;20300&quot; value=&quot;Slide 49&quot;/&gt;&lt;property id=&quot;20307&quot; value=&quot;607&quot;/&gt;&lt;/object&gt;&lt;object type=&quot;3&quot; unique_id=&quot;20073&quot;&gt;&lt;property id=&quot;20148&quot; value=&quot;5&quot;/&gt;&lt;property id=&quot;20300&quot; value=&quot;Slide 50&quot;/&gt;&lt;property id=&quot;20307&quot; value=&quot;608&quot;/&gt;&lt;/object&gt;&lt;object type=&quot;3&quot; unique_id=&quot;20074&quot;&gt;&lt;property id=&quot;20148&quot; value=&quot;5&quot;/&gt;&lt;property id=&quot;20300&quot; value=&quot;Slide 51 - &amp;quot;The New Circle of Success&amp;quot;&quot;/&gt;&lt;property id=&quot;20307&quot; value=&quot;609&quot;/&gt;&lt;/object&gt;&lt;object type=&quot;3&quot; unique_id=&quot;20076&quot;&gt;&lt;property id=&quot;20148&quot; value=&quot;5&quot;/&gt;&lt;property id=&quot;20300&quot; value=&quot;Slide 52 - &amp;quot;Thank you.&amp;#x0D;&amp;#x0A;ceo@salesforce.com&amp;quot;&quot;/&gt;&lt;property id=&quot;20307&quot; value=&quot;611&quot;/&gt;&lt;/object&gt;&lt;object type=&quot;3&quot; unique_id=&quot;20576&quot;&gt;&lt;property id=&quot;20148&quot; value=&quot;5&quot;/&gt;&lt;property id=&quot;20300&quot; value=&quot;Slide 27&quot;/&gt;&lt;property id=&quot;20307&quot; value=&quot;620&quot;/&gt;&lt;/object&gt;&lt;object type=&quot;3&quot; unique_id=&quot;20631&quot;&gt;&lt;property id=&quot;20148&quot; value=&quot;5&quot;/&gt;&lt;property id=&quot;20300&quot; value=&quot;Slide 44 - &amp;quot;One Stop Shopping at the AppStore&amp;quot;&quot;/&gt;&lt;property id=&quot;20307&quot; value=&quot;621&quot;/&gt;&lt;/object&gt;&lt;object type=&quot;3&quot; unique_id=&quot;21301&quot;&gt;&lt;property id=&quot;20148&quot; value=&quot;5&quot;/&gt;&lt;property id=&quot;20300&quot; value=&quot;Slide 29 - &amp;quot;Demonstration&amp;quot;&quot;/&gt;&lt;property id=&quot;20307&quot; value=&quot;622&quot;/&gt;&lt;/object&gt;&lt;object type=&quot;3&quot; unique_id=&quot;22279&quot;&gt;&lt;property id=&quot;20148&quot; value=&quot;5&quot;/&gt;&lt;property id=&quot;20300&quot; value=&quot;Slide 1 - &amp;quot;Welcome to&amp;quot;&quot;/&gt;&lt;property id=&quot;20307&quot; value=&quot;623&quot;/&gt;&lt;/object&gt;&lt;object type=&quot;3&quot; unique_id=&quot;22534&quot;&gt;&lt;property id=&quot;20148&quot; value=&quot;5&quot;/&gt;&lt;property id=&quot;20300&quot; value=&quot;Slide 11 - &amp;quot;Welcoming Our Newest Enterprise Customer&amp;quot;&quot;/&gt;&lt;property id=&quot;20307&quot; value=&quot;624&quot;/&gt;&lt;/object&gt;&lt;/object&gt;&lt;/object&gt;&lt;/database&gt;"/>
</p:tagLst>
</file>

<file path=ppt/theme/theme1.xml><?xml version="1.0" encoding="utf-8"?>
<a:theme xmlns:a="http://schemas.openxmlformats.org/drawingml/2006/main" name="1_Blank Presentation">
  <a:themeElements>
    <a:clrScheme name="Custom 18">
      <a:dk1>
        <a:srgbClr val="000000"/>
      </a:dk1>
      <a:lt1>
        <a:srgbClr val="FFFFFF"/>
      </a:lt1>
      <a:dk2>
        <a:srgbClr val="3FD5B1"/>
      </a:dk2>
      <a:lt2>
        <a:srgbClr val="B88EFF"/>
      </a:lt2>
      <a:accent1>
        <a:srgbClr val="83BBF7"/>
      </a:accent1>
      <a:accent2>
        <a:srgbClr val="7DDF64"/>
      </a:accent2>
      <a:accent3>
        <a:srgbClr val="EA686C"/>
      </a:accent3>
      <a:accent4>
        <a:srgbClr val="EFEE3D"/>
      </a:accent4>
      <a:accent5>
        <a:srgbClr val="E69645"/>
      </a:accent5>
      <a:accent6>
        <a:srgbClr val="E393D3"/>
      </a:accent6>
      <a:hlink>
        <a:srgbClr val="3FD5B1"/>
      </a:hlink>
      <a:folHlink>
        <a:srgbClr val="B182FF"/>
      </a:folHlink>
    </a:clrScheme>
    <a:fontScheme name="1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FF6600"/>
        </a:solidFill>
      </a:spPr>
      <a:bodyPr wrap="square" rtlCol="0">
        <a:spAutoFit/>
      </a:bodyPr>
      <a:lstStyle>
        <a:defPPr>
          <a:defRPr b="1" dirty="0" smtClean="0"/>
        </a:defPPr>
      </a:lstStyle>
    </a:tx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6B6B6B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0E92D3"/>
            </a:gs>
            <a:gs pos="100000">
              <a:srgbClr val="C8E1F7"/>
            </a:gs>
          </a:gsLst>
          <a:lin ang="5040000" scaled="0"/>
        </a:gradFill>
      </a:spPr>
      <a:bodyPr rtlCol="0" anchor="ctr"/>
      <a:lstStyle>
        <a:defPPr algn="ctr">
          <a:defRPr sz="140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81463</TotalTime>
  <Words>810</Words>
  <Application>Microsoft Macintosh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1_Blank Presentation</vt:lpstr>
      <vt:lpstr>2_Blank Presentation</vt:lpstr>
      <vt:lpstr>DataBUS</vt:lpstr>
      <vt:lpstr>Takeaways</vt:lpstr>
      <vt:lpstr>Architectural Features</vt:lpstr>
      <vt:lpstr>Oracle Trigger-Based Change Capture</vt:lpstr>
      <vt:lpstr>The Pull and Idempotence Model</vt:lpstr>
      <vt:lpstr>The Relay</vt:lpstr>
      <vt:lpstr>The Bootstrap</vt:lpstr>
      <vt:lpstr>The Clients</vt:lpstr>
      <vt:lpstr>Partitioning</vt:lpstr>
      <vt:lpstr>Meta-Data</vt:lpstr>
      <vt:lpstr>Experience in Production</vt:lpstr>
    </vt:vector>
  </TitlesOfParts>
  <Company>BODIE | group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BODIE | group inc</dc:creator>
  <cp:lastModifiedBy>Shirshanka Das</cp:lastModifiedBy>
  <cp:revision>952</cp:revision>
  <cp:lastPrinted>2012-07-11T23:01:51Z</cp:lastPrinted>
  <dcterms:created xsi:type="dcterms:W3CDTF">2012-09-15T18:18:09Z</dcterms:created>
  <dcterms:modified xsi:type="dcterms:W3CDTF">2012-09-15T19:36:47Z</dcterms:modified>
</cp:coreProperties>
</file>