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 autoCompressPictures="0">
  <p:sldMasterIdLst>
    <p:sldMasterId id="2147483761" r:id="rId1"/>
  </p:sldMasterIdLst>
  <p:notesMasterIdLst>
    <p:notesMasterId r:id="rId22"/>
  </p:notesMasterIdLst>
  <p:handoutMasterIdLst>
    <p:handoutMasterId r:id="rId23"/>
  </p:handoutMasterIdLst>
  <p:sldIdLst>
    <p:sldId id="712" r:id="rId2"/>
    <p:sldId id="713" r:id="rId3"/>
    <p:sldId id="714" r:id="rId4"/>
    <p:sldId id="715" r:id="rId5"/>
    <p:sldId id="717" r:id="rId6"/>
    <p:sldId id="739" r:id="rId7"/>
    <p:sldId id="743" r:id="rId8"/>
    <p:sldId id="728" r:id="rId9"/>
    <p:sldId id="718" r:id="rId10"/>
    <p:sldId id="720" r:id="rId11"/>
    <p:sldId id="721" r:id="rId12"/>
    <p:sldId id="723" r:id="rId13"/>
    <p:sldId id="740" r:id="rId14"/>
    <p:sldId id="726" r:id="rId15"/>
    <p:sldId id="725" r:id="rId16"/>
    <p:sldId id="729" r:id="rId17"/>
    <p:sldId id="730" r:id="rId18"/>
    <p:sldId id="734" r:id="rId19"/>
    <p:sldId id="741" r:id="rId20"/>
    <p:sldId id="5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43B1F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5434" autoAdjust="0"/>
    <p:restoredTop sz="79745" autoAdjust="0"/>
  </p:normalViewPr>
  <p:slideViewPr>
    <p:cSldViewPr snapToGrid="0">
      <p:cViewPr>
        <p:scale>
          <a:sx n="120" d="100"/>
          <a:sy n="120" d="100"/>
        </p:scale>
        <p:origin x="-1368" y="200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5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10/18/12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10/18/12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</a:t>
            </a:r>
            <a:r>
              <a:rPr lang="en-US" baseline="0" dirty="0" smtClean="0"/>
              <a:t> systems can consume the raw snapshots directly.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1977" y="500209"/>
            <a:ext cx="3229167" cy="80464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619" y="283028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827314" y="2150612"/>
            <a:ext cx="7772400" cy="1198079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 fontScale="82500" lnSpcReduction="20000"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9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  <a:t>All Aboard the </a:t>
            </a:r>
            <a:r>
              <a:rPr kumimoji="0" lang="en-US" sz="3692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  <a:t>Databus</a:t>
            </a:r>
            <a:r>
              <a:rPr kumimoji="0" lang="en-US" sz="369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  <a:t>!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5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  <a:t/>
            </a:r>
            <a:br>
              <a:rPr kumimoji="0" lang="en-US" sz="355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</a:br>
            <a:r>
              <a:rPr kumimoji="0" lang="en-US" sz="26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merican Typewriter"/>
                <a:ea typeface="+mj-ea"/>
                <a:cs typeface="American Typewriter"/>
              </a:rPr>
              <a:t>LinkedIn’s Change Data Capture Pipeline</a:t>
            </a:r>
            <a:endParaRPr kumimoji="0" lang="en-US" sz="3556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erican Typewriter"/>
              <a:ea typeface="+mj-ea"/>
              <a:cs typeface="American Typewriter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47485" y="4627638"/>
            <a:ext cx="6400800" cy="1371600"/>
          </a:xfrm>
          <a:prstGeom prst="rect">
            <a:avLst/>
          </a:prstGeom>
          <a:noFill/>
        </p:spPr>
        <p:txBody>
          <a:bodyPr vert="horz" lIns="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Databus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 Team @ LinkedIn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Shirshanka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Das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merican Typewriter"/>
              <a:ea typeface="+mn-ea"/>
              <a:cs typeface="American Typewrite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http://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www.linkedin.com/in/shirshankadas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merican Typewriter"/>
              <a:ea typeface="+mn-ea"/>
              <a:cs typeface="American Typewrite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@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shirshanka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merican Typewriter"/>
              <a:ea typeface="+mn-ea"/>
              <a:cs typeface="American Typewriter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6318250" y="3376989"/>
            <a:ext cx="2148411" cy="1371600"/>
          </a:xfrm>
          <a:prstGeom prst="rect">
            <a:avLst/>
          </a:prstGeom>
          <a:noFill/>
        </p:spPr>
        <p:txBody>
          <a:bodyPr vert="horz" lIns="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ACM SOCC 2012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merican Typewriter"/>
                <a:ea typeface="+mn-ea"/>
                <a:cs typeface="American Typewriter"/>
              </a:rPr>
              <a:t>Oct 16th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merican Typewriter"/>
              <a:ea typeface="+mn-ea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event buffering (~ 2 – 7 days)</a:t>
            </a:r>
          </a:p>
          <a:p>
            <a:r>
              <a:rPr lang="en-US" dirty="0" smtClean="0"/>
              <a:t>Low latency (10-15 ms)</a:t>
            </a:r>
          </a:p>
          <a:p>
            <a:r>
              <a:rPr lang="en-US" dirty="0" smtClean="0"/>
              <a:t>Filtering, Projection</a:t>
            </a:r>
          </a:p>
          <a:p>
            <a:r>
              <a:rPr lang="en-US" dirty="0" smtClean="0"/>
              <a:t>Hundreds of consumers per relay</a:t>
            </a:r>
          </a:p>
          <a:p>
            <a:r>
              <a:rPr lang="en-US" dirty="0" smtClean="0"/>
              <a:t>Scale-out, High-availability through redundancy</a:t>
            </a:r>
          </a:p>
          <a:p>
            <a:endParaRPr lang="en-US" dirty="0"/>
          </a:p>
        </p:txBody>
      </p:sp>
      <p:pic>
        <p:nvPicPr>
          <p:cNvPr id="6" name="Picture 5" descr="relay_deployment_leader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17539" y="3641196"/>
            <a:ext cx="3302000" cy="1955800"/>
          </a:xfrm>
          <a:prstGeom prst="rect">
            <a:avLst/>
          </a:prstGeom>
        </p:spPr>
      </p:pic>
      <p:pic>
        <p:nvPicPr>
          <p:cNvPr id="7" name="Picture 6" descr="relay_deployment_peers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10415" y="3926960"/>
            <a:ext cx="2854967" cy="1568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9" y="5757333"/>
            <a:ext cx="3096382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Option 1: Peered Deployment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2857" y="385838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9733" y="5772149"/>
            <a:ext cx="3096382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Option 2: Clustered Deployment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7833" y="6339417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12" descr="relay_bw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099" y="1139613"/>
            <a:ext cx="1570567" cy="1543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180"/>
            <a:ext cx="8229600" cy="1005840"/>
          </a:xfrm>
        </p:spPr>
        <p:txBody>
          <a:bodyPr/>
          <a:lstStyle/>
          <a:p>
            <a:r>
              <a:rPr lang="en-US" dirty="0" smtClean="0"/>
              <a:t>The Bootstrap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Catch-all for slow / new consumers</a:t>
            </a:r>
          </a:p>
          <a:p>
            <a:r>
              <a:rPr lang="en-US" dirty="0" smtClean="0"/>
              <a:t>Isolate source OLTP instance from large scans</a:t>
            </a:r>
          </a:p>
          <a:p>
            <a:r>
              <a:rPr lang="en-US" dirty="0" smtClean="0"/>
              <a:t>Log Store + Snapshot Store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Periodic merge</a:t>
            </a:r>
          </a:p>
          <a:p>
            <a:pPr lvl="1"/>
            <a:r>
              <a:rPr lang="en-US" dirty="0" smtClean="0"/>
              <a:t>Predicate push-down</a:t>
            </a:r>
          </a:p>
          <a:p>
            <a:pPr lvl="1"/>
            <a:r>
              <a:rPr lang="en-US" dirty="0" smtClean="0"/>
              <a:t>Catch-up versus full bootstrap</a:t>
            </a:r>
          </a:p>
          <a:p>
            <a:r>
              <a:rPr lang="en-US" dirty="0" smtClean="0"/>
              <a:t>Guaranteed progress for consumers via chunking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Database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Raw Files</a:t>
            </a:r>
          </a:p>
          <a:p>
            <a:r>
              <a:rPr lang="en-US" dirty="0" smtClean="0"/>
              <a:t>Bridges the continuum between stream and batch systems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13" y="270329"/>
            <a:ext cx="954028" cy="1055341"/>
          </a:xfrm>
          <a:prstGeom prst="rect">
            <a:avLst/>
          </a:prstGeom>
        </p:spPr>
      </p:pic>
      <p:pic>
        <p:nvPicPr>
          <p:cNvPr id="6" name="Picture 5" descr="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41" y="270329"/>
            <a:ext cx="954028" cy="1055341"/>
          </a:xfrm>
          <a:prstGeom prst="rect">
            <a:avLst/>
          </a:prstGeom>
        </p:spPr>
      </p:pic>
      <p:pic>
        <p:nvPicPr>
          <p:cNvPr id="7" name="Picture 6" descr="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69" y="270329"/>
            <a:ext cx="954028" cy="105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Consumer Client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Glue between </a:t>
            </a:r>
            <a:r>
              <a:rPr lang="en-US" sz="3200" dirty="0" err="1" smtClean="0"/>
              <a:t>Databus</a:t>
            </a:r>
            <a:r>
              <a:rPr lang="en-US" sz="3200" dirty="0" smtClean="0"/>
              <a:t> infra and business logic in the consumer</a:t>
            </a:r>
          </a:p>
          <a:p>
            <a:r>
              <a:rPr lang="en-US" sz="3200" dirty="0" smtClean="0"/>
              <a:t>Switches between relay and bootstrap as needed</a:t>
            </a:r>
          </a:p>
          <a:p>
            <a:r>
              <a:rPr lang="en-US" sz="3200" dirty="0" smtClean="0"/>
              <a:t>API</a:t>
            </a:r>
          </a:p>
          <a:p>
            <a:pPr lvl="1"/>
            <a:r>
              <a:rPr lang="en-US" sz="2800" dirty="0" smtClean="0"/>
              <a:t>Callback with transactions</a:t>
            </a:r>
          </a:p>
          <a:p>
            <a:pPr lvl="1"/>
            <a:r>
              <a:rPr lang="en-US" sz="2800" dirty="0" err="1" smtClean="0"/>
              <a:t>Iterators</a:t>
            </a:r>
            <a:r>
              <a:rPr lang="en-US" sz="2800" dirty="0" smtClean="0"/>
              <a:t> over windows</a:t>
            </a:r>
          </a:p>
        </p:txBody>
      </p:sp>
      <p:pic>
        <p:nvPicPr>
          <p:cNvPr id="4" name="Picture 3" descr="Conduc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88" y="305516"/>
            <a:ext cx="644079" cy="98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Trigger-based (see paper for details)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Custom-storage-engine based (see paper for details)</a:t>
            </a:r>
          </a:p>
          <a:p>
            <a:r>
              <a:rPr lang="en-US" dirty="0" smtClean="0"/>
              <a:t>In Labs</a:t>
            </a:r>
          </a:p>
          <a:p>
            <a:pPr lvl="1"/>
            <a:r>
              <a:rPr lang="en-US" dirty="0" smtClean="0"/>
              <a:t>Alternative implementations for Oracle</a:t>
            </a:r>
          </a:p>
          <a:p>
            <a:pPr lvl="1"/>
            <a:r>
              <a:rPr lang="en-US" dirty="0" err="1" smtClean="0"/>
              <a:t>OpenReplicator</a:t>
            </a:r>
            <a:r>
              <a:rPr lang="en-US" dirty="0" smtClean="0"/>
              <a:t> integration for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  <p:pic>
        <p:nvPicPr>
          <p:cNvPr id="4" name="Picture 3" descr="fetch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95" y="667335"/>
            <a:ext cx="1410909" cy="1251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definition, serialization and transport</a:t>
            </a:r>
          </a:p>
          <a:p>
            <a:pPr lvl="1"/>
            <a:r>
              <a:rPr lang="en-US" dirty="0" smtClean="0"/>
              <a:t>Avro</a:t>
            </a:r>
          </a:p>
          <a:p>
            <a:r>
              <a:rPr lang="en-US" dirty="0" smtClean="0"/>
              <a:t>Oracle,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Table schema generates Avro definition</a:t>
            </a:r>
          </a:p>
          <a:p>
            <a:r>
              <a:rPr lang="en-US" dirty="0" smtClean="0"/>
              <a:t>Schema evolution</a:t>
            </a:r>
          </a:p>
          <a:p>
            <a:pPr lvl="1"/>
            <a:r>
              <a:rPr lang="en-US" dirty="0" smtClean="0"/>
              <a:t>Only backwards-compatible changes allowed</a:t>
            </a:r>
          </a:p>
          <a:p>
            <a:r>
              <a:rPr lang="en-US" dirty="0" smtClean="0"/>
              <a:t>Isolation between upgrades on producer and consumer</a:t>
            </a:r>
            <a:endParaRPr lang="en-US" dirty="0"/>
          </a:p>
        </p:txBody>
      </p:sp>
      <p:pic>
        <p:nvPicPr>
          <p:cNvPr id="4" name="Picture 3" descr="scro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24" y="299961"/>
            <a:ext cx="1052285" cy="1648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6667" y="79828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filtering</a:t>
            </a:r>
          </a:p>
          <a:p>
            <a:pPr lvl="1"/>
            <a:r>
              <a:rPr lang="en-US" dirty="0" smtClean="0"/>
              <a:t>Range, mod, hash</a:t>
            </a:r>
          </a:p>
          <a:p>
            <a:pPr lvl="1"/>
            <a:r>
              <a:rPr lang="en-US" dirty="0" smtClean="0"/>
              <a:t>Allows client to control partitioning function</a:t>
            </a:r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smtClean="0"/>
              <a:t>Distribute partitions evenly across a group</a:t>
            </a:r>
          </a:p>
          <a:p>
            <a:pPr lvl="1"/>
            <a:r>
              <a:rPr lang="en-US" dirty="0" smtClean="0"/>
              <a:t>Move partitions to available consumers on failure</a:t>
            </a:r>
          </a:p>
          <a:p>
            <a:pPr lvl="1"/>
            <a:r>
              <a:rPr lang="en-US" dirty="0" smtClean="0"/>
              <a:t>Minimize re-processing </a:t>
            </a:r>
          </a:p>
          <a:p>
            <a:pPr lvl="1"/>
            <a:endParaRPr lang="en-US" dirty="0"/>
          </a:p>
        </p:txBody>
      </p:sp>
      <p:pic>
        <p:nvPicPr>
          <p:cNvPr id="5" name="Picture 4" descr="sliced-bread-cli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17" y="909638"/>
            <a:ext cx="3215656" cy="2411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Experience in Production: The Good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isolation: Bootstrap benefits</a:t>
            </a:r>
          </a:p>
          <a:p>
            <a:pPr lvl="1"/>
            <a:r>
              <a:rPr lang="en-US" dirty="0" smtClean="0"/>
              <a:t>Typically, data extracted from sources just once</a:t>
            </a:r>
          </a:p>
          <a:p>
            <a:pPr lvl="1"/>
            <a:r>
              <a:rPr lang="en-US" dirty="0" smtClean="0"/>
              <a:t>Bootstrap service routinely used to satisfy new or slow consumers</a:t>
            </a:r>
          </a:p>
          <a:p>
            <a:r>
              <a:rPr lang="en-US" dirty="0" smtClean="0"/>
              <a:t>Common Data Format</a:t>
            </a:r>
          </a:p>
          <a:p>
            <a:pPr lvl="1"/>
            <a:r>
              <a:rPr lang="en-US" dirty="0" smtClean="0"/>
              <a:t>Early versions used hand-written Java classes for schema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Too brittle</a:t>
            </a:r>
          </a:p>
          <a:p>
            <a:pPr lvl="1"/>
            <a:r>
              <a:rPr lang="en-US" dirty="0" smtClean="0">
                <a:sym typeface="Wingdings"/>
              </a:rPr>
              <a:t>Java classes also meant many different serializations for versions of the classes</a:t>
            </a:r>
          </a:p>
          <a:p>
            <a:pPr lvl="1"/>
            <a:r>
              <a:rPr lang="en-US" dirty="0" smtClean="0">
                <a:sym typeface="Wingdings"/>
              </a:rPr>
              <a:t>Avro offers ease-of-use flexibility &amp; performance improvements (no re-marshaling)</a:t>
            </a:r>
            <a:endParaRPr lang="en-US" dirty="0" smtClean="0"/>
          </a:p>
          <a:p>
            <a:r>
              <a:rPr lang="en-US" dirty="0" smtClean="0"/>
              <a:t>Rich Subscription Support</a:t>
            </a:r>
          </a:p>
          <a:p>
            <a:pPr lvl="1"/>
            <a:r>
              <a:rPr lang="en-US" dirty="0" smtClean="0"/>
              <a:t>Example: Search, Relevance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Experience in Production: The Bad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 Fetcher Performance Bottlenecks</a:t>
            </a:r>
          </a:p>
          <a:p>
            <a:pPr lvl="1"/>
            <a:r>
              <a:rPr lang="en-US" dirty="0" smtClean="0"/>
              <a:t>Complex joins</a:t>
            </a:r>
          </a:p>
          <a:p>
            <a:pPr lvl="1"/>
            <a:r>
              <a:rPr lang="en-US" dirty="0" smtClean="0"/>
              <a:t>BLOBS and CLOBS</a:t>
            </a:r>
          </a:p>
          <a:p>
            <a:pPr lvl="1"/>
            <a:r>
              <a:rPr lang="en-US" dirty="0" smtClean="0"/>
              <a:t>High update rate driven contention on trigger table</a:t>
            </a:r>
          </a:p>
          <a:p>
            <a:r>
              <a:rPr lang="en-US" dirty="0" smtClean="0"/>
              <a:t>Bootstrap: Snapshot store seeding</a:t>
            </a:r>
          </a:p>
          <a:p>
            <a:pPr lvl="1"/>
            <a:r>
              <a:rPr lang="en-US" dirty="0" smtClean="0"/>
              <a:t>Consistent snapshot extraction from large sources</a:t>
            </a:r>
          </a:p>
          <a:p>
            <a:pPr lvl="1"/>
            <a:r>
              <a:rPr lang="en-US" dirty="0" smtClean="0"/>
              <a:t>Complex joins hurt when trying to create exactly the same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Open-source: Q4 2012 </a:t>
            </a:r>
          </a:p>
          <a:p>
            <a:r>
              <a:rPr lang="en-US" dirty="0" smtClean="0"/>
              <a:t>Internal replication tier for Espresso</a:t>
            </a:r>
          </a:p>
          <a:p>
            <a:r>
              <a:rPr lang="en-US" dirty="0" smtClean="0"/>
              <a:t>Reduce latency further, scale to thousands of consumers per relay</a:t>
            </a:r>
          </a:p>
          <a:p>
            <a:pPr lvl="1"/>
            <a:r>
              <a:rPr lang="en-US" dirty="0" smtClean="0"/>
              <a:t>Poll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Streaming</a:t>
            </a:r>
          </a:p>
          <a:p>
            <a:r>
              <a:rPr lang="en-US" dirty="0" smtClean="0"/>
              <a:t>Investigate alternate Oracle implementations</a:t>
            </a:r>
          </a:p>
          <a:p>
            <a:r>
              <a:rPr lang="en-US" dirty="0" smtClean="0"/>
              <a:t>Externalize joins outside the source</a:t>
            </a:r>
          </a:p>
          <a:p>
            <a:r>
              <a:rPr lang="en-US" dirty="0" smtClean="0">
                <a:sym typeface="Wingdings"/>
              </a:rPr>
              <a:t>User-</a:t>
            </a:r>
            <a:r>
              <a:rPr lang="en-US" smtClean="0">
                <a:sym typeface="Wingdings"/>
              </a:rPr>
              <a:t>defined functions</a:t>
            </a:r>
          </a:p>
          <a:p>
            <a:r>
              <a:rPr lang="en-US" dirty="0" smtClean="0">
                <a:sym typeface="Wingdings"/>
              </a:rPr>
              <a:t>Eventually-consistent systems</a:t>
            </a:r>
          </a:p>
          <a:p>
            <a:pPr>
              <a:buNone/>
            </a:pPr>
            <a:endParaRPr lang="en-US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Specialization in Data Systems</a:t>
            </a:r>
          </a:p>
          <a:p>
            <a:pPr lvl="1"/>
            <a:r>
              <a:rPr lang="en-US" dirty="0" smtClean="0"/>
              <a:t>CDC pipeline is a first class infrastructure citizen up there with your stores and indexes</a:t>
            </a:r>
          </a:p>
          <a:p>
            <a:r>
              <a:rPr lang="en-US" dirty="0" smtClean="0"/>
              <a:t>Bootstrap Service</a:t>
            </a:r>
          </a:p>
          <a:p>
            <a:pPr lvl="1"/>
            <a:r>
              <a:rPr lang="en-US" dirty="0" smtClean="0"/>
              <a:t>Isolates the source from abusive scans</a:t>
            </a:r>
          </a:p>
          <a:p>
            <a:pPr lvl="1"/>
            <a:r>
              <a:rPr lang="en-US" dirty="0" smtClean="0"/>
              <a:t>Serves both streaming and batch use-cases</a:t>
            </a:r>
          </a:p>
          <a:p>
            <a:r>
              <a:rPr lang="en-US" dirty="0" smtClean="0"/>
              <a:t>Pull and External clock</a:t>
            </a:r>
          </a:p>
          <a:p>
            <a:pPr lvl="1"/>
            <a:r>
              <a:rPr lang="en-US" dirty="0" smtClean="0"/>
              <a:t>Makes client application development simple</a:t>
            </a:r>
          </a:p>
          <a:p>
            <a:pPr lvl="1"/>
            <a:r>
              <a:rPr lang="en-US" dirty="0" smtClean="0"/>
              <a:t>Fewer things can go wrong inside the pipeline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Consequence of Specialization in Data Systems</a:t>
            </a:r>
            <a:endParaRPr lang="en-US" dirty="0"/>
          </a:p>
        </p:txBody>
      </p:sp>
      <p:pic>
        <p:nvPicPr>
          <p:cNvPr id="7" name="Content Placeholder 6" descr="InternetDataStack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1277" r="-11277"/>
          <a:stretch>
            <a:fillRect/>
          </a:stretch>
        </p:blipFill>
        <p:spPr>
          <a:xfrm>
            <a:off x="1533676" y="1694738"/>
            <a:ext cx="8229600" cy="4754563"/>
          </a:xfrm>
        </p:spPr>
      </p:pic>
      <p:sp>
        <p:nvSpPr>
          <p:cNvPr id="8" name="TextBox 7"/>
          <p:cNvSpPr txBox="1"/>
          <p:nvPr/>
        </p:nvSpPr>
        <p:spPr>
          <a:xfrm>
            <a:off x="496199" y="1969532"/>
            <a:ext cx="353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merican Typewriter"/>
              </a:rPr>
              <a:t>Data Consistency is critical !!!</a:t>
            </a:r>
            <a:endParaRPr lang="en-US" dirty="0">
              <a:solidFill>
                <a:srgbClr val="FF0000"/>
              </a:solidFill>
              <a:latin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199" y="1600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merican Typewriter"/>
              </a:rPr>
              <a:t>Data Flow is essential</a:t>
            </a:r>
            <a:endParaRPr lang="en-US" dirty="0">
              <a:solidFill>
                <a:srgbClr val="FF0000"/>
              </a:solidFill>
              <a:latin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200395417-001_47-QuestionsHands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206"/>
            <a:ext cx="9144000" cy="3946923"/>
          </a:xfrm>
          <a:prstGeom prst="rect">
            <a:avLst/>
          </a:prstGeom>
        </p:spPr>
      </p:pic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1120"/>
    </mc:Choice>
    <mc:Fallback>
      <mp:transition xmlns:mp="http://schemas.microsoft.com/office/mac/powerpoint/2008/main" spd="slow" advTm="111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Timeline Consistent Data Flow problem</a:t>
            </a:r>
            <a:endParaRPr lang="en-US" dirty="0"/>
          </a:p>
        </p:txBody>
      </p:sp>
      <p:pic>
        <p:nvPicPr>
          <p:cNvPr id="5" name="Content Placeholder 4" descr="TheProble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3716" b="-371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88409" y="1771648"/>
          <a:ext cx="2575983" cy="416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983"/>
              </a:tblGrid>
              <a:tr h="674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Extract</a:t>
                      </a:r>
                      <a:r>
                        <a:rPr lang="en-US" baseline="0" dirty="0" smtClean="0">
                          <a:latin typeface="American Typewriter"/>
                        </a:rPr>
                        <a:t> changes from database commit log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American Typewrit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merican Typewriter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Tough</a:t>
                      </a:r>
                      <a:r>
                        <a:rPr lang="en-US" baseline="0" dirty="0" smtClean="0">
                          <a:latin typeface="American Typewriter"/>
                        </a:rPr>
                        <a:t> but possible</a:t>
                      </a:r>
                      <a:endParaRPr lang="en-US" dirty="0" smtClean="0">
                        <a:latin typeface="American Typewriter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Consistent!!!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7827" y="1767417"/>
          <a:ext cx="2571750" cy="416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</a:tblGrid>
              <a:tr h="674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Application code dual writes</a:t>
                      </a:r>
                      <a:r>
                        <a:rPr lang="en-US" baseline="0" dirty="0" smtClean="0">
                          <a:latin typeface="American Typewriter"/>
                        </a:rPr>
                        <a:t> to database and pub-sub system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merican Typewriter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Easy on</a:t>
                      </a:r>
                      <a:r>
                        <a:rPr lang="en-US" baseline="0" dirty="0" smtClean="0">
                          <a:latin typeface="American Typewriter"/>
                        </a:rPr>
                        <a:t> the surface</a:t>
                      </a:r>
                      <a:endParaRPr lang="en-US" dirty="0" smtClean="0">
                        <a:latin typeface="American Typewriter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74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/>
                        </a:rPr>
                        <a:t>Consistent?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</a:t>
            </a:r>
            <a:endParaRPr lang="en-US" dirty="0"/>
          </a:p>
        </p:txBody>
      </p:sp>
      <p:pic>
        <p:nvPicPr>
          <p:cNvPr id="7" name="Picture 6" descr="two-way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60" y="1007470"/>
            <a:ext cx="3721100" cy="3517900"/>
          </a:xfrm>
          <a:prstGeom prst="rect">
            <a:avLst/>
          </a:prstGeom>
        </p:spPr>
      </p:pic>
      <p:pic>
        <p:nvPicPr>
          <p:cNvPr id="10" name="Picture 9" descr="green-ti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08" y="5509774"/>
            <a:ext cx="1209531" cy="1209531"/>
          </a:xfrm>
          <a:prstGeom prst="rect">
            <a:avLst/>
          </a:prstGeom>
        </p:spPr>
      </p:pic>
      <p:pic>
        <p:nvPicPr>
          <p:cNvPr id="11" name="Picture 10" descr="red-cro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521" y="5554871"/>
            <a:ext cx="1177160" cy="1303129"/>
          </a:xfrm>
          <a:prstGeom prst="rect">
            <a:avLst/>
          </a:prstGeom>
        </p:spPr>
      </p:pic>
      <p:pic>
        <p:nvPicPr>
          <p:cNvPr id="18" name="Picture 17" descr="dual-wri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4933"/>
            <a:ext cx="2184400" cy="3098800"/>
          </a:xfrm>
          <a:prstGeom prst="rect">
            <a:avLst/>
          </a:prstGeom>
        </p:spPr>
      </p:pic>
      <p:pic>
        <p:nvPicPr>
          <p:cNvPr id="19" name="Picture 18" descr="log-min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833033"/>
            <a:ext cx="177800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 Arrow 42"/>
          <p:cNvSpPr/>
          <p:nvPr/>
        </p:nvSpPr>
        <p:spPr>
          <a:xfrm>
            <a:off x="6300787" y="3989313"/>
            <a:ext cx="419567" cy="1119722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7726818" y="3989313"/>
            <a:ext cx="419567" cy="1119722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4874756" y="3989313"/>
            <a:ext cx="419567" cy="1119722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448725" y="3989313"/>
            <a:ext cx="419567" cy="1119722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 </a:t>
            </a:r>
            <a:r>
              <a:rPr lang="en-US" dirty="0" err="1" smtClean="0"/>
              <a:t>Databus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53554" y="4457029"/>
            <a:ext cx="1777584" cy="133962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85357" y="4749163"/>
            <a:ext cx="6110580" cy="1224179"/>
          </a:xfrm>
          <a:prstGeom prst="rightArrow">
            <a:avLst>
              <a:gd name="adj1" fmla="val 50000"/>
              <a:gd name="adj2" fmla="val 33958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Data Change Events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6286" y="5687598"/>
            <a:ext cx="569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Databus</a:t>
            </a:r>
            <a:endParaRPr lang="en-US" sz="2400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2962729" y="3100616"/>
            <a:ext cx="1355275" cy="829129"/>
            <a:chOff x="3343725" y="3080657"/>
            <a:chExt cx="1355275" cy="829129"/>
          </a:xfrm>
        </p:grpSpPr>
        <p:sp>
          <p:nvSpPr>
            <p:cNvPr id="25" name="Alternate Process 24"/>
            <p:cNvSpPr/>
            <p:nvPr/>
          </p:nvSpPr>
          <p:spPr>
            <a:xfrm>
              <a:off x="3343725" y="3080657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24" name="Alternate Process 23"/>
            <p:cNvSpPr/>
            <p:nvPr/>
          </p:nvSpPr>
          <p:spPr>
            <a:xfrm>
              <a:off x="3427184" y="316411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21" name="Alternate Process 20"/>
            <p:cNvSpPr/>
            <p:nvPr/>
          </p:nvSpPr>
          <p:spPr>
            <a:xfrm>
              <a:off x="3528786" y="325664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4388760" y="3100616"/>
            <a:ext cx="1355275" cy="829129"/>
            <a:chOff x="3343725" y="3080657"/>
            <a:chExt cx="1355275" cy="829129"/>
          </a:xfrm>
        </p:grpSpPr>
        <p:sp>
          <p:nvSpPr>
            <p:cNvPr id="29" name="Alternate Process 28"/>
            <p:cNvSpPr/>
            <p:nvPr/>
          </p:nvSpPr>
          <p:spPr>
            <a:xfrm>
              <a:off x="3343725" y="3080657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30" name="Alternate Process 29"/>
            <p:cNvSpPr/>
            <p:nvPr/>
          </p:nvSpPr>
          <p:spPr>
            <a:xfrm>
              <a:off x="3427184" y="316411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31" name="Alternate Process 30"/>
            <p:cNvSpPr/>
            <p:nvPr/>
          </p:nvSpPr>
          <p:spPr>
            <a:xfrm>
              <a:off x="3528786" y="325664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 Index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65286" y="449036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3643" y="423636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6" name="Group 34"/>
          <p:cNvGrpSpPr/>
          <p:nvPr/>
        </p:nvGrpSpPr>
        <p:grpSpPr>
          <a:xfrm>
            <a:off x="5814791" y="3100616"/>
            <a:ext cx="1355275" cy="829129"/>
            <a:chOff x="3343725" y="3080657"/>
            <a:chExt cx="1355275" cy="829129"/>
          </a:xfrm>
        </p:grpSpPr>
        <p:sp>
          <p:nvSpPr>
            <p:cNvPr id="36" name="Alternate Process 35"/>
            <p:cNvSpPr/>
            <p:nvPr/>
          </p:nvSpPr>
          <p:spPr>
            <a:xfrm>
              <a:off x="3343725" y="3080657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37" name="Alternate Process 36"/>
            <p:cNvSpPr/>
            <p:nvPr/>
          </p:nvSpPr>
          <p:spPr>
            <a:xfrm>
              <a:off x="3427184" y="316411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38" name="Alternate Process 37"/>
            <p:cNvSpPr/>
            <p:nvPr/>
          </p:nvSpPr>
          <p:spPr>
            <a:xfrm>
              <a:off x="3528786" y="325664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Index</a:t>
              </a:r>
              <a:endParaRPr lang="en-US" dirty="0"/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7240822" y="3100616"/>
            <a:ext cx="1355275" cy="829129"/>
            <a:chOff x="3343725" y="3080657"/>
            <a:chExt cx="1355275" cy="829129"/>
          </a:xfrm>
        </p:grpSpPr>
        <p:sp>
          <p:nvSpPr>
            <p:cNvPr id="40" name="Alternate Process 39"/>
            <p:cNvSpPr/>
            <p:nvPr/>
          </p:nvSpPr>
          <p:spPr>
            <a:xfrm>
              <a:off x="3343725" y="3080657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3427184" y="316411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Standardization</a:t>
              </a:r>
              <a:endParaRPr lang="en-US" dirty="0"/>
            </a:p>
          </p:txBody>
        </p:sp>
        <p:sp>
          <p:nvSpPr>
            <p:cNvPr id="42" name="Alternate Process 41"/>
            <p:cNvSpPr/>
            <p:nvPr/>
          </p:nvSpPr>
          <p:spPr>
            <a:xfrm>
              <a:off x="3528786" y="3256644"/>
              <a:ext cx="1170214" cy="653142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Replicas</a:t>
              </a:r>
              <a:endParaRPr lang="en-US" dirty="0"/>
            </a:p>
          </p:txBody>
        </p:sp>
      </p:grpSp>
      <p:sp>
        <p:nvSpPr>
          <p:cNvPr id="45" name="Striped Right Arrow 44"/>
          <p:cNvSpPr/>
          <p:nvPr/>
        </p:nvSpPr>
        <p:spPr>
          <a:xfrm rot="5400000">
            <a:off x="884465" y="3487973"/>
            <a:ext cx="1306284" cy="625929"/>
          </a:xfrm>
          <a:prstGeom prst="stripedRightArrow">
            <a:avLst>
              <a:gd name="adj1" fmla="val 55797"/>
              <a:gd name="adj2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Decisions : Semantics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clocks attached to the source</a:t>
            </a:r>
          </a:p>
          <a:p>
            <a:pPr lvl="1"/>
            <a:r>
              <a:rPr lang="en-US" dirty="0" smtClean="0"/>
              <a:t>Physical offsets are only used for internal transport</a:t>
            </a:r>
          </a:p>
          <a:p>
            <a:pPr lvl="1"/>
            <a:r>
              <a:rPr lang="en-US" dirty="0" smtClean="0"/>
              <a:t>Simplifies data portability</a:t>
            </a:r>
          </a:p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Restarts are simple</a:t>
            </a:r>
          </a:p>
          <a:p>
            <a:pPr lvl="1"/>
            <a:r>
              <a:rPr lang="en-US" i="1" dirty="0" smtClean="0"/>
              <a:t>Derived State = </a:t>
            </a:r>
            <a:r>
              <a:rPr lang="en-US" i="1" dirty="0" err="1" smtClean="0"/>
              <a:t>f</a:t>
            </a:r>
            <a:r>
              <a:rPr lang="en-US" i="1" dirty="0" smtClean="0"/>
              <a:t> (Source state, Clock)</a:t>
            </a:r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Idempotence</a:t>
            </a:r>
            <a:r>
              <a:rPr lang="en-US" dirty="0" smtClean="0"/>
              <a:t> = Timeline Consistent!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Decisions :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fast consumers from slow consumers</a:t>
            </a:r>
          </a:p>
          <a:p>
            <a:pPr lvl="1"/>
            <a:r>
              <a:rPr lang="en-US" dirty="0" smtClean="0"/>
              <a:t>Workload separation between online, catch-up, bootstrap</a:t>
            </a:r>
          </a:p>
          <a:p>
            <a:r>
              <a:rPr lang="en-US" dirty="0" smtClean="0"/>
              <a:t>Isolate sources from consumers</a:t>
            </a:r>
          </a:p>
          <a:p>
            <a:pPr lvl="1"/>
            <a:r>
              <a:rPr lang="en-US" dirty="0" smtClean="0"/>
              <a:t>Schema changes</a:t>
            </a:r>
          </a:p>
          <a:p>
            <a:pPr lvl="1"/>
            <a:r>
              <a:rPr lang="en-US" dirty="0" smtClean="0"/>
              <a:t>Physical layout changes</a:t>
            </a:r>
          </a:p>
          <a:p>
            <a:pPr lvl="1"/>
            <a:r>
              <a:rPr lang="en-US" dirty="0" smtClean="0"/>
              <a:t>Speed mismatch</a:t>
            </a:r>
          </a:p>
          <a:p>
            <a:r>
              <a:rPr lang="en-US" dirty="0" smtClean="0"/>
              <a:t>Schema-aware</a:t>
            </a:r>
          </a:p>
          <a:p>
            <a:pPr lvl="1"/>
            <a:r>
              <a:rPr lang="en-US" dirty="0" smtClean="0"/>
              <a:t>Filtering, Projections</a:t>
            </a:r>
          </a:p>
          <a:p>
            <a:pPr lvl="1"/>
            <a:r>
              <a:rPr lang="en-US" dirty="0" smtClean="0"/>
              <a:t>Typically network-bound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can burn more CPU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: First attempt (2007)</a:t>
            </a:r>
            <a:endParaRPr lang="en-US" dirty="0"/>
          </a:p>
        </p:txBody>
      </p:sp>
      <p:pic>
        <p:nvPicPr>
          <p:cNvPr id="4" name="Content Placeholder 3" descr="databus-v1-arch.eps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l="-2810" r="-2810"/>
              <a:stretch>
                <a:fillRect/>
              </a:stretch>
            </p:blipFill>
          </mc:Choice>
          <mc:Fallback>
            <p:blipFill>
              <a:blip r:embed="rId3"/>
              <a:srcRect l="-2810" r="-2810"/>
              <a:stretch>
                <a:fillRect/>
              </a:stretch>
            </p:blipFill>
          </mc:Fallback>
        </mc:AlternateContent>
        <p:spPr>
          <a:xfrm>
            <a:off x="457200" y="1570339"/>
            <a:ext cx="3897086" cy="455582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Source database pressure caused by slow consumers</a:t>
            </a:r>
          </a:p>
          <a:p>
            <a:r>
              <a:rPr lang="en-US" dirty="0" smtClean="0"/>
              <a:t>Brittle serialization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atabus-arch-v2-compl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7" y="1852324"/>
            <a:ext cx="4502150" cy="4112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Architecture (2011)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5248277" y="1556280"/>
            <a:ext cx="4041775" cy="639763"/>
          </a:xfrm>
        </p:spPr>
        <p:txBody>
          <a:bodyPr/>
          <a:lstStyle/>
          <a:p>
            <a:r>
              <a:rPr lang="en-US" dirty="0" smtClean="0"/>
              <a:t>Four Logical Components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>
          <a:xfrm>
            <a:off x="5502276" y="2418982"/>
            <a:ext cx="3074366" cy="3696598"/>
          </a:xfrm>
        </p:spPr>
        <p:txBody>
          <a:bodyPr>
            <a:normAutofit/>
          </a:bodyPr>
          <a:lstStyle/>
          <a:p>
            <a:r>
              <a:rPr lang="en-US" dirty="0" smtClean="0"/>
              <a:t>Fetcher</a:t>
            </a:r>
          </a:p>
          <a:p>
            <a:pPr lvl="1"/>
            <a:r>
              <a:rPr lang="en-US" dirty="0" smtClean="0"/>
              <a:t>Fetch from db, relay…</a:t>
            </a:r>
          </a:p>
          <a:p>
            <a:r>
              <a:rPr lang="en-US" dirty="0" smtClean="0"/>
              <a:t>Log Store</a:t>
            </a:r>
          </a:p>
          <a:p>
            <a:pPr lvl="1"/>
            <a:r>
              <a:rPr lang="en-US" dirty="0" smtClean="0"/>
              <a:t>Store log snippet</a:t>
            </a:r>
          </a:p>
          <a:p>
            <a:r>
              <a:rPr lang="en-US" dirty="0" smtClean="0"/>
              <a:t>Snapshot Store</a:t>
            </a:r>
          </a:p>
          <a:p>
            <a:pPr lvl="1"/>
            <a:r>
              <a:rPr lang="en-US" dirty="0" smtClean="0"/>
              <a:t>Store moving data snapshot</a:t>
            </a:r>
          </a:p>
          <a:p>
            <a:r>
              <a:rPr lang="en-US" dirty="0" smtClean="0"/>
              <a:t>Subscription Client</a:t>
            </a:r>
          </a:p>
          <a:p>
            <a:pPr lvl="1"/>
            <a:r>
              <a:rPr lang="en-US" dirty="0" smtClean="0"/>
              <a:t>Orchestrate pull across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58231</TotalTime>
  <Words>744</Words>
  <Application>Microsoft Macintosh PowerPoint</Application>
  <PresentationFormat>On-screen Show (4:3)</PresentationFormat>
  <Paragraphs>174</Paragraphs>
  <Slides>20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LinkedIn_generic</vt:lpstr>
      <vt:lpstr>Slide 1</vt:lpstr>
      <vt:lpstr>The Consequence of Specialization in Data Systems</vt:lpstr>
      <vt:lpstr>The Timeline Consistent Data Flow problem</vt:lpstr>
      <vt:lpstr>Two Ways</vt:lpstr>
      <vt:lpstr>The Result: Databus</vt:lpstr>
      <vt:lpstr>Key Design Decisions : Semantics</vt:lpstr>
      <vt:lpstr>Key Design Decisions : Systems</vt:lpstr>
      <vt:lpstr>Databus: First attempt (2007)</vt:lpstr>
      <vt:lpstr>Current Architecture (2011)</vt:lpstr>
      <vt:lpstr>The Relay</vt:lpstr>
      <vt:lpstr>The Bootstrap Service</vt:lpstr>
      <vt:lpstr>The Consumer Client Library</vt:lpstr>
      <vt:lpstr>Fetcher Implementations</vt:lpstr>
      <vt:lpstr>Meta-data Management</vt:lpstr>
      <vt:lpstr>Partitioning the Stream</vt:lpstr>
      <vt:lpstr>Experience in Production: The Good</vt:lpstr>
      <vt:lpstr>Experience in Production: The Bad</vt:lpstr>
      <vt:lpstr>What’s Next?</vt:lpstr>
      <vt:lpstr>Three Takeaways</vt:lpstr>
      <vt:lpstr>Questions?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Shirshanka Das</cp:lastModifiedBy>
  <cp:revision>1105</cp:revision>
  <cp:lastPrinted>2012-10-10T02:23:00Z</cp:lastPrinted>
  <dcterms:created xsi:type="dcterms:W3CDTF">2012-10-18T18:10:39Z</dcterms:created>
  <dcterms:modified xsi:type="dcterms:W3CDTF">2012-10-23T02:30:05Z</dcterms:modified>
</cp:coreProperties>
</file>