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61" r:id="rId1"/>
    <p:sldMasterId id="2147483733" r:id="rId2"/>
  </p:sldMasterIdLst>
  <p:notesMasterIdLst>
    <p:notesMasterId r:id="rId50"/>
  </p:notesMasterIdLst>
  <p:handoutMasterIdLst>
    <p:handoutMasterId r:id="rId51"/>
  </p:handoutMasterIdLst>
  <p:sldIdLst>
    <p:sldId id="429" r:id="rId3"/>
    <p:sldId id="512" r:id="rId4"/>
    <p:sldId id="507" r:id="rId5"/>
    <p:sldId id="479" r:id="rId6"/>
    <p:sldId id="480" r:id="rId7"/>
    <p:sldId id="483" r:id="rId8"/>
    <p:sldId id="535" r:id="rId9"/>
    <p:sldId id="536" r:id="rId10"/>
    <p:sldId id="537" r:id="rId11"/>
    <p:sldId id="484" r:id="rId12"/>
    <p:sldId id="485" r:id="rId13"/>
    <p:sldId id="542" r:id="rId14"/>
    <p:sldId id="486" r:id="rId15"/>
    <p:sldId id="538" r:id="rId16"/>
    <p:sldId id="539" r:id="rId17"/>
    <p:sldId id="540" r:id="rId18"/>
    <p:sldId id="541" r:id="rId19"/>
    <p:sldId id="487" r:id="rId20"/>
    <p:sldId id="516" r:id="rId21"/>
    <p:sldId id="533" r:id="rId22"/>
    <p:sldId id="534" r:id="rId23"/>
    <p:sldId id="492" r:id="rId24"/>
    <p:sldId id="525" r:id="rId25"/>
    <p:sldId id="505" r:id="rId26"/>
    <p:sldId id="503" r:id="rId27"/>
    <p:sldId id="455" r:id="rId28"/>
    <p:sldId id="456" r:id="rId29"/>
    <p:sldId id="526" r:id="rId30"/>
    <p:sldId id="515" r:id="rId31"/>
    <p:sldId id="518" r:id="rId32"/>
    <p:sldId id="519" r:id="rId33"/>
    <p:sldId id="520" r:id="rId34"/>
    <p:sldId id="521" r:id="rId35"/>
    <p:sldId id="522" r:id="rId36"/>
    <p:sldId id="508" r:id="rId37"/>
    <p:sldId id="523" r:id="rId38"/>
    <p:sldId id="524" r:id="rId39"/>
    <p:sldId id="527" r:id="rId40"/>
    <p:sldId id="528" r:id="rId41"/>
    <p:sldId id="529" r:id="rId42"/>
    <p:sldId id="530" r:id="rId43"/>
    <p:sldId id="543" r:id="rId44"/>
    <p:sldId id="531" r:id="rId45"/>
    <p:sldId id="478" r:id="rId46"/>
    <p:sldId id="506" r:id="rId47"/>
    <p:sldId id="532" r:id="rId48"/>
    <p:sldId id="49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Beld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3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6" autoAdjust="0"/>
    <p:restoredTop sz="77393" autoAdjust="0"/>
  </p:normalViewPr>
  <p:slideViewPr>
    <p:cSldViewPr snapToGrid="0">
      <p:cViewPr varScale="1">
        <p:scale>
          <a:sx n="43" d="100"/>
          <a:sy n="43" d="100"/>
        </p:scale>
        <p:origin x="-1376" y="-104"/>
      </p:cViewPr>
      <p:guideLst>
        <p:guide orient="horz" pos="4250"/>
        <p:guide pos="4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09" d="100"/>
          <a:sy n="109" d="100"/>
        </p:scale>
        <p:origin x="-42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D263CE-02C3-6248-925F-A124D803A273}" type="datetime1">
              <a:rPr lang="en-US" smtClean="0">
                <a:latin typeface="Arial" pitchFamily="34" charset="0"/>
              </a:rPr>
              <a:t>6/30/12</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358E9-0BD0-A840-BABC-EED862300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3117425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48672197-4CCD-0343-B738-DFE3B0124FFA}" type="datetime1">
              <a:rPr lang="en-US" smtClean="0"/>
              <a:t>6/30/12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C82A3EF7-70D2-6F43-B2CC-06F0F10C8C22}" type="slidenum">
              <a:rPr lang="en-US" smtClean="0"/>
              <a:pPr/>
              <a:t>‹#›</a:t>
            </a:fld>
            <a:endParaRPr lang="en-US" dirty="0"/>
          </a:p>
        </p:txBody>
      </p:sp>
    </p:spTree>
    <p:extLst>
      <p:ext uri="{BB962C8B-B14F-4D97-AF65-F5344CB8AC3E}">
        <p14:creationId xmlns:p14="http://schemas.microsoft.com/office/powerpoint/2010/main" val="28893123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itchFamily="34" charset="0"/>
        <a:ea typeface="+mn-ea"/>
        <a:cs typeface="+mn-cs"/>
      </a:defRPr>
    </a:lvl1pPr>
    <a:lvl2pPr marL="457200" algn="l" defTabSz="457200" rtl="0" eaLnBrk="1" latinLnBrk="0" hangingPunct="1">
      <a:defRPr sz="1200" kern="1200">
        <a:solidFill>
          <a:schemeClr val="tx1"/>
        </a:solidFill>
        <a:latin typeface="Arial" pitchFamily="34" charset="0"/>
        <a:ea typeface="+mn-ea"/>
        <a:cs typeface="+mn-cs"/>
      </a:defRPr>
    </a:lvl2pPr>
    <a:lvl3pPr marL="914400" algn="l" defTabSz="457200" rtl="0" eaLnBrk="1" latinLnBrk="0" hangingPunct="1">
      <a:defRPr sz="1200" kern="1200">
        <a:solidFill>
          <a:schemeClr val="tx1"/>
        </a:solidFill>
        <a:latin typeface="Arial" pitchFamily="34" charset="0"/>
        <a:ea typeface="+mn-ea"/>
        <a:cs typeface="+mn-cs"/>
      </a:defRPr>
    </a:lvl3pPr>
    <a:lvl4pPr marL="1371600" algn="l" defTabSz="457200" rtl="0" eaLnBrk="1" latinLnBrk="0" hangingPunct="1">
      <a:defRPr sz="1200" kern="1200">
        <a:solidFill>
          <a:schemeClr val="tx1"/>
        </a:solidFill>
        <a:latin typeface="Arial" pitchFamily="34" charset="0"/>
        <a:ea typeface="+mn-ea"/>
        <a:cs typeface="+mn-cs"/>
      </a:defRPr>
    </a:lvl4pPr>
    <a:lvl5pPr marL="1828800" algn="l" defTabSz="457200" rtl="0" eaLnBrk="1" latinLnBrk="0" hangingPunct="1">
      <a:defRPr sz="1200" kern="1200">
        <a:solidFill>
          <a:schemeClr val="tx1"/>
        </a:solidFill>
        <a:latin typeface="Arial"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a:t>
            </a:fld>
            <a:endParaRPr lang="en-US" dirty="0"/>
          </a:p>
        </p:txBody>
      </p:sp>
    </p:spTree>
    <p:extLst>
      <p:ext uri="{BB962C8B-B14F-4D97-AF65-F5344CB8AC3E}">
        <p14:creationId xmlns:p14="http://schemas.microsoft.com/office/powerpoint/2010/main" val="2360147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20</a:t>
            </a:fld>
            <a:endParaRPr lang="en-US" dirty="0"/>
          </a:p>
        </p:txBody>
      </p:sp>
    </p:spTree>
    <p:extLst>
      <p:ext uri="{BB962C8B-B14F-4D97-AF65-F5344CB8AC3E}">
        <p14:creationId xmlns:p14="http://schemas.microsoft.com/office/powerpoint/2010/main" val="235506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 control (push interface)</a:t>
            </a:r>
          </a:p>
          <a:p>
            <a:pPr lvl="1"/>
            <a:r>
              <a:rPr lang="en-US" dirty="0" smtClean="0"/>
              <a:t>Local buffering of change events</a:t>
            </a:r>
          </a:p>
          <a:p>
            <a:pPr lvl="1"/>
            <a:r>
              <a:rPr lang="en-US" dirty="0" smtClean="0"/>
              <a:t>Do not starve consumers</a:t>
            </a:r>
          </a:p>
          <a:p>
            <a:pPr lvl="1"/>
            <a:r>
              <a:rPr lang="en-US" dirty="0" smtClean="0"/>
              <a:t>Do not overwhelm consumers</a:t>
            </a:r>
          </a:p>
          <a:p>
            <a:r>
              <a:rPr lang="en-US" dirty="0" smtClean="0"/>
              <a:t>Parallelization</a:t>
            </a:r>
          </a:p>
          <a:p>
            <a:pPr lvl="1"/>
            <a:r>
              <a:rPr lang="en-US" dirty="0" smtClean="0"/>
              <a:t>Maintain consistency guarantees</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22</a:t>
            </a:fld>
            <a:endParaRPr lang="en-US" dirty="0"/>
          </a:p>
        </p:txBody>
      </p:sp>
    </p:spTree>
    <p:extLst>
      <p:ext uri="{BB962C8B-B14F-4D97-AF65-F5344CB8AC3E}">
        <p14:creationId xmlns:p14="http://schemas.microsoft.com/office/powerpoint/2010/main" val="2963738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am going to describe Databus, </a:t>
            </a:r>
            <a:r>
              <a:rPr lang="en-US" dirty="0" smtClean="0"/>
              <a:t>LinkedIn’s Data-Change Propagation System. I am going to give high-level overview and describe the architecture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23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Mention notion</a:t>
            </a:r>
          </a:p>
        </p:txBody>
      </p:sp>
      <p:sp>
        <p:nvSpPr>
          <p:cNvPr id="4" name="Slide Number Placeholder 3"/>
          <p:cNvSpPr>
            <a:spLocks noGrp="1"/>
          </p:cNvSpPr>
          <p:nvPr>
            <p:ph type="sldNum" sz="quarter" idx="10"/>
          </p:nvPr>
        </p:nvSpPr>
        <p:spPr/>
        <p:txBody>
          <a:bodyPr/>
          <a:lstStyle/>
          <a:p>
            <a:fld id="{C82A3EF7-70D2-6F43-B2CC-06F0F10C8C22}" type="slidenum">
              <a:rPr lang="en-US" smtClean="0"/>
              <a:pPr/>
              <a:t>24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Depict</a:t>
            </a:r>
            <a:r>
              <a:rPr lang="en-US" baseline="0" dirty="0" smtClean="0"/>
              <a:t> Client Library in the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25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r>
              <a:rPr lang="en-US" sz="1200" b="1" dirty="0" err="1" smtClean="0"/>
              <a:t>onStartConsumption</a:t>
            </a:r>
            <a:r>
              <a:rPr lang="en-US" sz="1200" dirty="0" smtClean="0"/>
              <a:t>() </a:t>
            </a:r>
          </a:p>
          <a:p>
            <a:pPr marL="400050" lvl="1" indent="0"/>
            <a:r>
              <a:rPr lang="en-US" sz="1200" dirty="0" smtClean="0"/>
              <a:t>-consumer is started (called once)</a:t>
            </a:r>
          </a:p>
          <a:p>
            <a:pPr marL="0" indent="0"/>
            <a:r>
              <a:rPr lang="en-US" sz="1200" dirty="0" smtClean="0"/>
              <a:t> </a:t>
            </a:r>
            <a:r>
              <a:rPr lang="en-US" sz="1200" b="1" dirty="0" err="1" smtClean="0"/>
              <a:t>onStartDataEventSequence</a:t>
            </a:r>
            <a:r>
              <a:rPr lang="en-US" sz="1200" dirty="0" smtClean="0"/>
              <a:t>(SCN)</a:t>
            </a:r>
          </a:p>
          <a:p>
            <a:pPr marL="400050" lvl="1" indent="0"/>
            <a:r>
              <a:rPr lang="en-US" sz="1200" dirty="0" smtClean="0"/>
              <a:t>Start of an event window.</a:t>
            </a:r>
          </a:p>
          <a:p>
            <a:pPr marL="0" indent="0"/>
            <a:r>
              <a:rPr lang="en-US" sz="1200" dirty="0" smtClean="0"/>
              <a:t> </a:t>
            </a:r>
            <a:r>
              <a:rPr lang="en-US" sz="1200" b="1" dirty="0" err="1" smtClean="0"/>
              <a:t>onStartSource</a:t>
            </a:r>
            <a:r>
              <a:rPr lang="en-US" sz="1200" dirty="0" smtClean="0"/>
              <a:t>(Source, Schema)</a:t>
            </a:r>
          </a:p>
          <a:p>
            <a:pPr marL="400050" lvl="1" indent="0"/>
            <a:r>
              <a:rPr lang="en-US" sz="1200" dirty="0" smtClean="0"/>
              <a:t>start of a new Databus source in a window</a:t>
            </a:r>
          </a:p>
          <a:p>
            <a:pPr marL="0" indent="0"/>
            <a:r>
              <a:rPr lang="en-US" sz="1200" dirty="0" smtClean="0"/>
              <a:t> </a:t>
            </a:r>
            <a:r>
              <a:rPr lang="en-US" sz="1200" b="1" dirty="0" err="1" smtClean="0"/>
              <a:t>onDataEvent</a:t>
            </a:r>
            <a:r>
              <a:rPr lang="en-US" sz="1200" dirty="0" smtClean="0"/>
              <a:t>(</a:t>
            </a:r>
            <a:r>
              <a:rPr lang="en-US" sz="1200" dirty="0" err="1" smtClean="0"/>
              <a:t>DbusEvent</a:t>
            </a:r>
            <a:r>
              <a:rPr lang="en-US" sz="1200" dirty="0" smtClean="0"/>
              <a:t>, Decoder)</a:t>
            </a:r>
          </a:p>
          <a:p>
            <a:pPr marL="400050" lvl="1" indent="0"/>
            <a:r>
              <a:rPr lang="en-US" sz="1200" dirty="0" smtClean="0"/>
              <a:t>- A new data event</a:t>
            </a:r>
          </a:p>
          <a:p>
            <a:pPr marL="0" indent="0"/>
            <a:r>
              <a:rPr lang="en-US" sz="1200" b="1" dirty="0" smtClean="0"/>
              <a:t> </a:t>
            </a:r>
            <a:r>
              <a:rPr lang="en-US" sz="1200" b="1" dirty="0" err="1" smtClean="0"/>
              <a:t>onEndSource</a:t>
            </a:r>
            <a:r>
              <a:rPr lang="en-US" sz="1200" dirty="0" smtClean="0"/>
              <a:t>(Source, Schema)</a:t>
            </a:r>
          </a:p>
          <a:p>
            <a:pPr marL="400050" lvl="1" indent="0"/>
            <a:r>
              <a:rPr lang="en-US" sz="1200" dirty="0" smtClean="0"/>
              <a:t>end of a Databus source in a window</a:t>
            </a:r>
          </a:p>
          <a:p>
            <a:pPr marL="0" indent="0"/>
            <a:r>
              <a:rPr lang="en-US" sz="1200" dirty="0" smtClean="0"/>
              <a:t> </a:t>
            </a:r>
            <a:r>
              <a:rPr lang="en-US" sz="1200" b="1" dirty="0" err="1" smtClean="0"/>
              <a:t>onEndDataEventSequence</a:t>
            </a:r>
            <a:r>
              <a:rPr lang="en-US" sz="1200" dirty="0" smtClean="0"/>
              <a:t>(SCN)</a:t>
            </a:r>
          </a:p>
          <a:p>
            <a:pPr marL="400050" lvl="1" indent="0"/>
            <a:r>
              <a:rPr lang="en-US" sz="1200" dirty="0" smtClean="0"/>
              <a:t>end of an event window.</a:t>
            </a:r>
          </a:p>
          <a:p>
            <a:pPr marL="0" indent="0"/>
            <a:r>
              <a:rPr lang="en-US" sz="1200" dirty="0" smtClean="0"/>
              <a:t> </a:t>
            </a:r>
            <a:r>
              <a:rPr lang="en-US" sz="1200" b="1" dirty="0" err="1" smtClean="0"/>
              <a:t>onEndConsumption</a:t>
            </a:r>
            <a:r>
              <a:rPr lang="en-US" sz="1200" dirty="0" smtClean="0"/>
              <a:t>()</a:t>
            </a:r>
          </a:p>
          <a:p>
            <a:pPr marL="400050" lvl="1" indent="0"/>
            <a:r>
              <a:rPr lang="en-US" sz="1200" dirty="0" smtClean="0"/>
              <a:t>Consumer is stopped (called once)</a:t>
            </a:r>
          </a:p>
          <a:p>
            <a:pPr marL="0" indent="0"/>
            <a:r>
              <a:rPr lang="en-US" sz="1200" b="1" dirty="0" err="1" smtClean="0">
                <a:solidFill>
                  <a:schemeClr val="accent3"/>
                </a:solidFill>
              </a:rPr>
              <a:t>onCheckPoint</a:t>
            </a:r>
            <a:r>
              <a:rPr lang="en-US" sz="1200" dirty="0" smtClean="0"/>
              <a:t>(SCN)	</a:t>
            </a:r>
          </a:p>
          <a:p>
            <a:pPr marL="400050" lvl="1" indent="0"/>
            <a:r>
              <a:rPr lang="en-US" sz="1200" dirty="0" smtClean="0"/>
              <a:t>Databus wants to persist a checkpoint</a:t>
            </a:r>
          </a:p>
          <a:p>
            <a:pPr marL="0" indent="0"/>
            <a:r>
              <a:rPr lang="en-US" sz="1200" dirty="0" smtClean="0"/>
              <a:t> </a:t>
            </a:r>
            <a:r>
              <a:rPr lang="en-US" sz="1200" b="1" dirty="0" err="1" smtClean="0">
                <a:solidFill>
                  <a:schemeClr val="accent3"/>
                </a:solidFill>
              </a:rPr>
              <a:t>onError</a:t>
            </a:r>
            <a:r>
              <a:rPr lang="en-US" sz="1200" dirty="0" smtClean="0"/>
              <a:t>(</a:t>
            </a:r>
            <a:r>
              <a:rPr lang="en-US" sz="1200" dirty="0" err="1" smtClean="0"/>
              <a:t>Throwable</a:t>
            </a:r>
            <a:r>
              <a:rPr lang="en-US" sz="1200" dirty="0" smtClean="0"/>
              <a:t>)</a:t>
            </a:r>
          </a:p>
          <a:p>
            <a:pPr marL="400050" lvl="1" indent="0"/>
            <a:r>
              <a:rPr lang="en-US" sz="1200" dirty="0" smtClean="0"/>
              <a:t>- on Error encountered by </a:t>
            </a:r>
            <a:r>
              <a:rPr lang="en-US" sz="1200" dirty="0" err="1" smtClean="0"/>
              <a:t>databus</a:t>
            </a:r>
            <a:r>
              <a:rPr lang="en-US" sz="1200" dirty="0" smtClean="0"/>
              <a:t> client</a:t>
            </a:r>
          </a:p>
          <a:p>
            <a:pPr marL="0" indent="0"/>
            <a:r>
              <a:rPr lang="en-US" sz="1200" dirty="0" smtClean="0"/>
              <a:t> </a:t>
            </a:r>
            <a:r>
              <a:rPr lang="en-US" sz="1200" b="1" dirty="0" err="1" smtClean="0">
                <a:solidFill>
                  <a:schemeClr val="accent3"/>
                </a:solidFill>
              </a:rPr>
              <a:t>onRollback</a:t>
            </a:r>
            <a:r>
              <a:rPr lang="en-US" sz="1200" dirty="0" smtClean="0"/>
              <a:t>(SCN)</a:t>
            </a:r>
          </a:p>
          <a:p>
            <a:pPr marL="400050" lvl="1" indent="0"/>
            <a:r>
              <a:rPr lang="en-US" sz="1200" dirty="0" smtClean="0"/>
              <a:t>rollback to the specified SCN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28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am going to describe Databus, </a:t>
            </a:r>
            <a:r>
              <a:rPr lang="en-US" dirty="0" smtClean="0"/>
              <a:t>LinkedIn’s Data-Change Propagation System. I am going to give high-level overview and describe the architecture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29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35</a:t>
            </a:fld>
            <a:endParaRPr lang="en-US" dirty="0"/>
          </a:p>
        </p:txBody>
      </p:sp>
    </p:spTree>
    <p:extLst>
      <p:ext uri="{BB962C8B-B14F-4D97-AF65-F5344CB8AC3E}">
        <p14:creationId xmlns:p14="http://schemas.microsoft.com/office/powerpoint/2010/main" val="539122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am going to describe Databus, </a:t>
            </a:r>
            <a:r>
              <a:rPr lang="en-US" dirty="0" smtClean="0"/>
              <a:t>LinkedIn’s Data-Change Propagation System. I am going to give high-level overview and describe the architecture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38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am going to describe Databus, </a:t>
            </a:r>
            <a:r>
              <a:rPr lang="en-US" dirty="0" smtClean="0"/>
              <a:t>LinkedIn’s Data-Change Propagation System. I am going to give high-level overview and describe the architecture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47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very common use case at </a:t>
            </a:r>
            <a:r>
              <a:rPr lang="en-US" dirty="0" err="1" smtClean="0"/>
              <a:t>LinkdIn</a:t>
            </a:r>
            <a:r>
              <a:rPr lang="en-US" baseline="0" dirty="0" smtClean="0"/>
              <a:t> </a:t>
            </a:r>
            <a:r>
              <a:rPr lang="en-US" dirty="0" smtClean="0"/>
              <a:t>is maintaining external indexes over the primary data. Such external indexes may be full-text</a:t>
            </a:r>
            <a:r>
              <a:rPr lang="en-US" baseline="0" dirty="0" smtClean="0"/>
              <a:t> search index built using LinkedIn’s </a:t>
            </a:r>
            <a:r>
              <a:rPr lang="en-US" baseline="0" dirty="0" err="1" smtClean="0"/>
              <a:t>Zoie</a:t>
            </a:r>
            <a:r>
              <a:rPr lang="en-US" baseline="0" dirty="0" smtClean="0"/>
              <a:t> and </a:t>
            </a:r>
            <a:r>
              <a:rPr lang="en-US" baseline="0" dirty="0" err="1" smtClean="0"/>
              <a:t>Lucene</a:t>
            </a:r>
            <a:r>
              <a:rPr lang="en-US" baseline="0" dirty="0" smtClean="0"/>
              <a:t>. Or a faceted search index using LinkedIn’s </a:t>
            </a:r>
            <a:r>
              <a:rPr lang="en-US" baseline="0" dirty="0" err="1" smtClean="0"/>
              <a:t>Bobo</a:t>
            </a:r>
            <a:r>
              <a:rPr lang="en-US" baseline="0" dirty="0" smtClean="0"/>
              <a:t> or a social graph index.</a:t>
            </a:r>
          </a:p>
          <a:p>
            <a:endParaRPr lang="en-US" baseline="0" dirty="0" smtClean="0"/>
          </a:p>
          <a:p>
            <a:r>
              <a:rPr lang="en-US" baseline="0" dirty="0" smtClean="0"/>
              <a:t>For example, if you update your </a:t>
            </a:r>
            <a:r>
              <a:rPr lang="en-US" baseline="0" dirty="0" err="1" smtClean="0"/>
              <a:t>linkedin’s</a:t>
            </a:r>
            <a:r>
              <a:rPr lang="en-US" baseline="0" dirty="0" smtClean="0"/>
              <a:t> </a:t>
            </a:r>
            <a:r>
              <a:rPr lang="en-US" baseline="0" dirty="0" err="1" smtClean="0"/>
              <a:t>pofile</a:t>
            </a:r>
            <a:r>
              <a:rPr lang="en-US" baseline="0" dirty="0" smtClean="0"/>
              <a:t> with a new skill or a new position, the change is first made persistent in the members database. To maintain the consistency of our real-time people search index, we want to propagate that change quickly so that for example, recruiters are able to find out about your new skill. </a:t>
            </a:r>
          </a:p>
          <a:p>
            <a:endParaRPr lang="en-US" baseline="0" dirty="0" smtClean="0"/>
          </a:p>
          <a:p>
            <a:r>
              <a:rPr lang="en-US" baseline="0" dirty="0" smtClean="0"/>
              <a:t>Similarly, if you add a new connection, we want the change to be quickly propagated to the social graph index so that our Network Updates Service starts delivering updates from the new members in your social graph.</a:t>
            </a:r>
          </a:p>
          <a:p>
            <a:endParaRPr lang="en-US" baseline="0" dirty="0" smtClean="0"/>
          </a:p>
          <a:p>
            <a:r>
              <a:rPr lang="en-US" baseline="0" dirty="0" smtClean="0"/>
              <a:t>The main requirements for those uses cases are:</a:t>
            </a:r>
          </a:p>
          <a:p>
            <a:pPr marL="0" marR="0" lvl="1" indent="0" algn="l" defTabSz="457200" rtl="0" eaLnBrk="1" fontAlgn="auto" latinLnBrk="0" hangingPunct="1">
              <a:lnSpc>
                <a:spcPct val="100000"/>
              </a:lnSpc>
              <a:spcBef>
                <a:spcPts val="0"/>
              </a:spcBef>
              <a:spcAft>
                <a:spcPts val="0"/>
              </a:spcAft>
              <a:buClrTx/>
              <a:buSzTx/>
              <a:buFontTx/>
              <a:buChar char="•"/>
              <a:tabLst/>
              <a:defRPr/>
            </a:pPr>
            <a:r>
              <a:rPr lang="en-US" dirty="0" smtClean="0"/>
              <a:t>Timeline consistency – i.e. the changes have to be propagated in exactly the commit order and without missing</a:t>
            </a:r>
            <a:r>
              <a:rPr lang="en-US" baseline="0" dirty="0" smtClean="0"/>
              <a:t> any updates (i.e. guaranteed deliver) so we don’t compromise the integrity of the index, maintaining low latency to maintain the freshness of the index and what we call use-space visibility, i.e. the ability to process those changes in your applications.</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use</a:t>
            </a:r>
            <a:r>
              <a:rPr lang="en-US" baseline="0" dirty="0" smtClean="0"/>
              <a:t> cases, for which I am not going to talk because of lack of time, include:</a:t>
            </a:r>
          </a:p>
          <a:p>
            <a:r>
              <a:rPr lang="en-US" baseline="0" dirty="0" smtClean="0"/>
              <a:t> </a:t>
            </a:r>
          </a:p>
          <a:p>
            <a:pPr marL="228600" indent="-228600">
              <a:buAutoNum type="arabicParenR"/>
            </a:pPr>
            <a:r>
              <a:rPr lang="en-US" baseline="0" dirty="0" smtClean="0"/>
              <a:t>Replication to read scaling where replication to a slave database is combined with cache maintenance logic, and</a:t>
            </a:r>
          </a:p>
          <a:p>
            <a:pPr marL="228600" indent="-228600">
              <a:buAutoNum type="arabicParenR"/>
            </a:pPr>
            <a:r>
              <a:rPr lang="en-US" baseline="0" dirty="0" smtClean="0"/>
              <a:t>View materialization across multiple data sources</a:t>
            </a:r>
          </a:p>
        </p:txBody>
      </p:sp>
      <p:sp>
        <p:nvSpPr>
          <p:cNvPr id="4" name="Slide Number Placeholder 3"/>
          <p:cNvSpPr>
            <a:spLocks noGrp="1"/>
          </p:cNvSpPr>
          <p:nvPr>
            <p:ph type="sldNum" sz="quarter" idx="10"/>
          </p:nvPr>
        </p:nvSpPr>
        <p:spPr/>
        <p:txBody>
          <a:bodyPr/>
          <a:lstStyle/>
          <a:p>
            <a:fld id="{C82A3EF7-70D2-6F43-B2CC-06F0F10C8C22}"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7</a:t>
            </a:fld>
            <a:endParaRPr lang="en-US" dirty="0"/>
          </a:p>
        </p:txBody>
      </p:sp>
    </p:spTree>
    <p:extLst>
      <p:ext uri="{BB962C8B-B14F-4D97-AF65-F5344CB8AC3E}">
        <p14:creationId xmlns:p14="http://schemas.microsoft.com/office/powerpoint/2010/main" val="2420888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already</a:t>
            </a:r>
            <a:r>
              <a:rPr lang="en-US" baseline="0" dirty="0" smtClean="0"/>
              <a:t> saw the main requirements directly deriving from the previous use cases.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From LinkedIn’s experience with the initial implementations of Databus, operating such a system at scale requires the ability to support long look back in the change stream without affecting the performance of the primary database. Use cases include initializing state for new clients, re-initializing the state of existing clients because of significant changes, for example, due to grandfathering; slow or lagging consumers because of the complexity of the computation they perform.</a:t>
            </a:r>
          </a:p>
          <a:p>
            <a:endParaRPr lang="en-US" baseline="0" dirty="0" smtClean="0"/>
          </a:p>
          <a:p>
            <a:r>
              <a:rPr lang="en-US" baseline="0" dirty="0" smtClean="0"/>
              <a:t>Additional requirements that can be inferred are the need for portable serialization of the changes with schema versioning and schema migration. Generally, those external consumers of the changes do not care if the data is store in oracle, </a:t>
            </a:r>
            <a:r>
              <a:rPr lang="en-US" baseline="0" dirty="0" err="1" smtClean="0"/>
              <a:t>mysql</a:t>
            </a:r>
            <a:r>
              <a:rPr lang="en-US" baseline="0" dirty="0" smtClean="0"/>
              <a:t> or somewhere else. Often the data store and the data users are part of different teams which can move at different speeds. We don’t want any changes to the source data schemas to force migration on the consumer side or even worse, breaking consumers which chose not to migrate immediately.</a:t>
            </a:r>
          </a:p>
          <a:p>
            <a:endParaRPr lang="en-US" baseline="0" dirty="0" smtClean="0"/>
          </a:p>
          <a:p>
            <a:r>
              <a:rPr lang="en-US" baseline="0" dirty="0" smtClean="0"/>
              <a:t>Finally, because of nature of the complex processing it may be impossible for any single consumer to keep track with the rate of changes. We want to allow such consumers to scale to a large number without affecting the performance and scalability of the source database or the change capture pipeline. Further, different application have different scaling requirements. We need to be able to support different partitioning schemes simultaneously</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am going to describe Databus, </a:t>
            </a:r>
            <a:r>
              <a:rPr lang="en-US" dirty="0" smtClean="0"/>
              <a:t>LinkedIn’s Data-Change Propagation System. I am going to give high-level overview and describe the architecture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a:p>
            <a:r>
              <a:rPr lang="en-US" baseline="0" dirty="0" smtClean="0"/>
              <a:t>On change in the primary stores (e.g. the profiles DB, the connections DB, etc.), the changes are buffered in a broker (the Databus Relay). This can be either through push or pull. The relay can also capture the transactional semantics of updates.</a:t>
            </a:r>
          </a:p>
          <a:p>
            <a:endParaRPr lang="en-US" baseline="0" dirty="0" smtClean="0"/>
          </a:p>
          <a:p>
            <a:r>
              <a:rPr lang="en-US" baseline="0" dirty="0" smtClean="0"/>
              <a:t>Clients poll (including long polls) for changes in the relay. A special client is the Bootstrap DB which allows long for long look-back queries into the history of changes. If a client falls behind the stream of change events in the relay, it will be automatically redirected the Bootstrap DB which can deliver a compressed delta of the changes since the last event seen by the client. By “compressed” we mean that only the latest change to a row is delivered. An extreme case is when a new machine is add to the client cluster and it needs to *bootstrap* its initial case. In this case, the Bootstrap DB will deliver a consistent snapshot of the data as of some point in time which can later be used to continue consumption from the relay.</a:t>
            </a:r>
          </a:p>
          <a:p>
            <a:endParaRPr lang="en-US" baseline="0" dirty="0" smtClean="0"/>
          </a:p>
          <a:p>
            <a:r>
              <a:rPr lang="en-US" baseline="0" dirty="0" smtClean="0"/>
              <a:t>Databus provides …</a:t>
            </a:r>
          </a:p>
          <a:p>
            <a:endParaRPr lang="en-US" baseline="0" dirty="0" smtClean="0"/>
          </a:p>
          <a:p>
            <a:pPr marL="342900" indent="-342900">
              <a:spcBef>
                <a:spcPct val="20000"/>
              </a:spcBef>
              <a:buClr>
                <a:schemeClr val="accent1"/>
              </a:buClr>
              <a:buFont typeface="Wingdings" pitchFamily="2" charset="2"/>
              <a:buChar char="§"/>
            </a:pPr>
            <a:r>
              <a:rPr lang="en-US" sz="1200" dirty="0" smtClean="0"/>
              <a:t>Data source independence</a:t>
            </a:r>
          </a:p>
          <a:p>
            <a:pPr marL="342900" indent="-342900">
              <a:spcBef>
                <a:spcPct val="20000"/>
              </a:spcBef>
              <a:buClr>
                <a:schemeClr val="accent1"/>
              </a:buClr>
              <a:buFont typeface="Wingdings" pitchFamily="2" charset="2"/>
              <a:buChar char="§"/>
            </a:pPr>
            <a:r>
              <a:rPr lang="en-US" sz="1200" dirty="0" smtClean="0"/>
              <a:t>User-space visibility</a:t>
            </a:r>
          </a:p>
          <a:p>
            <a:pPr marL="342900" indent="-342900">
              <a:spcBef>
                <a:spcPct val="20000"/>
              </a:spcBef>
              <a:buClr>
                <a:schemeClr val="accent1"/>
              </a:buClr>
              <a:buFont typeface="Wingdings" pitchFamily="2" charset="2"/>
              <a:buChar char="§"/>
            </a:pPr>
            <a:r>
              <a:rPr lang="en-US" sz="1200" dirty="0" smtClean="0"/>
              <a:t>Portable change event serialization and versioning</a:t>
            </a:r>
          </a:p>
          <a:p>
            <a:pPr marL="342900" indent="-342900">
              <a:spcBef>
                <a:spcPct val="20000"/>
              </a:spcBef>
              <a:buClr>
                <a:schemeClr val="accent1"/>
              </a:buClr>
              <a:buFont typeface="Wingdings" pitchFamily="2" charset="2"/>
              <a:buChar char="§"/>
            </a:pPr>
            <a:r>
              <a:rPr kumimoji="0"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Start consumption</a:t>
            </a:r>
            <a:r>
              <a:rPr lang="en-US" sz="1200" noProof="0" dirty="0" smtClean="0">
                <a:latin typeface="Arial" pitchFamily="34" charset="0"/>
                <a:cs typeface="Arial" pitchFamily="34" charset="0"/>
              </a:rPr>
              <a:t> from arbitrary point in </a:t>
            </a:r>
            <a:r>
              <a:rPr lang="en-US" sz="1200" dirty="0" smtClean="0">
                <a:latin typeface="Arial" pitchFamily="34" charset="0"/>
                <a:cs typeface="Arial" pitchFamily="34" charset="0"/>
              </a:rPr>
              <a:t>the change stream</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endParaRPr lang="en-US" baseline="0" dirty="0" smtClean="0"/>
          </a:p>
          <a:p>
            <a:endParaRPr lang="en-US" baseline="0" dirty="0" smtClean="0"/>
          </a:p>
          <a:p>
            <a:r>
              <a:rPr lang="en-US" baseline="0" dirty="0" smtClean="0"/>
              <a:t>The guarantees given by Databus are …</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Databus </a:t>
            </a:r>
            <a:endParaRPr lang="en-US" dirty="0"/>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Databus </a:t>
            </a:r>
            <a:endParaRPr lang="en-US" dirty="0"/>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Databus </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Databus </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dirty="0" smtClean="0"/>
              <a:t>Databus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6" name="Title 27"/>
          <p:cNvSpPr txBox="1">
            <a:spLocks/>
          </p:cNvSpPr>
          <p:nvPr userDrawn="1"/>
        </p:nvSpPr>
        <p:spPr>
          <a:xfrm>
            <a:off x="4536139" y="2903015"/>
            <a:ext cx="4246675" cy="733275"/>
          </a:xfrm>
          <a:prstGeom prst="rect">
            <a:avLst/>
          </a:prstGeom>
        </p:spPr>
        <p:txBody>
          <a:bodyPr vert="horz" lIns="0" tIns="45720" rIns="0" bIns="45720" rtlCol="0" anchor="ctr">
            <a:noAutofit/>
          </a:bodyPr>
          <a:lstStyle>
            <a:lvl1pPr>
              <a:defRPr sz="2400" baseline="0">
                <a:solidFill>
                  <a:schemeClr val="tx1">
                    <a:lumMod val="50000"/>
                    <a:lumOff val="50000"/>
                  </a:schemeClr>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rPr>
              <a:t>Recruiting Solutions</a:t>
            </a:r>
            <a:endParaRPr kumimoji="0" lang="en-US" sz="2800" b="0" i="0" u="none" strike="noStrike" kern="1200" cap="none" spc="0" normalizeH="0" baseline="0" noProof="0" dirty="0">
              <a:ln>
                <a:noFill/>
              </a:ln>
              <a:solidFill>
                <a:schemeClr val="tx1">
                  <a:lumMod val="50000"/>
                  <a:lumOff val="50000"/>
                </a:schemeClr>
              </a:solidFill>
              <a:effectLst/>
              <a:uLnTx/>
              <a:uFillTx/>
              <a:latin typeface="Arial" pitchFamily="34" charset="0"/>
              <a:ea typeface="+mj-ea"/>
              <a:cs typeface="Arial" pitchFamily="34" charset="0"/>
            </a:endParaRPr>
          </a:p>
        </p:txBody>
      </p:sp>
      <p:pic>
        <p:nvPicPr>
          <p:cNvPr id="17" name="Picture 6"/>
          <p:cNvPicPr>
            <a:picLocks noChangeAspect="1" noChangeArrowheads="1"/>
          </p:cNvPicPr>
          <p:nvPr userDrawn="1"/>
        </p:nvPicPr>
        <p:blipFill>
          <a:blip r:embed="rId3" cstate="print"/>
          <a:srcRect/>
          <a:stretch>
            <a:fillRect/>
          </a:stretch>
        </p:blipFill>
        <p:spPr bwMode="auto">
          <a:xfrm>
            <a:off x="713881" y="2655267"/>
            <a:ext cx="3627244" cy="903837"/>
          </a:xfrm>
          <a:prstGeom prst="rect">
            <a:avLst/>
          </a:prstGeom>
          <a:noFill/>
          <a:ln w="9525" cap="flat" cmpd="sng" algn="ctr">
            <a:noFill/>
            <a:prstDash val="solid"/>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r>
              <a:rPr lang="en-US" smtClean="0"/>
              <a:t>07/06/2012</a:t>
            </a:r>
            <a:endParaRPr lang="en-US" dirty="0"/>
          </a:p>
        </p:txBody>
      </p:sp>
      <p:sp>
        <p:nvSpPr>
          <p:cNvPr id="8" name="Footer Placeholder 7"/>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a:xfrm>
            <a:off x="3124200" y="6423443"/>
            <a:ext cx="2895600" cy="365125"/>
          </a:xfrm>
          <a:prstGeom prst="rect">
            <a:avLst/>
          </a:prstGeom>
        </p:spPr>
        <p:txBody>
          <a:bodyPr/>
          <a:lstStyle/>
          <a:p>
            <a:r>
              <a:rPr lang="en-US" dirty="0" smtClean="0"/>
              <a:t>Databus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smtClean="0"/>
              <a:t>Databus </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4" name="TextBox 3"/>
          <p:cNvSpPr txBox="1"/>
          <p:nvPr userDrawn="1"/>
        </p:nvSpPr>
        <p:spPr>
          <a:xfrm>
            <a:off x="792585" y="663844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 name="TextBox 6"/>
          <p:cNvSpPr txBox="1"/>
          <p:nvPr userDrawn="1"/>
        </p:nvSpPr>
        <p:spPr>
          <a:xfrm>
            <a:off x="585432" y="652134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r>
              <a:rPr lang="en-US" dirty="0" smtClean="0"/>
              <a:t>Databus </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smtClean="0"/>
              <a:t>Databus </a:t>
            </a:r>
            <a:endParaRPr lang="en-US" dirty="0"/>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r>
              <a:rPr lang="en-US" smtClean="0"/>
              <a:t>07/06/2012</a:t>
            </a:r>
            <a:endParaRPr lang="en-US" dirty="0"/>
          </a:p>
        </p:txBody>
      </p:sp>
      <p:sp>
        <p:nvSpPr>
          <p:cNvPr id="8" name="Footer Placeholder 7"/>
          <p:cNvSpPr>
            <a:spLocks noGrp="1"/>
          </p:cNvSpPr>
          <p:nvPr>
            <p:ph type="ftr" sz="quarter" idx="11"/>
          </p:nvPr>
        </p:nvSpPr>
        <p:spPr/>
        <p:txBody>
          <a:bodyPr/>
          <a:lstStyle/>
          <a:p>
            <a:r>
              <a:rPr lang="en-US" dirty="0" smtClean="0"/>
              <a:t>Databus </a:t>
            </a:r>
            <a:endParaRPr lang="en-US" dirty="0"/>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Databus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theme" Target="../theme/theme2.xml"/><Relationship Id="rId17"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295850" y="6414436"/>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r>
              <a:rPr lang="en-US" dirty="0" smtClean="0"/>
              <a:t>Databus </a:t>
            </a:r>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pic>
        <p:nvPicPr>
          <p:cNvPr id="12" name="Picture 11" descr="PPT_logo_small.png"/>
          <p:cNvPicPr>
            <a:picLocks noChangeAspect="1"/>
          </p:cNvPicPr>
          <p:nvPr userDrawn="1"/>
        </p:nvPicPr>
        <p:blipFill>
          <a:blip r:embed="rId16"/>
          <a:stretch>
            <a:fillRect/>
          </a:stretch>
        </p:blipFill>
        <p:spPr>
          <a:xfrm>
            <a:off x="221435" y="6459379"/>
            <a:ext cx="1462808" cy="269905"/>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75" r:id="rId2"/>
    <p:sldLayoutId id="2147483764" r:id="rId3"/>
    <p:sldLayoutId id="2147483765" r:id="rId4"/>
    <p:sldLayoutId id="2147483766" r:id="rId5"/>
    <p:sldLayoutId id="2147483767" r:id="rId6"/>
    <p:sldLayoutId id="2147483768" r:id="rId7"/>
    <p:sldLayoutId id="2147483776" r:id="rId8"/>
    <p:sldLayoutId id="2147483769" r:id="rId9"/>
    <p:sldLayoutId id="2147483770" r:id="rId10"/>
    <p:sldLayoutId id="2147483771" r:id="rId11"/>
    <p:sldLayoutId id="2147483772" r:id="rId12"/>
    <p:sldLayoutId id="2147483773" r:id="rId13"/>
    <p:sldLayoutId id="2147483777" r:id="rId14"/>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grpSp>
        <p:nvGrpSpPr>
          <p:cNvPr id="11" name="Group 10"/>
          <p:cNvGrpSpPr/>
          <p:nvPr userDrawn="1"/>
        </p:nvGrpSpPr>
        <p:grpSpPr>
          <a:xfrm>
            <a:off x="221435" y="6459379"/>
            <a:ext cx="4006698" cy="320717"/>
            <a:chOff x="221435" y="6425275"/>
            <a:chExt cx="4006698" cy="320717"/>
          </a:xfrm>
        </p:grpSpPr>
        <p:pic>
          <p:nvPicPr>
            <p:cNvPr id="12" name="Picture 11" descr="PPT_logo_small.png"/>
            <p:cNvPicPr>
              <a:picLocks noChangeAspect="1"/>
            </p:cNvPicPr>
            <p:nvPr userDrawn="1"/>
          </p:nvPicPr>
          <p:blipFill>
            <a:blip r:embed="rId17"/>
            <a:stretch>
              <a:fillRect/>
            </a:stretch>
          </p:blipFill>
          <p:spPr>
            <a:xfrm>
              <a:off x="221435" y="6425275"/>
              <a:ext cx="1090167" cy="269905"/>
            </a:xfrm>
            <a:prstGeom prst="rect">
              <a:avLst/>
            </a:prstGeom>
          </p:spPr>
        </p:pic>
        <p:sp>
          <p:nvSpPr>
            <p:cNvPr id="10" name="Text Placeholder 7"/>
            <p:cNvSpPr txBox="1">
              <a:spLocks/>
            </p:cNvSpPr>
            <p:nvPr userDrawn="1"/>
          </p:nvSpPr>
          <p:spPr>
            <a:xfrm>
              <a:off x="1392858" y="6434842"/>
              <a:ext cx="2835275" cy="311150"/>
            </a:xfrm>
            <a:prstGeom prst="rect">
              <a:avLst/>
            </a:prstGeom>
          </p:spPr>
          <p:txBody>
            <a:bodyPr vert="horz" lIns="0" tIns="45720" rIns="91440" bIns="45720" rtlCol="0">
              <a:noAutofit/>
            </a:bodyPr>
            <a:lstStyle>
              <a:lvl1pPr>
                <a:buNone/>
                <a:defRPr sz="1000"/>
              </a:lvl1pPr>
              <a:lvl2pPr>
                <a:buNone/>
                <a:defRPr sz="1000"/>
              </a:lvl2pPr>
              <a:lvl3pPr>
                <a:buNone/>
                <a:defRPr sz="1000"/>
              </a:lvl3pPr>
              <a:lvl4pPr>
                <a:buNone/>
                <a:defRPr sz="1000"/>
              </a:lvl4pPr>
              <a:lvl5pPr>
                <a:buNone/>
                <a:defRPr sz="1000"/>
              </a:lvl5p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a:t>
              </a:r>
            </a:p>
          </p:txBody>
        </p:sp>
      </p:grpSp>
    </p:spTree>
  </p:cSld>
  <p:clrMap bg1="lt1" tx1="dk1" bg2="lt2" tx2="dk2" accent1="accent1" accent2="accent2" accent3="accent3" accent4="accent4" accent5="accent5" accent6="accent6" hlink="hlink" folHlink="folHlink"/>
  <p:sldLayoutIdLst>
    <p:sldLayoutId id="2147483734" r:id="rId1"/>
    <p:sldLayoutId id="2147483760" r:id="rId2"/>
    <p:sldLayoutId id="2147483774" r:id="rId3"/>
    <p:sldLayoutId id="2147483735" r:id="rId4"/>
    <p:sldLayoutId id="2147483736" r:id="rId5"/>
    <p:sldLayoutId id="2147483737" r:id="rId6"/>
    <p:sldLayoutId id="2147483738" r:id="rId7"/>
    <p:sldLayoutId id="2147483739" r:id="rId8"/>
    <p:sldLayoutId id="2147483779" r:id="rId9"/>
    <p:sldLayoutId id="2147483740" r:id="rId10"/>
    <p:sldLayoutId id="2147483741" r:id="rId11"/>
    <p:sldLayoutId id="2147483742" r:id="rId12"/>
    <p:sldLayoutId id="2147483743" r:id="rId13"/>
    <p:sldLayoutId id="2147483744" r:id="rId14"/>
    <p:sldLayoutId id="2147483778" r:id="rId15"/>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4400" dirty="0" smtClean="0"/>
              <a:t>Databus </a:t>
            </a:r>
            <a:endParaRPr lang="en-US" sz="4400"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a:t>
            </a:fld>
            <a:endParaRPr lang="en-US"/>
          </a:p>
        </p:txBody>
      </p:sp>
      <p:sp>
        <p:nvSpPr>
          <p:cNvPr id="10" name="TextBox 9"/>
          <p:cNvSpPr txBox="1"/>
          <p:nvPr/>
        </p:nvSpPr>
        <p:spPr>
          <a:xfrm>
            <a:off x="687008" y="4898235"/>
            <a:ext cx="8135287" cy="830997"/>
          </a:xfrm>
          <a:prstGeom prst="rect">
            <a:avLst/>
          </a:prstGeom>
          <a:noFill/>
        </p:spPr>
        <p:txBody>
          <a:bodyPr wrap="square" rtlCol="0">
            <a:spAutoFit/>
          </a:bodyPr>
          <a:lstStyle/>
          <a:p>
            <a:r>
              <a:rPr lang="en-US" sz="2400" i="1" dirty="0" smtClean="0"/>
              <a:t>LinkedIn’s Timeline Consistent Change Data Capture System</a:t>
            </a:r>
          </a:p>
        </p:txBody>
      </p:sp>
      <p:sp>
        <p:nvSpPr>
          <p:cNvPr id="2" name="TextBox 1"/>
          <p:cNvSpPr txBox="1"/>
          <p:nvPr/>
        </p:nvSpPr>
        <p:spPr>
          <a:xfrm>
            <a:off x="1258722" y="437158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 name="Rectangle 2"/>
          <p:cNvSpPr/>
          <p:nvPr/>
        </p:nvSpPr>
        <p:spPr>
          <a:xfrm>
            <a:off x="4889500" y="5791199"/>
            <a:ext cx="3835400" cy="6627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00" i="1" dirty="0" smtClean="0">
                <a:solidFill>
                  <a:schemeClr val="tx1"/>
                </a:solidFill>
              </a:rPr>
              <a:t>Balaji </a:t>
            </a:r>
            <a:r>
              <a:rPr lang="en-US" sz="2300" i="1" dirty="0" err="1" smtClean="0">
                <a:solidFill>
                  <a:schemeClr val="tx1"/>
                </a:solidFill>
              </a:rPr>
              <a:t>Varadarajan</a:t>
            </a:r>
            <a:endParaRPr lang="en-US" sz="2300" i="1"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Summary of Requirements</a:t>
            </a:r>
            <a:endParaRPr lang="en-US" dirty="0"/>
          </a:p>
        </p:txBody>
      </p:sp>
      <p:sp>
        <p:nvSpPr>
          <p:cNvPr id="3" name="Content Placeholder 2"/>
          <p:cNvSpPr>
            <a:spLocks noGrp="1"/>
          </p:cNvSpPr>
          <p:nvPr>
            <p:ph idx="1"/>
          </p:nvPr>
        </p:nvSpPr>
        <p:spPr>
          <a:xfrm>
            <a:off x="457200" y="1331881"/>
            <a:ext cx="8229600" cy="2441833"/>
          </a:xfrm>
        </p:spPr>
        <p:txBody>
          <a:bodyPr/>
          <a:lstStyle/>
          <a:p>
            <a:r>
              <a:rPr lang="en-US" dirty="0" smtClean="0"/>
              <a:t>Timeline consistency</a:t>
            </a:r>
          </a:p>
          <a:p>
            <a:r>
              <a:rPr lang="en-US" dirty="0" smtClean="0"/>
              <a:t>Guaranteed delivery</a:t>
            </a:r>
          </a:p>
          <a:p>
            <a:r>
              <a:rPr lang="en-US" dirty="0" smtClean="0"/>
              <a:t>User-space visibility</a:t>
            </a:r>
          </a:p>
          <a:p>
            <a:r>
              <a:rPr lang="en-US" dirty="0" smtClean="0"/>
              <a:t>Low </a:t>
            </a:r>
            <a:r>
              <a:rPr lang="en-US" dirty="0" smtClean="0"/>
              <a:t>latency</a:t>
            </a:r>
          </a:p>
          <a:p>
            <a:r>
              <a:rPr lang="en-US" dirty="0" smtClean="0"/>
              <a:t>Consumer Scaling </a:t>
            </a:r>
            <a:endParaRPr lang="en-US"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10</a:t>
            </a:fld>
            <a:endParaRPr lang="en-US" dirty="0"/>
          </a:p>
        </p:txBody>
      </p:sp>
      <p:sp>
        <p:nvSpPr>
          <p:cNvPr id="6" name="Content Placeholder 2"/>
          <p:cNvSpPr txBox="1">
            <a:spLocks/>
          </p:cNvSpPr>
          <p:nvPr/>
        </p:nvSpPr>
        <p:spPr>
          <a:xfrm>
            <a:off x="464457" y="3625138"/>
            <a:ext cx="8229600" cy="2441833"/>
          </a:xfrm>
          <a:prstGeom prst="rect">
            <a:avLst/>
          </a:prstGeom>
        </p:spPr>
        <p:txBody>
          <a:bodyPr vert="horz" lIns="0" tIns="45720" rIns="91440" bIns="45720" rtlCol="0">
            <a:normAutofit lnSpcReduction="10000"/>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Seamless Long look-back in the change stream</a:t>
            </a:r>
          </a:p>
          <a:p>
            <a:pPr marL="800100" lvl="1" indent="-342900">
              <a:spcBef>
                <a:spcPct val="20000"/>
              </a:spcBef>
              <a:buClr>
                <a:schemeClr val="accent1"/>
              </a:buClr>
              <a:buFont typeface="Lucida Grande"/>
              <a:buChar char="−"/>
              <a:defRPr/>
            </a:pPr>
            <a:r>
              <a:rPr lang="en-US" sz="2000" dirty="0" smtClean="0">
                <a:latin typeface="Arial" pitchFamily="34" charset="0"/>
                <a:cs typeface="Arial" pitchFamily="34" charset="0"/>
              </a:rPr>
              <a:t>New clients</a:t>
            </a:r>
          </a:p>
          <a:p>
            <a:pPr marL="800100" lvl="1" indent="-342900">
              <a:spcBef>
                <a:spcPct val="20000"/>
              </a:spcBef>
              <a:buClr>
                <a:schemeClr val="accent1"/>
              </a:buClr>
              <a:buFont typeface="Lucida Grande"/>
              <a:buChar char="−"/>
              <a:defRPr/>
            </a:pP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Slow</a:t>
            </a: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/lagging clients</a:t>
            </a:r>
          </a:p>
          <a:p>
            <a:pPr marL="342900" indent="-342900">
              <a:spcBef>
                <a:spcPct val="20000"/>
              </a:spcBef>
              <a:buClr>
                <a:schemeClr val="accent1"/>
              </a:buClr>
              <a:buFont typeface="Wingdings" pitchFamily="2" charset="2"/>
              <a:buChar char="§"/>
              <a:defRPr/>
            </a:pPr>
            <a:r>
              <a:rPr lang="en-US" sz="2400" dirty="0" smtClean="0"/>
              <a:t>Schema versioning and </a:t>
            </a:r>
            <a:r>
              <a:rPr lang="en-US" sz="2400" dirty="0" smtClean="0"/>
              <a:t>migration</a:t>
            </a:r>
          </a:p>
          <a:p>
            <a:pPr marL="342900" indent="-342900">
              <a:spcBef>
                <a:spcPct val="20000"/>
              </a:spcBef>
              <a:buClr>
                <a:schemeClr val="accent1"/>
              </a:buClr>
              <a:buFont typeface="Wingdings" pitchFamily="2" charset="2"/>
              <a:buChar char="§"/>
              <a:defRPr/>
            </a:pPr>
            <a:r>
              <a:rPr lang="en-US" sz="2400" baseline="0" dirty="0" smtClean="0">
                <a:latin typeface="Arial" pitchFamily="34" charset="0"/>
                <a:cs typeface="Arial" pitchFamily="34" charset="0"/>
              </a:rPr>
              <a:t>Source Agnostic</a:t>
            </a:r>
            <a:endParaRPr lang="en-US" sz="2400" baseline="0" dirty="0" smtClean="0">
              <a:latin typeface="Arial" pitchFamily="34" charset="0"/>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400" baseline="0" dirty="0" smtClean="0">
                <a:latin typeface="Arial" pitchFamily="34" charset="0"/>
                <a:cs typeface="Arial" pitchFamily="34" charset="0"/>
              </a:rPr>
              <a:t>Support for different client partitioning schemes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9" name="TextBox 8"/>
          <p:cNvSpPr txBox="1"/>
          <p:nvPr/>
        </p:nvSpPr>
        <p:spPr>
          <a:xfrm>
            <a:off x="6845300" y="2044700"/>
            <a:ext cx="16637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 name="TextBox 9"/>
          <p:cNvSpPr txBox="1"/>
          <p:nvPr/>
        </p:nvSpPr>
        <p:spPr>
          <a:xfrm>
            <a:off x="6718300" y="1930400"/>
            <a:ext cx="13081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1" name="TextBox 10"/>
          <p:cNvSpPr txBox="1"/>
          <p:nvPr/>
        </p:nvSpPr>
        <p:spPr>
          <a:xfrm>
            <a:off x="7302500" y="23749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5" name="Footer Placeholder 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9731769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 : Typical Use-Cases and Requirements</a:t>
            </a:r>
          </a:p>
          <a:p>
            <a:r>
              <a:rPr lang="en-US" b="1" dirty="0" smtClean="0">
                <a:solidFill>
                  <a:srgbClr val="000000"/>
                </a:solidFill>
              </a:rPr>
              <a:t>Architecture</a:t>
            </a:r>
          </a:p>
          <a:p>
            <a:pPr lvl="1"/>
            <a:r>
              <a:rPr lang="en-US" b="1" dirty="0" smtClean="0"/>
              <a:t>High-Level Overview</a:t>
            </a:r>
          </a:p>
          <a:p>
            <a:pPr lvl="1"/>
            <a:r>
              <a:rPr lang="en-US" b="1" dirty="0" smtClean="0"/>
              <a:t>Architecture</a:t>
            </a:r>
            <a:endParaRPr lang="en-US" b="1" dirty="0" smtClean="0">
              <a:solidFill>
                <a:srgbClr val="000000"/>
              </a:solidFill>
            </a:endParaRPr>
          </a:p>
          <a:p>
            <a:pPr lvl="1"/>
            <a:r>
              <a:rPr lang="en-US" b="1" dirty="0" smtClean="0">
                <a:solidFill>
                  <a:srgbClr val="000000"/>
                </a:solidFill>
              </a:rPr>
              <a:t>Major components</a:t>
            </a:r>
            <a:endParaRPr lang="en-US" b="1" dirty="0" smtClean="0">
              <a:solidFill>
                <a:schemeClr val="tx1">
                  <a:lumMod val="50000"/>
                  <a:lumOff val="50000"/>
                </a:schemeClr>
              </a:solidFill>
            </a:endParaRPr>
          </a:p>
          <a:p>
            <a:r>
              <a:rPr lang="en-US" dirty="0">
                <a:solidFill>
                  <a:schemeClr val="tx1">
                    <a:lumMod val="50000"/>
                    <a:lumOff val="50000"/>
                  </a:schemeClr>
                </a:solidFill>
              </a:rPr>
              <a:t>Development with Databus</a:t>
            </a:r>
          </a:p>
          <a:p>
            <a:r>
              <a:rPr lang="en-US" dirty="0" smtClean="0">
                <a:solidFill>
                  <a:schemeClr val="tx1">
                    <a:lumMod val="50000"/>
                    <a:lumOff val="50000"/>
                  </a:schemeClr>
                </a:solidFill>
              </a:rPr>
              <a:t>Capturing </a:t>
            </a:r>
            <a:r>
              <a:rPr lang="en-US" dirty="0">
                <a:solidFill>
                  <a:schemeClr val="tx1">
                    <a:lumMod val="50000"/>
                    <a:lumOff val="50000"/>
                  </a:schemeClr>
                </a:solidFill>
              </a:rPr>
              <a:t>Change Events from Oracle and MySQL</a:t>
            </a:r>
          </a:p>
          <a:p>
            <a:r>
              <a:rPr lang="en-US" dirty="0" smtClean="0">
                <a:solidFill>
                  <a:schemeClr val="tx1">
                    <a:lumMod val="50000"/>
                    <a:lumOff val="50000"/>
                  </a:schemeClr>
                </a:solidFill>
              </a:rPr>
              <a:t>Performance </a:t>
            </a:r>
            <a:r>
              <a:rPr lang="en-US" dirty="0" smtClean="0">
                <a:solidFill>
                  <a:schemeClr val="tx1">
                    <a:lumMod val="50000"/>
                    <a:lumOff val="50000"/>
                  </a:schemeClr>
                </a:solidFill>
              </a:rPr>
              <a:t>Benchmarks</a:t>
            </a:r>
          </a:p>
          <a:p>
            <a:r>
              <a:rPr lang="en-US" dirty="0" smtClean="0">
                <a:solidFill>
                  <a:schemeClr val="tx1">
                    <a:lumMod val="50000"/>
                    <a:lumOff val="50000"/>
                  </a:schemeClr>
                </a:solidFill>
              </a:rPr>
              <a:t>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11</a:t>
            </a:fld>
            <a:endParaRPr lang="en-US"/>
          </a:p>
        </p:txBody>
      </p:sp>
      <p:sp>
        <p:nvSpPr>
          <p:cNvPr id="2" name="Footer Placeholder 1"/>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27423511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r>
              <a:rPr lang="en-US" dirty="0"/>
              <a:t>SCN : System Change Number</a:t>
            </a:r>
          </a:p>
          <a:p>
            <a:pPr lvl="1"/>
            <a:r>
              <a:rPr lang="en-US" dirty="0"/>
              <a:t>Monotonically increasing external </a:t>
            </a:r>
            <a:r>
              <a:rPr lang="en-US" dirty="0" smtClean="0"/>
              <a:t>clock to tag change-sets.</a:t>
            </a:r>
          </a:p>
          <a:p>
            <a:pPr lvl="1"/>
            <a:endParaRPr lang="en-US" dirty="0"/>
          </a:p>
          <a:p>
            <a:r>
              <a:rPr lang="en-US" dirty="0" smtClean="0"/>
              <a:t>Consistency Window:</a:t>
            </a:r>
          </a:p>
          <a:p>
            <a:pPr lvl="1"/>
            <a:r>
              <a:rPr lang="en-US" dirty="0" smtClean="0"/>
              <a:t>Batch of Change events that preserve consistency.</a:t>
            </a:r>
          </a:p>
        </p:txBody>
      </p:sp>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12</a:t>
            </a:fld>
            <a:endParaRPr lang="en-US" dirty="0"/>
          </a:p>
        </p:txBody>
      </p:sp>
    </p:spTree>
    <p:extLst>
      <p:ext uri="{BB962C8B-B14F-4D97-AF65-F5344CB8AC3E}">
        <p14:creationId xmlns:p14="http://schemas.microsoft.com/office/powerpoint/2010/main" val="38434390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Overview</a:t>
            </a:r>
            <a:endParaRPr lang="en-US" dirty="0"/>
          </a:p>
        </p:txBody>
      </p:sp>
      <p:sp>
        <p:nvSpPr>
          <p:cNvPr id="3" name="Content Placeholder 2"/>
          <p:cNvSpPr>
            <a:spLocks noGrp="1"/>
          </p:cNvSpPr>
          <p:nvPr>
            <p:ph idx="1"/>
          </p:nvPr>
        </p:nvSpPr>
        <p:spPr/>
        <p:txBody>
          <a:bodyPr/>
          <a:lstStyle/>
          <a:p>
            <a:r>
              <a:rPr lang="en-US" b="1" dirty="0" smtClean="0"/>
              <a:t>LinkedIn’s Change Data Capture System</a:t>
            </a:r>
            <a:endParaRPr lang="en-US" dirty="0" smtClean="0"/>
          </a:p>
          <a:p>
            <a:r>
              <a:rPr lang="en-US" dirty="0" smtClean="0"/>
              <a:t>In use at LinkedIn since 2007 serving 30+ production databases.</a:t>
            </a:r>
          </a:p>
          <a:p>
            <a:r>
              <a:rPr lang="en-US" dirty="0" smtClean="0"/>
              <a:t>Implemented in Java </a:t>
            </a:r>
          </a:p>
          <a:p>
            <a:r>
              <a:rPr lang="en-US" dirty="0" smtClean="0"/>
              <a:t>Open</a:t>
            </a:r>
          </a:p>
          <a:p>
            <a:pPr lvl="1"/>
            <a:r>
              <a:rPr lang="en-US" dirty="0" smtClean="0"/>
              <a:t>API: </a:t>
            </a:r>
            <a:r>
              <a:rPr lang="en-US" dirty="0" smtClean="0"/>
              <a:t>HTTP/TCP</a:t>
            </a:r>
            <a:endParaRPr lang="en-US" dirty="0" smtClean="0"/>
          </a:p>
          <a:p>
            <a:pPr lvl="1"/>
            <a:r>
              <a:rPr lang="en-US" dirty="0" smtClean="0"/>
              <a:t>Data Serialization: Avro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9094566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726" y="203085"/>
            <a:ext cx="7867073" cy="1005840"/>
          </a:xfrm>
        </p:spPr>
        <p:txBody>
          <a:bodyPr/>
          <a:lstStyle/>
          <a:p>
            <a:r>
              <a:rPr lang="en-US" dirty="0" smtClean="0"/>
              <a:t>Initial Design </a:t>
            </a:r>
            <a:endParaRPr lang="en-US" dirty="0"/>
          </a:p>
        </p:txBody>
      </p:sp>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14</a:t>
            </a:fld>
            <a:endParaRPr lang="en-US" dirty="0"/>
          </a:p>
        </p:txBody>
      </p:sp>
      <p:sp>
        <p:nvSpPr>
          <p:cNvPr id="6" name="Content Placeholder 5"/>
          <p:cNvSpPr>
            <a:spLocks noGrp="1"/>
          </p:cNvSpPr>
          <p:nvPr>
            <p:ph idx="1"/>
          </p:nvPr>
        </p:nvSpPr>
        <p:spPr>
          <a:xfrm>
            <a:off x="2713182" y="1997364"/>
            <a:ext cx="715817" cy="81972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1600" dirty="0" smtClean="0"/>
              <a:t>DB</a:t>
            </a:r>
            <a:endParaRPr lang="en-US" sz="1600" dirty="0" smtClean="0"/>
          </a:p>
        </p:txBody>
      </p:sp>
      <p:sp>
        <p:nvSpPr>
          <p:cNvPr id="8" name="Rectangle 7"/>
          <p:cNvSpPr/>
          <p:nvPr/>
        </p:nvSpPr>
        <p:spPr>
          <a:xfrm>
            <a:off x="4433455" y="1858819"/>
            <a:ext cx="2066636" cy="10175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468091" y="1897927"/>
            <a:ext cx="1962727"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Broker(Relay)</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948917653"/>
              </p:ext>
            </p:extLst>
          </p:nvPr>
        </p:nvGraphicFramePr>
        <p:xfrm>
          <a:off x="4537365" y="2342954"/>
          <a:ext cx="1893453" cy="487680"/>
        </p:xfrm>
        <a:graphic>
          <a:graphicData uri="http://schemas.openxmlformats.org/drawingml/2006/table">
            <a:tbl>
              <a:tblPr firstRow="1" bandRow="1">
                <a:tableStyleId>{5C22544A-7EE6-4342-B048-85BDC9FD1C3A}</a:tableStyleId>
              </a:tblPr>
              <a:tblGrid>
                <a:gridCol w="201527"/>
                <a:gridCol w="1287587"/>
                <a:gridCol w="404339"/>
              </a:tblGrid>
              <a:tr h="372035">
                <a:tc>
                  <a:txBody>
                    <a:bodyPr/>
                    <a:lstStyle/>
                    <a:p>
                      <a:endParaRPr lang="en-US" dirty="0"/>
                    </a:p>
                  </a:txBody>
                  <a:tcPr marL="0" marR="0" marT="0" marB="0"/>
                </a:tc>
                <a:tc>
                  <a:txBody>
                    <a:bodyPr/>
                    <a:lstStyle/>
                    <a:p>
                      <a:r>
                        <a:rPr lang="en-US" sz="1600" dirty="0" smtClean="0"/>
                        <a:t>In Memory  </a:t>
                      </a:r>
                    </a:p>
                    <a:p>
                      <a:r>
                        <a:rPr lang="en-US" sz="1600" dirty="0" smtClean="0"/>
                        <a:t>   Buffer</a:t>
                      </a:r>
                      <a:endParaRPr lang="en-US" sz="1600" dirty="0"/>
                    </a:p>
                  </a:txBody>
                  <a:tcPr marL="0" marR="0" marT="0" marB="0" anchor="ctr" anchorCtr="1"/>
                </a:tc>
                <a:tc>
                  <a:txBody>
                    <a:bodyPr/>
                    <a:lstStyle/>
                    <a:p>
                      <a:endParaRPr lang="en-US" dirty="0"/>
                    </a:p>
                  </a:txBody>
                  <a:tcPr marL="0" marR="0" marT="0" marB="0"/>
                </a:tc>
              </a:tr>
            </a:tbl>
          </a:graphicData>
        </a:graphic>
      </p:graphicFrame>
      <p:sp>
        <p:nvSpPr>
          <p:cNvPr id="13" name="TextBox 12"/>
          <p:cNvSpPr txBox="1"/>
          <p:nvPr/>
        </p:nvSpPr>
        <p:spPr>
          <a:xfrm>
            <a:off x="3362036" y="1899719"/>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17" name="Straight Arrow Connector 16"/>
          <p:cNvCxnSpPr/>
          <p:nvPr/>
        </p:nvCxnSpPr>
        <p:spPr>
          <a:xfrm flipV="1">
            <a:off x="3394364" y="2436091"/>
            <a:ext cx="1050636"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804728" y="669636"/>
            <a:ext cx="1073727" cy="646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1</a:t>
            </a:r>
            <a:endParaRPr lang="en-US" dirty="0"/>
          </a:p>
        </p:txBody>
      </p:sp>
      <p:sp>
        <p:nvSpPr>
          <p:cNvPr id="21" name="Rectangle 20"/>
          <p:cNvSpPr/>
          <p:nvPr/>
        </p:nvSpPr>
        <p:spPr>
          <a:xfrm>
            <a:off x="7830127" y="1999673"/>
            <a:ext cx="1073727" cy="646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2</a:t>
            </a:r>
            <a:endParaRPr lang="en-US" dirty="0"/>
          </a:p>
        </p:txBody>
      </p:sp>
      <p:sp>
        <p:nvSpPr>
          <p:cNvPr id="22" name="Rectangle 21"/>
          <p:cNvSpPr/>
          <p:nvPr/>
        </p:nvSpPr>
        <p:spPr>
          <a:xfrm>
            <a:off x="7807036" y="3269672"/>
            <a:ext cx="1073727" cy="646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23" name="Rectangle 22"/>
          <p:cNvSpPr/>
          <p:nvPr/>
        </p:nvSpPr>
        <p:spPr>
          <a:xfrm>
            <a:off x="8185728" y="2574636"/>
            <a:ext cx="461818" cy="5888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a:t>
            </a:r>
            <a:endParaRPr lang="en-US" sz="2400" dirty="0">
              <a:solidFill>
                <a:schemeClr val="tx1"/>
              </a:solidFill>
            </a:endParaRPr>
          </a:p>
        </p:txBody>
      </p:sp>
      <p:sp>
        <p:nvSpPr>
          <p:cNvPr id="30" name="Rectangle 29"/>
          <p:cNvSpPr/>
          <p:nvPr/>
        </p:nvSpPr>
        <p:spPr>
          <a:xfrm>
            <a:off x="0" y="4664363"/>
            <a:ext cx="4341091" cy="161636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Pros:</a:t>
            </a:r>
          </a:p>
          <a:p>
            <a:pPr marL="342900" indent="-342900">
              <a:buAutoNum type="arabicPeriod"/>
            </a:pPr>
            <a:r>
              <a:rPr lang="en-US" dirty="0" smtClean="0">
                <a:solidFill>
                  <a:schemeClr val="tx1"/>
                </a:solidFill>
              </a:rPr>
              <a:t>Client Scaling</a:t>
            </a:r>
          </a:p>
          <a:p>
            <a:pPr marL="342900" indent="-342900">
              <a:buAutoNum type="arabicPeriod"/>
            </a:pPr>
            <a:r>
              <a:rPr lang="en-US" dirty="0" smtClean="0">
                <a:solidFill>
                  <a:schemeClr val="tx1"/>
                </a:solidFill>
              </a:rPr>
              <a:t>Isolation of DB and “fast” consumers</a:t>
            </a:r>
          </a:p>
        </p:txBody>
      </p:sp>
      <p:sp>
        <p:nvSpPr>
          <p:cNvPr id="31" name="Rectangle 30"/>
          <p:cNvSpPr/>
          <p:nvPr/>
        </p:nvSpPr>
        <p:spPr>
          <a:xfrm>
            <a:off x="4505036" y="4618181"/>
            <a:ext cx="4341091" cy="16879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Cons:</a:t>
            </a:r>
          </a:p>
          <a:p>
            <a:r>
              <a:rPr lang="en-US" dirty="0" smtClean="0">
                <a:solidFill>
                  <a:schemeClr val="tx1"/>
                </a:solidFill>
              </a:rPr>
              <a:t>Buffer has limited capacity. Wont be able to support “slow” or bootstrapping consumers.</a:t>
            </a:r>
          </a:p>
        </p:txBody>
      </p:sp>
      <p:cxnSp>
        <p:nvCxnSpPr>
          <p:cNvPr id="33" name="Straight Arrow Connector 32"/>
          <p:cNvCxnSpPr>
            <a:stCxn id="8" idx="3"/>
            <a:endCxn id="19" idx="1"/>
          </p:cNvCxnSpPr>
          <p:nvPr/>
        </p:nvCxnSpPr>
        <p:spPr>
          <a:xfrm flipV="1">
            <a:off x="6500091" y="992909"/>
            <a:ext cx="1304637" cy="13746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1" idx="1"/>
          </p:cNvCxnSpPr>
          <p:nvPr/>
        </p:nvCxnSpPr>
        <p:spPr>
          <a:xfrm flipV="1">
            <a:off x="6511636" y="2322946"/>
            <a:ext cx="1318491" cy="4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22" idx="1"/>
          </p:cNvCxnSpPr>
          <p:nvPr/>
        </p:nvCxnSpPr>
        <p:spPr>
          <a:xfrm>
            <a:off x="6500091" y="2401455"/>
            <a:ext cx="1306945" cy="11914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877455" y="1085273"/>
            <a:ext cx="11545" cy="33366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796637" y="1076036"/>
            <a:ext cx="1016001" cy="1129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accent1"/>
                </a:solidFill>
              </a:rPr>
              <a:t>Source clock timer</a:t>
            </a:r>
          </a:p>
          <a:p>
            <a:pPr algn="ctr"/>
            <a:r>
              <a:rPr lang="en-US" sz="1200" b="1" dirty="0" smtClean="0">
                <a:solidFill>
                  <a:schemeClr val="accent1"/>
                </a:solidFill>
              </a:rPr>
              <a:t>SCN</a:t>
            </a:r>
            <a:endParaRPr lang="en-US" sz="1200" b="1" dirty="0">
              <a:solidFill>
                <a:schemeClr val="accent1"/>
              </a:solidFill>
            </a:endParaRPr>
          </a:p>
        </p:txBody>
      </p:sp>
      <p:sp>
        <p:nvSpPr>
          <p:cNvPr id="43" name="Rectangle 42"/>
          <p:cNvSpPr/>
          <p:nvPr/>
        </p:nvSpPr>
        <p:spPr>
          <a:xfrm>
            <a:off x="323273" y="969818"/>
            <a:ext cx="738909" cy="2193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4" name="Rectangle 43"/>
          <p:cNvSpPr/>
          <p:nvPr/>
        </p:nvSpPr>
        <p:spPr>
          <a:xfrm>
            <a:off x="0" y="3385128"/>
            <a:ext cx="946727" cy="228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102400</a:t>
            </a:r>
            <a:endParaRPr lang="en-US" dirty="0">
              <a:solidFill>
                <a:schemeClr val="tx1"/>
              </a:solidFill>
            </a:endParaRPr>
          </a:p>
        </p:txBody>
      </p:sp>
      <p:grpSp>
        <p:nvGrpSpPr>
          <p:cNvPr id="45" name="Group 44"/>
          <p:cNvGrpSpPr/>
          <p:nvPr/>
        </p:nvGrpSpPr>
        <p:grpSpPr>
          <a:xfrm>
            <a:off x="888999" y="3498272"/>
            <a:ext cx="1154545" cy="277091"/>
            <a:chOff x="808182" y="5299364"/>
            <a:chExt cx="1154545" cy="277091"/>
          </a:xfrm>
        </p:grpSpPr>
        <p:cxnSp>
          <p:nvCxnSpPr>
            <p:cNvPr id="46" name="Straight Arrow Connector 45"/>
            <p:cNvCxnSpPr/>
            <p:nvPr/>
          </p:nvCxnSpPr>
          <p:spPr>
            <a:xfrm flipH="1" flipV="1">
              <a:off x="808182" y="5299364"/>
              <a:ext cx="877454"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235364" y="5380182"/>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DB</a:t>
              </a:r>
              <a:endParaRPr lang="en-US" sz="1200" dirty="0">
                <a:solidFill>
                  <a:schemeClr val="tx1"/>
                </a:solidFill>
              </a:endParaRPr>
            </a:p>
          </p:txBody>
        </p:sp>
      </p:grpSp>
      <p:grpSp>
        <p:nvGrpSpPr>
          <p:cNvPr id="48" name="Group 47"/>
          <p:cNvGrpSpPr/>
          <p:nvPr/>
        </p:nvGrpSpPr>
        <p:grpSpPr>
          <a:xfrm>
            <a:off x="1004455" y="2655455"/>
            <a:ext cx="741218" cy="695036"/>
            <a:chOff x="946727" y="3498273"/>
            <a:chExt cx="741218" cy="695036"/>
          </a:xfrm>
        </p:grpSpPr>
        <p:sp>
          <p:nvSpPr>
            <p:cNvPr id="49" name="Rectangle 48"/>
            <p:cNvSpPr/>
            <p:nvPr/>
          </p:nvSpPr>
          <p:spPr>
            <a:xfrm>
              <a:off x="946727" y="3498273"/>
              <a:ext cx="127000" cy="577272"/>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60582" y="3997036"/>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Broker</a:t>
              </a:r>
              <a:endParaRPr lang="en-US" sz="1200" dirty="0">
                <a:solidFill>
                  <a:schemeClr val="tx1"/>
                </a:solidFill>
              </a:endParaRPr>
            </a:p>
          </p:txBody>
        </p:sp>
      </p:grpSp>
      <p:sp>
        <p:nvSpPr>
          <p:cNvPr id="53" name="Rectangle 52"/>
          <p:cNvSpPr/>
          <p:nvPr/>
        </p:nvSpPr>
        <p:spPr>
          <a:xfrm>
            <a:off x="80818" y="2600038"/>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a:t>
            </a:r>
            <a:r>
              <a:rPr lang="en-US" dirty="0" smtClean="0">
                <a:solidFill>
                  <a:schemeClr val="tx1"/>
                </a:solidFill>
              </a:rPr>
              <a:t>0000</a:t>
            </a:r>
            <a:endParaRPr lang="en-US" dirty="0">
              <a:solidFill>
                <a:schemeClr val="tx1"/>
              </a:solidFill>
            </a:endParaRPr>
          </a:p>
        </p:txBody>
      </p:sp>
      <p:sp>
        <p:nvSpPr>
          <p:cNvPr id="54" name="Rectangle 53"/>
          <p:cNvSpPr/>
          <p:nvPr/>
        </p:nvSpPr>
        <p:spPr>
          <a:xfrm>
            <a:off x="0" y="3128819"/>
            <a:ext cx="946727" cy="1154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100000</a:t>
            </a:r>
            <a:endParaRPr lang="en-US" dirty="0">
              <a:solidFill>
                <a:schemeClr val="tx1"/>
              </a:solidFill>
            </a:endParaRPr>
          </a:p>
        </p:txBody>
      </p:sp>
      <p:sp>
        <p:nvSpPr>
          <p:cNvPr id="56" name="Rectangle 55"/>
          <p:cNvSpPr/>
          <p:nvPr/>
        </p:nvSpPr>
        <p:spPr>
          <a:xfrm>
            <a:off x="1009074" y="2867890"/>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3 </a:t>
            </a:r>
            <a:r>
              <a:rPr lang="en-US" sz="1200" dirty="0" err="1" smtClean="0">
                <a:solidFill>
                  <a:schemeClr val="tx1"/>
                </a:solidFill>
              </a:rPr>
              <a:t>hrs</a:t>
            </a:r>
            <a:endParaRPr lang="en-US" sz="1200" dirty="0">
              <a:solidFill>
                <a:schemeClr val="tx1"/>
              </a:solidFill>
            </a:endParaRPr>
          </a:p>
        </p:txBody>
      </p:sp>
    </p:spTree>
    <p:extLst>
      <p:ext uri="{BB962C8B-B14F-4D97-AF65-F5344CB8AC3E}">
        <p14:creationId xmlns:p14="http://schemas.microsoft.com/office/powerpoint/2010/main" val="3556766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726" y="203085"/>
            <a:ext cx="7867073" cy="1005840"/>
          </a:xfrm>
        </p:spPr>
        <p:txBody>
          <a:bodyPr/>
          <a:lstStyle/>
          <a:p>
            <a:pPr algn="ctr"/>
            <a:r>
              <a:rPr lang="en-US" dirty="0" smtClean="0"/>
              <a:t>Approach 1</a:t>
            </a:r>
            <a:endParaRPr lang="en-US" dirty="0"/>
          </a:p>
        </p:txBody>
      </p:sp>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15</a:t>
            </a:fld>
            <a:endParaRPr lang="en-US" dirty="0"/>
          </a:p>
        </p:txBody>
      </p:sp>
      <p:sp>
        <p:nvSpPr>
          <p:cNvPr id="6" name="Content Placeholder 5"/>
          <p:cNvSpPr>
            <a:spLocks noGrp="1"/>
          </p:cNvSpPr>
          <p:nvPr>
            <p:ph idx="1"/>
          </p:nvPr>
        </p:nvSpPr>
        <p:spPr>
          <a:xfrm>
            <a:off x="2713182" y="1997364"/>
            <a:ext cx="715817" cy="81972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1600" dirty="0" smtClean="0"/>
              <a:t>DB</a:t>
            </a:r>
            <a:endParaRPr lang="en-US" sz="1600" dirty="0" smtClean="0"/>
          </a:p>
        </p:txBody>
      </p:sp>
      <p:sp>
        <p:nvSpPr>
          <p:cNvPr id="8" name="Rectangle 7"/>
          <p:cNvSpPr/>
          <p:nvPr/>
        </p:nvSpPr>
        <p:spPr>
          <a:xfrm>
            <a:off x="4433455" y="1858819"/>
            <a:ext cx="2066636" cy="10175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468091" y="1897927"/>
            <a:ext cx="1962727"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Broker(Relay)</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860338053"/>
              </p:ext>
            </p:extLst>
          </p:nvPr>
        </p:nvGraphicFramePr>
        <p:xfrm>
          <a:off x="4537365" y="2342954"/>
          <a:ext cx="1893453" cy="487680"/>
        </p:xfrm>
        <a:graphic>
          <a:graphicData uri="http://schemas.openxmlformats.org/drawingml/2006/table">
            <a:tbl>
              <a:tblPr firstRow="1" bandRow="1">
                <a:tableStyleId>{5C22544A-7EE6-4342-B048-85BDC9FD1C3A}</a:tableStyleId>
              </a:tblPr>
              <a:tblGrid>
                <a:gridCol w="201527"/>
                <a:gridCol w="1287587"/>
                <a:gridCol w="404339"/>
              </a:tblGrid>
              <a:tr h="372035">
                <a:tc>
                  <a:txBody>
                    <a:bodyPr/>
                    <a:lstStyle/>
                    <a:p>
                      <a:endParaRPr lang="en-US" dirty="0"/>
                    </a:p>
                  </a:txBody>
                  <a:tcPr marL="0" marR="0" marT="0" marB="0"/>
                </a:tc>
                <a:tc>
                  <a:txBody>
                    <a:bodyPr/>
                    <a:lstStyle/>
                    <a:p>
                      <a:r>
                        <a:rPr lang="en-US" sz="1600" dirty="0" smtClean="0"/>
                        <a:t>In Memory  </a:t>
                      </a:r>
                    </a:p>
                    <a:p>
                      <a:r>
                        <a:rPr lang="en-US" sz="1600" dirty="0" smtClean="0"/>
                        <a:t>   Buffer</a:t>
                      </a:r>
                      <a:endParaRPr lang="en-US" sz="1600" dirty="0"/>
                    </a:p>
                  </a:txBody>
                  <a:tcPr marL="0" marR="0" marT="0" marB="0" anchor="ctr" anchorCtr="1"/>
                </a:tc>
                <a:tc>
                  <a:txBody>
                    <a:bodyPr/>
                    <a:lstStyle/>
                    <a:p>
                      <a:endParaRPr lang="en-US" dirty="0"/>
                    </a:p>
                  </a:txBody>
                  <a:tcPr marL="0" marR="0" marT="0" marB="0"/>
                </a:tc>
              </a:tr>
            </a:tbl>
          </a:graphicData>
        </a:graphic>
      </p:graphicFrame>
      <p:sp>
        <p:nvSpPr>
          <p:cNvPr id="13" name="TextBox 12"/>
          <p:cNvSpPr txBox="1"/>
          <p:nvPr/>
        </p:nvSpPr>
        <p:spPr>
          <a:xfrm>
            <a:off x="3362036" y="1899719"/>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17" name="Straight Arrow Connector 16"/>
          <p:cNvCxnSpPr/>
          <p:nvPr/>
        </p:nvCxnSpPr>
        <p:spPr>
          <a:xfrm flipV="1">
            <a:off x="3394364" y="2436091"/>
            <a:ext cx="1050636"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804728" y="669636"/>
            <a:ext cx="1073727" cy="646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1</a:t>
            </a:r>
            <a:endParaRPr lang="en-US" dirty="0"/>
          </a:p>
        </p:txBody>
      </p:sp>
      <p:sp>
        <p:nvSpPr>
          <p:cNvPr id="21" name="Rectangle 20"/>
          <p:cNvSpPr/>
          <p:nvPr/>
        </p:nvSpPr>
        <p:spPr>
          <a:xfrm>
            <a:off x="7830127" y="1999673"/>
            <a:ext cx="1073727" cy="646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2</a:t>
            </a:r>
            <a:endParaRPr lang="en-US" dirty="0"/>
          </a:p>
        </p:txBody>
      </p:sp>
      <p:sp>
        <p:nvSpPr>
          <p:cNvPr id="22" name="Rectangle 21"/>
          <p:cNvSpPr/>
          <p:nvPr/>
        </p:nvSpPr>
        <p:spPr>
          <a:xfrm>
            <a:off x="7807036" y="3269672"/>
            <a:ext cx="1073727" cy="64654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(slow)</a:t>
            </a:r>
            <a:endParaRPr lang="en-US" dirty="0">
              <a:solidFill>
                <a:schemeClr val="tx1"/>
              </a:solidFill>
            </a:endParaRPr>
          </a:p>
        </p:txBody>
      </p:sp>
      <p:sp>
        <p:nvSpPr>
          <p:cNvPr id="23" name="Rectangle 22"/>
          <p:cNvSpPr/>
          <p:nvPr/>
        </p:nvSpPr>
        <p:spPr>
          <a:xfrm>
            <a:off x="8185728" y="2574636"/>
            <a:ext cx="461818" cy="5888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a:t>
            </a:r>
            <a:endParaRPr lang="en-US" sz="2400" dirty="0">
              <a:solidFill>
                <a:schemeClr val="tx1"/>
              </a:solidFill>
            </a:endParaRPr>
          </a:p>
        </p:txBody>
      </p:sp>
      <p:sp>
        <p:nvSpPr>
          <p:cNvPr id="31" name="Rectangle 30"/>
          <p:cNvSpPr/>
          <p:nvPr/>
        </p:nvSpPr>
        <p:spPr>
          <a:xfrm>
            <a:off x="4341091" y="4664362"/>
            <a:ext cx="4802909" cy="16879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Cons:</a:t>
            </a:r>
          </a:p>
          <a:p>
            <a:pPr marL="342900" indent="-342900">
              <a:buAutoNum type="arabicPeriod"/>
            </a:pPr>
            <a:r>
              <a:rPr lang="en-US" dirty="0" smtClean="0">
                <a:solidFill>
                  <a:schemeClr val="tx1"/>
                </a:solidFill>
              </a:rPr>
              <a:t>Logs cannot hold infinite change-set. Cannot support “bootstrapping” clients.</a:t>
            </a:r>
          </a:p>
          <a:p>
            <a:pPr marL="342900" indent="-342900">
              <a:buAutoNum type="arabicPeriod"/>
            </a:pPr>
            <a:r>
              <a:rPr lang="en-US" dirty="0" smtClean="0">
                <a:solidFill>
                  <a:schemeClr val="tx1"/>
                </a:solidFill>
              </a:rPr>
              <a:t>Non-Optimal for tables with frequent updates</a:t>
            </a:r>
          </a:p>
          <a:p>
            <a:endParaRPr lang="en-US" dirty="0" smtClean="0">
              <a:solidFill>
                <a:schemeClr val="tx1"/>
              </a:solidFill>
            </a:endParaRPr>
          </a:p>
        </p:txBody>
      </p:sp>
      <p:cxnSp>
        <p:nvCxnSpPr>
          <p:cNvPr id="33" name="Straight Arrow Connector 32"/>
          <p:cNvCxnSpPr>
            <a:stCxn id="8" idx="3"/>
            <a:endCxn id="19" idx="1"/>
          </p:cNvCxnSpPr>
          <p:nvPr/>
        </p:nvCxnSpPr>
        <p:spPr>
          <a:xfrm flipV="1">
            <a:off x="6500091" y="992909"/>
            <a:ext cx="1304637" cy="13746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1" idx="1"/>
          </p:cNvCxnSpPr>
          <p:nvPr/>
        </p:nvCxnSpPr>
        <p:spPr>
          <a:xfrm flipV="1">
            <a:off x="6511636" y="2322946"/>
            <a:ext cx="1318491" cy="4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2" idx="3"/>
            <a:endCxn id="22" idx="1"/>
          </p:cNvCxnSpPr>
          <p:nvPr/>
        </p:nvCxnSpPr>
        <p:spPr>
          <a:xfrm flipV="1">
            <a:off x="6502400" y="3592945"/>
            <a:ext cx="1304636" cy="4279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877455" y="1085273"/>
            <a:ext cx="11545" cy="33366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842819" y="383309"/>
            <a:ext cx="1016001" cy="1129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accent1"/>
                </a:solidFill>
              </a:rPr>
              <a:t>Source clock timer</a:t>
            </a:r>
          </a:p>
          <a:p>
            <a:pPr algn="ctr"/>
            <a:r>
              <a:rPr lang="en-US" sz="1200" b="1" dirty="0" smtClean="0">
                <a:solidFill>
                  <a:schemeClr val="accent1"/>
                </a:solidFill>
              </a:rPr>
              <a:t>SCN</a:t>
            </a:r>
            <a:endParaRPr lang="en-US" sz="1200" b="1" dirty="0">
              <a:solidFill>
                <a:schemeClr val="accent1"/>
              </a:solidFill>
            </a:endParaRPr>
          </a:p>
        </p:txBody>
      </p:sp>
      <p:sp>
        <p:nvSpPr>
          <p:cNvPr id="43" name="Rectangle 42"/>
          <p:cNvSpPr/>
          <p:nvPr/>
        </p:nvSpPr>
        <p:spPr>
          <a:xfrm>
            <a:off x="323273" y="969818"/>
            <a:ext cx="738909" cy="2193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4" name="Rectangle 43"/>
          <p:cNvSpPr/>
          <p:nvPr/>
        </p:nvSpPr>
        <p:spPr>
          <a:xfrm>
            <a:off x="0" y="3385128"/>
            <a:ext cx="946727" cy="228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102400</a:t>
            </a:r>
            <a:endParaRPr lang="en-US" dirty="0">
              <a:solidFill>
                <a:schemeClr val="tx1"/>
              </a:solidFill>
            </a:endParaRPr>
          </a:p>
        </p:txBody>
      </p:sp>
      <p:grpSp>
        <p:nvGrpSpPr>
          <p:cNvPr id="45" name="Group 44"/>
          <p:cNvGrpSpPr/>
          <p:nvPr/>
        </p:nvGrpSpPr>
        <p:grpSpPr>
          <a:xfrm>
            <a:off x="888999" y="3498272"/>
            <a:ext cx="1154545" cy="277091"/>
            <a:chOff x="808182" y="5299364"/>
            <a:chExt cx="1154545" cy="277091"/>
          </a:xfrm>
        </p:grpSpPr>
        <p:cxnSp>
          <p:nvCxnSpPr>
            <p:cNvPr id="46" name="Straight Arrow Connector 45"/>
            <p:cNvCxnSpPr/>
            <p:nvPr/>
          </p:nvCxnSpPr>
          <p:spPr>
            <a:xfrm flipH="1" flipV="1">
              <a:off x="808182" y="5299364"/>
              <a:ext cx="877454"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235364" y="5380182"/>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DB</a:t>
              </a:r>
              <a:endParaRPr lang="en-US" sz="1200" dirty="0">
                <a:solidFill>
                  <a:schemeClr val="tx1"/>
                </a:solidFill>
              </a:endParaRPr>
            </a:p>
          </p:txBody>
        </p:sp>
      </p:grpSp>
      <p:grpSp>
        <p:nvGrpSpPr>
          <p:cNvPr id="48" name="Group 47"/>
          <p:cNvGrpSpPr/>
          <p:nvPr/>
        </p:nvGrpSpPr>
        <p:grpSpPr>
          <a:xfrm>
            <a:off x="902855" y="2690091"/>
            <a:ext cx="727363" cy="741218"/>
            <a:chOff x="845127" y="3532909"/>
            <a:chExt cx="727363" cy="741218"/>
          </a:xfrm>
        </p:grpSpPr>
        <p:sp>
          <p:nvSpPr>
            <p:cNvPr id="49" name="Rectangle 48"/>
            <p:cNvSpPr/>
            <p:nvPr/>
          </p:nvSpPr>
          <p:spPr>
            <a:xfrm>
              <a:off x="914401" y="3532909"/>
              <a:ext cx="45719" cy="669636"/>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845127" y="4077854"/>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Broker</a:t>
              </a:r>
              <a:endParaRPr lang="en-US" sz="1200" dirty="0">
                <a:solidFill>
                  <a:schemeClr val="tx1"/>
                </a:solidFill>
              </a:endParaRPr>
            </a:p>
          </p:txBody>
        </p:sp>
      </p:grpSp>
      <p:sp>
        <p:nvSpPr>
          <p:cNvPr id="53" name="Rectangle 52"/>
          <p:cNvSpPr/>
          <p:nvPr/>
        </p:nvSpPr>
        <p:spPr>
          <a:xfrm>
            <a:off x="92363" y="2542311"/>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a:t>
            </a:r>
            <a:r>
              <a:rPr lang="en-US" dirty="0" smtClean="0">
                <a:solidFill>
                  <a:schemeClr val="tx1"/>
                </a:solidFill>
              </a:rPr>
              <a:t>0000</a:t>
            </a:r>
            <a:endParaRPr lang="en-US" dirty="0">
              <a:solidFill>
                <a:schemeClr val="tx1"/>
              </a:solidFill>
            </a:endParaRPr>
          </a:p>
        </p:txBody>
      </p:sp>
      <p:sp>
        <p:nvSpPr>
          <p:cNvPr id="54" name="Rectangle 53"/>
          <p:cNvSpPr/>
          <p:nvPr/>
        </p:nvSpPr>
        <p:spPr>
          <a:xfrm>
            <a:off x="0" y="3221182"/>
            <a:ext cx="946727" cy="1154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100000</a:t>
            </a:r>
            <a:endParaRPr lang="en-US" dirty="0">
              <a:solidFill>
                <a:schemeClr val="tx1"/>
              </a:solidFill>
            </a:endParaRPr>
          </a:p>
        </p:txBody>
      </p:sp>
      <p:sp>
        <p:nvSpPr>
          <p:cNvPr id="32" name="Rectangle 31"/>
          <p:cNvSpPr/>
          <p:nvPr/>
        </p:nvSpPr>
        <p:spPr>
          <a:xfrm>
            <a:off x="4435764" y="3512128"/>
            <a:ext cx="2066636" cy="10175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Persistent Log</a:t>
            </a:r>
            <a:endParaRPr lang="en-US" dirty="0">
              <a:solidFill>
                <a:schemeClr val="accent1"/>
              </a:solidFill>
            </a:endParaRPr>
          </a:p>
        </p:txBody>
      </p:sp>
      <p:sp>
        <p:nvSpPr>
          <p:cNvPr id="3" name="TextBox 2"/>
          <p:cNvSpPr txBox="1"/>
          <p:nvPr/>
        </p:nvSpPr>
        <p:spPr>
          <a:xfrm>
            <a:off x="5126182" y="385618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11" name="Straight Arrow Connector 10"/>
          <p:cNvCxnSpPr/>
          <p:nvPr/>
        </p:nvCxnSpPr>
        <p:spPr>
          <a:xfrm flipH="1">
            <a:off x="5322455" y="2909455"/>
            <a:ext cx="23090" cy="635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1200728" y="1974273"/>
            <a:ext cx="69272" cy="1029854"/>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92364" y="2867892"/>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90000</a:t>
            </a:r>
            <a:endParaRPr lang="en-US" dirty="0">
              <a:solidFill>
                <a:schemeClr val="tx1"/>
              </a:solidFill>
            </a:endParaRPr>
          </a:p>
        </p:txBody>
      </p:sp>
      <p:sp>
        <p:nvSpPr>
          <p:cNvPr id="50" name="Rectangle 49"/>
          <p:cNvSpPr/>
          <p:nvPr/>
        </p:nvSpPr>
        <p:spPr>
          <a:xfrm>
            <a:off x="83126" y="1898075"/>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30000</a:t>
            </a:r>
            <a:endParaRPr lang="en-US" dirty="0">
              <a:solidFill>
                <a:schemeClr val="tx1"/>
              </a:solidFill>
            </a:endParaRPr>
          </a:p>
        </p:txBody>
      </p:sp>
      <p:sp>
        <p:nvSpPr>
          <p:cNvPr id="51" name="Rectangle 50"/>
          <p:cNvSpPr/>
          <p:nvPr/>
        </p:nvSpPr>
        <p:spPr>
          <a:xfrm>
            <a:off x="1089892" y="2856345"/>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Log</a:t>
            </a:r>
            <a:endParaRPr lang="en-US" sz="1200" dirty="0">
              <a:solidFill>
                <a:schemeClr val="tx1"/>
              </a:solidFill>
            </a:endParaRPr>
          </a:p>
        </p:txBody>
      </p:sp>
      <p:sp>
        <p:nvSpPr>
          <p:cNvPr id="55" name="Rectangle 54"/>
          <p:cNvSpPr/>
          <p:nvPr/>
        </p:nvSpPr>
        <p:spPr>
          <a:xfrm>
            <a:off x="83128" y="4655126"/>
            <a:ext cx="4061690" cy="16879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Pros:</a:t>
            </a:r>
          </a:p>
          <a:p>
            <a:endParaRPr lang="en-US" dirty="0" smtClean="0">
              <a:solidFill>
                <a:schemeClr val="tx1"/>
              </a:solidFill>
            </a:endParaRPr>
          </a:p>
          <a:p>
            <a:pPr marL="342900" indent="-342900">
              <a:buAutoNum type="arabicPeriod"/>
            </a:pPr>
            <a:r>
              <a:rPr lang="en-US" dirty="0" smtClean="0">
                <a:solidFill>
                  <a:schemeClr val="tx1"/>
                </a:solidFill>
              </a:rPr>
              <a:t>Able to serve “slow” consumer and long look-back queries with a “consistent view”</a:t>
            </a:r>
          </a:p>
          <a:p>
            <a:pPr marL="342900" indent="-342900">
              <a:buAutoNum type="arabicPeriod"/>
            </a:pPr>
            <a:endParaRPr lang="en-US" dirty="0" smtClean="0">
              <a:solidFill>
                <a:schemeClr val="tx1"/>
              </a:solidFill>
            </a:endParaRPr>
          </a:p>
        </p:txBody>
      </p:sp>
      <p:sp>
        <p:nvSpPr>
          <p:cNvPr id="56" name="Rectangle 55"/>
          <p:cNvSpPr/>
          <p:nvPr/>
        </p:nvSpPr>
        <p:spPr>
          <a:xfrm>
            <a:off x="835892" y="3087253"/>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3 </a:t>
            </a:r>
            <a:r>
              <a:rPr lang="en-US" sz="1200" dirty="0" err="1" smtClean="0">
                <a:solidFill>
                  <a:schemeClr val="tx1"/>
                </a:solidFill>
              </a:rPr>
              <a:t>hrs</a:t>
            </a:r>
            <a:endParaRPr lang="en-US" sz="1200" dirty="0">
              <a:solidFill>
                <a:schemeClr val="tx1"/>
              </a:solidFill>
            </a:endParaRPr>
          </a:p>
        </p:txBody>
      </p:sp>
      <p:sp>
        <p:nvSpPr>
          <p:cNvPr id="57" name="Rectangle 56"/>
          <p:cNvSpPr/>
          <p:nvPr/>
        </p:nvSpPr>
        <p:spPr>
          <a:xfrm>
            <a:off x="1253837" y="2419926"/>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10 days</a:t>
            </a:r>
            <a:endParaRPr lang="en-US" sz="1200" dirty="0">
              <a:solidFill>
                <a:schemeClr val="tx1"/>
              </a:solidFill>
            </a:endParaRPr>
          </a:p>
        </p:txBody>
      </p:sp>
    </p:spTree>
    <p:extLst>
      <p:ext uri="{BB962C8B-B14F-4D97-AF65-F5344CB8AC3E}">
        <p14:creationId xmlns:p14="http://schemas.microsoft.com/office/powerpoint/2010/main" val="1699144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8" grpId="0" animBg="1"/>
      <p:bldP spid="51" grpId="0"/>
      <p:bldP spid="55" grpId="0" animBg="1"/>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726" y="203085"/>
            <a:ext cx="7867073" cy="1005840"/>
          </a:xfrm>
        </p:spPr>
        <p:txBody>
          <a:bodyPr/>
          <a:lstStyle/>
          <a:p>
            <a:pPr algn="ctr"/>
            <a:r>
              <a:rPr lang="en-US" dirty="0" smtClean="0"/>
              <a:t>Approach 2</a:t>
            </a:r>
            <a:endParaRPr lang="en-US" dirty="0"/>
          </a:p>
        </p:txBody>
      </p:sp>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16</a:t>
            </a:fld>
            <a:endParaRPr lang="en-US" dirty="0"/>
          </a:p>
        </p:txBody>
      </p:sp>
      <p:sp>
        <p:nvSpPr>
          <p:cNvPr id="6" name="Content Placeholder 5"/>
          <p:cNvSpPr>
            <a:spLocks noGrp="1"/>
          </p:cNvSpPr>
          <p:nvPr>
            <p:ph idx="1"/>
          </p:nvPr>
        </p:nvSpPr>
        <p:spPr>
          <a:xfrm>
            <a:off x="2713182" y="1997364"/>
            <a:ext cx="715817" cy="81972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1600" dirty="0" smtClean="0"/>
              <a:t>DB</a:t>
            </a:r>
            <a:endParaRPr lang="en-US" sz="1600" dirty="0" smtClean="0"/>
          </a:p>
        </p:txBody>
      </p:sp>
      <p:sp>
        <p:nvSpPr>
          <p:cNvPr id="8" name="Rectangle 7"/>
          <p:cNvSpPr/>
          <p:nvPr/>
        </p:nvSpPr>
        <p:spPr>
          <a:xfrm>
            <a:off x="4433455" y="1858819"/>
            <a:ext cx="2066636" cy="10175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468091" y="1897927"/>
            <a:ext cx="1962727"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Broker(Relay)</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286330329"/>
              </p:ext>
            </p:extLst>
          </p:nvPr>
        </p:nvGraphicFramePr>
        <p:xfrm>
          <a:off x="4537365" y="2342954"/>
          <a:ext cx="1893453" cy="487680"/>
        </p:xfrm>
        <a:graphic>
          <a:graphicData uri="http://schemas.openxmlformats.org/drawingml/2006/table">
            <a:tbl>
              <a:tblPr firstRow="1" bandRow="1">
                <a:tableStyleId>{5C22544A-7EE6-4342-B048-85BDC9FD1C3A}</a:tableStyleId>
              </a:tblPr>
              <a:tblGrid>
                <a:gridCol w="201527"/>
                <a:gridCol w="1287587"/>
                <a:gridCol w="404339"/>
              </a:tblGrid>
              <a:tr h="372035">
                <a:tc>
                  <a:txBody>
                    <a:bodyPr/>
                    <a:lstStyle/>
                    <a:p>
                      <a:endParaRPr lang="en-US" dirty="0"/>
                    </a:p>
                  </a:txBody>
                  <a:tcPr marL="0" marR="0" marT="0" marB="0"/>
                </a:tc>
                <a:tc>
                  <a:txBody>
                    <a:bodyPr/>
                    <a:lstStyle/>
                    <a:p>
                      <a:r>
                        <a:rPr lang="en-US" sz="1600" dirty="0" smtClean="0"/>
                        <a:t>In Memory  </a:t>
                      </a:r>
                    </a:p>
                    <a:p>
                      <a:r>
                        <a:rPr lang="en-US" sz="1600" dirty="0" smtClean="0"/>
                        <a:t>   Buffer</a:t>
                      </a:r>
                      <a:endParaRPr lang="en-US" sz="1600" dirty="0"/>
                    </a:p>
                  </a:txBody>
                  <a:tcPr marL="0" marR="0" marT="0" marB="0" anchor="ctr" anchorCtr="1"/>
                </a:tc>
                <a:tc>
                  <a:txBody>
                    <a:bodyPr/>
                    <a:lstStyle/>
                    <a:p>
                      <a:endParaRPr lang="en-US" dirty="0"/>
                    </a:p>
                  </a:txBody>
                  <a:tcPr marL="0" marR="0" marT="0" marB="0"/>
                </a:tc>
              </a:tr>
            </a:tbl>
          </a:graphicData>
        </a:graphic>
      </p:graphicFrame>
      <p:sp>
        <p:nvSpPr>
          <p:cNvPr id="13" name="TextBox 12"/>
          <p:cNvSpPr txBox="1"/>
          <p:nvPr/>
        </p:nvSpPr>
        <p:spPr>
          <a:xfrm>
            <a:off x="3362036" y="1899719"/>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17" name="Straight Arrow Connector 16"/>
          <p:cNvCxnSpPr/>
          <p:nvPr/>
        </p:nvCxnSpPr>
        <p:spPr>
          <a:xfrm flipV="1">
            <a:off x="3394364" y="2436091"/>
            <a:ext cx="1050636"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804728" y="669636"/>
            <a:ext cx="1073727" cy="646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1</a:t>
            </a:r>
            <a:endParaRPr lang="en-US" dirty="0"/>
          </a:p>
        </p:txBody>
      </p:sp>
      <p:sp>
        <p:nvSpPr>
          <p:cNvPr id="21" name="Rectangle 20"/>
          <p:cNvSpPr/>
          <p:nvPr/>
        </p:nvSpPr>
        <p:spPr>
          <a:xfrm>
            <a:off x="7830127" y="1999673"/>
            <a:ext cx="1073727" cy="646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2</a:t>
            </a:r>
            <a:endParaRPr lang="en-US" dirty="0"/>
          </a:p>
        </p:txBody>
      </p:sp>
      <p:sp>
        <p:nvSpPr>
          <p:cNvPr id="22" name="Rectangle 21"/>
          <p:cNvSpPr/>
          <p:nvPr/>
        </p:nvSpPr>
        <p:spPr>
          <a:xfrm>
            <a:off x="7700818" y="3269672"/>
            <a:ext cx="1246909" cy="646546"/>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Client (bootstrapping)</a:t>
            </a:r>
            <a:endParaRPr lang="en-US" sz="1200" dirty="0">
              <a:solidFill>
                <a:schemeClr val="tx1"/>
              </a:solidFill>
            </a:endParaRPr>
          </a:p>
        </p:txBody>
      </p:sp>
      <p:sp>
        <p:nvSpPr>
          <p:cNvPr id="23" name="Rectangle 22"/>
          <p:cNvSpPr/>
          <p:nvPr/>
        </p:nvSpPr>
        <p:spPr>
          <a:xfrm>
            <a:off x="8185728" y="2574636"/>
            <a:ext cx="461818" cy="5888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a:t>
            </a:r>
            <a:endParaRPr lang="en-US" sz="2400" dirty="0">
              <a:solidFill>
                <a:schemeClr val="tx1"/>
              </a:solidFill>
            </a:endParaRPr>
          </a:p>
        </p:txBody>
      </p:sp>
      <p:sp>
        <p:nvSpPr>
          <p:cNvPr id="31" name="Rectangle 30"/>
          <p:cNvSpPr/>
          <p:nvPr/>
        </p:nvSpPr>
        <p:spPr>
          <a:xfrm>
            <a:off x="4237181" y="5045364"/>
            <a:ext cx="4805219" cy="117994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Cons:</a:t>
            </a:r>
          </a:p>
          <a:p>
            <a:r>
              <a:rPr lang="en-US" dirty="0" smtClean="0">
                <a:solidFill>
                  <a:schemeClr val="tx1"/>
                </a:solidFill>
              </a:rPr>
              <a:t>1. Cannot get consistent view without locking. Scalability issue.</a:t>
            </a:r>
          </a:p>
        </p:txBody>
      </p:sp>
      <p:cxnSp>
        <p:nvCxnSpPr>
          <p:cNvPr id="33" name="Straight Arrow Connector 32"/>
          <p:cNvCxnSpPr>
            <a:stCxn id="8" idx="3"/>
            <a:endCxn id="19" idx="1"/>
          </p:cNvCxnSpPr>
          <p:nvPr/>
        </p:nvCxnSpPr>
        <p:spPr>
          <a:xfrm flipV="1">
            <a:off x="6500091" y="992909"/>
            <a:ext cx="1304637" cy="13746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1" idx="1"/>
          </p:cNvCxnSpPr>
          <p:nvPr/>
        </p:nvCxnSpPr>
        <p:spPr>
          <a:xfrm flipV="1">
            <a:off x="6511636" y="2322946"/>
            <a:ext cx="1318491" cy="4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55" idx="4"/>
            <a:endCxn id="22" idx="1"/>
          </p:cNvCxnSpPr>
          <p:nvPr/>
        </p:nvCxnSpPr>
        <p:spPr>
          <a:xfrm flipV="1">
            <a:off x="5888182" y="3592945"/>
            <a:ext cx="1812636" cy="3983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877455" y="1085273"/>
            <a:ext cx="11545" cy="33366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704273" y="244763"/>
            <a:ext cx="1016001" cy="1129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accent1"/>
                </a:solidFill>
              </a:rPr>
              <a:t>Source clock timer</a:t>
            </a:r>
          </a:p>
          <a:p>
            <a:pPr algn="ctr"/>
            <a:r>
              <a:rPr lang="en-US" sz="1200" b="1" dirty="0" smtClean="0">
                <a:solidFill>
                  <a:schemeClr val="accent1"/>
                </a:solidFill>
              </a:rPr>
              <a:t>SCN</a:t>
            </a:r>
            <a:endParaRPr lang="en-US" sz="1200" b="1" dirty="0">
              <a:solidFill>
                <a:schemeClr val="accent1"/>
              </a:solidFill>
            </a:endParaRPr>
          </a:p>
        </p:txBody>
      </p:sp>
      <p:sp>
        <p:nvSpPr>
          <p:cNvPr id="43" name="Rectangle 42"/>
          <p:cNvSpPr/>
          <p:nvPr/>
        </p:nvSpPr>
        <p:spPr>
          <a:xfrm>
            <a:off x="323273" y="969818"/>
            <a:ext cx="738909" cy="2193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4" name="Rectangle 43"/>
          <p:cNvSpPr/>
          <p:nvPr/>
        </p:nvSpPr>
        <p:spPr>
          <a:xfrm>
            <a:off x="0" y="3385128"/>
            <a:ext cx="946727" cy="228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102400</a:t>
            </a:r>
            <a:endParaRPr lang="en-US" dirty="0">
              <a:solidFill>
                <a:schemeClr val="tx1"/>
              </a:solidFill>
            </a:endParaRPr>
          </a:p>
        </p:txBody>
      </p:sp>
      <p:grpSp>
        <p:nvGrpSpPr>
          <p:cNvPr id="45" name="Group 44"/>
          <p:cNvGrpSpPr/>
          <p:nvPr/>
        </p:nvGrpSpPr>
        <p:grpSpPr>
          <a:xfrm>
            <a:off x="888999" y="3498272"/>
            <a:ext cx="1154545" cy="277091"/>
            <a:chOff x="808182" y="5299364"/>
            <a:chExt cx="1154545" cy="277091"/>
          </a:xfrm>
        </p:grpSpPr>
        <p:cxnSp>
          <p:nvCxnSpPr>
            <p:cNvPr id="46" name="Straight Arrow Connector 45"/>
            <p:cNvCxnSpPr/>
            <p:nvPr/>
          </p:nvCxnSpPr>
          <p:spPr>
            <a:xfrm flipH="1" flipV="1">
              <a:off x="808182" y="5299364"/>
              <a:ext cx="877454"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235364" y="5380182"/>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DB</a:t>
              </a:r>
              <a:endParaRPr lang="en-US" sz="1200" dirty="0">
                <a:solidFill>
                  <a:schemeClr val="tx1"/>
                </a:solidFill>
              </a:endParaRPr>
            </a:p>
          </p:txBody>
        </p:sp>
      </p:grpSp>
      <p:grpSp>
        <p:nvGrpSpPr>
          <p:cNvPr id="48" name="Group 47"/>
          <p:cNvGrpSpPr/>
          <p:nvPr/>
        </p:nvGrpSpPr>
        <p:grpSpPr>
          <a:xfrm>
            <a:off x="879765" y="2690091"/>
            <a:ext cx="727363" cy="775855"/>
            <a:chOff x="822037" y="3532909"/>
            <a:chExt cx="727363" cy="775855"/>
          </a:xfrm>
        </p:grpSpPr>
        <p:sp>
          <p:nvSpPr>
            <p:cNvPr id="49" name="Rectangle 48"/>
            <p:cNvSpPr/>
            <p:nvPr/>
          </p:nvSpPr>
          <p:spPr>
            <a:xfrm>
              <a:off x="914401" y="3532909"/>
              <a:ext cx="45719" cy="669636"/>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822037" y="4112491"/>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Broker</a:t>
              </a:r>
              <a:endParaRPr lang="en-US" sz="1200" dirty="0">
                <a:solidFill>
                  <a:schemeClr val="tx1"/>
                </a:solidFill>
              </a:endParaRPr>
            </a:p>
          </p:txBody>
        </p:sp>
      </p:grpSp>
      <p:sp>
        <p:nvSpPr>
          <p:cNvPr id="53" name="Rectangle 52"/>
          <p:cNvSpPr/>
          <p:nvPr/>
        </p:nvSpPr>
        <p:spPr>
          <a:xfrm>
            <a:off x="92363" y="2542311"/>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a:t>
            </a:r>
            <a:r>
              <a:rPr lang="en-US" dirty="0" smtClean="0">
                <a:solidFill>
                  <a:schemeClr val="tx1"/>
                </a:solidFill>
              </a:rPr>
              <a:t>0000</a:t>
            </a:r>
            <a:endParaRPr lang="en-US" dirty="0">
              <a:solidFill>
                <a:schemeClr val="tx1"/>
              </a:solidFill>
            </a:endParaRPr>
          </a:p>
        </p:txBody>
      </p:sp>
      <p:sp>
        <p:nvSpPr>
          <p:cNvPr id="54" name="Rectangle 53"/>
          <p:cNvSpPr/>
          <p:nvPr/>
        </p:nvSpPr>
        <p:spPr>
          <a:xfrm>
            <a:off x="0" y="3221182"/>
            <a:ext cx="946727" cy="1154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100000</a:t>
            </a:r>
            <a:endParaRPr lang="en-US" dirty="0">
              <a:solidFill>
                <a:schemeClr val="tx1"/>
              </a:solidFill>
            </a:endParaRPr>
          </a:p>
        </p:txBody>
      </p:sp>
      <p:sp>
        <p:nvSpPr>
          <p:cNvPr id="3" name="TextBox 2"/>
          <p:cNvSpPr txBox="1"/>
          <p:nvPr/>
        </p:nvSpPr>
        <p:spPr>
          <a:xfrm>
            <a:off x="5126182" y="385618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11" name="Straight Arrow Connector 10"/>
          <p:cNvCxnSpPr/>
          <p:nvPr/>
        </p:nvCxnSpPr>
        <p:spPr>
          <a:xfrm flipH="1">
            <a:off x="5322455" y="2909455"/>
            <a:ext cx="23090" cy="635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1223818" y="1119909"/>
            <a:ext cx="46182" cy="1884218"/>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15455" y="2775529"/>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8</a:t>
            </a:r>
            <a:r>
              <a:rPr lang="en-US" dirty="0" smtClean="0">
                <a:solidFill>
                  <a:schemeClr val="tx1"/>
                </a:solidFill>
              </a:rPr>
              <a:t>0000</a:t>
            </a:r>
            <a:endParaRPr lang="en-US" dirty="0">
              <a:solidFill>
                <a:schemeClr val="tx1"/>
              </a:solidFill>
            </a:endParaRPr>
          </a:p>
        </p:txBody>
      </p:sp>
      <p:sp>
        <p:nvSpPr>
          <p:cNvPr id="50" name="Rectangle 49"/>
          <p:cNvSpPr/>
          <p:nvPr/>
        </p:nvSpPr>
        <p:spPr>
          <a:xfrm>
            <a:off x="83126" y="1898075"/>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30000</a:t>
            </a:r>
            <a:endParaRPr lang="en-US" dirty="0">
              <a:solidFill>
                <a:schemeClr val="tx1"/>
              </a:solidFill>
            </a:endParaRPr>
          </a:p>
        </p:txBody>
      </p:sp>
      <p:sp>
        <p:nvSpPr>
          <p:cNvPr id="51" name="Rectangle 50"/>
          <p:cNvSpPr/>
          <p:nvPr/>
        </p:nvSpPr>
        <p:spPr>
          <a:xfrm>
            <a:off x="1193801" y="2856346"/>
            <a:ext cx="826653" cy="1801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Snapshot</a:t>
            </a:r>
            <a:endParaRPr lang="en-US" sz="1200" dirty="0">
              <a:solidFill>
                <a:schemeClr val="tx1"/>
              </a:solidFill>
            </a:endParaRPr>
          </a:p>
        </p:txBody>
      </p:sp>
      <p:sp>
        <p:nvSpPr>
          <p:cNvPr id="55" name="Content Placeholder 5"/>
          <p:cNvSpPr txBox="1">
            <a:spLocks/>
          </p:cNvSpPr>
          <p:nvPr/>
        </p:nvSpPr>
        <p:spPr>
          <a:xfrm>
            <a:off x="4802910" y="3581400"/>
            <a:ext cx="1085272" cy="819727"/>
          </a:xfrm>
          <a:prstGeom prst="can">
            <a:avLst/>
          </a:prstGeom>
        </p:spPr>
        <p:style>
          <a:lnRef idx="1">
            <a:schemeClr val="accent1"/>
          </a:lnRef>
          <a:fillRef idx="3">
            <a:schemeClr val="accent1"/>
          </a:fillRef>
          <a:effectRef idx="2">
            <a:schemeClr val="accent1"/>
          </a:effectRef>
          <a:fontRef idx="minor">
            <a:schemeClr val="lt1"/>
          </a:fontRef>
        </p:style>
        <p:txBody>
          <a:bodyPr vert="horz" lIns="0" tIns="45720" rIns="91440" bIns="45720" rtlCol="0" anchor="ctr">
            <a:normAutofit fontScale="92500" lnSpcReduction="10000"/>
          </a:bodyPr>
          <a:lstStyle>
            <a:lvl1pPr marL="342900" indent="-342900" algn="l" defTabSz="457200" rtl="0" eaLnBrk="1" latinLnBrk="0" hangingPunct="1">
              <a:spcBef>
                <a:spcPct val="20000"/>
              </a:spcBef>
              <a:buClr>
                <a:schemeClr val="accent1"/>
              </a:buClr>
              <a:buFont typeface="Wingdings" pitchFamily="2" charset="2"/>
              <a:buChar char="§"/>
              <a:defRPr sz="2400" kern="1200">
                <a:solidFill>
                  <a:schemeClr val="lt1"/>
                </a:solidFill>
                <a:latin typeface="+mn-lt"/>
                <a:ea typeface="+mn-ea"/>
                <a:cs typeface="+mn-cs"/>
              </a:defRPr>
            </a:lvl1pPr>
            <a:lvl2pPr marL="742950" indent="-285750" algn="l" defTabSz="457200" rtl="0" eaLnBrk="1" latinLnBrk="0" hangingPunct="1">
              <a:spcBef>
                <a:spcPct val="20000"/>
              </a:spcBef>
              <a:buClr>
                <a:schemeClr val="accent5"/>
              </a:buClr>
              <a:buFont typeface="Arial"/>
              <a:buChar char="–"/>
              <a:defRPr sz="2000" kern="1200">
                <a:solidFill>
                  <a:schemeClr val="lt1"/>
                </a:solidFill>
                <a:latin typeface="+mn-lt"/>
                <a:ea typeface="+mn-ea"/>
                <a:cs typeface="+mn-cs"/>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lt1"/>
                </a:solidFill>
                <a:latin typeface="+mn-lt"/>
                <a:ea typeface="+mn-ea"/>
                <a:cs typeface="+mn-cs"/>
              </a:defRPr>
            </a:lvl3pPr>
            <a:lvl4pPr marL="1600200" indent="-228600" algn="l" defTabSz="457200" rtl="0" eaLnBrk="1" latinLnBrk="0" hangingPunct="1">
              <a:spcBef>
                <a:spcPct val="20000"/>
              </a:spcBef>
              <a:buClr>
                <a:schemeClr val="accent5"/>
              </a:buClr>
              <a:buFont typeface="Arial"/>
              <a:buChar char="–"/>
              <a:defRPr sz="1600" kern="1200">
                <a:solidFill>
                  <a:schemeClr val="lt1"/>
                </a:solidFill>
                <a:latin typeface="+mn-lt"/>
                <a:ea typeface="+mn-ea"/>
                <a:cs typeface="+mn-cs"/>
              </a:defRPr>
            </a:lvl4pPr>
            <a:lvl5pPr marL="2057400" indent="-228600" algn="l" defTabSz="457200" rtl="0" eaLnBrk="1" latinLnBrk="0" hangingPunct="1">
              <a:spcBef>
                <a:spcPct val="20000"/>
              </a:spcBef>
              <a:buClr>
                <a:schemeClr val="accent5"/>
              </a:buClr>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Wingdings" pitchFamily="2" charset="2"/>
              <a:buNone/>
            </a:pPr>
            <a:r>
              <a:rPr lang="en-US" sz="1600" dirty="0" smtClean="0"/>
              <a:t>Snapshot DB</a:t>
            </a:r>
            <a:endParaRPr lang="en-US" sz="1600" dirty="0" smtClean="0"/>
          </a:p>
        </p:txBody>
      </p:sp>
      <p:sp>
        <p:nvSpPr>
          <p:cNvPr id="56" name="Rectangle 55"/>
          <p:cNvSpPr/>
          <p:nvPr/>
        </p:nvSpPr>
        <p:spPr>
          <a:xfrm>
            <a:off x="0" y="5059218"/>
            <a:ext cx="4133273" cy="117994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Pros:</a:t>
            </a:r>
          </a:p>
          <a:p>
            <a:pPr marL="342900" indent="-342900">
              <a:buAutoNum type="arabicPeriod"/>
            </a:pPr>
            <a:r>
              <a:rPr lang="en-US" dirty="0" smtClean="0">
                <a:solidFill>
                  <a:schemeClr val="tx1"/>
                </a:solidFill>
              </a:rPr>
              <a:t>Support bootstrapping clients</a:t>
            </a:r>
          </a:p>
          <a:p>
            <a:pPr marL="342900" indent="-342900">
              <a:buAutoNum type="arabicPeriod"/>
            </a:pPr>
            <a:r>
              <a:rPr lang="en-US" dirty="0" smtClean="0">
                <a:solidFill>
                  <a:schemeClr val="tx1"/>
                </a:solidFill>
              </a:rPr>
              <a:t>Optimal serving of consolidated deltas.</a:t>
            </a:r>
          </a:p>
        </p:txBody>
      </p:sp>
      <p:sp>
        <p:nvSpPr>
          <p:cNvPr id="57" name="Rectangle 56"/>
          <p:cNvSpPr/>
          <p:nvPr/>
        </p:nvSpPr>
        <p:spPr>
          <a:xfrm>
            <a:off x="893620" y="3064162"/>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3 </a:t>
            </a:r>
            <a:r>
              <a:rPr lang="en-US" sz="1200" dirty="0" err="1" smtClean="0">
                <a:solidFill>
                  <a:schemeClr val="tx1"/>
                </a:solidFill>
              </a:rPr>
              <a:t>hrs</a:t>
            </a:r>
            <a:endParaRPr lang="en-US" sz="1200" dirty="0">
              <a:solidFill>
                <a:schemeClr val="tx1"/>
              </a:solidFill>
            </a:endParaRPr>
          </a:p>
        </p:txBody>
      </p:sp>
      <p:sp>
        <p:nvSpPr>
          <p:cNvPr id="58" name="Rectangle 57"/>
          <p:cNvSpPr/>
          <p:nvPr/>
        </p:nvSpPr>
        <p:spPr>
          <a:xfrm>
            <a:off x="1242293" y="1935017"/>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Infinite</a:t>
            </a:r>
            <a:endParaRPr lang="en-US" sz="1200" dirty="0">
              <a:solidFill>
                <a:schemeClr val="tx1"/>
              </a:solidFill>
            </a:endParaRPr>
          </a:p>
        </p:txBody>
      </p:sp>
    </p:spTree>
    <p:extLst>
      <p:ext uri="{BB962C8B-B14F-4D97-AF65-F5344CB8AC3E}">
        <p14:creationId xmlns:p14="http://schemas.microsoft.com/office/powerpoint/2010/main" val="3818411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8" grpId="0" animBg="1"/>
      <p:bldP spid="51" grpId="0"/>
      <p:bldP spid="56"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726" y="203085"/>
            <a:ext cx="7867073" cy="1005840"/>
          </a:xfrm>
        </p:spPr>
        <p:txBody>
          <a:bodyPr/>
          <a:lstStyle/>
          <a:p>
            <a:pPr algn="ctr"/>
            <a:r>
              <a:rPr lang="en-US" dirty="0" smtClean="0"/>
              <a:t>Hybrid Approach</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17</a:t>
            </a:fld>
            <a:endParaRPr lang="en-US" dirty="0"/>
          </a:p>
        </p:txBody>
      </p:sp>
      <p:sp>
        <p:nvSpPr>
          <p:cNvPr id="8" name="Rectangle 7"/>
          <p:cNvSpPr/>
          <p:nvPr/>
        </p:nvSpPr>
        <p:spPr>
          <a:xfrm>
            <a:off x="3729182" y="1881910"/>
            <a:ext cx="2066636" cy="10175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775363" y="1921018"/>
            <a:ext cx="1962727"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Broker(Relay)</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342510001"/>
              </p:ext>
            </p:extLst>
          </p:nvPr>
        </p:nvGraphicFramePr>
        <p:xfrm>
          <a:off x="3821547" y="2331409"/>
          <a:ext cx="1893453" cy="487680"/>
        </p:xfrm>
        <a:graphic>
          <a:graphicData uri="http://schemas.openxmlformats.org/drawingml/2006/table">
            <a:tbl>
              <a:tblPr firstRow="1" bandRow="1">
                <a:tableStyleId>{5C22544A-7EE6-4342-B048-85BDC9FD1C3A}</a:tableStyleId>
              </a:tblPr>
              <a:tblGrid>
                <a:gridCol w="201527"/>
                <a:gridCol w="1287587"/>
                <a:gridCol w="404339"/>
              </a:tblGrid>
              <a:tr h="372035">
                <a:tc>
                  <a:txBody>
                    <a:bodyPr/>
                    <a:lstStyle/>
                    <a:p>
                      <a:endParaRPr lang="en-US" dirty="0"/>
                    </a:p>
                  </a:txBody>
                  <a:tcPr marL="0" marR="0" marT="0" marB="0"/>
                </a:tc>
                <a:tc>
                  <a:txBody>
                    <a:bodyPr/>
                    <a:lstStyle/>
                    <a:p>
                      <a:r>
                        <a:rPr lang="en-US" sz="1600" dirty="0" smtClean="0"/>
                        <a:t>In Memory  </a:t>
                      </a:r>
                    </a:p>
                    <a:p>
                      <a:r>
                        <a:rPr lang="en-US" sz="1600" dirty="0" smtClean="0"/>
                        <a:t>   Buffer</a:t>
                      </a:r>
                      <a:endParaRPr lang="en-US" sz="1600" dirty="0"/>
                    </a:p>
                  </a:txBody>
                  <a:tcPr marL="0" marR="0" marT="0" marB="0" anchor="ctr" anchorCtr="1"/>
                </a:tc>
                <a:tc>
                  <a:txBody>
                    <a:bodyPr/>
                    <a:lstStyle/>
                    <a:p>
                      <a:endParaRPr lang="en-US" dirty="0"/>
                    </a:p>
                  </a:txBody>
                  <a:tcPr marL="0" marR="0" marT="0" marB="0"/>
                </a:tc>
              </a:tr>
            </a:tbl>
          </a:graphicData>
        </a:graphic>
      </p:graphicFrame>
      <p:sp>
        <p:nvSpPr>
          <p:cNvPr id="19" name="Rectangle 18"/>
          <p:cNvSpPr/>
          <p:nvPr/>
        </p:nvSpPr>
        <p:spPr>
          <a:xfrm>
            <a:off x="7804728" y="669636"/>
            <a:ext cx="1073727" cy="646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1</a:t>
            </a:r>
            <a:endParaRPr lang="en-US" dirty="0"/>
          </a:p>
        </p:txBody>
      </p:sp>
      <p:sp>
        <p:nvSpPr>
          <p:cNvPr id="21" name="Rectangle 20"/>
          <p:cNvSpPr/>
          <p:nvPr/>
        </p:nvSpPr>
        <p:spPr>
          <a:xfrm>
            <a:off x="7830127" y="1999673"/>
            <a:ext cx="1073727" cy="646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2</a:t>
            </a:r>
            <a:endParaRPr lang="en-US" dirty="0"/>
          </a:p>
        </p:txBody>
      </p:sp>
      <p:sp>
        <p:nvSpPr>
          <p:cNvPr id="22" name="Rectangle 21"/>
          <p:cNvSpPr/>
          <p:nvPr/>
        </p:nvSpPr>
        <p:spPr>
          <a:xfrm>
            <a:off x="7700818" y="3269672"/>
            <a:ext cx="1246909" cy="646546"/>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Client (bootstrapping)</a:t>
            </a:r>
            <a:endParaRPr lang="en-US" sz="1200" dirty="0">
              <a:solidFill>
                <a:schemeClr val="tx1"/>
              </a:solidFill>
            </a:endParaRPr>
          </a:p>
        </p:txBody>
      </p:sp>
      <p:sp>
        <p:nvSpPr>
          <p:cNvPr id="23" name="Rectangle 22"/>
          <p:cNvSpPr/>
          <p:nvPr/>
        </p:nvSpPr>
        <p:spPr>
          <a:xfrm>
            <a:off x="8185728" y="2574636"/>
            <a:ext cx="461818" cy="5888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a:t>
            </a:r>
            <a:endParaRPr lang="en-US" sz="2400" dirty="0">
              <a:solidFill>
                <a:schemeClr val="tx1"/>
              </a:solidFill>
            </a:endParaRPr>
          </a:p>
        </p:txBody>
      </p:sp>
      <p:cxnSp>
        <p:nvCxnSpPr>
          <p:cNvPr id="33" name="Straight Arrow Connector 32"/>
          <p:cNvCxnSpPr>
            <a:stCxn id="8" idx="3"/>
            <a:endCxn id="19" idx="1"/>
          </p:cNvCxnSpPr>
          <p:nvPr/>
        </p:nvCxnSpPr>
        <p:spPr>
          <a:xfrm flipV="1">
            <a:off x="5795818" y="992909"/>
            <a:ext cx="2008910" cy="139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1" idx="1"/>
          </p:cNvCxnSpPr>
          <p:nvPr/>
        </p:nvCxnSpPr>
        <p:spPr>
          <a:xfrm flipV="1">
            <a:off x="5807364" y="2322946"/>
            <a:ext cx="2022763" cy="900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8" idx="0"/>
            <a:endCxn id="22" idx="1"/>
          </p:cNvCxnSpPr>
          <p:nvPr/>
        </p:nvCxnSpPr>
        <p:spPr>
          <a:xfrm flipV="1">
            <a:off x="5905500" y="3592945"/>
            <a:ext cx="1795318" cy="6788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877455" y="1085273"/>
            <a:ext cx="11545" cy="33366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704273" y="244763"/>
            <a:ext cx="1016001" cy="1129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accent1"/>
                </a:solidFill>
              </a:rPr>
              <a:t>Source clock timer</a:t>
            </a:r>
          </a:p>
          <a:p>
            <a:pPr algn="ctr"/>
            <a:r>
              <a:rPr lang="en-US" sz="1200" b="1" dirty="0" smtClean="0">
                <a:solidFill>
                  <a:schemeClr val="accent1"/>
                </a:solidFill>
              </a:rPr>
              <a:t>SCN</a:t>
            </a:r>
            <a:endParaRPr lang="en-US" sz="1200" b="1" dirty="0">
              <a:solidFill>
                <a:schemeClr val="accent1"/>
              </a:solidFill>
            </a:endParaRPr>
          </a:p>
        </p:txBody>
      </p:sp>
      <p:sp>
        <p:nvSpPr>
          <p:cNvPr id="43" name="Rectangle 42"/>
          <p:cNvSpPr/>
          <p:nvPr/>
        </p:nvSpPr>
        <p:spPr>
          <a:xfrm>
            <a:off x="323273" y="969818"/>
            <a:ext cx="738909" cy="2193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4" name="Rectangle 43"/>
          <p:cNvSpPr/>
          <p:nvPr/>
        </p:nvSpPr>
        <p:spPr>
          <a:xfrm>
            <a:off x="0" y="3385128"/>
            <a:ext cx="946727" cy="228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102400</a:t>
            </a:r>
            <a:endParaRPr lang="en-US" dirty="0">
              <a:solidFill>
                <a:schemeClr val="tx1"/>
              </a:solidFill>
            </a:endParaRPr>
          </a:p>
        </p:txBody>
      </p:sp>
      <p:grpSp>
        <p:nvGrpSpPr>
          <p:cNvPr id="45" name="Group 44"/>
          <p:cNvGrpSpPr/>
          <p:nvPr/>
        </p:nvGrpSpPr>
        <p:grpSpPr>
          <a:xfrm>
            <a:off x="888999" y="3498272"/>
            <a:ext cx="1154545" cy="277091"/>
            <a:chOff x="808182" y="5299364"/>
            <a:chExt cx="1154545" cy="277091"/>
          </a:xfrm>
        </p:grpSpPr>
        <p:cxnSp>
          <p:nvCxnSpPr>
            <p:cNvPr id="46" name="Straight Arrow Connector 45"/>
            <p:cNvCxnSpPr/>
            <p:nvPr/>
          </p:nvCxnSpPr>
          <p:spPr>
            <a:xfrm flipH="1" flipV="1">
              <a:off x="808182" y="5299364"/>
              <a:ext cx="877454"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235364" y="5380182"/>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DB</a:t>
              </a:r>
              <a:endParaRPr lang="en-US" sz="1200" dirty="0">
                <a:solidFill>
                  <a:schemeClr val="tx1"/>
                </a:solidFill>
              </a:endParaRPr>
            </a:p>
          </p:txBody>
        </p:sp>
      </p:grpSp>
      <p:grpSp>
        <p:nvGrpSpPr>
          <p:cNvPr id="48" name="Group 47"/>
          <p:cNvGrpSpPr/>
          <p:nvPr/>
        </p:nvGrpSpPr>
        <p:grpSpPr>
          <a:xfrm>
            <a:off x="752767" y="2496128"/>
            <a:ext cx="727363" cy="863599"/>
            <a:chOff x="695039" y="3338946"/>
            <a:chExt cx="727363" cy="863599"/>
          </a:xfrm>
        </p:grpSpPr>
        <p:sp>
          <p:nvSpPr>
            <p:cNvPr id="49" name="Rectangle 48"/>
            <p:cNvSpPr/>
            <p:nvPr/>
          </p:nvSpPr>
          <p:spPr>
            <a:xfrm>
              <a:off x="914401" y="3532909"/>
              <a:ext cx="45719" cy="669636"/>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95039" y="3338946"/>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Broker</a:t>
              </a:r>
              <a:endParaRPr lang="en-US" sz="1200" dirty="0">
                <a:solidFill>
                  <a:schemeClr val="tx1"/>
                </a:solidFill>
              </a:endParaRPr>
            </a:p>
          </p:txBody>
        </p:sp>
      </p:grpSp>
      <p:sp>
        <p:nvSpPr>
          <p:cNvPr id="53" name="Rectangle 52"/>
          <p:cNvSpPr/>
          <p:nvPr/>
        </p:nvSpPr>
        <p:spPr>
          <a:xfrm>
            <a:off x="92363" y="2542311"/>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a:t>
            </a:r>
            <a:r>
              <a:rPr lang="en-US" dirty="0" smtClean="0">
                <a:solidFill>
                  <a:schemeClr val="tx1"/>
                </a:solidFill>
              </a:rPr>
              <a:t>0000</a:t>
            </a:r>
            <a:endParaRPr lang="en-US" dirty="0">
              <a:solidFill>
                <a:schemeClr val="tx1"/>
              </a:solidFill>
            </a:endParaRPr>
          </a:p>
        </p:txBody>
      </p:sp>
      <p:sp>
        <p:nvSpPr>
          <p:cNvPr id="54" name="Rectangle 53"/>
          <p:cNvSpPr/>
          <p:nvPr/>
        </p:nvSpPr>
        <p:spPr>
          <a:xfrm>
            <a:off x="0" y="3221182"/>
            <a:ext cx="946727" cy="1154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100000</a:t>
            </a:r>
            <a:endParaRPr lang="en-US" dirty="0">
              <a:solidFill>
                <a:schemeClr val="tx1"/>
              </a:solidFill>
            </a:endParaRPr>
          </a:p>
        </p:txBody>
      </p:sp>
      <p:sp>
        <p:nvSpPr>
          <p:cNvPr id="3" name="TextBox 2"/>
          <p:cNvSpPr txBox="1"/>
          <p:nvPr/>
        </p:nvSpPr>
        <p:spPr>
          <a:xfrm>
            <a:off x="5126182" y="385618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11" name="Straight Arrow Connector 10"/>
          <p:cNvCxnSpPr>
            <a:endCxn id="59" idx="1"/>
          </p:cNvCxnSpPr>
          <p:nvPr/>
        </p:nvCxnSpPr>
        <p:spPr>
          <a:xfrm flipH="1">
            <a:off x="3841797" y="2909455"/>
            <a:ext cx="476204" cy="19425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2309090" y="1085272"/>
            <a:ext cx="46182" cy="1884218"/>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15455" y="2775529"/>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8</a:t>
            </a:r>
            <a:r>
              <a:rPr lang="en-US" dirty="0" smtClean="0">
                <a:solidFill>
                  <a:schemeClr val="tx1"/>
                </a:solidFill>
              </a:rPr>
              <a:t>0000</a:t>
            </a:r>
            <a:endParaRPr lang="en-US" dirty="0">
              <a:solidFill>
                <a:schemeClr val="tx1"/>
              </a:solidFill>
            </a:endParaRPr>
          </a:p>
        </p:txBody>
      </p:sp>
      <p:sp>
        <p:nvSpPr>
          <p:cNvPr id="50" name="Rectangle 49"/>
          <p:cNvSpPr/>
          <p:nvPr/>
        </p:nvSpPr>
        <p:spPr>
          <a:xfrm>
            <a:off x="83126" y="1898075"/>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30000</a:t>
            </a:r>
            <a:endParaRPr lang="en-US" dirty="0">
              <a:solidFill>
                <a:schemeClr val="tx1"/>
              </a:solidFill>
            </a:endParaRPr>
          </a:p>
        </p:txBody>
      </p:sp>
      <p:sp>
        <p:nvSpPr>
          <p:cNvPr id="51" name="Rectangle 50"/>
          <p:cNvSpPr/>
          <p:nvPr/>
        </p:nvSpPr>
        <p:spPr>
          <a:xfrm>
            <a:off x="1493983" y="1078345"/>
            <a:ext cx="826653" cy="1801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Snapshot</a:t>
            </a:r>
            <a:endParaRPr lang="en-US" sz="1200" dirty="0">
              <a:solidFill>
                <a:schemeClr val="tx1"/>
              </a:solidFill>
            </a:endParaRPr>
          </a:p>
        </p:txBody>
      </p:sp>
      <p:grpSp>
        <p:nvGrpSpPr>
          <p:cNvPr id="57" name="Group 56"/>
          <p:cNvGrpSpPr/>
          <p:nvPr/>
        </p:nvGrpSpPr>
        <p:grpSpPr>
          <a:xfrm>
            <a:off x="2978726" y="4092864"/>
            <a:ext cx="4760191" cy="2153227"/>
            <a:chOff x="-28120" y="3394364"/>
            <a:chExt cx="7950200" cy="2603500"/>
          </a:xfrm>
        </p:grpSpPr>
        <p:grpSp>
          <p:nvGrpSpPr>
            <p:cNvPr id="58" name="Group 57"/>
            <p:cNvGrpSpPr/>
            <p:nvPr/>
          </p:nvGrpSpPr>
          <p:grpSpPr>
            <a:xfrm>
              <a:off x="-28120" y="3394364"/>
              <a:ext cx="7950200" cy="2603500"/>
              <a:chOff x="-28120" y="3394364"/>
              <a:chExt cx="7950200" cy="2603500"/>
            </a:xfrm>
          </p:grpSpPr>
          <p:sp>
            <p:nvSpPr>
              <p:cNvPr id="61" name="Rectangle 60"/>
              <p:cNvSpPr/>
              <p:nvPr/>
            </p:nvSpPr>
            <p:spPr>
              <a:xfrm>
                <a:off x="-28120" y="3394364"/>
                <a:ext cx="7950200" cy="26035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742609" y="5525591"/>
                <a:ext cx="3154404" cy="4572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Bootstrap</a:t>
                </a:r>
                <a:r>
                  <a:rPr kumimoji="0" lang="en-US" b="1" i="0" u="none" strike="noStrike" kern="1200" cap="none" spc="0" normalizeH="0" noProof="0" dirty="0" smtClean="0">
                    <a:ln>
                      <a:noFill/>
                    </a:ln>
                    <a:solidFill>
                      <a:schemeClr val="tx2"/>
                    </a:solidFill>
                    <a:effectLst/>
                    <a:uLnTx/>
                    <a:uFillTx/>
                    <a:latin typeface="Arial" pitchFamily="34" charset="0"/>
                    <a:ea typeface="+mn-ea"/>
                    <a:cs typeface="Arial" pitchFamily="34" charset="0"/>
                  </a:rPr>
                  <a:t> DB</a:t>
                </a:r>
                <a:endParaRPr kumimoji="0" lang="en-US" b="1"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grpSp>
        <p:sp>
          <p:nvSpPr>
            <p:cNvPr id="59" name="Can 58"/>
            <p:cNvSpPr/>
            <p:nvPr/>
          </p:nvSpPr>
          <p:spPr>
            <a:xfrm>
              <a:off x="352881" y="4312228"/>
              <a:ext cx="2120900" cy="87514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 Storage</a:t>
              </a:r>
              <a:endParaRPr lang="en-US" dirty="0"/>
            </a:p>
          </p:txBody>
        </p:sp>
        <p:sp>
          <p:nvSpPr>
            <p:cNvPr id="60" name="Can 59"/>
            <p:cNvSpPr/>
            <p:nvPr/>
          </p:nvSpPr>
          <p:spPr>
            <a:xfrm>
              <a:off x="4657546" y="4323772"/>
              <a:ext cx="2775818" cy="9351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Snapshot Storage</a:t>
              </a:r>
              <a:endParaRPr lang="en-US" dirty="0"/>
            </a:p>
          </p:txBody>
        </p:sp>
      </p:grpSp>
      <p:cxnSp>
        <p:nvCxnSpPr>
          <p:cNvPr id="24" name="Straight Arrow Connector 23"/>
          <p:cNvCxnSpPr>
            <a:stCxn id="59" idx="4"/>
            <a:endCxn id="60" idx="2"/>
          </p:cNvCxnSpPr>
          <p:nvPr/>
        </p:nvCxnSpPr>
        <p:spPr>
          <a:xfrm>
            <a:off x="4476742" y="5213879"/>
            <a:ext cx="1307532" cy="34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92364" y="2983347"/>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90000</a:t>
            </a:r>
            <a:endParaRPr lang="en-US" dirty="0">
              <a:solidFill>
                <a:schemeClr val="tx1"/>
              </a:solidFill>
            </a:endParaRPr>
          </a:p>
        </p:txBody>
      </p:sp>
      <p:sp>
        <p:nvSpPr>
          <p:cNvPr id="65" name="Rectangle 64"/>
          <p:cNvSpPr/>
          <p:nvPr/>
        </p:nvSpPr>
        <p:spPr>
          <a:xfrm flipH="1">
            <a:off x="1454727" y="1951182"/>
            <a:ext cx="57728" cy="1143000"/>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309255" y="1851891"/>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Log</a:t>
            </a:r>
            <a:endParaRPr lang="en-US" sz="1200" dirty="0">
              <a:solidFill>
                <a:schemeClr val="tx1"/>
              </a:solidFill>
            </a:endParaRPr>
          </a:p>
        </p:txBody>
      </p:sp>
      <p:sp>
        <p:nvSpPr>
          <p:cNvPr id="28" name="Rectangle 27"/>
          <p:cNvSpPr/>
          <p:nvPr/>
        </p:nvSpPr>
        <p:spPr>
          <a:xfrm>
            <a:off x="5137727" y="4271818"/>
            <a:ext cx="1535546" cy="3463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cxnSp>
        <p:nvCxnSpPr>
          <p:cNvPr id="30" name="Straight Arrow Connector 29"/>
          <p:cNvCxnSpPr>
            <a:stCxn id="59" idx="4"/>
          </p:cNvCxnSpPr>
          <p:nvPr/>
        </p:nvCxnSpPr>
        <p:spPr>
          <a:xfrm flipV="1">
            <a:off x="4476742" y="4652818"/>
            <a:ext cx="1041985" cy="5610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5870865" y="4664365"/>
            <a:ext cx="525318" cy="277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835891" y="3041071"/>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3 </a:t>
            </a:r>
            <a:r>
              <a:rPr lang="en-US" sz="1200" dirty="0" err="1" smtClean="0">
                <a:solidFill>
                  <a:schemeClr val="tx1"/>
                </a:solidFill>
              </a:rPr>
              <a:t>hrs</a:t>
            </a:r>
            <a:endParaRPr lang="en-US" sz="1200" dirty="0">
              <a:solidFill>
                <a:schemeClr val="tx1"/>
              </a:solidFill>
            </a:endParaRPr>
          </a:p>
        </p:txBody>
      </p:sp>
      <p:sp>
        <p:nvSpPr>
          <p:cNvPr id="68" name="Rectangle 67"/>
          <p:cNvSpPr/>
          <p:nvPr/>
        </p:nvSpPr>
        <p:spPr>
          <a:xfrm>
            <a:off x="1436257" y="2447636"/>
            <a:ext cx="727363" cy="1777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10 days</a:t>
            </a:r>
            <a:endParaRPr lang="en-US" sz="1200" dirty="0">
              <a:solidFill>
                <a:schemeClr val="tx1"/>
              </a:solidFill>
            </a:endParaRPr>
          </a:p>
        </p:txBody>
      </p:sp>
      <p:sp>
        <p:nvSpPr>
          <p:cNvPr id="69" name="Rectangle 68"/>
          <p:cNvSpPr/>
          <p:nvPr/>
        </p:nvSpPr>
        <p:spPr>
          <a:xfrm>
            <a:off x="2281384" y="1653309"/>
            <a:ext cx="727363" cy="1777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infinite</a:t>
            </a:r>
            <a:endParaRPr lang="en-US" sz="1200" dirty="0">
              <a:solidFill>
                <a:schemeClr val="tx1"/>
              </a:solidFill>
            </a:endParaRPr>
          </a:p>
        </p:txBody>
      </p:sp>
    </p:spTree>
    <p:extLst>
      <p:ext uri="{BB962C8B-B14F-4D97-AF65-F5344CB8AC3E}">
        <p14:creationId xmlns:p14="http://schemas.microsoft.com/office/powerpoint/2010/main" val="1317071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3"/>
          <p:cNvGrpSpPr/>
          <p:nvPr/>
        </p:nvGrpSpPr>
        <p:grpSpPr>
          <a:xfrm>
            <a:off x="2187147" y="1176867"/>
            <a:ext cx="2740453" cy="914401"/>
            <a:chOff x="2187147" y="1371600"/>
            <a:chExt cx="2740453" cy="914401"/>
          </a:xfrm>
        </p:grpSpPr>
        <p:sp>
          <p:nvSpPr>
            <p:cNvPr id="97" name="Rectangle 9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63" name="Rectangle 62"/>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Architecture</a:t>
            </a:r>
            <a:endParaRPr lang="en-US" dirty="0"/>
          </a:p>
        </p:txBody>
      </p:sp>
      <p:graphicFrame>
        <p:nvGraphicFramePr>
          <p:cNvPr id="39" name="Table 38"/>
          <p:cNvGraphicFramePr>
            <a:graphicFrameLocks noGrp="1"/>
          </p:cNvGraphicFramePr>
          <p:nvPr>
            <p:extLst>
              <p:ext uri="{D42A27DB-BD31-4B8C-83A1-F6EECF244321}">
                <p14:modId xmlns:p14="http://schemas.microsoft.com/office/powerpoint/2010/main" val="629439247"/>
              </p:ext>
            </p:extLst>
          </p:nvPr>
        </p:nvGraphicFramePr>
        <p:xfrm>
          <a:off x="2354121" y="1684861"/>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sp>
        <p:nvSpPr>
          <p:cNvPr id="4" name="Slide Number Placeholder 3"/>
          <p:cNvSpPr>
            <a:spLocks noGrp="1"/>
          </p:cNvSpPr>
          <p:nvPr>
            <p:ph type="sldNum" sz="quarter" idx="12"/>
          </p:nvPr>
        </p:nvSpPr>
        <p:spPr/>
        <p:txBody>
          <a:bodyPr/>
          <a:lstStyle/>
          <a:p>
            <a:fld id="{75897B0D-BA2C-2244-86F3-025175B80EAC}" type="slidenum">
              <a:rPr lang="en-US" smtClean="0"/>
              <a:pPr/>
              <a:t>18</a:t>
            </a:fld>
            <a:endParaRPr lang="en-US" dirty="0"/>
          </a:p>
        </p:txBody>
      </p:sp>
      <p:grpSp>
        <p:nvGrpSpPr>
          <p:cNvPr id="5" name="Group 86"/>
          <p:cNvGrpSpPr/>
          <p:nvPr/>
        </p:nvGrpSpPr>
        <p:grpSpPr>
          <a:xfrm>
            <a:off x="2766484" y="2836332"/>
            <a:ext cx="1498600" cy="1282700"/>
            <a:chOff x="2978150" y="4673600"/>
            <a:chExt cx="1498600" cy="1282700"/>
          </a:xfrm>
        </p:grpSpPr>
        <p:sp>
          <p:nvSpPr>
            <p:cNvPr id="48" name="Rectangle 47"/>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Magnetic Disk 48"/>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50" name="TextBox 49"/>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sp>
        <p:nvSpPr>
          <p:cNvPr id="62" name="TextBox 61"/>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4" name="TextBox 63"/>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 name="Group 91"/>
          <p:cNvGrpSpPr/>
          <p:nvPr/>
        </p:nvGrpSpPr>
        <p:grpSpPr>
          <a:xfrm>
            <a:off x="1168399" y="1380173"/>
            <a:ext cx="1028701" cy="523220"/>
            <a:chOff x="939799" y="3822806"/>
            <a:chExt cx="1028701" cy="523220"/>
          </a:xfrm>
        </p:grpSpPr>
        <p:sp>
          <p:nvSpPr>
            <p:cNvPr id="66" name="TextBox 65"/>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67" name="Straight Arrow Connector 66"/>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7" name="Group 104"/>
          <p:cNvGrpSpPr/>
          <p:nvPr/>
        </p:nvGrpSpPr>
        <p:grpSpPr>
          <a:xfrm>
            <a:off x="4939244" y="1420936"/>
            <a:ext cx="987424" cy="523220"/>
            <a:chOff x="5159377" y="1598736"/>
            <a:chExt cx="987424" cy="523220"/>
          </a:xfrm>
        </p:grpSpPr>
        <p:sp>
          <p:nvSpPr>
            <p:cNvPr id="69" name="TextBox 68"/>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70" name="Straight Arrow Connector 69"/>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8" name="Group 110"/>
          <p:cNvGrpSpPr/>
          <p:nvPr/>
        </p:nvGrpSpPr>
        <p:grpSpPr>
          <a:xfrm>
            <a:off x="2663968" y="2152882"/>
            <a:ext cx="959766" cy="607251"/>
            <a:chOff x="2663968" y="2364551"/>
            <a:chExt cx="959766" cy="607251"/>
          </a:xfrm>
        </p:grpSpPr>
        <p:cxnSp>
          <p:nvCxnSpPr>
            <p:cNvPr id="78" name="Straight Arrow Connector 77"/>
            <p:cNvCxnSpPr/>
            <p:nvPr/>
          </p:nvCxnSpPr>
          <p:spPr>
            <a:xfrm rot="16200000" flipH="1">
              <a:off x="3293862" y="2667331"/>
              <a:ext cx="607251" cy="1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2663968" y="2371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grpSp>
        <p:nvGrpSpPr>
          <p:cNvPr id="9" name="Group 85"/>
          <p:cNvGrpSpPr/>
          <p:nvPr/>
        </p:nvGrpSpPr>
        <p:grpSpPr>
          <a:xfrm>
            <a:off x="277737" y="1240962"/>
            <a:ext cx="902909" cy="846064"/>
            <a:chOff x="216051" y="4428675"/>
            <a:chExt cx="902909" cy="846064"/>
          </a:xfrm>
        </p:grpSpPr>
        <p:sp>
          <p:nvSpPr>
            <p:cNvPr id="35" name="Magnetic Disk 34"/>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Magnetic Disk 80"/>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Magnetic Disk 81"/>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83" name="TextBox 82"/>
          <p:cNvSpPr txBox="1"/>
          <p:nvPr/>
        </p:nvSpPr>
        <p:spPr>
          <a:xfrm>
            <a:off x="1814286" y="286657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6" name="TextBox 95"/>
          <p:cNvSpPr txBox="1"/>
          <p:nvPr/>
        </p:nvSpPr>
        <p:spPr>
          <a:xfrm>
            <a:off x="5537200" y="8255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6" name="TextBox 105"/>
          <p:cNvSpPr txBox="1"/>
          <p:nvPr/>
        </p:nvSpPr>
        <p:spPr>
          <a:xfrm>
            <a:off x="8204200" y="30734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7" name="TextBox 106"/>
          <p:cNvSpPr txBox="1"/>
          <p:nvPr/>
        </p:nvSpPr>
        <p:spPr>
          <a:xfrm>
            <a:off x="7984067" y="347133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10" name="Group 122"/>
          <p:cNvGrpSpPr/>
          <p:nvPr/>
        </p:nvGrpSpPr>
        <p:grpSpPr>
          <a:xfrm rot="20650981">
            <a:off x="4308254" y="2304056"/>
            <a:ext cx="1614129" cy="600164"/>
            <a:chOff x="4645056" y="2999919"/>
            <a:chExt cx="1238086" cy="600164"/>
          </a:xfrm>
        </p:grpSpPr>
        <p:cxnSp>
          <p:nvCxnSpPr>
            <p:cNvPr id="72" name="Straight Arrow Connector 71"/>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0" name="TextBox 119"/>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 </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11" name="Group 123"/>
          <p:cNvGrpSpPr/>
          <p:nvPr/>
        </p:nvGrpSpPr>
        <p:grpSpPr>
          <a:xfrm>
            <a:off x="4343400" y="3173011"/>
            <a:ext cx="1566333" cy="600164"/>
            <a:chOff x="4650682" y="3046536"/>
            <a:chExt cx="1201425" cy="600164"/>
          </a:xfrm>
        </p:grpSpPr>
        <p:cxnSp>
          <p:nvCxnSpPr>
            <p:cNvPr id="125" name="Straight Arrow Connector 124"/>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6" name="TextBox 125"/>
            <p:cNvSpPr txBox="1"/>
            <p:nvPr/>
          </p:nvSpPr>
          <p:spPr>
            <a:xfrm>
              <a:off x="4650682" y="30465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grpSp>
        <p:nvGrpSpPr>
          <p:cNvPr id="12" name="Group 139"/>
          <p:cNvGrpSpPr/>
          <p:nvPr/>
        </p:nvGrpSpPr>
        <p:grpSpPr>
          <a:xfrm>
            <a:off x="5850469" y="873915"/>
            <a:ext cx="2084251" cy="1581419"/>
            <a:chOff x="5833535" y="1034782"/>
            <a:chExt cx="2084251" cy="1581419"/>
          </a:xfrm>
        </p:grpSpPr>
        <p:grpSp>
          <p:nvGrpSpPr>
            <p:cNvPr id="13" name="Group 107"/>
            <p:cNvGrpSpPr/>
            <p:nvPr/>
          </p:nvGrpSpPr>
          <p:grpSpPr>
            <a:xfrm>
              <a:off x="5985935" y="1164111"/>
              <a:ext cx="1931851" cy="1452090"/>
              <a:chOff x="5985935" y="1138710"/>
              <a:chExt cx="1931851" cy="1452090"/>
            </a:xfrm>
          </p:grpSpPr>
          <p:sp>
            <p:nvSpPr>
              <p:cNvPr id="80" name="TextBox 7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1" name="Rectangle 5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2" name="Rectangle 5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3" name="Straight Arrow Connector 5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2" name="Rectangle 131"/>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7" name="Rectangle 136"/>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14" name="Group 140"/>
          <p:cNvGrpSpPr/>
          <p:nvPr/>
        </p:nvGrpSpPr>
        <p:grpSpPr>
          <a:xfrm>
            <a:off x="5850469" y="2618051"/>
            <a:ext cx="2084251" cy="1589882"/>
            <a:chOff x="5850469" y="2609582"/>
            <a:chExt cx="2084251" cy="1589882"/>
          </a:xfrm>
        </p:grpSpPr>
        <p:grpSp>
          <p:nvGrpSpPr>
            <p:cNvPr id="15" name="Group 111"/>
            <p:cNvGrpSpPr/>
            <p:nvPr/>
          </p:nvGrpSpPr>
          <p:grpSpPr>
            <a:xfrm>
              <a:off x="6002869" y="2747374"/>
              <a:ext cx="1931851" cy="1452090"/>
              <a:chOff x="5985935" y="1138710"/>
              <a:chExt cx="1931851" cy="1452090"/>
            </a:xfrm>
          </p:grpSpPr>
          <p:sp>
            <p:nvSpPr>
              <p:cNvPr id="113" name="TextBox 112"/>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rgbClr val="7F7F7F"/>
                    </a:solidFill>
                  </a:rPr>
                  <a:t>Consumer 1</a:t>
                </a:r>
              </a:p>
              <a:p>
                <a:endParaRPr lang="en-US" sz="1200" dirty="0" smtClean="0">
                  <a:solidFill>
                    <a:srgbClr val="7F7F7F"/>
                  </a:solidFill>
                </a:endParaRPr>
              </a:p>
              <a:p>
                <a:r>
                  <a:rPr lang="en-US" sz="1600" dirty="0" smtClean="0">
                    <a:solidFill>
                      <a:srgbClr val="7F7F7F"/>
                    </a:solidFill>
                  </a:rPr>
                  <a:t>Consumer n</a:t>
                </a:r>
                <a:endParaRPr lang="en-US" sz="1600" dirty="0">
                  <a:solidFill>
                    <a:srgbClr val="7F7F7F"/>
                  </a:solidFill>
                </a:endParaRPr>
              </a:p>
            </p:txBody>
          </p:sp>
          <p:sp>
            <p:nvSpPr>
              <p:cNvPr id="114" name="Rectangle 113"/>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15" name="Rectangle 114"/>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116" name="Straight Arrow Connector 115"/>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8" name="Rectangle 137"/>
            <p:cNvSpPr/>
            <p:nvPr/>
          </p:nvSpPr>
          <p:spPr>
            <a:xfrm>
              <a:off x="5926669" y="26857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9" name="Rectangle 138"/>
            <p:cNvSpPr/>
            <p:nvPr/>
          </p:nvSpPr>
          <p:spPr>
            <a:xfrm>
              <a:off x="5850469" y="26095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144" name="Content Placeholder 2"/>
          <p:cNvSpPr txBox="1">
            <a:spLocks/>
          </p:cNvSpPr>
          <p:nvPr/>
        </p:nvSpPr>
        <p:spPr>
          <a:xfrm>
            <a:off x="4724020" y="4305221"/>
            <a:ext cx="4116621" cy="2097119"/>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1600" b="1" i="0" u="sng" strike="noStrike" kern="1200" cap="none" spc="0" normalizeH="0" baseline="0" noProof="0" dirty="0" smtClean="0">
                <a:ln>
                  <a:noFill/>
                </a:ln>
                <a:solidFill>
                  <a:schemeClr val="tx1"/>
                </a:solidFill>
                <a:effectLst/>
                <a:uLnTx/>
                <a:uFillTx/>
                <a:ea typeface="+mn-ea"/>
                <a:cs typeface="Arial Black"/>
              </a:rPr>
              <a:t>Guarantees</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1700" b="0" i="0" u="none" strike="noStrike" kern="1200" cap="none" spc="0" normalizeH="0" baseline="0" noProof="0" dirty="0" smtClean="0">
                <a:ln>
                  <a:noFill/>
                </a:ln>
                <a:solidFill>
                  <a:schemeClr val="tx1"/>
                </a:solidFill>
                <a:effectLst/>
                <a:uLnTx/>
                <a:uFillTx/>
                <a:latin typeface="Arial" pitchFamily="34" charset="0"/>
                <a:cs typeface="Arial" pitchFamily="34" charset="0"/>
              </a:rPr>
              <a:t>Timeline </a:t>
            </a:r>
            <a:r>
              <a:rPr kumimoji="0" lang="en-US" sz="1700" b="0" i="0" u="none" strike="noStrike" kern="1200" cap="none" spc="0" normalizeH="0" baseline="0" noProof="0" dirty="0" smtClean="0">
                <a:ln>
                  <a:noFill/>
                </a:ln>
                <a:solidFill>
                  <a:schemeClr val="tx1"/>
                </a:solidFill>
                <a:effectLst/>
                <a:uLnTx/>
                <a:uFillTx/>
                <a:latin typeface="Arial" pitchFamily="34" charset="0"/>
                <a:cs typeface="Arial" pitchFamily="34" charset="0"/>
              </a:rPr>
              <a:t>consistency</a:t>
            </a:r>
          </a:p>
          <a:p>
            <a:pPr marL="342900" indent="-342900">
              <a:spcBef>
                <a:spcPct val="20000"/>
              </a:spcBef>
              <a:buClr>
                <a:schemeClr val="accent1"/>
              </a:buClr>
              <a:buFont typeface="Wingdings" pitchFamily="2" charset="2"/>
              <a:buChar char="§"/>
              <a:defRPr/>
            </a:pPr>
            <a:r>
              <a:rPr lang="en-US" sz="1700" dirty="0" smtClean="0">
                <a:latin typeface="Arial" pitchFamily="34" charset="0"/>
                <a:cs typeface="Arial" pitchFamily="34" charset="0"/>
              </a:rPr>
              <a:t>At-least-once delivery</a:t>
            </a:r>
            <a:endParaRPr kumimoji="0" lang="en-US" sz="17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1700" b="0" i="0" u="none" strike="noStrike" kern="1200" cap="none" spc="0" normalizeH="0" baseline="0" noProof="0" dirty="0" smtClean="0">
                <a:ln>
                  <a:noFill/>
                </a:ln>
                <a:solidFill>
                  <a:schemeClr val="tx1"/>
                </a:solidFill>
                <a:effectLst/>
                <a:uLnTx/>
                <a:uFillTx/>
                <a:latin typeface="Arial" pitchFamily="34" charset="0"/>
                <a:cs typeface="Arial" pitchFamily="34" charset="0"/>
              </a:rPr>
              <a:t>Durability (by data source)</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1700" b="0" i="0" u="none" strike="noStrike" kern="1200" cap="none" spc="0" normalizeH="0" baseline="0" noProof="0" dirty="0" smtClean="0">
                <a:ln>
                  <a:noFill/>
                </a:ln>
                <a:solidFill>
                  <a:schemeClr val="tx1"/>
                </a:solidFill>
                <a:effectLst/>
                <a:uLnTx/>
                <a:uFillTx/>
                <a:latin typeface="Arial" pitchFamily="34" charset="0"/>
                <a:cs typeface="Arial" pitchFamily="34" charset="0"/>
              </a:rPr>
              <a:t>High-availability and reliability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1700" b="0" i="0" u="none" strike="noStrike" kern="1200" cap="none" spc="0" normalizeH="0" baseline="0" noProof="0" dirty="0" smtClean="0">
                <a:ln>
                  <a:noFill/>
                </a:ln>
                <a:solidFill>
                  <a:schemeClr val="tx1"/>
                </a:solidFill>
                <a:effectLst/>
                <a:uLnTx/>
                <a:uFillTx/>
                <a:latin typeface="Arial" pitchFamily="34" charset="0"/>
                <a:cs typeface="Arial" pitchFamily="34" charset="0"/>
              </a:rPr>
              <a:t>Low latency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6" name="Footer Placeholder 15"/>
          <p:cNvSpPr>
            <a:spLocks noGrp="1"/>
          </p:cNvSpPr>
          <p:nvPr>
            <p:ph type="ftr" sz="quarter" idx="11"/>
          </p:nvPr>
        </p:nvSpPr>
        <p:spPr/>
        <p:txBody>
          <a:bodyPr/>
          <a:lstStyle/>
          <a:p>
            <a:r>
              <a:rPr lang="en-US" dirty="0" smtClean="0"/>
              <a:t>Databus </a:t>
            </a:r>
            <a:endParaRPr lang="en-US" dirty="0"/>
          </a:p>
        </p:txBody>
      </p:sp>
      <p:sp>
        <p:nvSpPr>
          <p:cNvPr id="68" name="Content Placeholder 2"/>
          <p:cNvSpPr txBox="1">
            <a:spLocks/>
          </p:cNvSpPr>
          <p:nvPr/>
        </p:nvSpPr>
        <p:spPr>
          <a:xfrm>
            <a:off x="378028" y="4227481"/>
            <a:ext cx="4116621" cy="2097119"/>
          </a:xfrm>
          <a:prstGeom prst="rect">
            <a:avLst/>
          </a:prstGeom>
        </p:spPr>
        <p:txBody>
          <a:bodyPr vert="horz" lIns="0" tIns="45720" rIns="91440" bIns="45720" rtlCol="0">
            <a:normAutofit fontScale="77500" lnSpcReduction="20000"/>
          </a:bodyPr>
          <a:lstStyle/>
          <a:p>
            <a:pPr marL="342900" lvl="0" indent="-342900">
              <a:spcBef>
                <a:spcPct val="20000"/>
              </a:spcBef>
              <a:buClr>
                <a:schemeClr val="accent1"/>
              </a:buClr>
            </a:pPr>
            <a:r>
              <a:rPr lang="en-US" sz="2000" b="1" u="sng" dirty="0" smtClean="0"/>
              <a:t>Features</a:t>
            </a:r>
          </a:p>
          <a:p>
            <a:pPr marL="342900" indent="-342900">
              <a:spcBef>
                <a:spcPct val="20000"/>
              </a:spcBef>
              <a:buClr>
                <a:schemeClr val="accent1"/>
              </a:buClr>
              <a:buFont typeface="Wingdings" pitchFamily="2" charset="2"/>
              <a:buChar char="§"/>
            </a:pPr>
            <a:r>
              <a:rPr lang="en-US" sz="2000" dirty="0" smtClean="0"/>
              <a:t>Data source independence</a:t>
            </a:r>
          </a:p>
          <a:p>
            <a:pPr marL="342900" indent="-342900">
              <a:spcBef>
                <a:spcPct val="20000"/>
              </a:spcBef>
              <a:buClr>
                <a:schemeClr val="accent1"/>
              </a:buClr>
              <a:buFont typeface="Wingdings" pitchFamily="2" charset="2"/>
              <a:buChar char="§"/>
            </a:pPr>
            <a:r>
              <a:rPr lang="en-US" sz="2000" dirty="0" smtClean="0"/>
              <a:t>User-space visibility</a:t>
            </a:r>
          </a:p>
          <a:p>
            <a:pPr marL="342900" indent="-342900">
              <a:spcBef>
                <a:spcPct val="20000"/>
              </a:spcBef>
              <a:buClr>
                <a:schemeClr val="accent1"/>
              </a:buClr>
              <a:buFont typeface="Wingdings" pitchFamily="2" charset="2"/>
              <a:buChar char="§"/>
            </a:pPr>
            <a:r>
              <a:rPr lang="en-US" sz="2000" dirty="0" smtClean="0"/>
              <a:t>Portable change event serialization and versioning</a:t>
            </a:r>
          </a:p>
          <a:p>
            <a:pPr marL="342900" indent="-342900">
              <a:spcBef>
                <a:spcPct val="20000"/>
              </a:spcBef>
              <a:buClr>
                <a:schemeClr val="accent1"/>
              </a:buClr>
              <a:buFont typeface="Wingdings" pitchFamily="2" charset="2"/>
              <a:buChar cha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Start consumption</a:t>
            </a:r>
            <a:r>
              <a:rPr lang="en-US" sz="2000" noProof="0" dirty="0" smtClean="0">
                <a:latin typeface="Arial" pitchFamily="34" charset="0"/>
                <a:cs typeface="Arial" pitchFamily="34" charset="0"/>
              </a:rPr>
              <a:t> from arbitrary point in </a:t>
            </a:r>
            <a:r>
              <a:rPr lang="en-US" sz="2000" dirty="0" smtClean="0">
                <a:latin typeface="Arial" pitchFamily="34" charset="0"/>
                <a:cs typeface="Arial" pitchFamily="34" charset="0"/>
              </a:rPr>
              <a:t>the change </a:t>
            </a:r>
            <a:r>
              <a:rPr lang="en-US" sz="2000" dirty="0" smtClean="0">
                <a:latin typeface="Arial" pitchFamily="34" charset="0"/>
                <a:cs typeface="Arial" pitchFamily="34" charset="0"/>
              </a:rPr>
              <a:t>stream</a:t>
            </a:r>
          </a:p>
          <a:p>
            <a:pPr marL="342900" indent="-342900">
              <a:spcBef>
                <a:spcPct val="20000"/>
              </a:spcBef>
              <a:buClr>
                <a:schemeClr val="accent1"/>
              </a:buClr>
              <a:buFont typeface="Wingdings" pitchFamily="2" charset="2"/>
              <a:buChar cha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Server-Side Filtering for partitioned clients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979381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strVal val="#ppt_w*0.70"/>
                                          </p:val>
                                        </p:tav>
                                        <p:tav tm="100000">
                                          <p:val>
                                            <p:strVal val="#ppt_w"/>
                                          </p:val>
                                        </p:tav>
                                      </p:tavLst>
                                    </p:anim>
                                    <p:anim calcmode="lin" valueType="num">
                                      <p:cBhvr>
                                        <p:cTn id="19" dur="1000" fill="hold"/>
                                        <p:tgtEl>
                                          <p:spTgt spid="8"/>
                                        </p:tgtEl>
                                        <p:attrNameLst>
                                          <p:attrName>ppt_h</p:attrName>
                                        </p:attrNameLst>
                                      </p:cBhvr>
                                      <p:tavLst>
                                        <p:tav tm="0">
                                          <p:val>
                                            <p:strVal val="#ppt_h"/>
                                          </p:val>
                                        </p:tav>
                                        <p:tav tm="100000">
                                          <p:val>
                                            <p:strVal val="#ppt_h"/>
                                          </p:val>
                                        </p:tav>
                                      </p:tavLst>
                                    </p:anim>
                                    <p:animEffect transition="in" filter="fade">
                                      <p:cBhvr>
                                        <p:cTn id="20" dur="1000"/>
                                        <p:tgtEl>
                                          <p:spTgt spid="8"/>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strVal val="#ppt_w*0.70"/>
                                          </p:val>
                                        </p:tav>
                                        <p:tav tm="100000">
                                          <p:val>
                                            <p:strVal val="#ppt_w"/>
                                          </p:val>
                                        </p:tav>
                                      </p:tavLst>
                                    </p:anim>
                                    <p:anim calcmode="lin" valueType="num">
                                      <p:cBhvr>
                                        <p:cTn id="29" dur="1000" fill="hold"/>
                                        <p:tgtEl>
                                          <p:spTgt spid="10"/>
                                        </p:tgtEl>
                                        <p:attrNameLst>
                                          <p:attrName>ppt_h</p:attrName>
                                        </p:attrNameLst>
                                      </p:cBhvr>
                                      <p:tavLst>
                                        <p:tav tm="0">
                                          <p:val>
                                            <p:strVal val="#ppt_h"/>
                                          </p:val>
                                        </p:tav>
                                        <p:tav tm="100000">
                                          <p:val>
                                            <p:strVal val="#ppt_h"/>
                                          </p:val>
                                        </p:tav>
                                      </p:tavLst>
                                    </p:anim>
                                    <p:animEffect transition="in" filter="fade">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68" grpId="0"/>
      <p:bldP spid="68"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085"/>
            <a:ext cx="8229600" cy="651004"/>
          </a:xfrm>
        </p:spPr>
        <p:txBody>
          <a:bodyPr/>
          <a:lstStyle/>
          <a:p>
            <a:r>
              <a:rPr lang="en-US" dirty="0" smtClean="0"/>
              <a:t>Relay Transient </a:t>
            </a:r>
            <a:r>
              <a:rPr lang="en-US" dirty="0" smtClean="0"/>
              <a:t>Log: Event Buffer</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19</a:t>
            </a:fld>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281933109"/>
              </p:ext>
            </p:extLst>
          </p:nvPr>
        </p:nvGraphicFramePr>
        <p:xfrm>
          <a:off x="479677" y="3197424"/>
          <a:ext cx="8229600" cy="370840"/>
        </p:xfrm>
        <a:graphic>
          <a:graphicData uri="http://schemas.openxmlformats.org/drawingml/2006/table">
            <a:tbl>
              <a:tblPr firstRow="1" bandRow="1">
                <a:tableStyleId>{5C22544A-7EE6-4342-B048-85BDC9FD1C3A}</a:tableStyleId>
              </a:tblPr>
              <a:tblGrid>
                <a:gridCol w="822960"/>
                <a:gridCol w="360674"/>
                <a:gridCol w="462286"/>
                <a:gridCol w="822960"/>
                <a:gridCol w="389305"/>
                <a:gridCol w="404589"/>
                <a:gridCol w="505737"/>
                <a:gridCol w="757769"/>
                <a:gridCol w="467237"/>
                <a:gridCol w="767203"/>
                <a:gridCol w="822960"/>
                <a:gridCol w="680033"/>
                <a:gridCol w="472021"/>
                <a:gridCol w="493866"/>
              </a:tblGrid>
              <a:tr h="370840">
                <a:tc>
                  <a:txBody>
                    <a:bodyPr/>
                    <a:lstStyle/>
                    <a:p>
                      <a:r>
                        <a:rPr lang="en-US" sz="1200" dirty="0" smtClean="0">
                          <a:solidFill>
                            <a:schemeClr val="tx1"/>
                          </a:solidFill>
                        </a:rPr>
                        <a:t>10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10</a:t>
                      </a:r>
                      <a:endParaRPr lang="en-US" sz="1200" dirty="0">
                        <a:solidFill>
                          <a:schemeClr val="tx1"/>
                        </a:solidFill>
                      </a:endParaRPr>
                    </a:p>
                  </a:txBody>
                  <a:tcPr>
                    <a:solidFill>
                      <a:schemeClr val="bg2"/>
                    </a:solidFill>
                  </a:tcPr>
                </a:tc>
                <a:tc>
                  <a:txBody>
                    <a:bodyPr/>
                    <a:lstStyle/>
                    <a:p>
                      <a:r>
                        <a:rPr lang="en-US" sz="1200" dirty="0" err="1" smtClean="0">
                          <a:solidFill>
                            <a:schemeClr val="tx1"/>
                          </a:solidFill>
                        </a:rPr>
                        <a:t>eop</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20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20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20</a:t>
                      </a:r>
                      <a:endParaRPr lang="en-US" sz="1200" dirty="0">
                        <a:solidFill>
                          <a:schemeClr val="tx1"/>
                        </a:solidFill>
                      </a:endParaRPr>
                    </a:p>
                  </a:txBody>
                  <a:tcPr>
                    <a:solidFill>
                      <a:schemeClr val="bg2"/>
                    </a:solidFill>
                  </a:tcPr>
                </a:tc>
                <a:tc>
                  <a:txBody>
                    <a:bodyPr/>
                    <a:lstStyle/>
                    <a:p>
                      <a:r>
                        <a:rPr lang="en-US" sz="1200" dirty="0" err="1" smtClean="0">
                          <a:solidFill>
                            <a:schemeClr val="tx1"/>
                          </a:solidFill>
                        </a:rPr>
                        <a:t>eop</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30</a:t>
                      </a:r>
                      <a:endParaRPr lang="en-US" sz="1200" dirty="0">
                        <a:solidFill>
                          <a:schemeClr val="tx1"/>
                        </a:solidFill>
                      </a:endParaRPr>
                    </a:p>
                  </a:txBody>
                  <a:tcPr>
                    <a:solidFill>
                      <a:schemeClr val="bg2"/>
                    </a:solidFill>
                  </a:tcPr>
                </a:tc>
                <a:tc>
                  <a:txBody>
                    <a:bodyPr/>
                    <a:lstStyle/>
                    <a:p>
                      <a:r>
                        <a:rPr lang="en-US" sz="1200" dirty="0" err="1" smtClean="0">
                          <a:solidFill>
                            <a:schemeClr val="tx1"/>
                          </a:solidFill>
                        </a:rPr>
                        <a:t>eop</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40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40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40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40</a:t>
                      </a:r>
                      <a:endParaRPr lang="en-US" sz="1200" dirty="0">
                        <a:solidFill>
                          <a:schemeClr val="tx1"/>
                        </a:solidFill>
                      </a:endParaRPr>
                    </a:p>
                  </a:txBody>
                  <a:tcPr>
                    <a:solidFill>
                      <a:schemeClr val="bg2"/>
                    </a:solidFill>
                  </a:tcPr>
                </a:tc>
                <a:tc>
                  <a:txBody>
                    <a:bodyPr/>
                    <a:lstStyle/>
                    <a:p>
                      <a:r>
                        <a:rPr lang="en-US" sz="1200" dirty="0" err="1" smtClean="0">
                          <a:solidFill>
                            <a:schemeClr val="tx1"/>
                          </a:solidFill>
                        </a:rPr>
                        <a:t>eop</a:t>
                      </a:r>
                      <a:endParaRPr lang="en-US" sz="1200" dirty="0">
                        <a:solidFill>
                          <a:schemeClr val="tx1"/>
                        </a:solidFill>
                      </a:endParaRPr>
                    </a:p>
                  </a:txBody>
                  <a:tcPr>
                    <a:solidFill>
                      <a:schemeClr val="bg2"/>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961057959"/>
              </p:ext>
            </p:extLst>
          </p:nvPr>
        </p:nvGraphicFramePr>
        <p:xfrm>
          <a:off x="2753455" y="902527"/>
          <a:ext cx="3405294" cy="370840"/>
        </p:xfrm>
        <a:graphic>
          <a:graphicData uri="http://schemas.openxmlformats.org/drawingml/2006/table">
            <a:tbl>
              <a:tblPr firstRow="1" bandRow="1">
                <a:tableStyleId>{5C22544A-7EE6-4342-B048-85BDC9FD1C3A}</a:tableStyleId>
              </a:tblPr>
              <a:tblGrid>
                <a:gridCol w="1135098"/>
                <a:gridCol w="1135098"/>
                <a:gridCol w="1135098"/>
              </a:tblGrid>
              <a:tr h="370840">
                <a:tc>
                  <a:txBody>
                    <a:bodyPr/>
                    <a:lstStyle/>
                    <a:p>
                      <a:r>
                        <a:rPr lang="en-US" dirty="0" smtClean="0">
                          <a:solidFill>
                            <a:schemeClr val="tx1"/>
                          </a:solidFill>
                        </a:rPr>
                        <a:t>10</a:t>
                      </a:r>
                      <a:endParaRPr lang="en-US" dirty="0">
                        <a:solidFill>
                          <a:schemeClr val="tx1"/>
                        </a:solidFill>
                      </a:endParaRPr>
                    </a:p>
                  </a:txBody>
                  <a:tcPr>
                    <a:solidFill>
                      <a:schemeClr val="bg2"/>
                    </a:solidFill>
                  </a:tcPr>
                </a:tc>
                <a:tc>
                  <a:txBody>
                    <a:bodyPr/>
                    <a:lstStyle/>
                    <a:p>
                      <a:r>
                        <a:rPr lang="en-US" dirty="0" smtClean="0">
                          <a:solidFill>
                            <a:schemeClr val="tx1"/>
                          </a:solidFill>
                        </a:rPr>
                        <a:t>30</a:t>
                      </a:r>
                      <a:endParaRPr lang="en-US" dirty="0">
                        <a:solidFill>
                          <a:schemeClr val="tx1"/>
                        </a:solidFill>
                      </a:endParaRPr>
                    </a:p>
                  </a:txBody>
                  <a:tcPr>
                    <a:solidFill>
                      <a:schemeClr val="bg2"/>
                    </a:solidFill>
                  </a:tcPr>
                </a:tc>
                <a:tc>
                  <a:txBody>
                    <a:bodyPr/>
                    <a:lstStyle/>
                    <a:p>
                      <a:r>
                        <a:rPr lang="en-US" dirty="0" smtClean="0">
                          <a:solidFill>
                            <a:schemeClr val="tx1"/>
                          </a:solidFill>
                        </a:rPr>
                        <a:t>40</a:t>
                      </a:r>
                      <a:endParaRPr lang="en-US" dirty="0">
                        <a:solidFill>
                          <a:schemeClr val="tx1"/>
                        </a:solidFill>
                      </a:endParaRPr>
                    </a:p>
                  </a:txBody>
                  <a:tcPr>
                    <a:solidFill>
                      <a:schemeClr val="bg2"/>
                    </a:solidFill>
                  </a:tcPr>
                </a:tc>
              </a:tr>
            </a:tbl>
          </a:graphicData>
        </a:graphic>
      </p:graphicFrame>
      <p:cxnSp>
        <p:nvCxnSpPr>
          <p:cNvPr id="20" name="Straight Arrow Connector 19"/>
          <p:cNvCxnSpPr/>
          <p:nvPr/>
        </p:nvCxnSpPr>
        <p:spPr>
          <a:xfrm flipH="1">
            <a:off x="494498" y="1281134"/>
            <a:ext cx="2854604" cy="1944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4270665" y="1213706"/>
            <a:ext cx="44955" cy="19891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147275" y="1292372"/>
            <a:ext cx="303443" cy="1843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282374" y="370854"/>
            <a:ext cx="2079140" cy="67428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SCN </a:t>
            </a:r>
            <a:r>
              <a:rPr lang="en-US" dirty="0" smtClean="0">
                <a:solidFill>
                  <a:schemeClr val="tx1"/>
                </a:solidFill>
              </a:rPr>
              <a:t>Index</a:t>
            </a:r>
            <a:endParaRPr lang="en-US" dirty="0">
              <a:solidFill>
                <a:schemeClr val="tx1"/>
              </a:solidFill>
            </a:endParaRPr>
          </a:p>
        </p:txBody>
      </p:sp>
      <p:sp>
        <p:nvSpPr>
          <p:cNvPr id="29" name="Rectangle 28"/>
          <p:cNvSpPr/>
          <p:nvPr/>
        </p:nvSpPr>
        <p:spPr>
          <a:xfrm>
            <a:off x="6816885" y="4955966"/>
            <a:ext cx="2079140" cy="4670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Format</a:t>
            </a:r>
            <a:endParaRPr lang="en-US" dirty="0">
              <a:solidFill>
                <a:schemeClr val="tx1"/>
              </a:solidFill>
            </a:endParaRPr>
          </a:p>
        </p:txBody>
      </p:sp>
      <p:sp>
        <p:nvSpPr>
          <p:cNvPr id="30" name="TextBox 29"/>
          <p:cNvSpPr txBox="1"/>
          <p:nvPr/>
        </p:nvSpPr>
        <p:spPr>
          <a:xfrm>
            <a:off x="719270" y="4483969"/>
            <a:ext cx="7990639" cy="1741893"/>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2" name="TextBox 31"/>
          <p:cNvSpPr txBox="1"/>
          <p:nvPr/>
        </p:nvSpPr>
        <p:spPr>
          <a:xfrm>
            <a:off x="4203234" y="3944545"/>
            <a:ext cx="4776402" cy="2225126"/>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Arial"/>
              <a:buChar char="•"/>
              <a:tabLst/>
            </a:pPr>
            <a:endParaRPr lang="en-US" sz="1200" b="1" dirty="0" smtClean="0">
              <a:solidFill>
                <a:schemeClr val="accent5"/>
              </a:solidFill>
              <a:latin typeface="Arial" pitchFamily="34" charset="0"/>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Arial"/>
              <a:buChar char="•"/>
              <a:tabLst/>
            </a:pPr>
            <a:r>
              <a:rPr lang="en-US" sz="1600" b="1" dirty="0" smtClean="0">
                <a:solidFill>
                  <a:schemeClr val="accent5"/>
                </a:solidFill>
                <a:latin typeface="Times New Roman"/>
                <a:cs typeface="Times New Roman"/>
              </a:rPr>
              <a:t>In Memory Circular Buffer</a:t>
            </a:r>
          </a:p>
          <a:p>
            <a:pPr marL="342900" marR="0" indent="-342900" algn="l" defTabSz="457200" rtl="0" eaLnBrk="1" fontAlgn="auto" latinLnBrk="0" hangingPunct="1">
              <a:lnSpc>
                <a:spcPct val="100000"/>
              </a:lnSpc>
              <a:spcBef>
                <a:spcPct val="20000"/>
              </a:spcBef>
              <a:spcAft>
                <a:spcPts val="0"/>
              </a:spcAft>
              <a:buClr>
                <a:schemeClr val="accent1"/>
              </a:buClr>
              <a:buSzTx/>
              <a:buFont typeface="Arial"/>
              <a:buChar char="•"/>
              <a:tabLst/>
            </a:pPr>
            <a:r>
              <a:rPr kumimoji="0" lang="en-US" sz="1600" b="1" u="none" strike="noStrike" kern="1200" cap="none" spc="0" normalizeH="0" baseline="0" noProof="0" dirty="0" err="1" smtClean="0">
                <a:ln>
                  <a:noFill/>
                </a:ln>
                <a:solidFill>
                  <a:schemeClr val="accent5"/>
                </a:solidFill>
                <a:effectLst/>
                <a:uLnTx/>
                <a:uFillTx/>
                <a:latin typeface="Times New Roman"/>
                <a:cs typeface="Times New Roman"/>
              </a:rPr>
              <a:t>Mmapped</a:t>
            </a:r>
            <a:r>
              <a:rPr kumimoji="0" lang="en-US" sz="1600" b="1" u="none" strike="noStrike" kern="1200" cap="none" spc="0" normalizeH="0" baseline="0" noProof="0" dirty="0" smtClean="0">
                <a:ln>
                  <a:noFill/>
                </a:ln>
                <a:solidFill>
                  <a:schemeClr val="accent5"/>
                </a:solidFill>
                <a:effectLst/>
                <a:uLnTx/>
                <a:uFillTx/>
                <a:latin typeface="Times New Roman"/>
                <a:cs typeface="Times New Roman"/>
              </a:rPr>
              <a:t> or Direct Memory (Off Heap)</a:t>
            </a:r>
          </a:p>
          <a:p>
            <a:pPr marL="342900" marR="0" indent="-342900" algn="l" defTabSz="457200" rtl="0" eaLnBrk="1" fontAlgn="auto" latinLnBrk="0" hangingPunct="1">
              <a:lnSpc>
                <a:spcPct val="100000"/>
              </a:lnSpc>
              <a:spcBef>
                <a:spcPct val="20000"/>
              </a:spcBef>
              <a:spcAft>
                <a:spcPts val="0"/>
              </a:spcAft>
              <a:buClr>
                <a:schemeClr val="accent1"/>
              </a:buClr>
              <a:buSzTx/>
              <a:buFont typeface="Arial"/>
              <a:buChar char="•"/>
              <a:tabLst/>
            </a:pPr>
            <a:r>
              <a:rPr lang="en-US" sz="1600" b="1" dirty="0" smtClean="0">
                <a:solidFill>
                  <a:schemeClr val="accent5"/>
                </a:solidFill>
                <a:latin typeface="Times New Roman"/>
                <a:cs typeface="Times New Roman"/>
              </a:rPr>
              <a:t>Indexed by </a:t>
            </a:r>
            <a:r>
              <a:rPr lang="en-US" sz="1600" b="1" dirty="0" smtClean="0">
                <a:solidFill>
                  <a:schemeClr val="accent5"/>
                </a:solidFill>
                <a:latin typeface="Times New Roman"/>
                <a:cs typeface="Times New Roman"/>
              </a:rPr>
              <a:t>SCN</a:t>
            </a:r>
            <a:endParaRPr kumimoji="0" lang="en-US" sz="1600" b="1" u="none" strike="noStrike" kern="1200" cap="none" spc="0" normalizeH="0" baseline="0" noProof="0" dirty="0" smtClean="0">
              <a:ln>
                <a:noFill/>
              </a:ln>
              <a:solidFill>
                <a:schemeClr val="accent5"/>
              </a:solidFill>
              <a:effectLst/>
              <a:uLnTx/>
              <a:uFillTx/>
              <a:latin typeface="Times New Roman"/>
              <a:cs typeface="Times New Roman"/>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Arial"/>
              <a:buChar char="•"/>
              <a:tabLst/>
            </a:pPr>
            <a:r>
              <a:rPr lang="en-US" sz="1600" b="1" noProof="0" dirty="0" smtClean="0">
                <a:solidFill>
                  <a:schemeClr val="accent5"/>
                </a:solidFill>
                <a:latin typeface="Times New Roman"/>
                <a:cs typeface="Times New Roman"/>
              </a:rPr>
              <a:t>Concurrency and thread safety by Range Locking</a:t>
            </a:r>
          </a:p>
          <a:p>
            <a:pPr marL="342900" marR="0" indent="-342900" algn="l" defTabSz="457200" rtl="0" eaLnBrk="1" fontAlgn="auto" latinLnBrk="0" hangingPunct="1">
              <a:lnSpc>
                <a:spcPct val="100000"/>
              </a:lnSpc>
              <a:spcBef>
                <a:spcPct val="20000"/>
              </a:spcBef>
              <a:spcAft>
                <a:spcPts val="0"/>
              </a:spcAft>
              <a:buClr>
                <a:schemeClr val="accent1"/>
              </a:buClr>
              <a:buSzTx/>
              <a:buFont typeface="Arial"/>
              <a:buChar char="•"/>
              <a:tabLst/>
            </a:pPr>
            <a:r>
              <a:rPr kumimoji="0" lang="en-US" sz="1600" b="1" u="none" strike="noStrike" kern="1200" cap="none" spc="0" normalizeH="0" baseline="0" dirty="0" smtClean="0">
                <a:ln>
                  <a:noFill/>
                </a:ln>
                <a:solidFill>
                  <a:schemeClr val="accent5"/>
                </a:solidFill>
                <a:effectLst/>
                <a:uLnTx/>
                <a:uFillTx/>
                <a:latin typeface="Times New Roman"/>
                <a:cs typeface="Times New Roman"/>
              </a:rPr>
              <a:t>Filtering (Range or Mod based) on primary Keys</a:t>
            </a:r>
            <a:endParaRPr kumimoji="0" lang="en-US" sz="1600" b="1" u="none" strike="noStrike" kern="1200" cap="none" spc="0" normalizeH="0" baseline="0" noProof="0" dirty="0" smtClean="0">
              <a:ln>
                <a:noFill/>
              </a:ln>
              <a:solidFill>
                <a:schemeClr val="accent5"/>
              </a:solidFill>
              <a:effectLst/>
              <a:uLnTx/>
              <a:uFillTx/>
              <a:latin typeface="Times New Roman"/>
              <a:cs typeface="Times New Roman"/>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Arial"/>
              <a:buChar char="•"/>
              <a:tabLst/>
            </a:pPr>
            <a:endParaRPr kumimoji="0" lang="en-US" sz="1400" b="1" i="1" u="none" strike="noStrike" kern="1200" cap="none" spc="0" normalizeH="0" baseline="0" noProof="0" dirty="0" smtClean="0">
              <a:ln>
                <a:noFill/>
              </a:ln>
              <a:solidFill>
                <a:schemeClr val="accent5"/>
              </a:solidFill>
              <a:effectLst/>
              <a:uLnTx/>
              <a:uFillTx/>
              <a:latin typeface="Arial" pitchFamily="34" charset="0"/>
              <a:cs typeface="Arial" pitchFamily="34" charset="0"/>
            </a:endParaRPr>
          </a:p>
        </p:txBody>
      </p:sp>
      <p:grpSp>
        <p:nvGrpSpPr>
          <p:cNvPr id="59" name="Group 58"/>
          <p:cNvGrpSpPr/>
          <p:nvPr/>
        </p:nvGrpSpPr>
        <p:grpSpPr>
          <a:xfrm>
            <a:off x="494497" y="3490092"/>
            <a:ext cx="1635895" cy="802829"/>
            <a:chOff x="550690" y="4130659"/>
            <a:chExt cx="1635895" cy="802829"/>
          </a:xfrm>
        </p:grpSpPr>
        <p:cxnSp>
          <p:nvCxnSpPr>
            <p:cNvPr id="34" name="Straight Connector 33"/>
            <p:cNvCxnSpPr/>
            <p:nvPr/>
          </p:nvCxnSpPr>
          <p:spPr>
            <a:xfrm flipH="1">
              <a:off x="561930" y="4169305"/>
              <a:ext cx="11238" cy="314664"/>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550690" y="4180541"/>
              <a:ext cx="1573403" cy="752947"/>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Consistency Window</a:t>
              </a:r>
              <a:endParaRPr lang="en-US" dirty="0">
                <a:solidFill>
                  <a:schemeClr val="tx1"/>
                </a:solidFill>
              </a:endParaRPr>
            </a:p>
          </p:txBody>
        </p:sp>
        <p:cxnSp>
          <p:nvCxnSpPr>
            <p:cNvPr id="37" name="Straight Connector 36"/>
            <p:cNvCxnSpPr/>
            <p:nvPr/>
          </p:nvCxnSpPr>
          <p:spPr>
            <a:xfrm flipH="1">
              <a:off x="2175347" y="4130659"/>
              <a:ext cx="11238" cy="314664"/>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50691" y="4439017"/>
              <a:ext cx="1123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1977992" y="4461493"/>
              <a:ext cx="179818" cy="0"/>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61" name="Table 60"/>
          <p:cNvGraphicFramePr>
            <a:graphicFrameLocks noGrp="1"/>
          </p:cNvGraphicFramePr>
          <p:nvPr>
            <p:extLst>
              <p:ext uri="{D42A27DB-BD31-4B8C-83A1-F6EECF244321}">
                <p14:modId xmlns:p14="http://schemas.microsoft.com/office/powerpoint/2010/main" val="596645417"/>
              </p:ext>
            </p:extLst>
          </p:nvPr>
        </p:nvGraphicFramePr>
        <p:xfrm>
          <a:off x="623455" y="4278303"/>
          <a:ext cx="7773079" cy="505638"/>
        </p:xfrm>
        <a:graphic>
          <a:graphicData uri="http://schemas.openxmlformats.org/drawingml/2006/table">
            <a:tbl>
              <a:tblPr firstRow="1" bandRow="1">
                <a:tableStyleId>{5C22544A-7EE6-4342-B048-85BDC9FD1C3A}</a:tableStyleId>
              </a:tblPr>
              <a:tblGrid>
                <a:gridCol w="1146030"/>
                <a:gridCol w="1026086"/>
                <a:gridCol w="864338"/>
                <a:gridCol w="676230"/>
                <a:gridCol w="208280"/>
                <a:gridCol w="307810"/>
                <a:gridCol w="3544305"/>
              </a:tblGrid>
              <a:tr h="505638">
                <a:tc>
                  <a:txBody>
                    <a:bodyPr/>
                    <a:lstStyle/>
                    <a:p>
                      <a:r>
                        <a:rPr lang="en-US" sz="1200" dirty="0" err="1" smtClean="0">
                          <a:solidFill>
                            <a:schemeClr val="tx1"/>
                          </a:solidFill>
                        </a:rPr>
                        <a:t>OpCode</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SCN</a:t>
                      </a:r>
                      <a:endParaRPr lang="en-US" sz="1200" dirty="0">
                        <a:solidFill>
                          <a:schemeClr val="tx1"/>
                        </a:solidFill>
                      </a:endParaRPr>
                    </a:p>
                  </a:txBody>
                  <a:tcPr>
                    <a:solidFill>
                      <a:schemeClr val="accent1">
                        <a:lumMod val="60000"/>
                        <a:lumOff val="40000"/>
                      </a:schemeClr>
                    </a:solidFill>
                  </a:tcPr>
                </a:tc>
                <a:tc>
                  <a:txBody>
                    <a:bodyPr/>
                    <a:lstStyle/>
                    <a:p>
                      <a:r>
                        <a:rPr lang="en-US" sz="1200" dirty="0" smtClean="0">
                          <a:solidFill>
                            <a:schemeClr val="tx1"/>
                          </a:solidFill>
                        </a:rPr>
                        <a:t>     ….…</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CRC</a:t>
                      </a:r>
                      <a:endParaRPr lang="en-US" sz="1200" dirty="0">
                        <a:solidFill>
                          <a:schemeClr val="tx1"/>
                        </a:solidFill>
                      </a:endParaRPr>
                    </a:p>
                  </a:txBody>
                  <a:tcPr>
                    <a:solidFill>
                      <a:schemeClr val="bg2"/>
                    </a:solidFill>
                  </a:tcPr>
                </a:tc>
                <a:tc>
                  <a:txBody>
                    <a:bodyPr/>
                    <a:lstStyle/>
                    <a:p>
                      <a:endParaRPr lang="en-US" sz="1200" dirty="0">
                        <a:solidFill>
                          <a:schemeClr val="tx1"/>
                        </a:solidFill>
                      </a:endParaRPr>
                    </a:p>
                  </a:txBody>
                  <a:tcPr>
                    <a:solidFill>
                      <a:schemeClr val="bg2"/>
                    </a:solidFill>
                  </a:tcPr>
                </a:tc>
                <a:tc>
                  <a:txBody>
                    <a:bodyPr/>
                    <a:lstStyle/>
                    <a:p>
                      <a:endParaRPr lang="en-US" sz="1200" dirty="0">
                        <a:solidFill>
                          <a:schemeClr val="tx1"/>
                        </a:solidFill>
                      </a:endParaRPr>
                    </a:p>
                  </a:txBody>
                  <a:tcPr>
                    <a:solidFill>
                      <a:schemeClr val="bg2"/>
                    </a:solidFill>
                  </a:tcPr>
                </a:tc>
                <a:tc>
                  <a:txBody>
                    <a:bodyPr/>
                    <a:lstStyle/>
                    <a:p>
                      <a:r>
                        <a:rPr lang="en-US" sz="1200" dirty="0" smtClean="0">
                          <a:solidFill>
                            <a:schemeClr val="tx1"/>
                          </a:solidFill>
                        </a:rPr>
                        <a:t>               Change</a:t>
                      </a:r>
                      <a:r>
                        <a:rPr lang="en-US" sz="1200" baseline="0" dirty="0" smtClean="0">
                          <a:solidFill>
                            <a:schemeClr val="tx1"/>
                          </a:solidFill>
                        </a:rPr>
                        <a:t> Data</a:t>
                      </a:r>
                      <a:endParaRPr lang="en-US" sz="1200" dirty="0">
                        <a:solidFill>
                          <a:schemeClr val="tx1"/>
                        </a:solidFill>
                      </a:endParaRPr>
                    </a:p>
                  </a:txBody>
                  <a:tcPr>
                    <a:solidFill>
                      <a:schemeClr val="bg2"/>
                    </a:solidFill>
                  </a:tcPr>
                </a:tc>
              </a:tr>
            </a:tbl>
          </a:graphicData>
        </a:graphic>
      </p:graphicFrame>
      <p:sp>
        <p:nvSpPr>
          <p:cNvPr id="65" name="Rectangle 64"/>
          <p:cNvSpPr/>
          <p:nvPr/>
        </p:nvSpPr>
        <p:spPr>
          <a:xfrm>
            <a:off x="6205061" y="2422480"/>
            <a:ext cx="2079140" cy="4670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Buffer</a:t>
            </a:r>
            <a:endParaRPr lang="en-US" dirty="0">
              <a:solidFill>
                <a:schemeClr val="tx1"/>
              </a:solidFill>
            </a:endParaRPr>
          </a:p>
        </p:txBody>
      </p:sp>
      <p:sp>
        <p:nvSpPr>
          <p:cNvPr id="69" name="Left Brace 68"/>
          <p:cNvSpPr/>
          <p:nvPr/>
        </p:nvSpPr>
        <p:spPr>
          <a:xfrm rot="5400000">
            <a:off x="4096488" y="50369"/>
            <a:ext cx="842852" cy="786701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ooter Placeholder 71"/>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624525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1"/>
                                        </p:tgtEl>
                                        <p:attrNameLst>
                                          <p:attrName>style.visibility</p:attrName>
                                        </p:attrNameLst>
                                      </p:cBhvr>
                                      <p:to>
                                        <p:strVal val="hidden"/>
                                      </p:to>
                                    </p:set>
                                  </p:childTnLst>
                                </p:cTn>
                              </p:par>
                              <p:par>
                                <p:cTn id="25" presetID="1" presetClass="exit" presetSubtype="0" fill="hold" grpId="2"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29" grpId="1"/>
      <p:bldP spid="29" grpId="2"/>
      <p:bldP spid="32" grpId="0"/>
      <p:bldP spid="32" grpId="2"/>
      <p:bldP spid="65" grpId="0"/>
      <p:bldP spid="65" grpId="1"/>
      <p:bldP spid="69" grpId="0" animBg="1"/>
      <p:bldP spid="6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LinkedIn by Numbers</a:t>
            </a:r>
            <a:endParaRPr lang="en-US" dirty="0"/>
          </a:p>
        </p:txBody>
      </p:sp>
      <p:sp>
        <p:nvSpPr>
          <p:cNvPr id="3" name="Content Placeholder 2"/>
          <p:cNvSpPr>
            <a:spLocks noGrp="1"/>
          </p:cNvSpPr>
          <p:nvPr>
            <p:ph idx="1"/>
          </p:nvPr>
        </p:nvSpPr>
        <p:spPr>
          <a:xfrm>
            <a:off x="423484" y="1657784"/>
            <a:ext cx="8229600" cy="4365793"/>
          </a:xfrm>
        </p:spPr>
        <p:txBody>
          <a:bodyPr>
            <a:normAutofit/>
          </a:bodyPr>
          <a:lstStyle/>
          <a:p>
            <a:pPr>
              <a:buFont typeface="Wingdings" charset="2"/>
              <a:buChar char="§"/>
            </a:pPr>
            <a:r>
              <a:rPr lang="en-US" dirty="0" smtClean="0"/>
              <a:t>161,000,000+ users in March 2012</a:t>
            </a:r>
          </a:p>
          <a:p>
            <a:pPr>
              <a:buFont typeface="Wingdings" charset="2"/>
              <a:buChar char="§"/>
            </a:pPr>
            <a:r>
              <a:rPr lang="en-US" dirty="0" smtClean="0"/>
              <a:t>2 new user registrations per second</a:t>
            </a:r>
          </a:p>
          <a:p>
            <a:pPr>
              <a:buFont typeface="Wingdings" charset="2"/>
              <a:buChar char="§"/>
            </a:pPr>
            <a:r>
              <a:rPr lang="en-US" dirty="0" smtClean="0"/>
              <a:t>9.4 </a:t>
            </a:r>
            <a:r>
              <a:rPr lang="en-US" dirty="0"/>
              <a:t>billion page views in Q1 </a:t>
            </a:r>
            <a:r>
              <a:rPr lang="en-US" dirty="0" smtClean="0"/>
              <a:t>2012</a:t>
            </a:r>
          </a:p>
          <a:p>
            <a:pPr>
              <a:buFont typeface="Wingdings" charset="2"/>
              <a:buChar char="§"/>
            </a:pPr>
            <a:r>
              <a:rPr lang="en-US" dirty="0"/>
              <a:t>5.3 billion People Searches expected in </a:t>
            </a:r>
            <a:r>
              <a:rPr lang="en-US" dirty="0" smtClean="0"/>
              <a:t>2012</a:t>
            </a:r>
            <a:endParaRPr lang="en-US" dirty="0" smtClean="0"/>
          </a:p>
          <a:p>
            <a:pPr>
              <a:buFont typeface="Wingdings" charset="2"/>
              <a:buChar char="§"/>
            </a:pPr>
            <a:r>
              <a:rPr lang="en-US" dirty="0" smtClean="0"/>
              <a:t>102.5 million unique visitors monthly</a:t>
            </a:r>
            <a:r>
              <a:rPr lang="en-US" baseline="30000" dirty="0" smtClean="0"/>
              <a:t>*</a:t>
            </a:r>
          </a:p>
          <a:p>
            <a:pPr>
              <a:buFont typeface="Wingdings" charset="2"/>
              <a:buChar char="§"/>
            </a:pPr>
            <a:r>
              <a:rPr lang="en-US" dirty="0"/>
              <a:t>2+ million companies with LinkedIn Company </a:t>
            </a:r>
            <a:r>
              <a:rPr lang="en-US" dirty="0" smtClean="0"/>
              <a:t>Pages</a:t>
            </a:r>
            <a:endParaRPr lang="en-US" baseline="30000" dirty="0" smtClean="0"/>
          </a:p>
          <a:p>
            <a:pPr>
              <a:buFont typeface="Wingdings" charset="2"/>
              <a:buChar char="§"/>
            </a:pPr>
            <a:r>
              <a:rPr lang="en-US" dirty="0"/>
              <a:t>400K domains feature the LinkedIn Share </a:t>
            </a:r>
            <a:r>
              <a:rPr lang="en-US" dirty="0" smtClean="0"/>
              <a:t>Button</a:t>
            </a:r>
          </a:p>
          <a:p>
            <a:pPr marL="0" indent="0">
              <a:buNone/>
            </a:pPr>
            <a:endParaRPr lang="en-US" dirty="0" smtClean="0"/>
          </a:p>
          <a:p>
            <a:pPr>
              <a:buNone/>
            </a:pPr>
            <a:r>
              <a:rPr lang="en-US" sz="1600" dirty="0" smtClean="0"/>
              <a:t>* Based on </a:t>
            </a:r>
            <a:r>
              <a:rPr lang="en-US" sz="1600" dirty="0" err="1" smtClean="0"/>
              <a:t>comScore</a:t>
            </a:r>
            <a:r>
              <a:rPr lang="en-US" sz="1600" dirty="0" smtClean="0"/>
              <a:t>, Q1 2012</a:t>
            </a:r>
          </a:p>
        </p:txBody>
      </p:sp>
      <p:sp>
        <p:nvSpPr>
          <p:cNvPr id="4" name="Slide Number Placeholder 3"/>
          <p:cNvSpPr>
            <a:spLocks noGrp="1"/>
          </p:cNvSpPr>
          <p:nvPr>
            <p:ph type="sldNum" sz="quarter" idx="12"/>
          </p:nvPr>
        </p:nvSpPr>
        <p:spPr/>
        <p:txBody>
          <a:bodyPr/>
          <a:lstStyle/>
          <a:p>
            <a:fld id="{75897B0D-BA2C-2244-86F3-025175B80EAC}" type="slidenum">
              <a:rPr lang="en-US" smtClean="0"/>
              <a:pPr/>
              <a:t>2</a:t>
            </a:fld>
            <a:endParaRPr lang="en-US" dirty="0"/>
          </a:p>
        </p:txBody>
      </p:sp>
      <p:sp>
        <p:nvSpPr>
          <p:cNvPr id="5" name="TextBox 4"/>
          <p:cNvSpPr txBox="1"/>
          <p:nvPr/>
        </p:nvSpPr>
        <p:spPr>
          <a:xfrm>
            <a:off x="988996" y="664166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 name="TextBox 5"/>
          <p:cNvSpPr txBox="1"/>
          <p:nvPr/>
        </p:nvSpPr>
        <p:spPr>
          <a:xfrm>
            <a:off x="2573638" y="665290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 name="TextBox 6"/>
          <p:cNvSpPr txBox="1"/>
          <p:nvPr/>
        </p:nvSpPr>
        <p:spPr>
          <a:xfrm>
            <a:off x="2112855" y="660795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8" name="Footer Placeholder 7"/>
          <p:cNvSpPr>
            <a:spLocks noGrp="1"/>
          </p:cNvSpPr>
          <p:nvPr>
            <p:ph type="ftr" sz="quarter" idx="11"/>
          </p:nvPr>
        </p:nvSpPr>
        <p:spPr/>
        <p:txBody>
          <a:bodyPr/>
          <a:lstStyle/>
          <a:p>
            <a:r>
              <a:rPr lang="en-US" dirty="0" smtClean="0"/>
              <a:t>Databus </a:t>
            </a:r>
            <a:endParaRPr lang="en-US" dirty="0"/>
          </a:p>
        </p:txBody>
      </p:sp>
      <p:sp>
        <p:nvSpPr>
          <p:cNvPr id="9" name="TextBox 8"/>
          <p:cNvSpPr txBox="1"/>
          <p:nvPr/>
        </p:nvSpPr>
        <p:spPr>
          <a:xfrm>
            <a:off x="4124850" y="655944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65185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87817" y="3198091"/>
            <a:ext cx="3336637" cy="7504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03085"/>
            <a:ext cx="8229600" cy="685915"/>
          </a:xfrm>
        </p:spPr>
        <p:txBody>
          <a:bodyPr/>
          <a:lstStyle/>
          <a:p>
            <a:r>
              <a:rPr lang="en-US" dirty="0" smtClean="0"/>
              <a:t>Pull Events From Relay: Example</a:t>
            </a:r>
            <a:endParaRPr lang="en-US" dirty="0"/>
          </a:p>
        </p:txBody>
      </p:sp>
      <p:sp>
        <p:nvSpPr>
          <p:cNvPr id="3" name="Content Placeholder 2"/>
          <p:cNvSpPr>
            <a:spLocks noGrp="1"/>
          </p:cNvSpPr>
          <p:nvPr>
            <p:ph idx="1"/>
          </p:nvPr>
        </p:nvSpPr>
        <p:spPr>
          <a:xfrm>
            <a:off x="457200" y="877455"/>
            <a:ext cx="8229600" cy="5208989"/>
          </a:xfrm>
        </p:spPr>
        <p:txBody>
          <a:bodyPr/>
          <a:lstStyle/>
          <a:p>
            <a:endParaRPr lang="en-US" dirty="0"/>
          </a:p>
        </p:txBody>
      </p:sp>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20</a:t>
            </a:fld>
            <a:endParaRPr lang="en-US" dirty="0"/>
          </a:p>
        </p:txBody>
      </p:sp>
      <p:graphicFrame>
        <p:nvGraphicFramePr>
          <p:cNvPr id="6" name="Content Placeholder 14"/>
          <p:cNvGraphicFramePr>
            <a:graphicFrameLocks/>
          </p:cNvGraphicFramePr>
          <p:nvPr>
            <p:extLst>
              <p:ext uri="{D42A27DB-BD31-4B8C-83A1-F6EECF244321}">
                <p14:modId xmlns:p14="http://schemas.microsoft.com/office/powerpoint/2010/main" val="4156748157"/>
              </p:ext>
            </p:extLst>
          </p:nvPr>
        </p:nvGraphicFramePr>
        <p:xfrm>
          <a:off x="283404" y="3405241"/>
          <a:ext cx="8229600" cy="370840"/>
        </p:xfrm>
        <a:graphic>
          <a:graphicData uri="http://schemas.openxmlformats.org/drawingml/2006/table">
            <a:tbl>
              <a:tblPr firstRow="1" bandRow="1">
                <a:tableStyleId>{5C22544A-7EE6-4342-B048-85BDC9FD1C3A}</a:tableStyleId>
              </a:tblPr>
              <a:tblGrid>
                <a:gridCol w="822960"/>
                <a:gridCol w="360674"/>
                <a:gridCol w="462286"/>
                <a:gridCol w="822960"/>
                <a:gridCol w="389305"/>
                <a:gridCol w="404589"/>
                <a:gridCol w="505737"/>
                <a:gridCol w="757769"/>
                <a:gridCol w="467237"/>
                <a:gridCol w="767203"/>
                <a:gridCol w="822960"/>
                <a:gridCol w="680033"/>
                <a:gridCol w="472021"/>
                <a:gridCol w="493866"/>
              </a:tblGrid>
              <a:tr h="370840">
                <a:tc>
                  <a:txBody>
                    <a:bodyPr/>
                    <a:lstStyle/>
                    <a:p>
                      <a:r>
                        <a:rPr lang="en-US" sz="1200" dirty="0" smtClean="0">
                          <a:solidFill>
                            <a:schemeClr val="tx1"/>
                          </a:solidFill>
                        </a:rPr>
                        <a:t>10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10</a:t>
                      </a:r>
                      <a:endParaRPr lang="en-US" sz="1200" dirty="0">
                        <a:solidFill>
                          <a:schemeClr val="tx1"/>
                        </a:solidFill>
                      </a:endParaRPr>
                    </a:p>
                  </a:txBody>
                  <a:tcPr>
                    <a:solidFill>
                      <a:schemeClr val="bg2"/>
                    </a:solidFill>
                  </a:tcPr>
                </a:tc>
                <a:tc>
                  <a:txBody>
                    <a:bodyPr/>
                    <a:lstStyle/>
                    <a:p>
                      <a:r>
                        <a:rPr lang="en-US" sz="1200" dirty="0" err="1" smtClean="0">
                          <a:solidFill>
                            <a:schemeClr val="tx1"/>
                          </a:solidFill>
                        </a:rPr>
                        <a:t>eop</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20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20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20</a:t>
                      </a:r>
                      <a:endParaRPr lang="en-US" sz="1200" dirty="0">
                        <a:solidFill>
                          <a:schemeClr val="tx1"/>
                        </a:solidFill>
                      </a:endParaRPr>
                    </a:p>
                  </a:txBody>
                  <a:tcPr>
                    <a:solidFill>
                      <a:schemeClr val="bg2"/>
                    </a:solidFill>
                  </a:tcPr>
                </a:tc>
                <a:tc>
                  <a:txBody>
                    <a:bodyPr/>
                    <a:lstStyle/>
                    <a:p>
                      <a:r>
                        <a:rPr lang="en-US" sz="1200" dirty="0" err="1" smtClean="0">
                          <a:solidFill>
                            <a:schemeClr val="tx1"/>
                          </a:solidFill>
                        </a:rPr>
                        <a:t>eop</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30</a:t>
                      </a:r>
                      <a:endParaRPr lang="en-US" sz="1200" dirty="0">
                        <a:solidFill>
                          <a:schemeClr val="tx1"/>
                        </a:solidFill>
                      </a:endParaRPr>
                    </a:p>
                  </a:txBody>
                  <a:tcPr>
                    <a:solidFill>
                      <a:schemeClr val="bg2"/>
                    </a:solidFill>
                  </a:tcPr>
                </a:tc>
                <a:tc>
                  <a:txBody>
                    <a:bodyPr/>
                    <a:lstStyle/>
                    <a:p>
                      <a:r>
                        <a:rPr lang="en-US" sz="1200" dirty="0" err="1" smtClean="0">
                          <a:solidFill>
                            <a:schemeClr val="tx1"/>
                          </a:solidFill>
                        </a:rPr>
                        <a:t>eop</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40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40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40</a:t>
                      </a:r>
                      <a:endParaRPr lang="en-US" sz="1200" dirty="0">
                        <a:solidFill>
                          <a:schemeClr val="tx1"/>
                        </a:solidFill>
                      </a:endParaRPr>
                    </a:p>
                  </a:txBody>
                  <a:tcPr>
                    <a:solidFill>
                      <a:schemeClr val="bg2"/>
                    </a:solidFill>
                  </a:tcPr>
                </a:tc>
                <a:tc>
                  <a:txBody>
                    <a:bodyPr/>
                    <a:lstStyle/>
                    <a:p>
                      <a:r>
                        <a:rPr lang="en-US" sz="1200" dirty="0" smtClean="0">
                          <a:solidFill>
                            <a:schemeClr val="tx1"/>
                          </a:solidFill>
                        </a:rPr>
                        <a:t>40</a:t>
                      </a:r>
                      <a:endParaRPr lang="en-US" sz="1200" dirty="0">
                        <a:solidFill>
                          <a:schemeClr val="tx1"/>
                        </a:solidFill>
                      </a:endParaRPr>
                    </a:p>
                  </a:txBody>
                  <a:tcPr>
                    <a:solidFill>
                      <a:schemeClr val="bg2"/>
                    </a:solidFill>
                  </a:tcPr>
                </a:tc>
                <a:tc>
                  <a:txBody>
                    <a:bodyPr/>
                    <a:lstStyle/>
                    <a:p>
                      <a:r>
                        <a:rPr lang="en-US" sz="1200" dirty="0" err="1" smtClean="0">
                          <a:solidFill>
                            <a:schemeClr val="tx1"/>
                          </a:solidFill>
                        </a:rPr>
                        <a:t>eop</a:t>
                      </a:r>
                      <a:endParaRPr lang="en-US" sz="1200" dirty="0">
                        <a:solidFill>
                          <a:schemeClr val="tx1"/>
                        </a:solidFill>
                      </a:endParaRPr>
                    </a:p>
                  </a:txBody>
                  <a:tcPr>
                    <a:solidFill>
                      <a:schemeClr val="bg2"/>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44956084"/>
              </p:ext>
            </p:extLst>
          </p:nvPr>
        </p:nvGraphicFramePr>
        <p:xfrm>
          <a:off x="3307636" y="2080162"/>
          <a:ext cx="1599183" cy="370840"/>
        </p:xfrm>
        <a:graphic>
          <a:graphicData uri="http://schemas.openxmlformats.org/drawingml/2006/table">
            <a:tbl>
              <a:tblPr firstRow="1" bandRow="1">
                <a:tableStyleId>{5C22544A-7EE6-4342-B048-85BDC9FD1C3A}</a:tableStyleId>
              </a:tblPr>
              <a:tblGrid>
                <a:gridCol w="533061"/>
                <a:gridCol w="533061"/>
                <a:gridCol w="533061"/>
              </a:tblGrid>
              <a:tr h="370840">
                <a:tc>
                  <a:txBody>
                    <a:bodyPr/>
                    <a:lstStyle/>
                    <a:p>
                      <a:r>
                        <a:rPr lang="en-US" dirty="0" smtClean="0">
                          <a:solidFill>
                            <a:schemeClr val="tx1"/>
                          </a:solidFill>
                        </a:rPr>
                        <a:t>10</a:t>
                      </a:r>
                      <a:endParaRPr lang="en-US" dirty="0">
                        <a:solidFill>
                          <a:schemeClr val="tx1"/>
                        </a:solidFill>
                      </a:endParaRPr>
                    </a:p>
                  </a:txBody>
                  <a:tcPr>
                    <a:solidFill>
                      <a:schemeClr val="bg2"/>
                    </a:solidFill>
                  </a:tcPr>
                </a:tc>
                <a:tc>
                  <a:txBody>
                    <a:bodyPr/>
                    <a:lstStyle/>
                    <a:p>
                      <a:r>
                        <a:rPr lang="en-US" dirty="0" smtClean="0">
                          <a:solidFill>
                            <a:schemeClr val="tx1"/>
                          </a:solidFill>
                        </a:rPr>
                        <a:t>30</a:t>
                      </a:r>
                      <a:endParaRPr lang="en-US" dirty="0">
                        <a:solidFill>
                          <a:schemeClr val="tx1"/>
                        </a:solidFill>
                      </a:endParaRPr>
                    </a:p>
                  </a:txBody>
                  <a:tcPr>
                    <a:solidFill>
                      <a:schemeClr val="bg2"/>
                    </a:solidFill>
                  </a:tcPr>
                </a:tc>
                <a:tc>
                  <a:txBody>
                    <a:bodyPr/>
                    <a:lstStyle/>
                    <a:p>
                      <a:r>
                        <a:rPr lang="en-US" dirty="0" smtClean="0">
                          <a:solidFill>
                            <a:schemeClr val="tx1"/>
                          </a:solidFill>
                        </a:rPr>
                        <a:t>40</a:t>
                      </a:r>
                      <a:endParaRPr lang="en-US" dirty="0">
                        <a:solidFill>
                          <a:schemeClr val="tx1"/>
                        </a:solidFill>
                      </a:endParaRPr>
                    </a:p>
                  </a:txBody>
                  <a:tcPr>
                    <a:solidFill>
                      <a:schemeClr val="bg2"/>
                    </a:solidFill>
                  </a:tcPr>
                </a:tc>
              </a:tr>
            </a:tbl>
          </a:graphicData>
        </a:graphic>
      </p:graphicFrame>
      <p:sp>
        <p:nvSpPr>
          <p:cNvPr id="8" name="Rectangle 7"/>
          <p:cNvSpPr/>
          <p:nvPr/>
        </p:nvSpPr>
        <p:spPr>
          <a:xfrm>
            <a:off x="4364183" y="808182"/>
            <a:ext cx="4306454" cy="57727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getEventsSince(SCN = 40)</a:t>
            </a:r>
            <a:endParaRPr lang="en-US" sz="2400" dirty="0">
              <a:solidFill>
                <a:schemeClr val="tx1"/>
              </a:solidFill>
            </a:endParaRPr>
          </a:p>
        </p:txBody>
      </p:sp>
      <p:cxnSp>
        <p:nvCxnSpPr>
          <p:cNvPr id="13" name="Straight Arrow Connector 12"/>
          <p:cNvCxnSpPr/>
          <p:nvPr/>
        </p:nvCxnSpPr>
        <p:spPr>
          <a:xfrm flipH="1">
            <a:off x="311727" y="2413000"/>
            <a:ext cx="3198091" cy="1039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2"/>
          </p:cNvCxnSpPr>
          <p:nvPr/>
        </p:nvCxnSpPr>
        <p:spPr>
          <a:xfrm flipH="1">
            <a:off x="4064001" y="2451002"/>
            <a:ext cx="43226" cy="1024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560455" y="2551545"/>
            <a:ext cx="727363" cy="8659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Down Arrow 23"/>
          <p:cNvSpPr/>
          <p:nvPr/>
        </p:nvSpPr>
        <p:spPr>
          <a:xfrm rot="19052804">
            <a:off x="4737712" y="2425555"/>
            <a:ext cx="427304" cy="105222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Callout 24"/>
          <p:cNvSpPr/>
          <p:nvPr/>
        </p:nvSpPr>
        <p:spPr>
          <a:xfrm>
            <a:off x="5163252" y="1495643"/>
            <a:ext cx="2658778" cy="474808"/>
          </a:xfrm>
          <a:prstGeom prst="wedgeEllipseCallout">
            <a:avLst>
              <a:gd name="adj1" fmla="val -52976"/>
              <a:gd name="adj2"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Index Lookup</a:t>
            </a:r>
            <a:endParaRPr lang="en-US" dirty="0"/>
          </a:p>
        </p:txBody>
      </p:sp>
      <p:cxnSp>
        <p:nvCxnSpPr>
          <p:cNvPr id="27" name="Straight Arrow Connector 26"/>
          <p:cNvCxnSpPr/>
          <p:nvPr/>
        </p:nvCxnSpPr>
        <p:spPr>
          <a:xfrm flipV="1">
            <a:off x="5276273" y="3971636"/>
            <a:ext cx="11545" cy="5541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7" idx="0"/>
          </p:cNvCxnSpPr>
          <p:nvPr/>
        </p:nvCxnSpPr>
        <p:spPr>
          <a:xfrm>
            <a:off x="4098636" y="1558636"/>
            <a:ext cx="8591" cy="5215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Oval Callout 30"/>
          <p:cNvSpPr/>
          <p:nvPr/>
        </p:nvSpPr>
        <p:spPr>
          <a:xfrm>
            <a:off x="6130636" y="2389909"/>
            <a:ext cx="2609273" cy="577273"/>
          </a:xfrm>
          <a:prstGeom prst="wedgeEllipseCallout">
            <a:avLst>
              <a:gd name="adj1" fmla="val -33222"/>
              <a:gd name="adj2" fmla="val 106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Scan, Filter and Stream</a:t>
            </a:r>
            <a:endParaRPr lang="en-US" dirty="0"/>
          </a:p>
        </p:txBody>
      </p:sp>
      <p:sp>
        <p:nvSpPr>
          <p:cNvPr id="33" name="Oval Callout 32"/>
          <p:cNvSpPr/>
          <p:nvPr/>
        </p:nvSpPr>
        <p:spPr>
          <a:xfrm>
            <a:off x="6283036" y="2542309"/>
            <a:ext cx="2609273" cy="577273"/>
          </a:xfrm>
          <a:prstGeom prst="wedgeEllipseCallout">
            <a:avLst>
              <a:gd name="adj1" fmla="val -33222"/>
              <a:gd name="adj2" fmla="val 106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Lock </a:t>
            </a:r>
            <a:endParaRPr lang="en-US" dirty="0"/>
          </a:p>
        </p:txBody>
      </p:sp>
    </p:spTree>
    <p:extLst>
      <p:ext uri="{BB962C8B-B14F-4D97-AF65-F5344CB8AC3E}">
        <p14:creationId xmlns:p14="http://schemas.microsoft.com/office/powerpoint/2010/main" val="3602561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8.33333E-7 2.96296E-6 L 0.06302 2.96296E-6 " pathEditMode="relative" rAng="0" ptsTypes="AA">
                                      <p:cBhvr>
                                        <p:cTn id="18" dur="1000" fill="hold"/>
                                        <p:tgtEl>
                                          <p:spTgt spid="29"/>
                                        </p:tgtEl>
                                        <p:attrNameLst>
                                          <p:attrName>ppt_x</p:attrName>
                                          <p:attrName>ppt_y</p:attrName>
                                        </p:attrNameLst>
                                      </p:cBhvr>
                                      <p:rCtr x="3142" y="0"/>
                                    </p:animMotion>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4"/>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9"/>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2" nodeType="clickEffect">
                                  <p:stCondLst>
                                    <p:cond delay="0"/>
                                  </p:stCondLst>
                                  <p:childTnLst>
                                    <p:set>
                                      <p:cBhvr>
                                        <p:cTn id="39" dur="1" fill="hold">
                                          <p:stCondLst>
                                            <p:cond delay="0"/>
                                          </p:stCondLst>
                                        </p:cTn>
                                        <p:tgtEl>
                                          <p:spTgt spid="33"/>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00434 0.01852 L 0.33907 0.0169 " pathEditMode="relative" ptsTypes="AA">
                                      <p:cBhvr>
                                        <p:cTn id="49" dur="1000" fill="hold"/>
                                        <p:tgtEl>
                                          <p:spTgt spid="27"/>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24" grpId="0" animBg="1"/>
      <p:bldP spid="24" grpId="1" animBg="1"/>
      <p:bldP spid="25" grpId="0" animBg="1"/>
      <p:bldP spid="25" grpId="1" animBg="1"/>
      <p:bldP spid="31" grpId="0" animBg="1"/>
      <p:bldP spid="33" grpId="1" animBg="1"/>
      <p:bldP spid="33"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473" y="203085"/>
            <a:ext cx="8229600" cy="1005840"/>
          </a:xfrm>
        </p:spPr>
        <p:txBody>
          <a:bodyPr/>
          <a:lstStyle/>
          <a:p>
            <a:r>
              <a:rPr lang="en-US" dirty="0" smtClean="0"/>
              <a:t>Bootstrap Server</a:t>
            </a:r>
            <a:endParaRPr lang="en-US" dirty="0"/>
          </a:p>
        </p:txBody>
      </p:sp>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21</a:t>
            </a:fld>
            <a:endParaRPr lang="en-US" dirty="0"/>
          </a:p>
        </p:txBody>
      </p:sp>
      <p:grpSp>
        <p:nvGrpSpPr>
          <p:cNvPr id="12" name="Group 11"/>
          <p:cNvGrpSpPr/>
          <p:nvPr/>
        </p:nvGrpSpPr>
        <p:grpSpPr>
          <a:xfrm>
            <a:off x="765699" y="975925"/>
            <a:ext cx="2616201" cy="782160"/>
            <a:chOff x="765699" y="975925"/>
            <a:chExt cx="2616201" cy="782160"/>
          </a:xfrm>
        </p:grpSpPr>
        <p:sp>
          <p:nvSpPr>
            <p:cNvPr id="8" name="TextBox 7"/>
            <p:cNvSpPr txBox="1"/>
            <p:nvPr/>
          </p:nvSpPr>
          <p:spPr>
            <a:xfrm>
              <a:off x="765699" y="975925"/>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9" name="Rectangle 8"/>
            <p:cNvSpPr/>
            <p:nvPr/>
          </p:nvSpPr>
          <p:spPr>
            <a:xfrm>
              <a:off x="781147" y="1004551"/>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1" name="Content Placeholder 10"/>
          <p:cNvGraphicFramePr>
            <a:graphicFrameLocks noGrp="1"/>
          </p:cNvGraphicFramePr>
          <p:nvPr>
            <p:ph idx="1"/>
            <p:extLst>
              <p:ext uri="{D42A27DB-BD31-4B8C-83A1-F6EECF244321}">
                <p14:modId xmlns:p14="http://schemas.microsoft.com/office/powerpoint/2010/main" val="183618837"/>
              </p:ext>
            </p:extLst>
          </p:nvPr>
        </p:nvGraphicFramePr>
        <p:xfrm>
          <a:off x="803563" y="1436093"/>
          <a:ext cx="2535379" cy="274320"/>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0">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38740661"/>
              </p:ext>
            </p:extLst>
          </p:nvPr>
        </p:nvGraphicFramePr>
        <p:xfrm>
          <a:off x="1085273" y="3521364"/>
          <a:ext cx="1697182" cy="2560320"/>
        </p:xfrm>
        <a:graphic>
          <a:graphicData uri="http://schemas.openxmlformats.org/drawingml/2006/table">
            <a:tbl>
              <a:tblPr firstRow="1" bandRow="1">
                <a:tableStyleId>{5C22544A-7EE6-4342-B048-85BDC9FD1C3A}</a:tableStyleId>
              </a:tblPr>
              <a:tblGrid>
                <a:gridCol w="848591"/>
                <a:gridCol w="848591"/>
              </a:tblGrid>
              <a:tr h="361758">
                <a:tc>
                  <a:txBody>
                    <a:bodyPr/>
                    <a:lstStyle/>
                    <a:p>
                      <a:r>
                        <a:rPr lang="en-US" dirty="0" smtClean="0"/>
                        <a:t>Key</a:t>
                      </a:r>
                      <a:endParaRPr lang="en-US" dirty="0"/>
                    </a:p>
                  </a:txBody>
                  <a:tcPr/>
                </a:tc>
                <a:tc>
                  <a:txBody>
                    <a:bodyPr/>
                    <a:lstStyle/>
                    <a:p>
                      <a:r>
                        <a:rPr lang="en-US" dirty="0" smtClean="0"/>
                        <a:t>SCN</a:t>
                      </a:r>
                      <a:endParaRPr lang="en-US" dirty="0"/>
                    </a:p>
                  </a:txBody>
                  <a:tcPr/>
                </a:tc>
              </a:tr>
              <a:tr h="361758">
                <a:tc>
                  <a:txBody>
                    <a:bodyPr/>
                    <a:lstStyle/>
                    <a:p>
                      <a:r>
                        <a:rPr lang="en-US" dirty="0" smtClean="0"/>
                        <a:t>A</a:t>
                      </a:r>
                      <a:endParaRPr lang="en-US" dirty="0"/>
                    </a:p>
                  </a:txBody>
                  <a:tcPr/>
                </a:tc>
                <a:tc>
                  <a:txBody>
                    <a:bodyPr/>
                    <a:lstStyle/>
                    <a:p>
                      <a:r>
                        <a:rPr lang="en-US" dirty="0" smtClean="0"/>
                        <a:t>100</a:t>
                      </a:r>
                      <a:endParaRPr lang="en-US" dirty="0"/>
                    </a:p>
                  </a:txBody>
                  <a:tcPr/>
                </a:tc>
              </a:tr>
              <a:tr h="361758">
                <a:tc>
                  <a:txBody>
                    <a:bodyPr/>
                    <a:lstStyle/>
                    <a:p>
                      <a:r>
                        <a:rPr lang="en-US" dirty="0" smtClean="0"/>
                        <a:t>B</a:t>
                      </a:r>
                      <a:endParaRPr lang="en-US" dirty="0"/>
                    </a:p>
                  </a:txBody>
                  <a:tcPr/>
                </a:tc>
                <a:tc>
                  <a:txBody>
                    <a:bodyPr/>
                    <a:lstStyle/>
                    <a:p>
                      <a:r>
                        <a:rPr lang="en-US" dirty="0" smtClean="0"/>
                        <a:t>101</a:t>
                      </a:r>
                      <a:endParaRPr lang="en-US" dirty="0"/>
                    </a:p>
                  </a:txBody>
                  <a:tcPr/>
                </a:tc>
              </a:tr>
              <a:tr h="361758">
                <a:tc>
                  <a:txBody>
                    <a:bodyPr/>
                    <a:lstStyle/>
                    <a:p>
                      <a:r>
                        <a:rPr lang="en-US" dirty="0" smtClean="0"/>
                        <a:t>C</a:t>
                      </a:r>
                      <a:endParaRPr lang="en-US" dirty="0"/>
                    </a:p>
                  </a:txBody>
                  <a:tcPr/>
                </a:tc>
                <a:tc>
                  <a:txBody>
                    <a:bodyPr/>
                    <a:lstStyle/>
                    <a:p>
                      <a:r>
                        <a:rPr lang="en-US" dirty="0" smtClean="0"/>
                        <a:t>101</a:t>
                      </a:r>
                      <a:endParaRPr lang="en-US" dirty="0"/>
                    </a:p>
                  </a:txBody>
                  <a:tcPr/>
                </a:tc>
              </a:tr>
              <a:tr h="361758">
                <a:tc>
                  <a:txBody>
                    <a:bodyPr/>
                    <a:lstStyle/>
                    <a:p>
                      <a:endParaRPr lang="en-US" dirty="0"/>
                    </a:p>
                  </a:txBody>
                  <a:tcPr/>
                </a:tc>
                <a:tc>
                  <a:txBody>
                    <a:bodyPr/>
                    <a:lstStyle/>
                    <a:p>
                      <a:endParaRPr lang="en-US" dirty="0"/>
                    </a:p>
                  </a:txBody>
                  <a:tcPr/>
                </a:tc>
              </a:tr>
              <a:tr h="361758">
                <a:tc>
                  <a:txBody>
                    <a:bodyPr/>
                    <a:lstStyle/>
                    <a:p>
                      <a:endParaRPr lang="en-US" dirty="0"/>
                    </a:p>
                  </a:txBody>
                  <a:tcPr/>
                </a:tc>
                <a:tc>
                  <a:txBody>
                    <a:bodyPr/>
                    <a:lstStyle/>
                    <a:p>
                      <a:endParaRPr lang="en-US" dirty="0"/>
                    </a:p>
                  </a:txBody>
                  <a:tcPr/>
                </a:tc>
              </a:tr>
              <a:tr h="361758">
                <a:tc>
                  <a:txBody>
                    <a:bodyPr/>
                    <a:lstStyle/>
                    <a:p>
                      <a:endParaRPr lang="en-US" dirty="0"/>
                    </a:p>
                  </a:txBody>
                  <a:tcPr/>
                </a:tc>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47367849"/>
              </p:ext>
            </p:extLst>
          </p:nvPr>
        </p:nvGraphicFramePr>
        <p:xfrm>
          <a:off x="6710218" y="4227948"/>
          <a:ext cx="1697182" cy="2194560"/>
        </p:xfrm>
        <a:graphic>
          <a:graphicData uri="http://schemas.openxmlformats.org/drawingml/2006/table">
            <a:tbl>
              <a:tblPr firstRow="1" bandRow="1">
                <a:tableStyleId>{5C22544A-7EE6-4342-B048-85BDC9FD1C3A}</a:tableStyleId>
              </a:tblPr>
              <a:tblGrid>
                <a:gridCol w="848591"/>
                <a:gridCol w="848591"/>
              </a:tblGrid>
              <a:tr h="255319">
                <a:tc>
                  <a:txBody>
                    <a:bodyPr/>
                    <a:lstStyle/>
                    <a:p>
                      <a:r>
                        <a:rPr lang="en-US" dirty="0" smtClean="0"/>
                        <a:t>Key</a:t>
                      </a:r>
                      <a:endParaRPr lang="en-US" dirty="0"/>
                    </a:p>
                  </a:txBody>
                  <a:tcPr/>
                </a:tc>
                <a:tc>
                  <a:txBody>
                    <a:bodyPr/>
                    <a:lstStyle/>
                    <a:p>
                      <a:r>
                        <a:rPr lang="en-US" dirty="0" smtClean="0"/>
                        <a:t>SCN</a:t>
                      </a:r>
                      <a:endParaRPr lang="en-US" dirty="0"/>
                    </a:p>
                  </a:txBody>
                  <a:tcPr/>
                </a:tc>
              </a:tr>
              <a:tr h="255319">
                <a:tc>
                  <a:txBody>
                    <a:bodyPr/>
                    <a:lstStyle/>
                    <a:p>
                      <a:r>
                        <a:rPr lang="en-US" dirty="0" smtClean="0"/>
                        <a:t>A</a:t>
                      </a:r>
                      <a:endParaRPr lang="en-US" dirty="0"/>
                    </a:p>
                  </a:txBody>
                  <a:tcPr/>
                </a:tc>
                <a:tc>
                  <a:txBody>
                    <a:bodyPr/>
                    <a:lstStyle/>
                    <a:p>
                      <a:r>
                        <a:rPr lang="en-US" dirty="0" smtClean="0"/>
                        <a:t>100</a:t>
                      </a:r>
                      <a:endParaRPr lang="en-US" dirty="0"/>
                    </a:p>
                  </a:txBody>
                  <a:tcPr/>
                </a:tc>
              </a:tr>
              <a:tr h="255319">
                <a:tc>
                  <a:txBody>
                    <a:bodyPr/>
                    <a:lstStyle/>
                    <a:p>
                      <a:r>
                        <a:rPr lang="en-US" dirty="0" smtClean="0"/>
                        <a:t>B</a:t>
                      </a:r>
                      <a:endParaRPr lang="en-US" dirty="0"/>
                    </a:p>
                  </a:txBody>
                  <a:tcPr/>
                </a:tc>
                <a:tc>
                  <a:txBody>
                    <a:bodyPr/>
                    <a:lstStyle/>
                    <a:p>
                      <a:r>
                        <a:rPr lang="en-US" dirty="0" smtClean="0"/>
                        <a:t>101</a:t>
                      </a:r>
                      <a:endParaRPr lang="en-US" dirty="0"/>
                    </a:p>
                  </a:txBody>
                  <a:tcPr/>
                </a:tc>
              </a:tr>
              <a:tr h="255319">
                <a:tc>
                  <a:txBody>
                    <a:bodyPr/>
                    <a:lstStyle/>
                    <a:p>
                      <a:r>
                        <a:rPr lang="en-US" dirty="0" smtClean="0"/>
                        <a:t>C</a:t>
                      </a:r>
                      <a:endParaRPr lang="en-US" dirty="0"/>
                    </a:p>
                  </a:txBody>
                  <a:tcPr/>
                </a:tc>
                <a:tc>
                  <a:txBody>
                    <a:bodyPr/>
                    <a:lstStyle/>
                    <a:p>
                      <a:r>
                        <a:rPr lang="en-US" dirty="0" smtClean="0"/>
                        <a:t>101</a:t>
                      </a:r>
                      <a:endParaRPr lang="en-US" dirty="0"/>
                    </a:p>
                  </a:txBody>
                  <a:tcPr/>
                </a:tc>
              </a:tr>
              <a:tr h="255319">
                <a:tc>
                  <a:txBody>
                    <a:bodyPr/>
                    <a:lstStyle/>
                    <a:p>
                      <a:endParaRPr lang="en-US" dirty="0"/>
                    </a:p>
                  </a:txBody>
                  <a:tcPr/>
                </a:tc>
                <a:tc>
                  <a:txBody>
                    <a:bodyPr/>
                    <a:lstStyle/>
                    <a:p>
                      <a:endParaRPr lang="en-US"/>
                    </a:p>
                  </a:txBody>
                  <a:tcPr/>
                </a:tc>
              </a:tr>
              <a:tr h="255319">
                <a:tc>
                  <a:txBody>
                    <a:bodyPr/>
                    <a:lstStyle/>
                    <a:p>
                      <a:endParaRPr lang="en-US"/>
                    </a:p>
                  </a:txBody>
                  <a:tcPr/>
                </a:tc>
                <a:tc>
                  <a:txBody>
                    <a:bodyPr/>
                    <a:lstStyle/>
                    <a:p>
                      <a:endParaRPr lang="en-US" dirty="0"/>
                    </a:p>
                  </a:txBody>
                  <a:tcPr/>
                </a:tc>
              </a:tr>
            </a:tbl>
          </a:graphicData>
        </a:graphic>
      </p:graphicFrame>
      <p:cxnSp>
        <p:nvCxnSpPr>
          <p:cNvPr id="20" name="Straight Arrow Connector 19"/>
          <p:cNvCxnSpPr>
            <a:endCxn id="15" idx="0"/>
          </p:cNvCxnSpPr>
          <p:nvPr/>
        </p:nvCxnSpPr>
        <p:spPr>
          <a:xfrm flipH="1">
            <a:off x="1933864" y="1789545"/>
            <a:ext cx="5772" cy="1731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805546" y="5911273"/>
            <a:ext cx="3913909" cy="23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4455391" y="1399308"/>
            <a:ext cx="2108200" cy="50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cxnSp>
        <p:nvCxnSpPr>
          <p:cNvPr id="39" name="Straight Arrow Connector 38"/>
          <p:cNvCxnSpPr>
            <a:stCxn id="16" idx="0"/>
          </p:cNvCxnSpPr>
          <p:nvPr/>
        </p:nvCxnSpPr>
        <p:spPr>
          <a:xfrm flipH="1" flipV="1">
            <a:off x="5934364" y="1916545"/>
            <a:ext cx="1624445" cy="23114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2817091" y="1928091"/>
            <a:ext cx="3036454" cy="36137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264728" y="0"/>
            <a:ext cx="3694545" cy="1085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9" name="Table 48"/>
          <p:cNvGraphicFramePr>
            <a:graphicFrameLocks noGrp="1"/>
          </p:cNvGraphicFramePr>
          <p:nvPr>
            <p:extLst>
              <p:ext uri="{D42A27DB-BD31-4B8C-83A1-F6EECF244321}">
                <p14:modId xmlns:p14="http://schemas.microsoft.com/office/powerpoint/2010/main" val="2445097428"/>
              </p:ext>
            </p:extLst>
          </p:nvPr>
        </p:nvGraphicFramePr>
        <p:xfrm>
          <a:off x="5264727" y="0"/>
          <a:ext cx="3683000" cy="370840"/>
        </p:xfrm>
        <a:graphic>
          <a:graphicData uri="http://schemas.openxmlformats.org/drawingml/2006/table">
            <a:tbl>
              <a:tblPr firstRow="1" bandRow="1">
                <a:tableStyleId>{5C22544A-7EE6-4342-B048-85BDC9FD1C3A}</a:tableStyleId>
              </a:tblPr>
              <a:tblGrid>
                <a:gridCol w="1841500"/>
                <a:gridCol w="1841500"/>
              </a:tblGrid>
              <a:tr h="370840">
                <a:tc>
                  <a:txBody>
                    <a:bodyPr/>
                    <a:lstStyle/>
                    <a:p>
                      <a:r>
                        <a:rPr lang="en-US" dirty="0" err="1" smtClean="0"/>
                        <a:t>SinceSCN</a:t>
                      </a:r>
                      <a:endParaRPr lang="en-US" dirty="0"/>
                    </a:p>
                  </a:txBody>
                  <a:tcPr/>
                </a:tc>
                <a:tc>
                  <a:txBody>
                    <a:bodyPr/>
                    <a:lstStyle/>
                    <a:p>
                      <a:r>
                        <a:rPr lang="en-US" dirty="0" smtClean="0"/>
                        <a:t>10</a:t>
                      </a:r>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1156991480"/>
              </p:ext>
            </p:extLst>
          </p:nvPr>
        </p:nvGraphicFramePr>
        <p:xfrm>
          <a:off x="5253181" y="346363"/>
          <a:ext cx="3694546" cy="365760"/>
        </p:xfrm>
        <a:graphic>
          <a:graphicData uri="http://schemas.openxmlformats.org/drawingml/2006/table">
            <a:tbl>
              <a:tblPr firstRow="1" bandRow="1">
                <a:tableStyleId>{5C22544A-7EE6-4342-B048-85BDC9FD1C3A}</a:tableStyleId>
              </a:tblPr>
              <a:tblGrid>
                <a:gridCol w="1847273"/>
                <a:gridCol w="1847273"/>
              </a:tblGrid>
              <a:tr h="264160">
                <a:tc>
                  <a:txBody>
                    <a:bodyPr/>
                    <a:lstStyle/>
                    <a:p>
                      <a:r>
                        <a:rPr lang="en-US" dirty="0" err="1" smtClean="0"/>
                        <a:t>StartSCN</a:t>
                      </a:r>
                      <a:endParaRPr lang="en-US" dirty="0"/>
                    </a:p>
                  </a:txBody>
                  <a:tcPr/>
                </a:tc>
                <a:tc>
                  <a:txBody>
                    <a:bodyPr/>
                    <a:lstStyle/>
                    <a:p>
                      <a:r>
                        <a:rPr lang="en-US" dirty="0" smtClean="0"/>
                        <a:t>101</a:t>
                      </a:r>
                      <a:endParaRPr lang="en-US" dirty="0"/>
                    </a:p>
                  </a:txBody>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595352468"/>
              </p:ext>
            </p:extLst>
          </p:nvPr>
        </p:nvGraphicFramePr>
        <p:xfrm>
          <a:off x="1085272" y="4966853"/>
          <a:ext cx="1720274" cy="390238"/>
        </p:xfrm>
        <a:graphic>
          <a:graphicData uri="http://schemas.openxmlformats.org/drawingml/2006/table">
            <a:tbl>
              <a:tblPr firstRow="1" bandRow="1">
                <a:tableStyleId>{5C22544A-7EE6-4342-B048-85BDC9FD1C3A}</a:tableStyleId>
              </a:tblPr>
              <a:tblGrid>
                <a:gridCol w="860137"/>
                <a:gridCol w="860137"/>
              </a:tblGrid>
              <a:tr h="390238">
                <a:tc>
                  <a:txBody>
                    <a:bodyPr/>
                    <a:lstStyle/>
                    <a:p>
                      <a:r>
                        <a:rPr lang="en-US" dirty="0" smtClean="0"/>
                        <a:t>C</a:t>
                      </a:r>
                      <a:endParaRPr lang="en-US" dirty="0"/>
                    </a:p>
                  </a:txBody>
                  <a:tcPr/>
                </a:tc>
                <a:tc>
                  <a:txBody>
                    <a:bodyPr/>
                    <a:lstStyle/>
                    <a:p>
                      <a:r>
                        <a:rPr lang="en-US" dirty="0" smtClean="0"/>
                        <a:t>103</a:t>
                      </a:r>
                      <a:endParaRPr lang="en-US" dirty="0"/>
                    </a:p>
                  </a:txBody>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1026210659"/>
              </p:ext>
            </p:extLst>
          </p:nvPr>
        </p:nvGraphicFramePr>
        <p:xfrm>
          <a:off x="1099128" y="5361708"/>
          <a:ext cx="1720274" cy="390238"/>
        </p:xfrm>
        <a:graphic>
          <a:graphicData uri="http://schemas.openxmlformats.org/drawingml/2006/table">
            <a:tbl>
              <a:tblPr firstRow="1" bandRow="1">
                <a:tableStyleId>{5C22544A-7EE6-4342-B048-85BDC9FD1C3A}</a:tableStyleId>
              </a:tblPr>
              <a:tblGrid>
                <a:gridCol w="860137"/>
                <a:gridCol w="860137"/>
              </a:tblGrid>
              <a:tr h="390238">
                <a:tc>
                  <a:txBody>
                    <a:bodyPr/>
                    <a:lstStyle/>
                    <a:p>
                      <a:r>
                        <a:rPr lang="en-US" dirty="0" smtClean="0"/>
                        <a:t>A</a:t>
                      </a:r>
                      <a:endParaRPr lang="en-US" dirty="0"/>
                    </a:p>
                  </a:txBody>
                  <a:tcPr/>
                </a:tc>
                <a:tc>
                  <a:txBody>
                    <a:bodyPr/>
                    <a:lstStyle/>
                    <a:p>
                      <a:r>
                        <a:rPr lang="en-US" dirty="0" smtClean="0"/>
                        <a:t>103</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3432379760"/>
              </p:ext>
            </p:extLst>
          </p:nvPr>
        </p:nvGraphicFramePr>
        <p:xfrm>
          <a:off x="0" y="1944253"/>
          <a:ext cx="785092" cy="249383"/>
        </p:xfrm>
        <a:graphic>
          <a:graphicData uri="http://schemas.openxmlformats.org/drawingml/2006/table">
            <a:tbl>
              <a:tblPr firstRow="1" bandRow="1">
                <a:tableStyleId>{5C22544A-7EE6-4342-B048-85BDC9FD1C3A}</a:tableStyleId>
              </a:tblPr>
              <a:tblGrid>
                <a:gridCol w="392546"/>
                <a:gridCol w="392546"/>
              </a:tblGrid>
              <a:tr h="249383">
                <a:tc>
                  <a:txBody>
                    <a:bodyPr/>
                    <a:lstStyle/>
                    <a:p>
                      <a:r>
                        <a:rPr lang="en-US" sz="1000" dirty="0" smtClean="0"/>
                        <a:t>C</a:t>
                      </a:r>
                      <a:endParaRPr lang="en-US" sz="1000" dirty="0"/>
                    </a:p>
                  </a:txBody>
                  <a:tcPr/>
                </a:tc>
                <a:tc>
                  <a:txBody>
                    <a:bodyPr/>
                    <a:lstStyle/>
                    <a:p>
                      <a:r>
                        <a:rPr lang="en-US" sz="1000" dirty="0" smtClean="0"/>
                        <a:t>103</a:t>
                      </a:r>
                      <a:endParaRPr lang="en-US" sz="1000" dirty="0"/>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0431830"/>
              </p:ext>
            </p:extLst>
          </p:nvPr>
        </p:nvGraphicFramePr>
        <p:xfrm>
          <a:off x="152400" y="2096653"/>
          <a:ext cx="785092" cy="249383"/>
        </p:xfrm>
        <a:graphic>
          <a:graphicData uri="http://schemas.openxmlformats.org/drawingml/2006/table">
            <a:tbl>
              <a:tblPr firstRow="1" bandRow="1">
                <a:tableStyleId>{5C22544A-7EE6-4342-B048-85BDC9FD1C3A}</a:tableStyleId>
              </a:tblPr>
              <a:tblGrid>
                <a:gridCol w="392546"/>
                <a:gridCol w="392546"/>
              </a:tblGrid>
              <a:tr h="249383">
                <a:tc>
                  <a:txBody>
                    <a:bodyPr/>
                    <a:lstStyle/>
                    <a:p>
                      <a:r>
                        <a:rPr lang="en-US" sz="1000" dirty="0" smtClean="0"/>
                        <a:t>A</a:t>
                      </a:r>
                      <a:endParaRPr lang="en-US" sz="1000" dirty="0"/>
                    </a:p>
                  </a:txBody>
                  <a:tcPr/>
                </a:tc>
                <a:tc>
                  <a:txBody>
                    <a:bodyPr/>
                    <a:lstStyle/>
                    <a:p>
                      <a:r>
                        <a:rPr lang="en-US" sz="1000" dirty="0" smtClean="0"/>
                        <a:t>103</a:t>
                      </a:r>
                      <a:endParaRPr lang="en-US" sz="1000" dirty="0"/>
                    </a:p>
                  </a:txBody>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416892738"/>
              </p:ext>
            </p:extLst>
          </p:nvPr>
        </p:nvGraphicFramePr>
        <p:xfrm>
          <a:off x="8358908" y="4650507"/>
          <a:ext cx="785092" cy="249383"/>
        </p:xfrm>
        <a:graphic>
          <a:graphicData uri="http://schemas.openxmlformats.org/drawingml/2006/table">
            <a:tbl>
              <a:tblPr firstRow="1" bandRow="1">
                <a:tableStyleId>{5C22544A-7EE6-4342-B048-85BDC9FD1C3A}</a:tableStyleId>
              </a:tblPr>
              <a:tblGrid>
                <a:gridCol w="392546"/>
                <a:gridCol w="392546"/>
              </a:tblGrid>
              <a:tr h="249383">
                <a:tc>
                  <a:txBody>
                    <a:bodyPr/>
                    <a:lstStyle/>
                    <a:p>
                      <a:r>
                        <a:rPr lang="en-US" sz="1000" dirty="0" smtClean="0"/>
                        <a:t>A</a:t>
                      </a:r>
                      <a:endParaRPr lang="en-US" sz="1000" dirty="0"/>
                    </a:p>
                  </a:txBody>
                  <a:tcPr/>
                </a:tc>
                <a:tc>
                  <a:txBody>
                    <a:bodyPr/>
                    <a:lstStyle/>
                    <a:p>
                      <a:r>
                        <a:rPr lang="en-US" sz="1000" dirty="0" smtClean="0"/>
                        <a:t>100</a:t>
                      </a:r>
                      <a:endParaRPr lang="en-US" sz="1000" dirty="0"/>
                    </a:p>
                  </a:txBody>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1278595397"/>
              </p:ext>
            </p:extLst>
          </p:nvPr>
        </p:nvGraphicFramePr>
        <p:xfrm>
          <a:off x="8358908" y="4976089"/>
          <a:ext cx="785092" cy="249383"/>
        </p:xfrm>
        <a:graphic>
          <a:graphicData uri="http://schemas.openxmlformats.org/drawingml/2006/table">
            <a:tbl>
              <a:tblPr firstRow="1" bandRow="1">
                <a:tableStyleId>{5C22544A-7EE6-4342-B048-85BDC9FD1C3A}</a:tableStyleId>
              </a:tblPr>
              <a:tblGrid>
                <a:gridCol w="392546"/>
                <a:gridCol w="392546"/>
              </a:tblGrid>
              <a:tr h="249383">
                <a:tc>
                  <a:txBody>
                    <a:bodyPr/>
                    <a:lstStyle/>
                    <a:p>
                      <a:r>
                        <a:rPr lang="en-US" sz="1000" dirty="0" smtClean="0"/>
                        <a:t>B</a:t>
                      </a:r>
                      <a:endParaRPr lang="en-US" sz="1000" dirty="0"/>
                    </a:p>
                  </a:txBody>
                  <a:tcPr/>
                </a:tc>
                <a:tc>
                  <a:txBody>
                    <a:bodyPr/>
                    <a:lstStyle/>
                    <a:p>
                      <a:r>
                        <a:rPr lang="en-US" sz="1000" dirty="0" smtClean="0"/>
                        <a:t>101</a:t>
                      </a:r>
                      <a:endParaRPr lang="en-US" sz="1000" dirty="0"/>
                    </a:p>
                  </a:txBody>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690970579"/>
              </p:ext>
            </p:extLst>
          </p:nvPr>
        </p:nvGraphicFramePr>
        <p:xfrm>
          <a:off x="2981035" y="5332615"/>
          <a:ext cx="785092" cy="243840"/>
        </p:xfrm>
        <a:graphic>
          <a:graphicData uri="http://schemas.openxmlformats.org/drawingml/2006/table">
            <a:tbl>
              <a:tblPr firstRow="1" bandRow="1">
                <a:tableStyleId>{5C22544A-7EE6-4342-B048-85BDC9FD1C3A}</a:tableStyleId>
              </a:tblPr>
              <a:tblGrid>
                <a:gridCol w="392546"/>
                <a:gridCol w="392546"/>
              </a:tblGrid>
              <a:tr h="0">
                <a:tc>
                  <a:txBody>
                    <a:bodyPr/>
                    <a:lstStyle/>
                    <a:p>
                      <a:r>
                        <a:rPr lang="en-US" sz="1000" dirty="0" smtClean="0"/>
                        <a:t>C</a:t>
                      </a:r>
                      <a:endParaRPr lang="en-US" sz="1000" dirty="0"/>
                    </a:p>
                  </a:txBody>
                  <a:tcPr/>
                </a:tc>
                <a:tc>
                  <a:txBody>
                    <a:bodyPr/>
                    <a:lstStyle/>
                    <a:p>
                      <a:r>
                        <a:rPr lang="en-US" sz="1000" dirty="0" smtClean="0"/>
                        <a:t>103</a:t>
                      </a:r>
                      <a:endParaRPr lang="en-US" sz="1000" dirty="0"/>
                    </a:p>
                  </a:txBody>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838918454"/>
              </p:ext>
            </p:extLst>
          </p:nvPr>
        </p:nvGraphicFramePr>
        <p:xfrm>
          <a:off x="2856344" y="6258560"/>
          <a:ext cx="785092" cy="243840"/>
        </p:xfrm>
        <a:graphic>
          <a:graphicData uri="http://schemas.openxmlformats.org/drawingml/2006/table">
            <a:tbl>
              <a:tblPr firstRow="1" bandRow="1">
                <a:tableStyleId>{5C22544A-7EE6-4342-B048-85BDC9FD1C3A}</a:tableStyleId>
              </a:tblPr>
              <a:tblGrid>
                <a:gridCol w="392546"/>
                <a:gridCol w="392546"/>
              </a:tblGrid>
              <a:tr h="0">
                <a:tc>
                  <a:txBody>
                    <a:bodyPr/>
                    <a:lstStyle/>
                    <a:p>
                      <a:r>
                        <a:rPr lang="en-US" sz="1000" dirty="0" smtClean="0"/>
                        <a:t>A</a:t>
                      </a:r>
                      <a:endParaRPr lang="en-US" sz="1000" dirty="0"/>
                    </a:p>
                  </a:txBody>
                  <a:tcPr/>
                </a:tc>
                <a:tc>
                  <a:txBody>
                    <a:bodyPr/>
                    <a:lstStyle/>
                    <a:p>
                      <a:r>
                        <a:rPr lang="en-US" sz="1000" dirty="0" smtClean="0"/>
                        <a:t>103</a:t>
                      </a:r>
                      <a:endParaRPr lang="en-US" sz="1000" dirty="0"/>
                    </a:p>
                  </a:txBody>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833742075"/>
              </p:ext>
            </p:extLst>
          </p:nvPr>
        </p:nvGraphicFramePr>
        <p:xfrm>
          <a:off x="2948708" y="4596015"/>
          <a:ext cx="785092" cy="243840"/>
        </p:xfrm>
        <a:graphic>
          <a:graphicData uri="http://schemas.openxmlformats.org/drawingml/2006/table">
            <a:tbl>
              <a:tblPr firstRow="1" bandRow="1">
                <a:tableStyleId>{5C22544A-7EE6-4342-B048-85BDC9FD1C3A}</a:tableStyleId>
              </a:tblPr>
              <a:tblGrid>
                <a:gridCol w="392546"/>
                <a:gridCol w="392546"/>
              </a:tblGrid>
              <a:tr h="0">
                <a:tc>
                  <a:txBody>
                    <a:bodyPr/>
                    <a:lstStyle/>
                    <a:p>
                      <a:r>
                        <a:rPr lang="en-US" sz="1000" dirty="0" smtClean="0"/>
                        <a:t>C</a:t>
                      </a:r>
                      <a:endParaRPr lang="en-US" sz="1000" dirty="0"/>
                    </a:p>
                  </a:txBody>
                  <a:tcPr/>
                </a:tc>
                <a:tc>
                  <a:txBody>
                    <a:bodyPr/>
                    <a:lstStyle/>
                    <a:p>
                      <a:r>
                        <a:rPr lang="en-US" sz="1000" dirty="0" smtClean="0"/>
                        <a:t>103</a:t>
                      </a:r>
                      <a:endParaRPr lang="en-US" sz="1000" dirty="0"/>
                    </a:p>
                  </a:txBody>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4163801259"/>
              </p:ext>
            </p:extLst>
          </p:nvPr>
        </p:nvGraphicFramePr>
        <p:xfrm>
          <a:off x="2881744" y="5002415"/>
          <a:ext cx="785092" cy="243840"/>
        </p:xfrm>
        <a:graphic>
          <a:graphicData uri="http://schemas.openxmlformats.org/drawingml/2006/table">
            <a:tbl>
              <a:tblPr firstRow="1" bandRow="1">
                <a:tableStyleId>{5C22544A-7EE6-4342-B048-85BDC9FD1C3A}</a:tableStyleId>
              </a:tblPr>
              <a:tblGrid>
                <a:gridCol w="392546"/>
                <a:gridCol w="392546"/>
              </a:tblGrid>
              <a:tr h="0">
                <a:tc>
                  <a:txBody>
                    <a:bodyPr/>
                    <a:lstStyle/>
                    <a:p>
                      <a:r>
                        <a:rPr lang="en-US" sz="1000" dirty="0" smtClean="0"/>
                        <a:t>A</a:t>
                      </a:r>
                      <a:endParaRPr lang="en-US" sz="1000" dirty="0"/>
                    </a:p>
                  </a:txBody>
                  <a:tcPr/>
                </a:tc>
                <a:tc>
                  <a:txBody>
                    <a:bodyPr/>
                    <a:lstStyle/>
                    <a:p>
                      <a:r>
                        <a:rPr lang="en-US" sz="1000" dirty="0" smtClean="0"/>
                        <a:t>103</a:t>
                      </a:r>
                      <a:endParaRPr lang="en-US" sz="1000" dirty="0"/>
                    </a:p>
                  </a:txBody>
                  <a:tcPr/>
                </a:tc>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3527475906"/>
              </p:ext>
            </p:extLst>
          </p:nvPr>
        </p:nvGraphicFramePr>
        <p:xfrm>
          <a:off x="6673273" y="5315525"/>
          <a:ext cx="1708726" cy="365760"/>
        </p:xfrm>
        <a:graphic>
          <a:graphicData uri="http://schemas.openxmlformats.org/drawingml/2006/table">
            <a:tbl>
              <a:tblPr firstRow="1" bandRow="1">
                <a:tableStyleId>{5C22544A-7EE6-4342-B048-85BDC9FD1C3A}</a:tableStyleId>
              </a:tblPr>
              <a:tblGrid>
                <a:gridCol w="854363"/>
                <a:gridCol w="854363"/>
              </a:tblGrid>
              <a:tr h="249383">
                <a:tc>
                  <a:txBody>
                    <a:bodyPr/>
                    <a:lstStyle/>
                    <a:p>
                      <a:r>
                        <a:rPr lang="en-US" dirty="0" smtClean="0"/>
                        <a:t>C</a:t>
                      </a:r>
                      <a:endParaRPr lang="en-US" dirty="0"/>
                    </a:p>
                  </a:txBody>
                  <a:tcPr/>
                </a:tc>
                <a:tc>
                  <a:txBody>
                    <a:bodyPr/>
                    <a:lstStyle/>
                    <a:p>
                      <a:r>
                        <a:rPr lang="en-US" dirty="0" smtClean="0"/>
                        <a:t>103</a:t>
                      </a:r>
                      <a:endParaRPr lang="en-US" dirty="0"/>
                    </a:p>
                  </a:txBody>
                  <a:tcPr/>
                </a:tc>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2120301155"/>
              </p:ext>
            </p:extLst>
          </p:nvPr>
        </p:nvGraphicFramePr>
        <p:xfrm>
          <a:off x="6696365" y="4613563"/>
          <a:ext cx="1685634" cy="365760"/>
        </p:xfrm>
        <a:graphic>
          <a:graphicData uri="http://schemas.openxmlformats.org/drawingml/2006/table">
            <a:tbl>
              <a:tblPr firstRow="1" bandRow="1">
                <a:tableStyleId>{5C22544A-7EE6-4342-B048-85BDC9FD1C3A}</a:tableStyleId>
              </a:tblPr>
              <a:tblGrid>
                <a:gridCol w="842817"/>
                <a:gridCol w="842817"/>
              </a:tblGrid>
              <a:tr h="339437">
                <a:tc>
                  <a:txBody>
                    <a:bodyPr/>
                    <a:lstStyle/>
                    <a:p>
                      <a:r>
                        <a:rPr lang="en-US" dirty="0" smtClean="0"/>
                        <a:t>A</a:t>
                      </a:r>
                      <a:endParaRPr lang="en-US" dirty="0"/>
                    </a:p>
                  </a:txBody>
                  <a:tcPr/>
                </a:tc>
                <a:tc>
                  <a:txBody>
                    <a:bodyPr/>
                    <a:lstStyle/>
                    <a:p>
                      <a:r>
                        <a:rPr lang="en-US" dirty="0" smtClean="0"/>
                        <a:t>103</a:t>
                      </a:r>
                      <a:endParaRPr lang="en-US" dirty="0"/>
                    </a:p>
                  </a:txBody>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3664497495"/>
              </p:ext>
            </p:extLst>
          </p:nvPr>
        </p:nvGraphicFramePr>
        <p:xfrm>
          <a:off x="5241636" y="671945"/>
          <a:ext cx="3717636" cy="365760"/>
        </p:xfrm>
        <a:graphic>
          <a:graphicData uri="http://schemas.openxmlformats.org/drawingml/2006/table">
            <a:tbl>
              <a:tblPr firstRow="1" bandRow="1">
                <a:tableStyleId>{5C22544A-7EE6-4342-B048-85BDC9FD1C3A}</a:tableStyleId>
              </a:tblPr>
              <a:tblGrid>
                <a:gridCol w="1858819"/>
                <a:gridCol w="1858817"/>
              </a:tblGrid>
              <a:tr h="264160">
                <a:tc>
                  <a:txBody>
                    <a:bodyPr/>
                    <a:lstStyle/>
                    <a:p>
                      <a:r>
                        <a:rPr lang="en-US" dirty="0" err="1" smtClean="0"/>
                        <a:t>TargetSCN</a:t>
                      </a:r>
                      <a:endParaRPr lang="en-US" dirty="0"/>
                    </a:p>
                  </a:txBody>
                  <a:tcPr/>
                </a:tc>
                <a:tc>
                  <a:txBody>
                    <a:bodyPr/>
                    <a:lstStyle/>
                    <a:p>
                      <a:r>
                        <a:rPr lang="en-US" dirty="0" smtClean="0"/>
                        <a:t>103</a:t>
                      </a:r>
                      <a:endParaRPr lang="en-US" dirty="0"/>
                    </a:p>
                  </a:txBody>
                  <a:tcPr/>
                </a:tc>
              </a:tr>
            </a:tbl>
          </a:graphicData>
        </a:graphic>
      </p:graphicFrame>
      <p:cxnSp>
        <p:nvCxnSpPr>
          <p:cNvPr id="71" name="Straight Arrow Connector 70"/>
          <p:cNvCxnSpPr/>
          <p:nvPr/>
        </p:nvCxnSpPr>
        <p:spPr>
          <a:xfrm>
            <a:off x="5865091" y="4849091"/>
            <a:ext cx="392545"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0" y="5172364"/>
            <a:ext cx="461818"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Rounded Rectangle 74"/>
          <p:cNvSpPr/>
          <p:nvPr/>
        </p:nvSpPr>
        <p:spPr>
          <a:xfrm>
            <a:off x="1592117" y="3061855"/>
            <a:ext cx="2108200" cy="5080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Log </a:t>
            </a:r>
            <a:r>
              <a:rPr lang="en-US" dirty="0" smtClean="0">
                <a:solidFill>
                  <a:schemeClr val="tx1"/>
                </a:solidFill>
              </a:rPr>
              <a:t>Store</a:t>
            </a:r>
            <a:endParaRPr lang="en-US" dirty="0">
              <a:solidFill>
                <a:schemeClr val="tx1"/>
              </a:solidFill>
            </a:endParaRPr>
          </a:p>
        </p:txBody>
      </p:sp>
      <p:sp>
        <p:nvSpPr>
          <p:cNvPr id="76" name="Rounded Rectangle 75"/>
          <p:cNvSpPr/>
          <p:nvPr/>
        </p:nvSpPr>
        <p:spPr>
          <a:xfrm>
            <a:off x="5358246" y="3740727"/>
            <a:ext cx="2108200" cy="5080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Snapshot Store</a:t>
            </a:r>
            <a:endParaRPr lang="en-US" dirty="0">
              <a:solidFill>
                <a:schemeClr val="tx1"/>
              </a:solidFill>
            </a:endParaRPr>
          </a:p>
        </p:txBody>
      </p:sp>
    </p:spTree>
    <p:extLst>
      <p:ext uri="{BB962C8B-B14F-4D97-AF65-F5344CB8AC3E}">
        <p14:creationId xmlns:p14="http://schemas.microsoft.com/office/powerpoint/2010/main" val="2016590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par>
                          <p:cTn id="13" fill="hold">
                            <p:stCondLst>
                              <p:cond delay="0"/>
                            </p:stCondLst>
                            <p:childTnLst>
                              <p:par>
                                <p:cTn id="14" presetID="0" presetClass="path" presetSubtype="0" accel="50000" decel="50000" fill="hold" nodeType="afterEffect">
                                  <p:stCondLst>
                                    <p:cond delay="0"/>
                                  </p:stCondLst>
                                  <p:childTnLst>
                                    <p:animMotion origin="layout" path="M -0.00121 -0.03125 C 0.01233 -0.12223 0.02605 -0.2132 -0.0151 -0.27709 C -0.05625 -0.34098 -0.2059 -0.39121 -0.24861 -0.41505 C -0.29131 -0.43889 -0.2677 -0.41922 -0.27135 -0.42014 " pathEditMode="relative" ptsTypes="aaaA">
                                      <p:cBhvr>
                                        <p:cTn id="15" dur="2000" fill="hold"/>
                                        <p:tgtEl>
                                          <p:spTgt spid="56"/>
                                        </p:tgtEl>
                                        <p:attrNameLst>
                                          <p:attrName>ppt_x</p:attrName>
                                          <p:attrName>ppt_y</p:attrName>
                                        </p:attrNameLst>
                                      </p:cBhvr>
                                    </p:animMotion>
                                  </p:childTnLst>
                                </p:cTn>
                              </p:par>
                            </p:childTnLst>
                          </p:cTn>
                        </p:par>
                        <p:par>
                          <p:cTn id="16" fill="hold">
                            <p:stCondLst>
                              <p:cond delay="2000"/>
                            </p:stCondLst>
                            <p:childTnLst>
                              <p:par>
                                <p:cTn id="17" presetID="1" presetClass="exit" presetSubtype="0" fill="hold" nodeType="afterEffect">
                                  <p:stCondLst>
                                    <p:cond delay="0"/>
                                  </p:stCondLst>
                                  <p:childTnLst>
                                    <p:set>
                                      <p:cBhvr>
                                        <p:cTn id="18" dur="1" fill="hold">
                                          <p:stCondLst>
                                            <p:cond delay="0"/>
                                          </p:stCondLst>
                                        </p:cTn>
                                        <p:tgtEl>
                                          <p:spTgt spid="56"/>
                                        </p:tgtEl>
                                        <p:attrNameLst>
                                          <p:attrName>style.visibility</p:attrName>
                                        </p:attrNameLst>
                                      </p:cBhvr>
                                      <p:to>
                                        <p:strVal val="hidden"/>
                                      </p:to>
                                    </p:set>
                                  </p:childTnLst>
                                </p:cTn>
                              </p:par>
                            </p:childTnLst>
                          </p:cTn>
                        </p:par>
                        <p:par>
                          <p:cTn id="19" fill="hold">
                            <p:stCondLst>
                              <p:cond delay="2000"/>
                            </p:stCondLst>
                            <p:childTnLst>
                              <p:par>
                                <p:cTn id="20" presetID="0" presetClass="path" presetSubtype="0" accel="50000" decel="50000" fill="hold" nodeType="afterEffect">
                                  <p:stCondLst>
                                    <p:cond delay="0"/>
                                  </p:stCondLst>
                                  <p:childTnLst>
                                    <p:animMotion origin="layout" path="M 0.02656 -0.00579 L 0.02656 0.03449 " pathEditMode="relative" ptsTypes="AA">
                                      <p:cBhvr>
                                        <p:cTn id="21" dur="1000" fill="hold"/>
                                        <p:tgtEl>
                                          <p:spTgt spid="71"/>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nodeType="afterEffect">
                                  <p:stCondLst>
                                    <p:cond delay="0"/>
                                  </p:stCondLst>
                                  <p:childTnLst>
                                    <p:animMotion origin="layout" path="M 0.00643 -0.02662 C 0.02761 -0.14398 0.04896 -0.26134 0.00521 -0.33796 C -0.03854 -0.41458 -0.21267 -0.46134 -0.25625 -0.48611 " pathEditMode="relative" ptsTypes="aaA">
                                      <p:cBhvr>
                                        <p:cTn id="28" dur="2000" fill="hold"/>
                                        <p:tgtEl>
                                          <p:spTgt spid="57"/>
                                        </p:tgtEl>
                                        <p:attrNameLst>
                                          <p:attrName>ppt_x</p:attrName>
                                          <p:attrName>ppt_y</p:attrName>
                                        </p:attrNameLst>
                                      </p:cBhvr>
                                    </p:animMotion>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57"/>
                                        </p:tgtEl>
                                        <p:attrNameLst>
                                          <p:attrName>style.visibility</p:attrName>
                                        </p:attrNameLst>
                                      </p:cBhvr>
                                      <p:to>
                                        <p:strVal val="hidden"/>
                                      </p:to>
                                    </p:set>
                                  </p:childTnLst>
                                </p:cTn>
                              </p:par>
                            </p:childTnLst>
                          </p:cTn>
                        </p:par>
                        <p:par>
                          <p:cTn id="32" fill="hold">
                            <p:stCondLst>
                              <p:cond delay="2000"/>
                            </p:stCondLst>
                            <p:childTnLst>
                              <p:par>
                                <p:cTn id="33" presetID="0" presetClass="path" presetSubtype="0" accel="50000" decel="50000" fill="hold" nodeType="afterEffect">
                                  <p:stCondLst>
                                    <p:cond delay="0"/>
                                  </p:stCondLst>
                                  <p:childTnLst>
                                    <p:animMotion origin="layout" path="M 0.02656 0.03449 L 0.02656 0.09167 " pathEditMode="relative" ptsTypes="AA">
                                      <p:cBhvr>
                                        <p:cTn id="34" dur="1000" fill="hold"/>
                                        <p:tgtEl>
                                          <p:spTgt spid="71"/>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par>
                          <p:cTn id="39" fill="hold">
                            <p:stCondLst>
                              <p:cond delay="0"/>
                            </p:stCondLst>
                            <p:childTnLst>
                              <p:par>
                                <p:cTn id="40" presetID="0" presetClass="path" presetSubtype="0" accel="50000" decel="50000" fill="hold" nodeType="afterEffect">
                                  <p:stCondLst>
                                    <p:cond delay="0"/>
                                  </p:stCondLst>
                                  <p:childTnLst>
                                    <p:animMotion origin="layout" path="M 0.11684 -0.10486 C 0.04653 0.00532 -0.02378 0.11551 -0.03333 0.20671 C -0.04288 0.29792 0.0441 0.40139 0.06007 0.44236 C 0.07604 0.48333 0.06233 0.45093 0.06268 0.45255 " pathEditMode="relative" rAng="0" ptsTypes="aaaA">
                                      <p:cBhvr>
                                        <p:cTn id="41" dur="2000" fill="hold"/>
                                        <p:tgtEl>
                                          <p:spTgt spid="54"/>
                                        </p:tgtEl>
                                        <p:attrNameLst>
                                          <p:attrName>ppt_x</p:attrName>
                                          <p:attrName>ppt_y</p:attrName>
                                        </p:attrNameLst>
                                      </p:cBhvr>
                                      <p:rCtr x="-7986" y="29398"/>
                                    </p:animMotion>
                                  </p:childTnLst>
                                </p:cTn>
                              </p:par>
                            </p:childTnLst>
                          </p:cTn>
                        </p:par>
                        <p:par>
                          <p:cTn id="42" fill="hold">
                            <p:stCondLst>
                              <p:cond delay="2000"/>
                            </p:stCondLst>
                            <p:childTnLst>
                              <p:par>
                                <p:cTn id="43" presetID="1" presetClass="exit" presetSubtype="0" fill="hold" nodeType="afterEffect">
                                  <p:stCondLst>
                                    <p:cond delay="0"/>
                                  </p:stCondLst>
                                  <p:childTnLst>
                                    <p:set>
                                      <p:cBhvr>
                                        <p:cTn id="44" dur="1" fill="hold">
                                          <p:stCondLst>
                                            <p:cond delay="0"/>
                                          </p:stCondLst>
                                        </p:cTn>
                                        <p:tgtEl>
                                          <p:spTgt spid="54"/>
                                        </p:tgtEl>
                                        <p:attrNameLst>
                                          <p:attrName>style.visibility</p:attrName>
                                        </p:attrNameLst>
                                      </p:cBhvr>
                                      <p:to>
                                        <p:strVal val="hidden"/>
                                      </p:to>
                                    </p:set>
                                  </p:childTnLst>
                                </p:cTn>
                              </p:par>
                            </p:childTnLst>
                          </p:cTn>
                        </p:par>
                        <p:par>
                          <p:cTn id="45" fill="hold">
                            <p:stCondLst>
                              <p:cond delay="2000"/>
                            </p:stCondLst>
                            <p:childTnLst>
                              <p:par>
                                <p:cTn id="46" presetID="1" presetClass="entr" presetSubtype="0"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5"/>
                                        </p:tgtEl>
                                        <p:attrNameLst>
                                          <p:attrName>style.visibility</p:attrName>
                                        </p:attrNameLst>
                                      </p:cBhvr>
                                      <p:to>
                                        <p:strVal val="visible"/>
                                      </p:to>
                                    </p:set>
                                  </p:childTnLst>
                                </p:cTn>
                              </p:par>
                            </p:childTnLst>
                          </p:cTn>
                        </p:par>
                        <p:par>
                          <p:cTn id="52" fill="hold">
                            <p:stCondLst>
                              <p:cond delay="0"/>
                            </p:stCondLst>
                            <p:childTnLst>
                              <p:par>
                                <p:cTn id="53" presetID="0" presetClass="path" presetSubtype="0" accel="50000" decel="50000" fill="hold" nodeType="afterEffect">
                                  <p:stCondLst>
                                    <p:cond delay="0"/>
                                  </p:stCondLst>
                                  <p:childTnLst>
                                    <p:animMotion origin="layout" path="M 0.09809 -0.09815 C 0.02552 0.02361 -0.04705 0.14537 -0.0533 0.24514 C -0.05955 0.34491 0.04132 0.45857 0.06024 0.50116 " pathEditMode="relative" rAng="0" ptsTypes="aaA">
                                      <p:cBhvr>
                                        <p:cTn id="54" dur="2000" fill="hold"/>
                                        <p:tgtEl>
                                          <p:spTgt spid="55"/>
                                        </p:tgtEl>
                                        <p:attrNameLst>
                                          <p:attrName>ppt_x</p:attrName>
                                          <p:attrName>ppt_y</p:attrName>
                                        </p:attrNameLst>
                                      </p:cBhvr>
                                      <p:rCtr x="-7882" y="29954"/>
                                    </p:animMotion>
                                  </p:childTnLst>
                                </p:cTn>
                              </p:par>
                            </p:childTnLst>
                          </p:cTn>
                        </p:par>
                        <p:par>
                          <p:cTn id="55" fill="hold">
                            <p:stCondLst>
                              <p:cond delay="2000"/>
                            </p:stCondLst>
                            <p:childTnLst>
                              <p:par>
                                <p:cTn id="56" presetID="1" presetClass="exit" presetSubtype="0" fill="hold" nodeType="afterEffect">
                                  <p:stCondLst>
                                    <p:cond delay="0"/>
                                  </p:stCondLst>
                                  <p:childTnLst>
                                    <p:set>
                                      <p:cBhvr>
                                        <p:cTn id="57" dur="1" fill="hold">
                                          <p:stCondLst>
                                            <p:cond delay="0"/>
                                          </p:stCondLst>
                                        </p:cTn>
                                        <p:tgtEl>
                                          <p:spTgt spid="55"/>
                                        </p:tgtEl>
                                        <p:attrNameLst>
                                          <p:attrName>style.visibility</p:attrName>
                                        </p:attrNameLst>
                                      </p:cBhvr>
                                      <p:to>
                                        <p:strVal val="hidden"/>
                                      </p:to>
                                    </p:set>
                                  </p:childTnLst>
                                </p:cTn>
                              </p:par>
                            </p:childTnLst>
                          </p:cTn>
                        </p:par>
                        <p:par>
                          <p:cTn id="58" fill="hold">
                            <p:stCondLst>
                              <p:cond delay="2000"/>
                            </p:stCondLst>
                            <p:childTnLst>
                              <p:par>
                                <p:cTn id="59" presetID="1" presetClass="entr" presetSubtype="0" fill="hold" nodeType="after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childTnLst>
                          </p:cTn>
                        </p:par>
                        <p:par>
                          <p:cTn id="65" fill="hold">
                            <p:stCondLst>
                              <p:cond delay="0"/>
                            </p:stCondLst>
                            <p:childTnLst>
                              <p:par>
                                <p:cTn id="66" presetID="0" presetClass="path" presetSubtype="0" accel="50000" decel="50000" fill="hold" nodeType="afterEffect">
                                  <p:stCondLst>
                                    <p:cond delay="0"/>
                                  </p:stCondLst>
                                  <p:childTnLst>
                                    <p:animMotion origin="layout" path="M -0.05573 0.04144 C 0.02882 0.03657 0.11355 0.03171 0.18403 0.03449 C 0.25452 0.03727 0.33629 0.05255 0.36719 0.0581 C 0.39809 0.06366 0.36945 0.06644 0.3698 0.06829 " pathEditMode="relative" ptsTypes="aaaA">
                                      <p:cBhvr>
                                        <p:cTn id="67" dur="2000" fill="hold"/>
                                        <p:tgtEl>
                                          <p:spTgt spid="60"/>
                                        </p:tgtEl>
                                        <p:attrNameLst>
                                          <p:attrName>ppt_x</p:attrName>
                                          <p:attrName>ppt_y</p:attrName>
                                        </p:attrNameLst>
                                      </p:cBhvr>
                                    </p:animMotion>
                                  </p:childTnLst>
                                </p:cTn>
                              </p:par>
                            </p:childTnLst>
                          </p:cTn>
                        </p:par>
                        <p:par>
                          <p:cTn id="68" fill="hold">
                            <p:stCondLst>
                              <p:cond delay="2000"/>
                            </p:stCondLst>
                            <p:childTnLst>
                              <p:par>
                                <p:cTn id="69" presetID="1" presetClass="exit" presetSubtype="0" fill="hold" nodeType="afterEffect">
                                  <p:stCondLst>
                                    <p:cond delay="0"/>
                                  </p:stCondLst>
                                  <p:childTnLst>
                                    <p:set>
                                      <p:cBhvr>
                                        <p:cTn id="70" dur="1" fill="hold">
                                          <p:stCondLst>
                                            <p:cond delay="0"/>
                                          </p:stCondLst>
                                        </p:cTn>
                                        <p:tgtEl>
                                          <p:spTgt spid="60"/>
                                        </p:tgtEl>
                                        <p:attrNameLst>
                                          <p:attrName>style.visibility</p:attrName>
                                        </p:attrNameLst>
                                      </p:cBhvr>
                                      <p:to>
                                        <p:strVal val="hidden"/>
                                      </p:to>
                                    </p:set>
                                  </p:childTnLst>
                                </p:cTn>
                              </p:par>
                            </p:childTnLst>
                          </p:cTn>
                        </p:par>
                        <p:par>
                          <p:cTn id="71" fill="hold">
                            <p:stCondLst>
                              <p:cond delay="2000"/>
                            </p:stCondLst>
                            <p:childTnLst>
                              <p:par>
                                <p:cTn id="72" presetID="1" presetClass="entr" presetSubtype="0" fill="hold" nodeType="afterEffect">
                                  <p:stCondLst>
                                    <p:cond delay="0"/>
                                  </p:stCondLst>
                                  <p:childTnLst>
                                    <p:set>
                                      <p:cBhvr>
                                        <p:cTn id="73" dur="1" fill="hold">
                                          <p:stCondLst>
                                            <p:cond delay="0"/>
                                          </p:stCondLst>
                                        </p:cTn>
                                        <p:tgtEl>
                                          <p:spTgt spid="6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1"/>
                                        </p:tgtEl>
                                        <p:attrNameLst>
                                          <p:attrName>style.visibility</p:attrName>
                                        </p:attrNameLst>
                                      </p:cBhvr>
                                      <p:to>
                                        <p:strVal val="visible"/>
                                      </p:to>
                                    </p:set>
                                  </p:childTnLst>
                                </p:cTn>
                              </p:par>
                            </p:childTnLst>
                          </p:cTn>
                        </p:par>
                        <p:par>
                          <p:cTn id="78" fill="hold">
                            <p:stCondLst>
                              <p:cond delay="0"/>
                            </p:stCondLst>
                            <p:childTnLst>
                              <p:par>
                                <p:cTn id="79" presetID="0" presetClass="path" presetSubtype="0" accel="50000" decel="50000" fill="hold" nodeType="afterEffect">
                                  <p:stCondLst>
                                    <p:cond delay="0"/>
                                  </p:stCondLst>
                                  <p:childTnLst>
                                    <p:animMotion origin="layout" path="M 0.05017 0.01574 C 0.16285 0.03357 0.27552 0.05139 0.3316 0.01065 C 0.38767 -0.03009 0.37795 -0.18842 0.38715 -0.22824 " pathEditMode="relative" ptsTypes="aaA">
                                      <p:cBhvr>
                                        <p:cTn id="80" dur="2000" fill="hold"/>
                                        <p:tgtEl>
                                          <p:spTgt spid="61"/>
                                        </p:tgtEl>
                                        <p:attrNameLst>
                                          <p:attrName>ppt_x</p:attrName>
                                          <p:attrName>ppt_y</p:attrName>
                                        </p:attrNameLst>
                                      </p:cBhvr>
                                    </p:animMotion>
                                  </p:childTnLst>
                                </p:cTn>
                              </p:par>
                            </p:childTnLst>
                          </p:cTn>
                        </p:par>
                        <p:par>
                          <p:cTn id="81" fill="hold">
                            <p:stCondLst>
                              <p:cond delay="2000"/>
                            </p:stCondLst>
                            <p:childTnLst>
                              <p:par>
                                <p:cTn id="82" presetID="1" presetClass="exit" presetSubtype="0" fill="hold" nodeType="afterEffect">
                                  <p:stCondLst>
                                    <p:cond delay="0"/>
                                  </p:stCondLst>
                                  <p:childTnLst>
                                    <p:set>
                                      <p:cBhvr>
                                        <p:cTn id="83" dur="1" fill="hold">
                                          <p:stCondLst>
                                            <p:cond delay="0"/>
                                          </p:stCondLst>
                                        </p:cTn>
                                        <p:tgtEl>
                                          <p:spTgt spid="61"/>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nodeType="after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nodeType="clickEffect">
                                  <p:stCondLst>
                                    <p:cond delay="0"/>
                                  </p:stCondLst>
                                  <p:childTnLst>
                                    <p:animMotion origin="layout" path="M 0.02656 0.09167 L 0.02656 0.1456 " pathEditMode="relative" ptsTypes="AA">
                                      <p:cBhvr>
                                        <p:cTn id="90" dur="1000" fill="hold"/>
                                        <p:tgtEl>
                                          <p:spTgt spid="71"/>
                                        </p:tgtEl>
                                        <p:attrNameLst>
                                          <p:attrName>ppt_x</p:attrName>
                                          <p:attrName>ppt_y</p:attrName>
                                        </p:attrNameLst>
                                      </p:cBhvr>
                                    </p:animMotion>
                                  </p:childTnLst>
                                </p:cTn>
                              </p:par>
                            </p:childTnLst>
                          </p:cTn>
                        </p:par>
                        <p:par>
                          <p:cTn id="91" fill="hold">
                            <p:stCondLst>
                              <p:cond delay="1000"/>
                            </p:stCondLst>
                            <p:childTnLst>
                              <p:par>
                                <p:cTn id="92" presetID="1" presetClass="exit" presetSubtype="0" fill="hold" nodeType="afterEffect">
                                  <p:stCondLst>
                                    <p:cond delay="0"/>
                                  </p:stCondLst>
                                  <p:childTnLst>
                                    <p:set>
                                      <p:cBhvr>
                                        <p:cTn id="93" dur="1" fill="hold">
                                          <p:stCondLst>
                                            <p:cond delay="0"/>
                                          </p:stCondLst>
                                        </p:cTn>
                                        <p:tgtEl>
                                          <p:spTgt spid="71"/>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62"/>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nodeType="afterEffect">
                                  <p:stCondLst>
                                    <p:cond delay="0"/>
                                  </p:stCondLst>
                                  <p:childTnLst>
                                    <p:set>
                                      <p:cBhvr>
                                        <p:cTn id="104" dur="1" fill="hold">
                                          <p:stCondLst>
                                            <p:cond delay="0"/>
                                          </p:stCondLst>
                                        </p:cTn>
                                        <p:tgtEl>
                                          <p:spTgt spid="7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nodeType="clickEffect">
                                  <p:stCondLst>
                                    <p:cond delay="0"/>
                                  </p:stCondLst>
                                  <p:childTnLst>
                                    <p:animMotion origin="layout" path="M 0.01857 -0.05 L 0.24323 -0.4 " pathEditMode="relative" ptsTypes="AA">
                                      <p:cBhvr>
                                        <p:cTn id="108" dur="1000" fill="hold"/>
                                        <p:tgtEl>
                                          <p:spTgt spid="62"/>
                                        </p:tgtEl>
                                        <p:attrNameLst>
                                          <p:attrName>ppt_x</p:attrName>
                                          <p:attrName>ppt_y</p:attrName>
                                        </p:attrNameLst>
                                      </p:cBhvr>
                                    </p:animMotion>
                                  </p:childTnLst>
                                </p:cTn>
                              </p:par>
                            </p:childTnLst>
                          </p:cTn>
                        </p:par>
                        <p:par>
                          <p:cTn id="109" fill="hold">
                            <p:stCondLst>
                              <p:cond delay="1000"/>
                            </p:stCondLst>
                            <p:childTnLst>
                              <p:par>
                                <p:cTn id="110" presetID="1" presetClass="exit" presetSubtype="0" fill="hold" nodeType="afterEffect">
                                  <p:stCondLst>
                                    <p:cond delay="0"/>
                                  </p:stCondLst>
                                  <p:childTnLst>
                                    <p:set>
                                      <p:cBhvr>
                                        <p:cTn id="111" dur="1" fill="hold">
                                          <p:stCondLst>
                                            <p:cond delay="0"/>
                                          </p:stCondLst>
                                        </p:cTn>
                                        <p:tgtEl>
                                          <p:spTgt spid="62"/>
                                        </p:tgtEl>
                                        <p:attrNameLst>
                                          <p:attrName>style.visibility</p:attrName>
                                        </p:attrNameLst>
                                      </p:cBhvr>
                                      <p:to>
                                        <p:strVal val="hidden"/>
                                      </p:to>
                                    </p:set>
                                  </p:childTnLst>
                                </p:cTn>
                              </p:par>
                            </p:childTnLst>
                          </p:cTn>
                        </p:par>
                        <p:par>
                          <p:cTn id="112" fill="hold">
                            <p:stCondLst>
                              <p:cond delay="1000"/>
                            </p:stCondLst>
                            <p:childTnLst>
                              <p:par>
                                <p:cTn id="113" presetID="0" presetClass="path" presetSubtype="0" accel="50000" decel="50000" fill="hold" nodeType="afterEffect">
                                  <p:stCondLst>
                                    <p:cond delay="0"/>
                                  </p:stCondLst>
                                  <p:childTnLst>
                                    <p:animMotion origin="layout" path="M 0.03039 0.00255 L 0.02778 0.06157 " pathEditMode="relative" ptsTypes="AA">
                                      <p:cBhvr>
                                        <p:cTn id="114" dur="1000" fill="hold"/>
                                        <p:tgtEl>
                                          <p:spTgt spid="74"/>
                                        </p:tgtEl>
                                        <p:attrNameLst>
                                          <p:attrName>ppt_x</p:attrName>
                                          <p:attrName>ppt_y</p:attrName>
                                        </p:attrNameLst>
                                      </p:cBhvr>
                                    </p:animMotion>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nodeType="clickEffect">
                                  <p:stCondLst>
                                    <p:cond delay="0"/>
                                  </p:stCondLst>
                                  <p:childTnLst>
                                    <p:animMotion origin="layout" path="M 0.05607 -0.02847 L 0.27586 -0.43912 " pathEditMode="relative" ptsTypes="AA">
                                      <p:cBhvr>
                                        <p:cTn id="122" dur="1000" fill="hold"/>
                                        <p:tgtEl>
                                          <p:spTgt spid="63"/>
                                        </p:tgtEl>
                                        <p:attrNameLst>
                                          <p:attrName>ppt_x</p:attrName>
                                          <p:attrName>ppt_y</p:attrName>
                                        </p:attrNameLst>
                                      </p:cBhvr>
                                    </p:animMotion>
                                  </p:childTnLst>
                                </p:cTn>
                              </p:par>
                            </p:childTnLst>
                          </p:cTn>
                        </p:par>
                        <p:par>
                          <p:cTn id="123" fill="hold">
                            <p:stCondLst>
                              <p:cond delay="1000"/>
                            </p:stCondLst>
                            <p:childTnLst>
                              <p:par>
                                <p:cTn id="124" presetID="1" presetClass="exit" presetSubtype="0" fill="hold" nodeType="afterEffect">
                                  <p:stCondLst>
                                    <p:cond delay="0"/>
                                  </p:stCondLst>
                                  <p:childTnLst>
                                    <p:set>
                                      <p:cBhvr>
                                        <p:cTn id="125" dur="1" fill="hold">
                                          <p:stCondLst>
                                            <p:cond delay="0"/>
                                          </p:stCondLst>
                                        </p:cTn>
                                        <p:tgtEl>
                                          <p:spTgt spid="63"/>
                                        </p:tgtEl>
                                        <p:attrNameLst>
                                          <p:attrName>style.visibility</p:attrName>
                                        </p:attrNameLst>
                                      </p:cBhvr>
                                      <p:to>
                                        <p:strVal val="hidden"/>
                                      </p:to>
                                    </p:set>
                                  </p:childTnLst>
                                </p:cTn>
                              </p:par>
                            </p:childTnLst>
                          </p:cTn>
                        </p:par>
                        <p:par>
                          <p:cTn id="126" fill="hold">
                            <p:stCondLst>
                              <p:cond delay="1000"/>
                            </p:stCondLst>
                            <p:childTnLst>
                              <p:par>
                                <p:cTn id="127" presetID="1" presetClass="exit" presetSubtype="0" fill="hold" nodeType="afterEffect">
                                  <p:stCondLst>
                                    <p:cond delay="0"/>
                                  </p:stCondLst>
                                  <p:childTnLst>
                                    <p:set>
                                      <p:cBhvr>
                                        <p:cTn id="12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Library</a:t>
            </a:r>
            <a:endParaRPr lang="en-US" dirty="0"/>
          </a:p>
        </p:txBody>
      </p:sp>
      <p:sp>
        <p:nvSpPr>
          <p:cNvPr id="3" name="Content Placeholder 2"/>
          <p:cNvSpPr>
            <a:spLocks noGrp="1"/>
          </p:cNvSpPr>
          <p:nvPr>
            <p:ph idx="1"/>
          </p:nvPr>
        </p:nvSpPr>
        <p:spPr>
          <a:xfrm>
            <a:off x="457200" y="2540000"/>
            <a:ext cx="8229600" cy="1917700"/>
          </a:xfrm>
        </p:spPr>
        <p:txBody>
          <a:bodyPr>
            <a:normAutofit fontScale="92500" lnSpcReduction="20000"/>
          </a:bodyPr>
          <a:lstStyle/>
          <a:p>
            <a:r>
              <a:rPr lang="en-US" b="1" dirty="0" smtClean="0"/>
              <a:t>Connects relays/bootstrap servers with business logic in consumers</a:t>
            </a:r>
          </a:p>
          <a:p>
            <a:pPr lvl="1"/>
            <a:r>
              <a:rPr lang="en-US" i="1" dirty="0" smtClean="0">
                <a:solidFill>
                  <a:schemeClr val="accent1"/>
                </a:solidFill>
              </a:rPr>
              <a:t>Consumes</a:t>
            </a:r>
            <a:r>
              <a:rPr lang="en-US" dirty="0" smtClean="0"/>
              <a:t> change events from relays</a:t>
            </a:r>
          </a:p>
          <a:p>
            <a:pPr lvl="1"/>
            <a:r>
              <a:rPr lang="en-US" dirty="0" smtClean="0"/>
              <a:t>Automatically </a:t>
            </a:r>
            <a:r>
              <a:rPr lang="en-US" i="1" dirty="0" smtClean="0">
                <a:solidFill>
                  <a:srgbClr val="0073B2"/>
                </a:solidFill>
              </a:rPr>
              <a:t>bootstraps</a:t>
            </a:r>
            <a:r>
              <a:rPr lang="en-US" dirty="0" smtClean="0"/>
              <a:t> if necessary</a:t>
            </a:r>
          </a:p>
          <a:p>
            <a:pPr lvl="1"/>
            <a:r>
              <a:rPr lang="en-US" i="1" dirty="0" smtClean="0">
                <a:solidFill>
                  <a:srgbClr val="0073B2"/>
                </a:solidFill>
              </a:rPr>
              <a:t>Buffers</a:t>
            </a:r>
            <a:r>
              <a:rPr lang="en-US" dirty="0" smtClean="0"/>
              <a:t> change events locally</a:t>
            </a:r>
          </a:p>
          <a:p>
            <a:pPr lvl="1"/>
            <a:r>
              <a:rPr lang="en-US" i="1" dirty="0" smtClean="0">
                <a:solidFill>
                  <a:srgbClr val="0073B2"/>
                </a:solidFill>
              </a:rPr>
              <a:t>Tracks</a:t>
            </a:r>
            <a:r>
              <a:rPr lang="en-US" dirty="0" smtClean="0"/>
              <a:t> consumption progress</a:t>
            </a:r>
          </a:p>
        </p:txBody>
      </p:sp>
      <p:sp>
        <p:nvSpPr>
          <p:cNvPr id="4" name="Slide Number Placeholder 3"/>
          <p:cNvSpPr>
            <a:spLocks noGrp="1"/>
          </p:cNvSpPr>
          <p:nvPr>
            <p:ph type="sldNum" sz="quarter" idx="12"/>
          </p:nvPr>
        </p:nvSpPr>
        <p:spPr/>
        <p:txBody>
          <a:bodyPr/>
          <a:lstStyle/>
          <a:p>
            <a:fld id="{75897B0D-BA2C-2244-86F3-025175B80EAC}" type="slidenum">
              <a:rPr lang="en-US" smtClean="0"/>
              <a:pPr/>
              <a:t>22</a:t>
            </a:fld>
            <a:endParaRPr lang="en-US" dirty="0"/>
          </a:p>
        </p:txBody>
      </p:sp>
      <p:sp>
        <p:nvSpPr>
          <p:cNvPr id="5" name="Content Placeholder 2"/>
          <p:cNvSpPr txBox="1">
            <a:spLocks/>
          </p:cNvSpPr>
          <p:nvPr/>
        </p:nvSpPr>
        <p:spPr>
          <a:xfrm>
            <a:off x="469900" y="4305300"/>
            <a:ext cx="8229600" cy="1943100"/>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Push (callbacks) or pull interface</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Flow control</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Multi-thread processing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Error retries</a:t>
            </a:r>
          </a:p>
        </p:txBody>
      </p:sp>
      <p:grpSp>
        <p:nvGrpSpPr>
          <p:cNvPr id="6" name="Group 139"/>
          <p:cNvGrpSpPr/>
          <p:nvPr/>
        </p:nvGrpSpPr>
        <p:grpSpPr>
          <a:xfrm>
            <a:off x="4839220" y="852598"/>
            <a:ext cx="2084251" cy="1581419"/>
            <a:chOff x="5833535" y="1034782"/>
            <a:chExt cx="2084251" cy="1581419"/>
          </a:xfrm>
        </p:grpSpPr>
        <p:grpSp>
          <p:nvGrpSpPr>
            <p:cNvPr id="7" name="Group 107"/>
            <p:cNvGrpSpPr/>
            <p:nvPr/>
          </p:nvGrpSpPr>
          <p:grpSpPr>
            <a:xfrm>
              <a:off x="5985935" y="1164111"/>
              <a:ext cx="1931851" cy="1452090"/>
              <a:chOff x="5985935" y="1138710"/>
              <a:chExt cx="1931851" cy="1452090"/>
            </a:xfrm>
          </p:grpSpPr>
          <p:sp>
            <p:nvSpPr>
              <p:cNvPr id="10" name="TextBox 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11" name="Rectangle 1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2" name="Rectangle 1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13" name="Straight Arrow Connector 1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8" name="Rectangle 7"/>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9" name="Rectangle 8"/>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16" name="Group 104"/>
          <p:cNvGrpSpPr/>
          <p:nvPr/>
        </p:nvGrpSpPr>
        <p:grpSpPr>
          <a:xfrm>
            <a:off x="3821644" y="951036"/>
            <a:ext cx="987424" cy="523220"/>
            <a:chOff x="5159377" y="1598736"/>
            <a:chExt cx="987424" cy="523220"/>
          </a:xfrm>
        </p:grpSpPr>
        <p:sp>
          <p:nvSpPr>
            <p:cNvPr id="17" name="TextBox 16"/>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18" name="Straight Arrow Connector 17"/>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9" name="Group 122"/>
          <p:cNvGrpSpPr/>
          <p:nvPr/>
        </p:nvGrpSpPr>
        <p:grpSpPr>
          <a:xfrm>
            <a:off x="3376772" y="1398606"/>
            <a:ext cx="1614129" cy="600164"/>
            <a:chOff x="4645056" y="2999919"/>
            <a:chExt cx="1238086" cy="600164"/>
          </a:xfrm>
        </p:grpSpPr>
        <p:cxnSp>
          <p:nvCxnSpPr>
            <p:cNvPr id="20" name="Straight Arrow Connector 19"/>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22" name="Group 123"/>
          <p:cNvGrpSpPr/>
          <p:nvPr/>
        </p:nvGrpSpPr>
        <p:grpSpPr>
          <a:xfrm>
            <a:off x="3411918" y="1923119"/>
            <a:ext cx="1566333" cy="600164"/>
            <a:chOff x="4543529" y="3033836"/>
            <a:chExt cx="1201425" cy="600164"/>
          </a:xfrm>
        </p:grpSpPr>
        <p:cxnSp>
          <p:nvCxnSpPr>
            <p:cNvPr id="23" name="Straight Arrow Connector 22"/>
            <p:cNvCxnSpPr/>
            <p:nvPr/>
          </p:nvCxnSpPr>
          <p:spPr>
            <a:xfrm>
              <a:off x="4663201"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4543529" y="30338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sp>
        <p:nvSpPr>
          <p:cNvPr id="25" name="Footer Placeholder 2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2888698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 : Typical Use-Cases and Requirements</a:t>
            </a:r>
          </a:p>
          <a:p>
            <a:pPr>
              <a:buFont typeface="Wingdings" charset="2"/>
              <a:buChar char="ü"/>
            </a:pPr>
            <a:r>
              <a:rPr lang="en-US" dirty="0" smtClean="0">
                <a:solidFill>
                  <a:srgbClr val="7F7F7F"/>
                </a:solidFill>
              </a:rPr>
              <a:t>Architecture</a:t>
            </a:r>
          </a:p>
          <a:p>
            <a:r>
              <a:rPr lang="en-US" b="1" dirty="0" smtClean="0">
                <a:solidFill>
                  <a:schemeClr val="tx1">
                    <a:lumMod val="50000"/>
                    <a:lumOff val="50000"/>
                  </a:schemeClr>
                </a:solidFill>
              </a:rPr>
              <a:t>Development </a:t>
            </a:r>
            <a:r>
              <a:rPr lang="en-US" b="1" dirty="0" smtClean="0">
                <a:solidFill>
                  <a:schemeClr val="tx1">
                    <a:lumMod val="50000"/>
                    <a:lumOff val="50000"/>
                  </a:schemeClr>
                </a:solidFill>
              </a:rPr>
              <a:t>with Databus</a:t>
            </a:r>
          </a:p>
          <a:p>
            <a:pPr lvl="1"/>
            <a:r>
              <a:rPr lang="en-US" b="1" dirty="0" smtClean="0">
                <a:solidFill>
                  <a:schemeClr val="tx1">
                    <a:lumMod val="50000"/>
                    <a:lumOff val="50000"/>
                  </a:schemeClr>
                </a:solidFill>
              </a:rPr>
              <a:t>Overview</a:t>
            </a:r>
          </a:p>
          <a:p>
            <a:pPr lvl="1"/>
            <a:r>
              <a:rPr lang="en-US" b="1" dirty="0" smtClean="0">
                <a:solidFill>
                  <a:schemeClr val="tx1">
                    <a:lumMod val="50000"/>
                    <a:lumOff val="50000"/>
                  </a:schemeClr>
                </a:solidFill>
              </a:rPr>
              <a:t>Code Snippet</a:t>
            </a:r>
          </a:p>
          <a:p>
            <a:pPr lvl="1"/>
            <a:r>
              <a:rPr lang="en-US" b="1" dirty="0">
                <a:solidFill>
                  <a:schemeClr val="tx1">
                    <a:lumMod val="50000"/>
                    <a:lumOff val="50000"/>
                  </a:schemeClr>
                </a:solidFill>
              </a:rPr>
              <a:t>Consumer Callback </a:t>
            </a:r>
            <a:r>
              <a:rPr lang="en-US" b="1" dirty="0" smtClean="0">
                <a:solidFill>
                  <a:schemeClr val="tx1">
                    <a:lumMod val="50000"/>
                    <a:lumOff val="50000"/>
                  </a:schemeClr>
                </a:solidFill>
              </a:rPr>
              <a:t>API</a:t>
            </a:r>
            <a:endParaRPr lang="en-US" b="1" dirty="0" smtClean="0">
              <a:solidFill>
                <a:schemeClr val="tx1">
                  <a:lumMod val="50000"/>
                  <a:lumOff val="50000"/>
                </a:schemeClr>
              </a:solidFill>
            </a:endParaRPr>
          </a:p>
          <a:p>
            <a:r>
              <a:rPr lang="en-US" dirty="0">
                <a:solidFill>
                  <a:srgbClr val="7F7F7F"/>
                </a:solidFill>
              </a:rPr>
              <a:t>Capturing Change Events from Oracle and MySQL</a:t>
            </a:r>
          </a:p>
          <a:p>
            <a:r>
              <a:rPr lang="en-US" dirty="0" smtClean="0">
                <a:solidFill>
                  <a:schemeClr val="tx1">
                    <a:lumMod val="50000"/>
                    <a:lumOff val="50000"/>
                  </a:schemeClr>
                </a:solidFill>
              </a:rPr>
              <a:t>Performance </a:t>
            </a:r>
            <a:r>
              <a:rPr lang="en-US" dirty="0" smtClean="0">
                <a:solidFill>
                  <a:schemeClr val="tx1">
                    <a:lumMod val="50000"/>
                    <a:lumOff val="50000"/>
                  </a:schemeClr>
                </a:solidFill>
              </a:rPr>
              <a:t>Benchmarks</a:t>
            </a:r>
          </a:p>
          <a:p>
            <a:r>
              <a:rPr lang="en-US" dirty="0" smtClean="0">
                <a:solidFill>
                  <a:schemeClr val="tx1">
                    <a:lumMod val="50000"/>
                    <a:lumOff val="50000"/>
                  </a:schemeClr>
                </a:solidFill>
              </a:rPr>
              <a:t>Future Work </a:t>
            </a:r>
          </a:p>
          <a:p>
            <a:pPr marL="0" indent="0">
              <a:buNone/>
            </a:pP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23</a:t>
            </a:fld>
            <a:endParaRPr lang="en-US"/>
          </a:p>
        </p:txBody>
      </p:sp>
      <p:sp>
        <p:nvSpPr>
          <p:cNvPr id="2" name="Footer Placeholder 1"/>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35716875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3"/>
          <p:cNvGrpSpPr/>
          <p:nvPr/>
        </p:nvGrpSpPr>
        <p:grpSpPr>
          <a:xfrm>
            <a:off x="2393080" y="1268403"/>
            <a:ext cx="2740453" cy="914401"/>
            <a:chOff x="2187147" y="1371600"/>
            <a:chExt cx="2740453" cy="914401"/>
          </a:xfrm>
        </p:grpSpPr>
        <p:sp>
          <p:nvSpPr>
            <p:cNvPr id="97" name="Rectangle 9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63" name="Rectangle 62"/>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Development with Databus: Overview</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24</a:t>
            </a:fld>
            <a:endParaRPr lang="en-US" dirty="0"/>
          </a:p>
        </p:txBody>
      </p:sp>
      <p:grpSp>
        <p:nvGrpSpPr>
          <p:cNvPr id="5" name="Group 86"/>
          <p:cNvGrpSpPr/>
          <p:nvPr/>
        </p:nvGrpSpPr>
        <p:grpSpPr>
          <a:xfrm>
            <a:off x="2903772" y="2676145"/>
            <a:ext cx="1498600" cy="1282700"/>
            <a:chOff x="2978150" y="4673600"/>
            <a:chExt cx="1498600" cy="1282700"/>
          </a:xfrm>
        </p:grpSpPr>
        <p:sp>
          <p:nvSpPr>
            <p:cNvPr id="48" name="Rectangle 47"/>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Magnetic Disk 48"/>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50" name="TextBox 49"/>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sp>
        <p:nvSpPr>
          <p:cNvPr id="62" name="TextBox 61"/>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4" name="TextBox 63"/>
          <p:cNvSpPr txBox="1"/>
          <p:nvPr/>
        </p:nvSpPr>
        <p:spPr>
          <a:xfrm>
            <a:off x="4499375" y="2878698"/>
            <a:ext cx="1243071" cy="1133764"/>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 name="Group 91"/>
          <p:cNvGrpSpPr/>
          <p:nvPr/>
        </p:nvGrpSpPr>
        <p:grpSpPr>
          <a:xfrm>
            <a:off x="1168399" y="1380173"/>
            <a:ext cx="1028701" cy="523220"/>
            <a:chOff x="939799" y="3822806"/>
            <a:chExt cx="1028701" cy="523220"/>
          </a:xfrm>
        </p:grpSpPr>
        <p:sp>
          <p:nvSpPr>
            <p:cNvPr id="66" name="TextBox 65"/>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67" name="Straight Arrow Connector 66"/>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8" name="Group 110"/>
          <p:cNvGrpSpPr/>
          <p:nvPr/>
        </p:nvGrpSpPr>
        <p:grpSpPr>
          <a:xfrm>
            <a:off x="2663968" y="2152882"/>
            <a:ext cx="959766" cy="607251"/>
            <a:chOff x="2663968" y="2364551"/>
            <a:chExt cx="959766" cy="607251"/>
          </a:xfrm>
        </p:grpSpPr>
        <p:cxnSp>
          <p:nvCxnSpPr>
            <p:cNvPr id="78" name="Straight Arrow Connector 77"/>
            <p:cNvCxnSpPr/>
            <p:nvPr/>
          </p:nvCxnSpPr>
          <p:spPr>
            <a:xfrm rot="16200000" flipH="1">
              <a:off x="3293862" y="2667331"/>
              <a:ext cx="607251" cy="1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2663968" y="2371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grpSp>
        <p:nvGrpSpPr>
          <p:cNvPr id="9" name="Group 85"/>
          <p:cNvGrpSpPr/>
          <p:nvPr/>
        </p:nvGrpSpPr>
        <p:grpSpPr>
          <a:xfrm>
            <a:off x="277737" y="1240962"/>
            <a:ext cx="902909" cy="1356354"/>
            <a:chOff x="216051" y="4428675"/>
            <a:chExt cx="902909" cy="846064"/>
          </a:xfrm>
        </p:grpSpPr>
        <p:sp>
          <p:nvSpPr>
            <p:cNvPr id="35" name="Magnetic Disk 34"/>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Magnetic Disk 80"/>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Magnetic Disk 81"/>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83" name="TextBox 82"/>
          <p:cNvSpPr txBox="1"/>
          <p:nvPr/>
        </p:nvSpPr>
        <p:spPr>
          <a:xfrm>
            <a:off x="1814286" y="286657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6" name="TextBox 95"/>
          <p:cNvSpPr txBox="1"/>
          <p:nvPr/>
        </p:nvSpPr>
        <p:spPr>
          <a:xfrm>
            <a:off x="5537200" y="8255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6" name="TextBox 105"/>
          <p:cNvSpPr txBox="1"/>
          <p:nvPr/>
        </p:nvSpPr>
        <p:spPr>
          <a:xfrm>
            <a:off x="8204200" y="30734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7" name="TextBox 106"/>
          <p:cNvSpPr txBox="1"/>
          <p:nvPr/>
        </p:nvSpPr>
        <p:spPr>
          <a:xfrm>
            <a:off x="7984067" y="347133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12" name="Group 139"/>
          <p:cNvGrpSpPr/>
          <p:nvPr/>
        </p:nvGrpSpPr>
        <p:grpSpPr>
          <a:xfrm>
            <a:off x="6502590" y="1651965"/>
            <a:ext cx="2084251" cy="1581419"/>
            <a:chOff x="5833535" y="1034782"/>
            <a:chExt cx="2084251" cy="1581419"/>
          </a:xfrm>
        </p:grpSpPr>
        <p:grpSp>
          <p:nvGrpSpPr>
            <p:cNvPr id="13" name="Group 107"/>
            <p:cNvGrpSpPr/>
            <p:nvPr/>
          </p:nvGrpSpPr>
          <p:grpSpPr>
            <a:xfrm>
              <a:off x="5985935" y="1164111"/>
              <a:ext cx="1931851" cy="1452090"/>
              <a:chOff x="5985935" y="1138710"/>
              <a:chExt cx="1931851" cy="1452090"/>
            </a:xfrm>
          </p:grpSpPr>
          <p:sp>
            <p:nvSpPr>
              <p:cNvPr id="80" name="TextBox 7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1" name="Rectangle 5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2" name="Rectangle 5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3" name="Straight Arrow Connector 5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2" name="Rectangle 131"/>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7" name="Rectangle 136"/>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142" name="Content Placeholder 2"/>
          <p:cNvSpPr txBox="1">
            <a:spLocks/>
          </p:cNvSpPr>
          <p:nvPr/>
        </p:nvSpPr>
        <p:spPr>
          <a:xfrm>
            <a:off x="240739" y="4227481"/>
            <a:ext cx="5777082" cy="2097119"/>
          </a:xfrm>
          <a:prstGeom prst="rect">
            <a:avLst/>
          </a:prstGeom>
        </p:spPr>
        <p:txBody>
          <a:bodyPr vert="horz" lIns="0" tIns="45720" rIns="91440" bIns="45720" rtlCol="0">
            <a:normAutofit lnSpcReduction="10000"/>
          </a:bodyPr>
          <a:lstStyle/>
          <a:p>
            <a:pPr marL="342900" lvl="0" indent="-342900">
              <a:spcBef>
                <a:spcPct val="20000"/>
              </a:spcBef>
              <a:buClr>
                <a:schemeClr val="accent1"/>
              </a:buClr>
            </a:pPr>
            <a:r>
              <a:rPr lang="en-US" sz="2000" b="1" u="sng" dirty="0" smtClean="0"/>
              <a:t>Databus Service</a:t>
            </a:r>
            <a:endParaRPr lang="en-US" sz="2000" dirty="0" smtClean="0"/>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Database Change Capture : Oracle, MySQL and Espresso support</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Change stream schema generation and </a:t>
            </a:r>
            <a:r>
              <a:rPr lang="en-US" sz="2000" dirty="0" err="1" smtClean="0">
                <a:latin typeface="Arial" pitchFamily="34" charset="0"/>
                <a:cs typeface="Arial" pitchFamily="34" charset="0"/>
              </a:rPr>
              <a:t>mgmt</a:t>
            </a:r>
            <a:endParaRPr lang="en-US" sz="2000" dirty="0" smtClean="0">
              <a:latin typeface="Arial" pitchFamily="34" charset="0"/>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Relay and Bootstrap owned and operated</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Provides and supports Databus Client Library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lang="en-US" sz="2400" dirty="0" smtClean="0">
              <a:latin typeface="Arial" pitchFamily="34" charset="0"/>
              <a:cs typeface="Arial" pitchFamily="34" charset="0"/>
            </a:endParaRPr>
          </a:p>
        </p:txBody>
      </p:sp>
      <p:sp>
        <p:nvSpPr>
          <p:cNvPr id="16" name="Rounded Rectangle 15"/>
          <p:cNvSpPr/>
          <p:nvPr/>
        </p:nvSpPr>
        <p:spPr>
          <a:xfrm>
            <a:off x="1967805" y="1132749"/>
            <a:ext cx="3923269" cy="3312032"/>
          </a:xfrm>
          <a:prstGeom prst="roundRect">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Content Placeholder 2"/>
          <p:cNvSpPr txBox="1">
            <a:spLocks/>
          </p:cNvSpPr>
          <p:nvPr/>
        </p:nvSpPr>
        <p:spPr>
          <a:xfrm>
            <a:off x="6120788" y="3441644"/>
            <a:ext cx="2940267" cy="2645457"/>
          </a:xfrm>
          <a:prstGeom prst="rect">
            <a:avLst/>
          </a:prstGeom>
        </p:spPr>
        <p:txBody>
          <a:bodyPr vert="horz" lIns="0" tIns="45720" rIns="91440" bIns="45720" rtlCol="0">
            <a:normAutofit/>
          </a:bodyPr>
          <a:lstStyle/>
          <a:p>
            <a:pPr marL="342900" lvl="0" indent="-342900">
              <a:spcBef>
                <a:spcPct val="20000"/>
              </a:spcBef>
              <a:buClr>
                <a:schemeClr val="accent1"/>
              </a:buClr>
            </a:pPr>
            <a:r>
              <a:rPr lang="en-US" sz="2000" b="1" u="sng" dirty="0" smtClean="0"/>
              <a:t>Databus Consumers</a:t>
            </a:r>
            <a:endParaRPr lang="en-US" sz="2000" dirty="0" smtClean="0"/>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Identify and subscribe to change streams</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Implement callback APIs defined by the Client Library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lang="en-US" sz="2400" dirty="0" smtClean="0">
              <a:latin typeface="Arial" pitchFamily="34" charset="0"/>
              <a:cs typeface="Arial" pitchFamily="34" charset="0"/>
            </a:endParaRPr>
          </a:p>
        </p:txBody>
      </p:sp>
      <p:sp>
        <p:nvSpPr>
          <p:cNvPr id="7" name="TextBox 6"/>
          <p:cNvSpPr txBox="1"/>
          <p:nvPr/>
        </p:nvSpPr>
        <p:spPr>
          <a:xfrm>
            <a:off x="4512887" y="375577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 name="TextBox 9"/>
          <p:cNvSpPr txBox="1"/>
          <p:nvPr/>
        </p:nvSpPr>
        <p:spPr>
          <a:xfrm>
            <a:off x="4472352" y="3688222"/>
            <a:ext cx="1310628"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Managed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Service</a:t>
            </a:r>
          </a:p>
        </p:txBody>
      </p:sp>
      <p:sp>
        <p:nvSpPr>
          <p:cNvPr id="11" name="TextBox 10"/>
          <p:cNvSpPr txBox="1"/>
          <p:nvPr/>
        </p:nvSpPr>
        <p:spPr>
          <a:xfrm>
            <a:off x="4593956" y="397193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4" name="TextBox 13"/>
          <p:cNvSpPr txBox="1"/>
          <p:nvPr/>
        </p:nvSpPr>
        <p:spPr>
          <a:xfrm>
            <a:off x="4539911" y="3093784"/>
            <a:ext cx="1202536" cy="9321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 name="TextBox 14"/>
          <p:cNvSpPr txBox="1"/>
          <p:nvPr/>
        </p:nvSpPr>
        <p:spPr>
          <a:xfrm>
            <a:off x="4472353" y="2958684"/>
            <a:ext cx="1337652" cy="97271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7" name="Footer Placeholder 16"/>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38019154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735939" y="3455414"/>
            <a:ext cx="4340087" cy="1126435"/>
          </a:xfrm>
          <a:prstGeom prst="rect">
            <a:avLst/>
          </a:prstGeom>
          <a:solidFill>
            <a:schemeClr val="bg1"/>
          </a:solidFill>
          <a:ln w="222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824287" y="1368196"/>
            <a:ext cx="7487478" cy="1468783"/>
          </a:xfrm>
          <a:prstGeom prst="round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p>
        </p:txBody>
      </p:sp>
      <p:sp>
        <p:nvSpPr>
          <p:cNvPr id="2" name="Title 1"/>
          <p:cNvSpPr>
            <a:spLocks noGrp="1"/>
          </p:cNvSpPr>
          <p:nvPr>
            <p:ph type="title"/>
          </p:nvPr>
        </p:nvSpPr>
        <p:spPr>
          <a:xfrm>
            <a:off x="609901" y="-90421"/>
            <a:ext cx="8229600" cy="1005840"/>
          </a:xfrm>
        </p:spPr>
        <p:txBody>
          <a:bodyPr/>
          <a:lstStyle/>
          <a:p>
            <a:r>
              <a:rPr lang="en-US" dirty="0" smtClean="0"/>
              <a:t>Development with Databus –  Client Library</a:t>
            </a:r>
            <a:endParaRPr lang="en-US" dirty="0"/>
          </a:p>
        </p:txBody>
      </p:sp>
      <p:sp>
        <p:nvSpPr>
          <p:cNvPr id="7" name="TextBox 6"/>
          <p:cNvSpPr txBox="1"/>
          <p:nvPr/>
        </p:nvSpPr>
        <p:spPr>
          <a:xfrm>
            <a:off x="1078288" y="199767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2" name="Rounded Rectangle 11"/>
          <p:cNvSpPr/>
          <p:nvPr/>
        </p:nvSpPr>
        <p:spPr>
          <a:xfrm>
            <a:off x="2105332" y="1478630"/>
            <a:ext cx="1501914" cy="684697"/>
          </a:xfrm>
          <a:prstGeom prst="roundRect">
            <a:avLst/>
          </a:prstGeom>
          <a:solidFill>
            <a:schemeClr val="accent2"/>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Consumers</a:t>
            </a:r>
          </a:p>
        </p:txBody>
      </p:sp>
      <p:sp>
        <p:nvSpPr>
          <p:cNvPr id="22" name="TextBox 21"/>
          <p:cNvSpPr txBox="1"/>
          <p:nvPr/>
        </p:nvSpPr>
        <p:spPr>
          <a:xfrm>
            <a:off x="474869" y="5422349"/>
            <a:ext cx="4064001" cy="607391"/>
          </a:xfrm>
          <a:prstGeom prst="rect">
            <a:avLst/>
          </a:prstGeom>
        </p:spPr>
        <p:txBody>
          <a:bodyPr vert="horz" wrap="square" lIns="0" tIns="45720" rIns="91440" bIns="45720" rtlCol="0">
            <a:noAutofit/>
          </a:bodyPr>
          <a:lstStyle/>
          <a:p>
            <a:r>
              <a:rPr lang="en-US" sz="1600" b="1" i="1" dirty="0" err="1" smtClean="0"/>
              <a:t>onDataEvent</a:t>
            </a:r>
            <a:r>
              <a:rPr lang="en-US" sz="1600" b="1" i="1" dirty="0" smtClean="0"/>
              <a:t>(</a:t>
            </a:r>
            <a:r>
              <a:rPr lang="en-US" sz="1600" b="1" i="1" dirty="0" err="1" smtClean="0"/>
              <a:t>DbusEvent</a:t>
            </a:r>
            <a:r>
              <a:rPr lang="en-US" sz="1600" b="1" i="1" dirty="0" smtClean="0"/>
              <a:t>, </a:t>
            </a:r>
            <a:r>
              <a:rPr lang="en-US" sz="1600" b="1" i="1" dirty="0"/>
              <a:t>Decoder</a:t>
            </a:r>
            <a:r>
              <a:rPr lang="en-US" sz="1600" b="1" i="1" dirty="0" smtClean="0"/>
              <a:t>)</a:t>
            </a:r>
          </a:p>
          <a:p>
            <a:r>
              <a:rPr lang="en-US" sz="1200" b="1" i="1" dirty="0" smtClean="0">
                <a:solidFill>
                  <a:schemeClr val="accent5"/>
                </a:solidFill>
              </a:rPr>
              <a:t>…</a:t>
            </a:r>
          </a:p>
          <a:p>
            <a:r>
              <a:rPr lang="en-US" sz="1200" b="1" i="1" dirty="0" smtClean="0">
                <a:solidFill>
                  <a:schemeClr val="accent5"/>
                </a:solidFill>
              </a:rPr>
              <a:t>… </a:t>
            </a:r>
            <a:r>
              <a:rPr lang="en-US" sz="1200" b="1" i="1" dirty="0">
                <a:solidFill>
                  <a:schemeClr val="accent5"/>
                </a:solidFill>
              </a:rPr>
              <a:t>	</a:t>
            </a:r>
            <a:endParaRPr lang="en-US" sz="1200" b="1" i="1" dirty="0" smtClean="0">
              <a:solidFill>
                <a:schemeClr val="accent5"/>
              </a:solidFill>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600" b="1" i="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0" name="TextBox 29"/>
          <p:cNvSpPr txBox="1"/>
          <p:nvPr/>
        </p:nvSpPr>
        <p:spPr>
          <a:xfrm>
            <a:off x="5122583" y="5346023"/>
            <a:ext cx="3843130" cy="98507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i="1" dirty="0" err="1" smtClean="0">
                <a:solidFill>
                  <a:srgbClr val="000000"/>
                </a:solidFill>
                <a:latin typeface="Arial" pitchFamily="34" charset="0"/>
                <a:cs typeface="Arial" pitchFamily="34" charset="0"/>
              </a:rPr>
              <a:t>r</a:t>
            </a:r>
            <a:r>
              <a:rPr lang="en-US" sz="1600" b="1" i="1" noProof="0" dirty="0" err="1" smtClean="0">
                <a:solidFill>
                  <a:srgbClr val="000000"/>
                </a:solidFill>
                <a:latin typeface="Arial" pitchFamily="34" charset="0"/>
                <a:cs typeface="Arial" pitchFamily="34" charset="0"/>
              </a:rPr>
              <a:t>egister</a:t>
            </a:r>
            <a:r>
              <a:rPr kumimoji="0" lang="en-US" sz="1600" b="1" i="1" u="none" strike="noStrike" kern="1200" cap="none" spc="0" normalizeH="0" noProof="0" dirty="0" smtClean="0">
                <a:ln>
                  <a:noFill/>
                </a:ln>
                <a:solidFill>
                  <a:srgbClr val="000000"/>
                </a:solidFill>
                <a:effectLst/>
                <a:uLnTx/>
                <a:uFillTx/>
                <a:latin typeface="Arial" pitchFamily="34" charset="0"/>
                <a:ea typeface="+mn-ea"/>
                <a:cs typeface="Arial" pitchFamily="34" charset="0"/>
              </a:rPr>
              <a:t>(</a:t>
            </a:r>
            <a:r>
              <a:rPr lang="en-US" sz="1600" b="1" i="1" dirty="0" smtClean="0">
                <a:solidFill>
                  <a:srgbClr val="000000"/>
                </a:solidFill>
                <a:latin typeface="Arial" pitchFamily="34" charset="0"/>
                <a:cs typeface="Arial" pitchFamily="34" charset="0"/>
              </a:rPr>
              <a:t>consumers, </a:t>
            </a:r>
            <a:r>
              <a:rPr lang="en-US" sz="1600" b="1" i="1" dirty="0" err="1" smtClean="0">
                <a:solidFill>
                  <a:srgbClr val="000000"/>
                </a:solidFill>
                <a:latin typeface="Arial" pitchFamily="34" charset="0"/>
                <a:cs typeface="Arial" pitchFamily="34" charset="0"/>
              </a:rPr>
              <a:t>s</a:t>
            </a:r>
            <a:r>
              <a:rPr kumimoji="0" lang="en-US" sz="1600" b="1" i="1" u="none" strike="noStrike" kern="1200" cap="none" spc="0" normalizeH="0" noProof="0" dirty="0" err="1" smtClean="0">
                <a:ln>
                  <a:noFill/>
                </a:ln>
                <a:solidFill>
                  <a:srgbClr val="000000"/>
                </a:solidFill>
                <a:effectLst/>
                <a:uLnTx/>
                <a:uFillTx/>
                <a:latin typeface="Arial" pitchFamily="34" charset="0"/>
                <a:ea typeface="+mn-ea"/>
                <a:cs typeface="Arial" pitchFamily="34" charset="0"/>
              </a:rPr>
              <a:t>ources</a:t>
            </a:r>
            <a:r>
              <a:rPr kumimoji="0" lang="en-US" sz="1600" b="1" i="1" u="none" strike="noStrike" kern="1200" cap="none" spc="0" normalizeH="0" noProof="0" dirty="0" smtClean="0">
                <a:ln>
                  <a:noFill/>
                </a:ln>
                <a:solidFill>
                  <a:srgbClr val="000000"/>
                </a:solidFill>
                <a:effectLst/>
                <a:uLnTx/>
                <a:uFillTx/>
                <a:latin typeface="Arial" pitchFamily="34" charset="0"/>
                <a:ea typeface="+mn-ea"/>
                <a:cs typeface="Arial" pitchFamily="34" charset="0"/>
              </a:rPr>
              <a:t> , filter)</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i="1" noProof="0" dirty="0" smtClean="0">
                <a:solidFill>
                  <a:srgbClr val="000000"/>
                </a:solidFill>
                <a:latin typeface="Arial" pitchFamily="34" charset="0"/>
                <a:cs typeface="Arial" pitchFamily="34" charset="0"/>
              </a:rPr>
              <a:t>start() </a:t>
            </a:r>
            <a:r>
              <a:rPr lang="en-US" sz="1600" b="1" i="1" dirty="0">
                <a:solidFill>
                  <a:srgbClr val="000000"/>
                </a:solidFill>
                <a:latin typeface="Arial" pitchFamily="34" charset="0"/>
                <a:cs typeface="Arial" pitchFamily="34" charset="0"/>
              </a:rPr>
              <a:t>,</a:t>
            </a:r>
            <a:endParaRPr lang="en-US" sz="1600" b="1" i="1" noProof="0" dirty="0" smtClean="0">
              <a:solidFill>
                <a:srgbClr val="000000"/>
              </a:solidFill>
              <a:latin typeface="Arial" pitchFamily="34" charset="0"/>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i="1" dirty="0">
                <a:solidFill>
                  <a:srgbClr val="000000"/>
                </a:solidFill>
                <a:latin typeface="Arial" pitchFamily="34" charset="0"/>
                <a:cs typeface="Arial" pitchFamily="34" charset="0"/>
              </a:rPr>
              <a:t>s</a:t>
            </a:r>
            <a:r>
              <a:rPr lang="en-US" sz="1600" b="1" i="1" dirty="0" smtClean="0">
                <a:solidFill>
                  <a:srgbClr val="000000"/>
                </a:solidFill>
                <a:latin typeface="Arial" pitchFamily="34" charset="0"/>
                <a:cs typeface="Arial" pitchFamily="34" charset="0"/>
              </a:rPr>
              <a:t>hutdown()</a:t>
            </a:r>
            <a:r>
              <a:rPr lang="en-US" sz="1600" b="1" i="1" dirty="0" smtClean="0">
                <a:solidFill>
                  <a:srgbClr val="000000"/>
                </a:solidFill>
                <a:latin typeface="Arial" pitchFamily="34" charset="0"/>
                <a:cs typeface="Arial" pitchFamily="34" charset="0"/>
              </a:rPr>
              <a:t>,</a:t>
            </a:r>
            <a:endParaRPr kumimoji="0" lang="en-US" sz="1600" b="1" i="1" u="none" strike="noStrike" kern="1200" cap="none" spc="0" normalizeH="0" baseline="0" noProof="0" dirty="0" smtClean="0">
              <a:ln>
                <a:noFill/>
              </a:ln>
              <a:solidFill>
                <a:srgbClr val="000000"/>
              </a:solidFill>
              <a:effectLst/>
              <a:uLnTx/>
              <a:uFillTx/>
              <a:latin typeface="Arial" pitchFamily="34" charset="0"/>
              <a:ea typeface="+mn-ea"/>
              <a:cs typeface="Arial" pitchFamily="34" charset="0"/>
            </a:endParaRPr>
          </a:p>
        </p:txBody>
      </p:sp>
      <p:sp>
        <p:nvSpPr>
          <p:cNvPr id="35" name="TextBox 34"/>
          <p:cNvSpPr txBox="1"/>
          <p:nvPr/>
        </p:nvSpPr>
        <p:spPr>
          <a:xfrm>
            <a:off x="4876800" y="5373757"/>
            <a:ext cx="1943652" cy="27608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1" i="1" u="none" strike="noStrike" kern="1200" cap="none" spc="0" normalizeH="0" noProof="0" dirty="0" smtClean="0">
                <a:ln>
                  <a:noFill/>
                </a:ln>
                <a:solidFill>
                  <a:schemeClr val="accent5"/>
                </a:solidFill>
                <a:effectLst/>
                <a:uLnTx/>
                <a:uFillTx/>
                <a:latin typeface="Arial" pitchFamily="34" charset="0"/>
                <a:ea typeface="+mn-ea"/>
                <a:cs typeface="Arial" pitchFamily="34" charset="0"/>
              </a:rPr>
              <a:t> </a:t>
            </a:r>
            <a:endParaRPr kumimoji="0" lang="en-US" sz="1600" b="1" i="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58" name="TextBox 57"/>
          <p:cNvSpPr txBox="1"/>
          <p:nvPr/>
        </p:nvSpPr>
        <p:spPr>
          <a:xfrm>
            <a:off x="1700696" y="522356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3" name="TextBox 62"/>
          <p:cNvSpPr txBox="1"/>
          <p:nvPr/>
        </p:nvSpPr>
        <p:spPr>
          <a:xfrm>
            <a:off x="2061157" y="1887240"/>
            <a:ext cx="1292087" cy="51904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9" name="TextBox 68"/>
          <p:cNvSpPr txBox="1"/>
          <p:nvPr/>
        </p:nvSpPr>
        <p:spPr>
          <a:xfrm>
            <a:off x="585304" y="4295913"/>
            <a:ext cx="2175566" cy="178904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6" name="Rounded Rectangle 75"/>
          <p:cNvSpPr/>
          <p:nvPr/>
        </p:nvSpPr>
        <p:spPr>
          <a:xfrm>
            <a:off x="375477" y="818811"/>
            <a:ext cx="8569739" cy="4549913"/>
          </a:xfrm>
          <a:prstGeom prst="round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smtClean="0">
                <a:solidFill>
                  <a:schemeClr val="tx1"/>
                </a:solidFill>
              </a:rPr>
              <a:t>Databus Client</a:t>
            </a:r>
          </a:p>
          <a:p>
            <a:endParaRPr lang="en-US" b="1" dirty="0">
              <a:solidFill>
                <a:schemeClr val="tx1"/>
              </a:solidFill>
            </a:endParaRPr>
          </a:p>
        </p:txBody>
      </p:sp>
      <p:grpSp>
        <p:nvGrpSpPr>
          <p:cNvPr id="3" name="Group 27"/>
          <p:cNvGrpSpPr/>
          <p:nvPr/>
        </p:nvGrpSpPr>
        <p:grpSpPr>
          <a:xfrm>
            <a:off x="965643" y="2432637"/>
            <a:ext cx="3874051" cy="2038780"/>
            <a:chOff x="903356" y="2050943"/>
            <a:chExt cx="3874051" cy="2092841"/>
          </a:xfrm>
        </p:grpSpPr>
        <p:sp>
          <p:nvSpPr>
            <p:cNvPr id="11" name="Rounded Rectangle 10"/>
            <p:cNvSpPr/>
            <p:nvPr/>
          </p:nvSpPr>
          <p:spPr>
            <a:xfrm>
              <a:off x="903356" y="3222122"/>
              <a:ext cx="1866347" cy="9103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Stream Event Callback</a:t>
              </a:r>
            </a:p>
            <a:p>
              <a:pPr algn="ctr"/>
              <a:r>
                <a:rPr lang="en-US" dirty="0" smtClean="0"/>
                <a:t>API</a:t>
              </a:r>
              <a:endParaRPr lang="en-US" dirty="0"/>
            </a:p>
          </p:txBody>
        </p:sp>
        <p:sp>
          <p:nvSpPr>
            <p:cNvPr id="13" name="Rounded Rectangle 12"/>
            <p:cNvSpPr/>
            <p:nvPr/>
          </p:nvSpPr>
          <p:spPr>
            <a:xfrm>
              <a:off x="2911060" y="3244637"/>
              <a:ext cx="1866347" cy="8991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Bootstrap Event Callback</a:t>
              </a:r>
            </a:p>
            <a:p>
              <a:pPr algn="ctr"/>
              <a:r>
                <a:rPr lang="en-US" dirty="0" smtClean="0"/>
                <a:t>API</a:t>
              </a:r>
              <a:endParaRPr lang="en-US" dirty="0"/>
            </a:p>
          </p:txBody>
        </p:sp>
        <p:sp>
          <p:nvSpPr>
            <p:cNvPr id="27" name="TextBox 26"/>
            <p:cNvSpPr txBox="1"/>
            <p:nvPr/>
          </p:nvSpPr>
          <p:spPr>
            <a:xfrm>
              <a:off x="2928686" y="2050943"/>
              <a:ext cx="1524000" cy="474870"/>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implement</a:t>
              </a:r>
            </a:p>
          </p:txBody>
        </p:sp>
      </p:grpSp>
      <p:sp>
        <p:nvSpPr>
          <p:cNvPr id="6" name="TextBox 5"/>
          <p:cNvSpPr txBox="1"/>
          <p:nvPr/>
        </p:nvSpPr>
        <p:spPr>
          <a:xfrm>
            <a:off x="3309070" y="438306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46" name="Rounded Rectangle 45"/>
          <p:cNvSpPr/>
          <p:nvPr/>
        </p:nvSpPr>
        <p:spPr>
          <a:xfrm>
            <a:off x="581332" y="3300805"/>
            <a:ext cx="7849704" cy="1963532"/>
          </a:xfrm>
          <a:prstGeom prst="round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dirty="0" smtClean="0">
                <a:solidFill>
                  <a:schemeClr val="accent1"/>
                </a:solidFill>
              </a:rPr>
              <a:t>		Databus Client Library</a:t>
            </a:r>
            <a:endParaRPr lang="en-US" dirty="0">
              <a:solidFill>
                <a:schemeClr val="accent1"/>
              </a:solidFill>
            </a:endParaRPr>
          </a:p>
        </p:txBody>
      </p:sp>
      <p:sp>
        <p:nvSpPr>
          <p:cNvPr id="33" name="TextBox 32"/>
          <p:cNvSpPr txBox="1"/>
          <p:nvPr/>
        </p:nvSpPr>
        <p:spPr>
          <a:xfrm>
            <a:off x="1387505" y="169950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50" name="Rounded Rectangle 49"/>
          <p:cNvSpPr/>
          <p:nvPr/>
        </p:nvSpPr>
        <p:spPr>
          <a:xfrm>
            <a:off x="2259940" y="1633239"/>
            <a:ext cx="1488662" cy="660401"/>
          </a:xfrm>
          <a:prstGeom prst="roundRect">
            <a:avLst/>
          </a:prstGeom>
          <a:solidFill>
            <a:schemeClr val="accent2"/>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Consumers</a:t>
            </a:r>
          </a:p>
        </p:txBody>
      </p:sp>
      <p:sp>
        <p:nvSpPr>
          <p:cNvPr id="9" name="Rounded Rectangle 8"/>
          <p:cNvSpPr/>
          <p:nvPr/>
        </p:nvSpPr>
        <p:spPr>
          <a:xfrm>
            <a:off x="5981592" y="3554806"/>
            <a:ext cx="1855305" cy="9386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API </a:t>
            </a:r>
            <a:endParaRPr lang="en-US" dirty="0"/>
          </a:p>
        </p:txBody>
      </p:sp>
      <p:cxnSp>
        <p:nvCxnSpPr>
          <p:cNvPr id="45" name="Elbow Connector 44"/>
          <p:cNvCxnSpPr>
            <a:endCxn id="11" idx="0"/>
          </p:cNvCxnSpPr>
          <p:nvPr/>
        </p:nvCxnSpPr>
        <p:spPr>
          <a:xfrm rot="5400000">
            <a:off x="1832566" y="2406274"/>
            <a:ext cx="1233538" cy="110103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a:off x="2977765" y="2936370"/>
            <a:ext cx="1214782" cy="618434"/>
          </a:xfrm>
          <a:prstGeom prst="bentConnector3">
            <a:avLst>
              <a:gd name="adj1" fmla="val 9909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75897B0D-BA2C-2244-86F3-025175B80EA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785727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2" grpId="0" animBg="1"/>
      <p:bldP spid="22" grpId="0"/>
      <p:bldP spid="30" grpId="0"/>
      <p:bldP spid="50"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Databus Consumer : Implement Callbacks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26</a:t>
            </a:fld>
            <a:endParaRPr lang="en-US" dirty="0"/>
          </a:p>
        </p:txBody>
      </p:sp>
      <p:sp>
        <p:nvSpPr>
          <p:cNvPr id="5" name="Content Placeholder 2"/>
          <p:cNvSpPr>
            <a:spLocks noGrp="1"/>
          </p:cNvSpPr>
          <p:nvPr>
            <p:ph idx="1"/>
          </p:nvPr>
        </p:nvSpPr>
        <p:spPr>
          <a:xfrm>
            <a:off x="446705" y="1335511"/>
            <a:ext cx="8229600" cy="4525963"/>
          </a:xfrm>
        </p:spPr>
        <p:txBody>
          <a:bodyPr>
            <a:normAutofit fontScale="92500" lnSpcReduction="20000"/>
          </a:bodyPr>
          <a:lstStyle/>
          <a:p>
            <a:pPr>
              <a:buNone/>
            </a:pPr>
            <a:r>
              <a:rPr lang="en-US" sz="2200" b="1" dirty="0" smtClean="0">
                <a:latin typeface="Courier New"/>
                <a:cs typeface="Courier New"/>
              </a:rPr>
              <a:t>class</a:t>
            </a:r>
            <a:r>
              <a:rPr lang="en-US" sz="2200" dirty="0" smtClean="0">
                <a:latin typeface="Courier New"/>
                <a:cs typeface="Courier New"/>
              </a:rPr>
              <a:t> </a:t>
            </a:r>
            <a:r>
              <a:rPr lang="en-US" sz="2200" dirty="0" err="1" smtClean="0">
                <a:solidFill>
                  <a:srgbClr val="0073B2"/>
                </a:solidFill>
                <a:latin typeface="Courier New"/>
                <a:cs typeface="Courier New"/>
              </a:rPr>
              <a:t>MyConsumer</a:t>
            </a:r>
            <a:r>
              <a:rPr lang="en-US" sz="2200" dirty="0" smtClean="0">
                <a:solidFill>
                  <a:srgbClr val="0073B2"/>
                </a:solidFill>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extends</a:t>
            </a:r>
            <a:r>
              <a:rPr lang="en-US" sz="2200" dirty="0" smtClean="0">
                <a:latin typeface="Courier New"/>
                <a:cs typeface="Courier New"/>
              </a:rPr>
              <a:t> </a:t>
            </a:r>
            <a:r>
              <a:rPr lang="en-US" sz="2200" b="1" dirty="0" err="1" smtClean="0">
                <a:latin typeface="Courier New"/>
                <a:cs typeface="Courier New"/>
              </a:rPr>
              <a:t>AbstractDatabusStreamConsumer</a:t>
            </a:r>
            <a:r>
              <a:rPr lang="en-US" sz="2200" b="1" dirty="0" smtClean="0">
                <a:latin typeface="Courier New"/>
                <a:cs typeface="Courier New"/>
              </a:rPr>
              <a:t> </a:t>
            </a:r>
          </a:p>
          <a:p>
            <a:pPr>
              <a:buNone/>
            </a:pPr>
            <a:r>
              <a:rPr lang="en-US" sz="2200" dirty="0" smtClean="0">
                <a:latin typeface="Courier New"/>
                <a:cs typeface="Courier New"/>
              </a:rPr>
              <a:t>{</a:t>
            </a:r>
          </a:p>
          <a:p>
            <a:pPr>
              <a:buNone/>
            </a:pPr>
            <a:r>
              <a:rPr lang="en-US" sz="2200" dirty="0" smtClean="0">
                <a:latin typeface="Courier New"/>
                <a:cs typeface="Courier New"/>
              </a:rPr>
              <a:t> </a:t>
            </a:r>
            <a:r>
              <a:rPr lang="en-US" sz="2200" dirty="0" err="1" smtClean="0">
                <a:solidFill>
                  <a:srgbClr val="000000"/>
                </a:solidFill>
                <a:latin typeface="Courier New"/>
                <a:cs typeface="Courier New"/>
              </a:rPr>
              <a:t>ConsumerCallbackResult</a:t>
            </a:r>
            <a:r>
              <a:rPr lang="en-US" sz="2200" dirty="0" smtClean="0">
                <a:solidFill>
                  <a:srgbClr val="000000"/>
                </a:solidFill>
                <a:latin typeface="Courier New"/>
                <a:cs typeface="Courier New"/>
              </a:rPr>
              <a:t> </a:t>
            </a:r>
            <a:r>
              <a:rPr lang="en-US" sz="2200" b="1" dirty="0" err="1" smtClean="0">
                <a:latin typeface="Courier New"/>
                <a:cs typeface="Courier New"/>
              </a:rPr>
              <a:t>onDataEvent</a:t>
            </a:r>
            <a:r>
              <a:rPr lang="en-US" sz="2200" dirty="0" err="1" smtClean="0">
                <a:latin typeface="Courier New"/>
                <a:cs typeface="Courier New"/>
              </a:rPr>
              <a:t>(</a:t>
            </a:r>
            <a:r>
              <a:rPr lang="en-US" sz="2200" b="1" i="1" dirty="0" err="1" smtClean="0">
                <a:solidFill>
                  <a:schemeClr val="tx2"/>
                </a:solidFill>
                <a:latin typeface="Courier New"/>
                <a:cs typeface="Courier New"/>
              </a:rPr>
              <a:t>DbusEvent</a:t>
            </a:r>
            <a:r>
              <a:rPr lang="en-US" sz="2200" dirty="0" smtClean="0">
                <a:solidFill>
                  <a:schemeClr val="tx2"/>
                </a:solidFill>
                <a:latin typeface="Courier New"/>
                <a:cs typeface="Courier New"/>
              </a:rPr>
              <a:t> </a:t>
            </a:r>
            <a:r>
              <a:rPr lang="en-US" sz="2200" dirty="0" err="1" smtClean="0">
                <a:latin typeface="Courier New"/>
                <a:cs typeface="Courier New"/>
              </a:rPr>
              <a:t>e</a:t>
            </a:r>
            <a:r>
              <a:rPr lang="en-US" sz="2200" dirty="0" smtClean="0">
                <a:latin typeface="Courier New"/>
                <a:cs typeface="Courier New"/>
              </a:rPr>
              <a:t>,</a:t>
            </a:r>
          </a:p>
          <a:p>
            <a:pPr algn="r">
              <a:buNone/>
            </a:pPr>
            <a:r>
              <a:rPr lang="en-US" sz="2200" b="1" i="1" dirty="0" err="1" smtClean="0">
                <a:solidFill>
                  <a:srgbClr val="0073B2"/>
                </a:solidFill>
                <a:latin typeface="Courier New"/>
                <a:cs typeface="Courier New"/>
              </a:rPr>
              <a:t>DbusEventDecoder</a:t>
            </a:r>
            <a:r>
              <a:rPr lang="en-US" sz="2200" dirty="0" smtClean="0">
                <a:solidFill>
                  <a:srgbClr val="0073B2"/>
                </a:solidFill>
                <a:latin typeface="Courier New"/>
                <a:cs typeface="Courier New"/>
              </a:rPr>
              <a:t> </a:t>
            </a:r>
            <a:r>
              <a:rPr lang="en-US" sz="2200" dirty="0" err="1" smtClean="0">
                <a:latin typeface="Courier New"/>
                <a:cs typeface="Courier New"/>
              </a:rPr>
              <a:t>d</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//use map-like Avro </a:t>
            </a:r>
            <a:r>
              <a:rPr lang="en-US" sz="2200" dirty="0" err="1" smtClean="0">
                <a:solidFill>
                  <a:srgbClr val="4F81BD"/>
                </a:solidFill>
                <a:latin typeface="Courier New"/>
                <a:cs typeface="Courier New"/>
              </a:rPr>
              <a:t>GenericRecord</a:t>
            </a:r>
            <a:r>
              <a:rPr lang="en-US" sz="2200" dirty="0" smtClean="0">
                <a:latin typeface="Courier New"/>
                <a:cs typeface="Courier New"/>
              </a:rPr>
              <a:t>   </a:t>
            </a:r>
          </a:p>
          <a:p>
            <a:pPr>
              <a:buNone/>
            </a:pPr>
            <a:r>
              <a:rPr lang="en-US" sz="2200" dirty="0" smtClean="0">
                <a:latin typeface="Courier New"/>
                <a:cs typeface="Courier New"/>
              </a:rPr>
              <a:t>    </a:t>
            </a:r>
            <a:r>
              <a:rPr lang="en-US" sz="2200" dirty="0" err="1" smtClean="0">
                <a:latin typeface="Courier New"/>
                <a:cs typeface="Courier New"/>
              </a:rPr>
              <a:t>GenericRecord</a:t>
            </a:r>
            <a:r>
              <a:rPr lang="en-US" sz="2200" dirty="0" smtClean="0">
                <a:latin typeface="Courier New"/>
                <a:cs typeface="Courier New"/>
              </a:rPr>
              <a:t> </a:t>
            </a:r>
            <a:r>
              <a:rPr lang="en-US" sz="2200" dirty="0" err="1" smtClean="0">
                <a:latin typeface="Courier New"/>
                <a:cs typeface="Courier New"/>
              </a:rPr>
              <a:t>g</a:t>
            </a:r>
            <a:r>
              <a:rPr lang="en-US" sz="2200" dirty="0" smtClean="0">
                <a:latin typeface="Courier New"/>
                <a:cs typeface="Courier New"/>
              </a:rPr>
              <a:t> = </a:t>
            </a:r>
            <a:r>
              <a:rPr lang="en-US" sz="2200" dirty="0" err="1" smtClean="0">
                <a:latin typeface="Courier New"/>
                <a:cs typeface="Courier New"/>
              </a:rPr>
              <a:t>d.getGenericRecord(e</a:t>
            </a:r>
            <a:r>
              <a:rPr lang="en-US" sz="2200" dirty="0" smtClean="0">
                <a:latin typeface="Courier New"/>
                <a:cs typeface="Courier New"/>
              </a:rPr>
              <a:t>, null);</a:t>
            </a:r>
          </a:p>
          <a:p>
            <a:pPr>
              <a:buNone/>
            </a:pPr>
            <a:r>
              <a:rPr lang="en-US" sz="2200" dirty="0" smtClean="0">
                <a:latin typeface="Courier New"/>
                <a:cs typeface="Courier New"/>
              </a:rPr>
              <a:t>    </a:t>
            </a:r>
            <a:r>
              <a:rPr lang="en-US" sz="2200" dirty="0" smtClean="0">
                <a:solidFill>
                  <a:srgbClr val="4F81BD"/>
                </a:solidFill>
                <a:latin typeface="Courier New"/>
                <a:cs typeface="Courier New"/>
              </a:rPr>
              <a:t>//or use </a:t>
            </a:r>
            <a:r>
              <a:rPr lang="en-US" sz="2200" dirty="0" smtClean="0">
                <a:solidFill>
                  <a:srgbClr val="4F81BD"/>
                </a:solidFill>
                <a:latin typeface="Courier New"/>
                <a:cs typeface="Courier New"/>
              </a:rPr>
              <a:t>the auto-generated Java class</a:t>
            </a:r>
            <a:endParaRPr lang="en-US" sz="2200" dirty="0" smtClean="0">
              <a:solidFill>
                <a:srgbClr val="4F81BD"/>
              </a:solidFill>
              <a:latin typeface="Courier New"/>
              <a:cs typeface="Courier New"/>
            </a:endParaRPr>
          </a:p>
          <a:p>
            <a:pPr>
              <a:buNone/>
            </a:pPr>
            <a:r>
              <a:rPr lang="en-US" sz="2200" dirty="0" smtClean="0">
                <a:latin typeface="Courier New"/>
                <a:cs typeface="Courier New"/>
              </a:rPr>
              <a:t>    </a:t>
            </a:r>
            <a:r>
              <a:rPr lang="en-US" sz="2200" dirty="0" err="1" smtClean="0">
                <a:latin typeface="Courier New"/>
                <a:cs typeface="Courier New"/>
              </a:rPr>
              <a:t>MyEvent</a:t>
            </a:r>
            <a:r>
              <a:rPr lang="en-US" sz="2200" dirty="0" smtClean="0">
                <a:latin typeface="Courier New"/>
                <a:cs typeface="Courier New"/>
              </a:rPr>
              <a:t> </a:t>
            </a:r>
            <a:r>
              <a:rPr lang="en-US" sz="2200" dirty="0" err="1" smtClean="0">
                <a:latin typeface="Courier New"/>
                <a:cs typeface="Courier New"/>
              </a:rPr>
              <a:t>e</a:t>
            </a:r>
            <a:r>
              <a:rPr lang="en-US" sz="2200" dirty="0" smtClean="0">
                <a:latin typeface="Courier New"/>
                <a:cs typeface="Courier New"/>
              </a:rPr>
              <a:t> = </a:t>
            </a:r>
            <a:r>
              <a:rPr lang="en-US" sz="2200" dirty="0" err="1" smtClean="0">
                <a:latin typeface="Courier New"/>
                <a:cs typeface="Courier New"/>
              </a:rPr>
              <a:t>d.getTypedValue(e</a:t>
            </a:r>
            <a:r>
              <a:rPr lang="en-US" sz="2200" dirty="0" smtClean="0">
                <a:latin typeface="Courier New"/>
                <a:cs typeface="Courier New"/>
              </a:rPr>
              <a:t>, null, </a:t>
            </a:r>
          </a:p>
          <a:p>
            <a:pPr algn="r">
              <a:buNone/>
            </a:pPr>
            <a:r>
              <a:rPr lang="en-US" sz="2200" dirty="0" err="1" smtClean="0">
                <a:latin typeface="Courier New"/>
                <a:cs typeface="Courier New"/>
              </a:rPr>
              <a:t>MyEvent.class</a:t>
            </a:r>
            <a:r>
              <a:rPr lang="en-US" sz="2200" dirty="0" smtClean="0">
                <a:latin typeface="Courier New"/>
                <a:cs typeface="Courier New"/>
              </a:rPr>
              <a:t>); </a:t>
            </a:r>
          </a:p>
          <a:p>
            <a:pPr>
              <a:buNone/>
            </a:pPr>
            <a:r>
              <a:rPr lang="en-US" sz="2200" dirty="0" smtClean="0">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return</a:t>
            </a:r>
            <a:r>
              <a:rPr lang="en-US" sz="2200" dirty="0" smtClean="0">
                <a:latin typeface="Courier New"/>
                <a:cs typeface="Courier New"/>
              </a:rPr>
              <a:t> </a:t>
            </a:r>
            <a:r>
              <a:rPr lang="en-US" sz="2200" dirty="0" err="1" smtClean="0">
                <a:latin typeface="Courier New"/>
                <a:cs typeface="Courier New"/>
              </a:rPr>
              <a:t>ConsumerCallbackResult.SUCCESS</a:t>
            </a:r>
            <a:r>
              <a:rPr lang="en-US" sz="2200" dirty="0" smtClean="0">
                <a:latin typeface="Courier New"/>
                <a:cs typeface="Courier New"/>
              </a:rPr>
              <a:t>;  </a:t>
            </a:r>
          </a:p>
          <a:p>
            <a:pPr>
              <a:buNone/>
            </a:pPr>
            <a:r>
              <a:rPr lang="en-US" sz="2200" dirty="0" smtClean="0">
                <a:latin typeface="Courier New"/>
                <a:cs typeface="Courier New"/>
              </a:rPr>
              <a:t>  }</a:t>
            </a:r>
          </a:p>
          <a:p>
            <a:pPr>
              <a:buNone/>
            </a:pPr>
            <a:r>
              <a:rPr lang="en-US" sz="2200" dirty="0" smtClean="0">
                <a:latin typeface="Courier New"/>
                <a:cs typeface="Courier New"/>
              </a:rPr>
              <a:t>}</a:t>
            </a:r>
          </a:p>
        </p:txBody>
      </p:sp>
      <p:sp>
        <p:nvSpPr>
          <p:cNvPr id="6" name="TextBox 5"/>
          <p:cNvSpPr txBox="1"/>
          <p:nvPr/>
        </p:nvSpPr>
        <p:spPr>
          <a:xfrm>
            <a:off x="493277" y="1060123"/>
            <a:ext cx="8459184" cy="661265"/>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 name="Footer Placeholder 2"/>
          <p:cNvSpPr>
            <a:spLocks noGrp="1"/>
          </p:cNvSpPr>
          <p:nvPr>
            <p:ph type="ftr" sz="quarter" idx="11"/>
          </p:nvPr>
        </p:nvSpPr>
        <p:spPr/>
        <p:txBody>
          <a:bodyPr/>
          <a:lstStyle/>
          <a:p>
            <a:r>
              <a:rPr lang="en-US" dirty="0" smtClean="0"/>
              <a:t>Databus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Databus Consumer : Start Client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27</a:t>
            </a:fld>
            <a:endParaRPr lang="en-US" dirty="0"/>
          </a:p>
        </p:txBody>
      </p:sp>
      <p:sp>
        <p:nvSpPr>
          <p:cNvPr id="5" name="Content Placeholder 2"/>
          <p:cNvSpPr>
            <a:spLocks noGrp="1"/>
          </p:cNvSpPr>
          <p:nvPr>
            <p:ph idx="1"/>
          </p:nvPr>
        </p:nvSpPr>
        <p:spPr>
          <a:xfrm>
            <a:off x="131385" y="1462597"/>
            <a:ext cx="8511205" cy="4599375"/>
          </a:xfrm>
        </p:spPr>
        <p:txBody>
          <a:bodyPr>
            <a:normAutofit fontScale="92500" lnSpcReduction="20000"/>
          </a:bodyPr>
          <a:lstStyle/>
          <a:p>
            <a:pPr>
              <a:buNone/>
            </a:pPr>
            <a:r>
              <a:rPr lang="en-US" sz="2200" dirty="0" smtClean="0">
                <a:latin typeface="Courier New"/>
                <a:cs typeface="Courier New"/>
              </a:rPr>
              <a:t>public</a:t>
            </a:r>
            <a:r>
              <a:rPr lang="en-US" sz="2200" b="1" dirty="0" smtClean="0">
                <a:latin typeface="Courier New"/>
                <a:cs typeface="Courier New"/>
              </a:rPr>
              <a:t> </a:t>
            </a:r>
            <a:r>
              <a:rPr lang="en-US" sz="2200" dirty="0" smtClean="0">
                <a:latin typeface="Courier New"/>
                <a:cs typeface="Courier New"/>
              </a:rPr>
              <a:t>void</a:t>
            </a:r>
            <a:r>
              <a:rPr lang="en-US" sz="2200" b="1" dirty="0" smtClean="0">
                <a:latin typeface="Courier New"/>
                <a:cs typeface="Courier New"/>
              </a:rPr>
              <a:t> </a:t>
            </a:r>
            <a:r>
              <a:rPr lang="en-US" sz="2200" dirty="0" err="1" smtClean="0">
                <a:latin typeface="Courier New"/>
                <a:cs typeface="Courier New"/>
              </a:rPr>
              <a:t>main(String</a:t>
            </a:r>
            <a:r>
              <a:rPr lang="en-US" sz="2200" dirty="0" smtClean="0">
                <a:latin typeface="Courier New"/>
                <a:cs typeface="Courier New"/>
              </a:rPr>
              <a:t>[]) {</a:t>
            </a:r>
          </a:p>
          <a:p>
            <a:pPr>
              <a:buNone/>
            </a:pPr>
            <a:r>
              <a:rPr lang="en-US" sz="2200" dirty="0" smtClean="0">
                <a:latin typeface="Courier New"/>
                <a:cs typeface="Courier New"/>
              </a:rPr>
              <a:t>  </a:t>
            </a:r>
            <a:r>
              <a:rPr lang="en-US" sz="2200" dirty="0" smtClean="0">
                <a:solidFill>
                  <a:schemeClr val="accent1"/>
                </a:solidFill>
                <a:latin typeface="Courier New"/>
                <a:cs typeface="Courier New"/>
              </a:rPr>
              <a:t>//configure</a:t>
            </a:r>
          </a:p>
          <a:p>
            <a:pPr>
              <a:buNone/>
            </a:pPr>
            <a:r>
              <a:rPr lang="en-US" sz="2200" dirty="0" smtClean="0">
                <a:latin typeface="Courier New"/>
                <a:cs typeface="Courier New"/>
              </a:rPr>
              <a:t>  </a:t>
            </a:r>
            <a:r>
              <a:rPr lang="en-US" sz="2200" b="1" dirty="0" err="1" smtClean="0">
                <a:latin typeface="Courier New"/>
                <a:cs typeface="Courier New"/>
              </a:rPr>
              <a:t>DatabusHttpClientImpl.Config</a:t>
            </a:r>
            <a:r>
              <a:rPr lang="en-US" sz="2200" dirty="0" smtClean="0">
                <a:latin typeface="Courier New"/>
                <a:cs typeface="Courier New"/>
              </a:rPr>
              <a:t> </a:t>
            </a:r>
            <a:r>
              <a:rPr lang="en-US" sz="2200" dirty="0" err="1" smtClean="0">
                <a:latin typeface="Courier New"/>
                <a:cs typeface="Courier New"/>
              </a:rPr>
              <a:t>clientConfig</a:t>
            </a:r>
            <a:r>
              <a:rPr lang="en-US" sz="2200" dirty="0" smtClean="0">
                <a:latin typeface="Courier New"/>
                <a:cs typeface="Courier New"/>
              </a:rPr>
              <a:t> = </a:t>
            </a:r>
          </a:p>
          <a:p>
            <a:pPr algn="r">
              <a:buNone/>
            </a:pPr>
            <a:r>
              <a:rPr lang="en-US" sz="2200" b="1" dirty="0" smtClean="0">
                <a:latin typeface="Courier New"/>
                <a:cs typeface="Courier New"/>
              </a:rPr>
              <a:t>new</a:t>
            </a:r>
            <a:r>
              <a:rPr lang="en-US" sz="2200" dirty="0" smtClean="0">
                <a:latin typeface="Courier New"/>
                <a:cs typeface="Courier New"/>
              </a:rPr>
              <a:t> </a:t>
            </a:r>
            <a:r>
              <a:rPr lang="en-US" sz="2200" b="1" i="1" dirty="0" err="1" smtClean="0">
                <a:latin typeface="Courier New"/>
                <a:cs typeface="Courier New"/>
              </a:rPr>
              <a:t>DatabusHttpClientImpl</a:t>
            </a:r>
            <a:r>
              <a:rPr lang="en-US" sz="2200" dirty="0" err="1" smtClean="0">
                <a:latin typeface="Courier New"/>
                <a:cs typeface="Courier New"/>
              </a:rPr>
              <a:t>.Config</a:t>
            </a:r>
            <a:r>
              <a:rPr lang="en-US" sz="2200" dirty="0" smtClean="0">
                <a:latin typeface="Courier New"/>
                <a:cs typeface="Courier New"/>
              </a:rPr>
              <a:t>();</a:t>
            </a:r>
          </a:p>
          <a:p>
            <a:pPr>
              <a:buNone/>
            </a:pPr>
            <a:r>
              <a:rPr lang="en-US" sz="2200" dirty="0" smtClean="0">
                <a:latin typeface="Courier New"/>
                <a:cs typeface="Courier New"/>
              </a:rPr>
              <a:t>  </a:t>
            </a:r>
            <a:r>
              <a:rPr lang="en-US" sz="2200" dirty="0" err="1" smtClean="0">
                <a:latin typeface="Courier New"/>
                <a:cs typeface="Courier New"/>
              </a:rPr>
              <a:t>clientConfig.loadFromFile(“mydbus</a:t>
            </a:r>
            <a:r>
              <a:rPr lang="en-US" sz="2200" dirty="0" smtClean="0">
                <a:latin typeface="Courier New"/>
                <a:cs typeface="Courier New"/>
              </a:rPr>
              <a:t>”, “</a:t>
            </a:r>
            <a:r>
              <a:rPr lang="en-US" sz="2200" dirty="0" err="1" smtClean="0">
                <a:latin typeface="Courier New"/>
                <a:cs typeface="Courier New"/>
              </a:rPr>
              <a:t>mdbus.props</a:t>
            </a:r>
            <a:r>
              <a:rPr lang="en-US" sz="2200" dirty="0" smtClean="0">
                <a:latin typeface="Courier New"/>
                <a:cs typeface="Courier New"/>
              </a:rPr>
              <a:t>”);</a:t>
            </a:r>
          </a:p>
          <a:p>
            <a:pPr>
              <a:buNone/>
            </a:pPr>
            <a:r>
              <a:rPr lang="en-US" sz="2200" dirty="0" smtClean="0">
                <a:latin typeface="Courier New"/>
                <a:cs typeface="Courier New"/>
              </a:rPr>
              <a:t>  </a:t>
            </a:r>
            <a:r>
              <a:rPr lang="en-US" sz="2200" b="1" i="1" dirty="0" err="1" smtClean="0">
                <a:latin typeface="Courier New"/>
                <a:cs typeface="Courier New"/>
              </a:rPr>
              <a:t>DatabusHttpClientImpl</a:t>
            </a:r>
            <a:r>
              <a:rPr lang="en-US" sz="2200" dirty="0" smtClean="0">
                <a:latin typeface="Courier New"/>
                <a:cs typeface="Courier New"/>
              </a:rPr>
              <a:t> </a:t>
            </a:r>
            <a:r>
              <a:rPr lang="en-US" sz="2200" b="1" dirty="0" smtClean="0">
                <a:solidFill>
                  <a:srgbClr val="0073B2"/>
                </a:solidFill>
                <a:latin typeface="Courier New"/>
                <a:cs typeface="Courier New"/>
              </a:rPr>
              <a:t>client</a:t>
            </a:r>
            <a:r>
              <a:rPr lang="en-US" sz="2200" dirty="0" smtClean="0">
                <a:latin typeface="Courier New"/>
                <a:cs typeface="Courier New"/>
              </a:rPr>
              <a:t> = </a:t>
            </a:r>
          </a:p>
          <a:p>
            <a:pPr>
              <a:buNone/>
            </a:pPr>
            <a:r>
              <a:rPr lang="en-US" sz="2200" b="1" dirty="0" smtClean="0">
                <a:latin typeface="Courier New"/>
                <a:cs typeface="Courier New"/>
              </a:rPr>
              <a:t>               new</a:t>
            </a:r>
            <a:r>
              <a:rPr lang="en-US" sz="2200" dirty="0" smtClean="0">
                <a:latin typeface="Courier New"/>
                <a:cs typeface="Courier New"/>
              </a:rPr>
              <a:t> </a:t>
            </a:r>
            <a:r>
              <a:rPr lang="en-US" sz="2200" b="1" i="1" dirty="0" err="1" smtClean="0">
                <a:latin typeface="Courier New"/>
                <a:cs typeface="Courier New"/>
              </a:rPr>
              <a:t>DatabusHttpClientImpl</a:t>
            </a:r>
            <a:r>
              <a:rPr lang="en-US" sz="2200" dirty="0" smtClean="0">
                <a:latin typeface="Courier New"/>
                <a:cs typeface="Courier New"/>
              </a:rPr>
              <a:t>(</a:t>
            </a:r>
            <a:r>
              <a:rPr lang="en-US" sz="2200" dirty="0" err="1" smtClean="0">
                <a:latin typeface="Courier New"/>
                <a:cs typeface="Courier New"/>
              </a:rPr>
              <a:t>clientConfig</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//register callback</a:t>
            </a:r>
          </a:p>
          <a:p>
            <a:pPr>
              <a:buNone/>
            </a:pPr>
            <a:r>
              <a:rPr lang="en-US" sz="2200" b="1" i="1" dirty="0" err="1" smtClean="0">
                <a:latin typeface="Courier New"/>
                <a:cs typeface="Courier New"/>
              </a:rPr>
              <a:t>MyConsumer</a:t>
            </a:r>
            <a:r>
              <a:rPr lang="en-US" sz="2200" dirty="0" smtClean="0">
                <a:latin typeface="Courier New"/>
                <a:cs typeface="Courier New"/>
              </a:rPr>
              <a:t> </a:t>
            </a:r>
            <a:r>
              <a:rPr lang="en-US" sz="2200" b="1" dirty="0" smtClean="0">
                <a:solidFill>
                  <a:schemeClr val="tx2"/>
                </a:solidFill>
                <a:latin typeface="Courier New"/>
                <a:cs typeface="Courier New"/>
              </a:rPr>
              <a:t>callback</a:t>
            </a:r>
            <a:r>
              <a:rPr lang="en-US" sz="2200" dirty="0" smtClean="0">
                <a:solidFill>
                  <a:schemeClr val="tx2"/>
                </a:solidFill>
                <a:latin typeface="Courier New"/>
                <a:cs typeface="Courier New"/>
              </a:rPr>
              <a:t> </a:t>
            </a:r>
            <a:r>
              <a:rPr lang="en-US" sz="2200" dirty="0" smtClean="0">
                <a:latin typeface="Courier New"/>
                <a:cs typeface="Courier New"/>
              </a:rPr>
              <a:t>= new </a:t>
            </a:r>
            <a:r>
              <a:rPr lang="en-US" sz="2200" b="1" i="1" dirty="0" err="1" smtClean="0">
                <a:latin typeface="Courier New"/>
                <a:cs typeface="Courier New"/>
              </a:rPr>
              <a:t>MyConsumer</a:t>
            </a:r>
            <a:r>
              <a:rPr lang="en-US" sz="2200" dirty="0" smtClean="0">
                <a:latin typeface="Courier New"/>
                <a:cs typeface="Courier New"/>
              </a:rPr>
              <a:t>();</a:t>
            </a:r>
          </a:p>
          <a:p>
            <a:pPr>
              <a:buNone/>
            </a:pPr>
            <a:r>
              <a:rPr lang="en-US" sz="2200" dirty="0" smtClean="0">
                <a:latin typeface="Courier New"/>
                <a:cs typeface="Courier New"/>
              </a:rPr>
              <a:t>  </a:t>
            </a:r>
            <a:r>
              <a:rPr lang="en-US" sz="2200" b="1" dirty="0" err="1" smtClean="0">
                <a:latin typeface="Courier New"/>
                <a:cs typeface="Courier New"/>
              </a:rPr>
              <a:t>client.</a:t>
            </a:r>
            <a:r>
              <a:rPr lang="en-US" sz="2200" b="1" i="1" dirty="0" err="1" smtClean="0">
                <a:latin typeface="Courier New"/>
                <a:cs typeface="Courier New"/>
              </a:rPr>
              <a:t>registerDatabusStreamListener</a:t>
            </a:r>
            <a:r>
              <a:rPr lang="en-US" sz="2200" dirty="0" err="1" smtClean="0">
                <a:latin typeface="Courier New"/>
                <a:cs typeface="Courier New"/>
              </a:rPr>
              <a:t>(</a:t>
            </a:r>
            <a:r>
              <a:rPr lang="en-US" sz="2200" b="1" i="1" dirty="0" err="1" smtClean="0">
                <a:solidFill>
                  <a:srgbClr val="0073B2"/>
                </a:solidFill>
                <a:latin typeface="Courier New"/>
                <a:cs typeface="Courier New"/>
              </a:rPr>
              <a:t>callback</a:t>
            </a:r>
            <a:r>
              <a:rPr lang="en-US" sz="2200" dirty="0" smtClean="0">
                <a:latin typeface="Courier New"/>
                <a:cs typeface="Courier New"/>
              </a:rPr>
              <a:t>, </a:t>
            </a:r>
          </a:p>
          <a:p>
            <a:pPr algn="r">
              <a:buNone/>
            </a:pPr>
            <a:r>
              <a:rPr lang="en-US" sz="1600" dirty="0" smtClean="0">
                <a:latin typeface="Courier New"/>
                <a:cs typeface="Courier New"/>
              </a:rPr>
              <a:t>null</a:t>
            </a:r>
            <a:r>
              <a:rPr lang="en-US" sz="2200" dirty="0" smtClean="0">
                <a:latin typeface="Courier New"/>
                <a:cs typeface="Courier New"/>
              </a:rPr>
              <a:t>, </a:t>
            </a:r>
            <a:r>
              <a:rPr lang="en-US" sz="1600" dirty="0" smtClean="0">
                <a:latin typeface="Courier New"/>
                <a:cs typeface="Courier New"/>
              </a:rPr>
              <a:t>"</a:t>
            </a:r>
            <a:r>
              <a:rPr lang="en-US" sz="1600" b="1" i="1" dirty="0" smtClean="0">
                <a:solidFill>
                  <a:schemeClr val="accent2"/>
                </a:solidFill>
                <a:latin typeface="Courier New"/>
                <a:cs typeface="Courier New"/>
              </a:rPr>
              <a:t>com.linkedin.events.member2.MemberProfile</a:t>
            </a:r>
            <a:r>
              <a:rPr lang="en-US" sz="1600" dirty="0" smtClean="0">
                <a:latin typeface="Courier New"/>
                <a:cs typeface="Courier New"/>
              </a:rPr>
              <a:t>”</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//start client library</a:t>
            </a:r>
            <a:endParaRPr lang="en-US" sz="2200" dirty="0" smtClean="0">
              <a:ln>
                <a:solidFill>
                  <a:srgbClr val="4F81BD"/>
                </a:solidFill>
              </a:ln>
              <a:solidFill>
                <a:schemeClr val="accent1"/>
              </a:solidFill>
              <a:latin typeface="Courier New"/>
              <a:cs typeface="Courier New"/>
            </a:endParaRPr>
          </a:p>
          <a:p>
            <a:pPr>
              <a:buNone/>
            </a:pPr>
            <a:r>
              <a:rPr lang="en-US" sz="2200" dirty="0" smtClean="0">
                <a:latin typeface="Courier New"/>
                <a:cs typeface="Courier New"/>
              </a:rPr>
              <a:t>  </a:t>
            </a:r>
            <a:r>
              <a:rPr lang="en-US" sz="2200" b="1" i="1" dirty="0" err="1" smtClean="0">
                <a:solidFill>
                  <a:schemeClr val="tx2"/>
                </a:solidFill>
                <a:latin typeface="Courier New"/>
                <a:cs typeface="Courier New"/>
              </a:rPr>
              <a:t>client</a:t>
            </a:r>
            <a:r>
              <a:rPr lang="en-US" sz="2200" b="1" i="1" dirty="0" err="1" smtClean="0">
                <a:latin typeface="Courier New"/>
                <a:cs typeface="Courier New"/>
              </a:rPr>
              <a:t>.startAndBlock</a:t>
            </a:r>
            <a:r>
              <a:rPr lang="en-US" sz="2200" i="1" dirty="0" smtClean="0">
                <a:latin typeface="Courier New"/>
                <a:cs typeface="Courier New"/>
              </a:rPr>
              <a:t>(</a:t>
            </a:r>
            <a:r>
              <a:rPr lang="en-US" sz="2200" dirty="0" smtClean="0">
                <a:latin typeface="Courier New"/>
                <a:cs typeface="Courier New"/>
              </a:rPr>
              <a:t>);</a:t>
            </a:r>
          </a:p>
          <a:p>
            <a:pPr>
              <a:buNone/>
            </a:pPr>
            <a:r>
              <a:rPr lang="en-US" sz="2200" dirty="0" smtClean="0">
                <a:latin typeface="Courier New"/>
                <a:cs typeface="Courier New"/>
              </a:rPr>
              <a:t>}</a:t>
            </a:r>
          </a:p>
        </p:txBody>
      </p:sp>
      <p:sp>
        <p:nvSpPr>
          <p:cNvPr id="3" name="Footer Placeholder 2"/>
          <p:cNvSpPr>
            <a:spLocks noGrp="1"/>
          </p:cNvSpPr>
          <p:nvPr>
            <p:ph type="ftr" sz="quarter" idx="11"/>
          </p:nvPr>
        </p:nvSpPr>
        <p:spPr/>
        <p:txBody>
          <a:bodyPr/>
          <a:lstStyle/>
          <a:p>
            <a:r>
              <a:rPr lang="en-US" dirty="0" smtClean="0"/>
              <a:t>Databus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80"/>
            <a:ext cx="8229600" cy="1005840"/>
          </a:xfrm>
        </p:spPr>
        <p:txBody>
          <a:bodyPr/>
          <a:lstStyle/>
          <a:p>
            <a:r>
              <a:rPr lang="en-US" dirty="0" smtClean="0"/>
              <a:t>Databus Client Library: Event Callback API</a:t>
            </a:r>
            <a:endParaRPr lang="en-US" dirty="0"/>
          </a:p>
        </p:txBody>
      </p:sp>
      <p:sp>
        <p:nvSpPr>
          <p:cNvPr id="7" name="Content Placeholder 2"/>
          <p:cNvSpPr>
            <a:spLocks noGrp="1"/>
          </p:cNvSpPr>
          <p:nvPr>
            <p:ph idx="1"/>
          </p:nvPr>
        </p:nvSpPr>
        <p:spPr>
          <a:xfrm>
            <a:off x="457200" y="1331881"/>
            <a:ext cx="8229600" cy="4754563"/>
          </a:xfrm>
        </p:spPr>
        <p:txBody>
          <a:bodyPr>
            <a:noAutofit/>
          </a:bodyPr>
          <a:lstStyle/>
          <a:p>
            <a:pPr marL="0" indent="0"/>
            <a:r>
              <a:rPr lang="en-US" sz="1800" dirty="0" smtClean="0"/>
              <a:t> </a:t>
            </a:r>
            <a:endParaRPr lang="en-US" sz="1200" dirty="0" smtClean="0"/>
          </a:p>
          <a:p>
            <a:pPr marL="0" indent="0">
              <a:buNone/>
            </a:pPr>
            <a:endParaRPr lang="en-US" sz="1200" dirty="0" smtClean="0"/>
          </a:p>
          <a:p>
            <a:pPr marL="0" indent="0">
              <a:buNone/>
            </a:pPr>
            <a:endParaRPr lang="en-US" sz="1200" dirty="0"/>
          </a:p>
          <a:p>
            <a:pPr marL="0" indent="0">
              <a:buNone/>
            </a:pPr>
            <a:endParaRPr lang="en-US" sz="1200" dirty="0"/>
          </a:p>
          <a:p>
            <a:endParaRPr lang="en-US" sz="1200" dirty="0"/>
          </a:p>
          <a:p>
            <a:pPr marL="457200" lvl="1" indent="0">
              <a:buNone/>
            </a:pPr>
            <a:r>
              <a:rPr lang="en-US" sz="1200" dirty="0" smtClean="0"/>
              <a:t> </a:t>
            </a:r>
          </a:p>
          <a:p>
            <a:pPr lvl="1"/>
            <a:endParaRPr lang="en-US" sz="1200" dirty="0" smtClean="0"/>
          </a:p>
          <a:p>
            <a:pPr marL="457200" lvl="1" indent="0">
              <a:buNone/>
            </a:pPr>
            <a:endParaRPr lang="en-US" sz="1200" dirty="0"/>
          </a:p>
        </p:txBody>
      </p:sp>
      <p:pic>
        <p:nvPicPr>
          <p:cNvPr id="8" name="Picture 7" descr="DatabusV2Events.png"/>
          <p:cNvPicPr>
            <a:picLocks noChangeAspect="1"/>
          </p:cNvPicPr>
          <p:nvPr/>
        </p:nvPicPr>
        <p:blipFill>
          <a:blip r:embed="rId3"/>
          <a:stretch>
            <a:fillRect/>
          </a:stretch>
        </p:blipFill>
        <p:spPr>
          <a:xfrm>
            <a:off x="531091" y="1274978"/>
            <a:ext cx="7100454" cy="4868334"/>
          </a:xfrm>
          <a:prstGeom prst="rect">
            <a:avLst/>
          </a:prstGeom>
        </p:spPr>
      </p:pic>
      <p:sp>
        <p:nvSpPr>
          <p:cNvPr id="3" name="Slide Number Placeholder 2"/>
          <p:cNvSpPr>
            <a:spLocks noGrp="1"/>
          </p:cNvSpPr>
          <p:nvPr>
            <p:ph type="sldNum" sz="quarter" idx="12"/>
          </p:nvPr>
        </p:nvSpPr>
        <p:spPr/>
        <p:txBody>
          <a:bodyPr/>
          <a:lstStyle/>
          <a:p>
            <a:fld id="{75897B0D-BA2C-2244-86F3-025175B80EAC}" type="slidenum">
              <a:rPr lang="en-US" smtClean="0"/>
              <a:pPr/>
              <a:t>28</a:t>
            </a:fld>
            <a:endParaRPr lang="en-US" dirty="0"/>
          </a:p>
        </p:txBody>
      </p:sp>
      <p:sp>
        <p:nvSpPr>
          <p:cNvPr id="4" name="Footer Placeholder 3"/>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42249887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 : Typical Use-Cases and Requirements</a:t>
            </a:r>
          </a:p>
          <a:p>
            <a:pPr>
              <a:buFont typeface="Wingdings" charset="2"/>
              <a:buChar char="ü"/>
            </a:pPr>
            <a:r>
              <a:rPr lang="en-US" dirty="0" smtClean="0">
                <a:solidFill>
                  <a:srgbClr val="7F7F7F"/>
                </a:solidFill>
              </a:rPr>
              <a:t>Architecture</a:t>
            </a:r>
          </a:p>
          <a:p>
            <a:pPr>
              <a:buFont typeface="Wingdings" charset="2"/>
              <a:buChar char="ü"/>
            </a:pPr>
            <a:r>
              <a:rPr lang="en-US" dirty="0">
                <a:solidFill>
                  <a:schemeClr val="tx1">
                    <a:lumMod val="50000"/>
                    <a:lumOff val="50000"/>
                  </a:schemeClr>
                </a:solidFill>
              </a:rPr>
              <a:t>Development with Databus</a:t>
            </a:r>
          </a:p>
          <a:p>
            <a:r>
              <a:rPr lang="en-US" b="1" dirty="0" smtClean="0">
                <a:solidFill>
                  <a:srgbClr val="000000"/>
                </a:solidFill>
              </a:rPr>
              <a:t>Capturing </a:t>
            </a:r>
            <a:r>
              <a:rPr lang="en-US" b="1" dirty="0">
                <a:solidFill>
                  <a:srgbClr val="000000"/>
                </a:solidFill>
              </a:rPr>
              <a:t>Change Events from Oracle and </a:t>
            </a:r>
            <a:r>
              <a:rPr lang="en-US" b="1" dirty="0" smtClean="0">
                <a:solidFill>
                  <a:srgbClr val="000000"/>
                </a:solidFill>
              </a:rPr>
              <a:t>MySQL</a:t>
            </a:r>
            <a:endParaRPr lang="en-US" dirty="0" smtClean="0">
              <a:solidFill>
                <a:schemeClr val="tx1">
                  <a:lumMod val="50000"/>
                  <a:lumOff val="50000"/>
                </a:schemeClr>
              </a:solidFill>
            </a:endParaRPr>
          </a:p>
          <a:p>
            <a:r>
              <a:rPr lang="en-US" dirty="0">
                <a:solidFill>
                  <a:schemeClr val="tx1">
                    <a:lumMod val="50000"/>
                    <a:lumOff val="50000"/>
                  </a:schemeClr>
                </a:solidFill>
              </a:rPr>
              <a:t>Performance </a:t>
            </a:r>
            <a:r>
              <a:rPr lang="en-US" dirty="0" smtClean="0">
                <a:solidFill>
                  <a:schemeClr val="tx1">
                    <a:lumMod val="50000"/>
                    <a:lumOff val="50000"/>
                  </a:schemeClr>
                </a:solidFill>
              </a:rPr>
              <a:t>Benchmarks</a:t>
            </a:r>
          </a:p>
          <a:p>
            <a:r>
              <a:rPr lang="en-US" dirty="0" smtClean="0">
                <a:solidFill>
                  <a:schemeClr val="tx1">
                    <a:lumMod val="50000"/>
                    <a:lumOff val="50000"/>
                  </a:schemeClr>
                </a:solidFill>
              </a:rPr>
              <a:t>Future Work </a:t>
            </a:r>
          </a:p>
          <a:p>
            <a:pPr marL="0" indent="0">
              <a:buNone/>
            </a:pP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29</a:t>
            </a:fld>
            <a:endParaRPr lang="en-US"/>
          </a:p>
        </p:txBody>
      </p:sp>
      <p:sp>
        <p:nvSpPr>
          <p:cNvPr id="2" name="Footer Placeholder 1"/>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4062824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r>
              <a:rPr lang="en-US" sz="2800" b="1" dirty="0" smtClean="0"/>
              <a:t>Motivation: Typical Use-Cases and Requirements</a:t>
            </a:r>
            <a:endParaRPr lang="en-US" b="1" dirty="0" smtClean="0"/>
          </a:p>
          <a:p>
            <a:r>
              <a:rPr lang="en-US" sz="2800" dirty="0" smtClean="0">
                <a:solidFill>
                  <a:schemeClr val="tx1">
                    <a:lumMod val="50000"/>
                    <a:lumOff val="50000"/>
                  </a:schemeClr>
                </a:solidFill>
              </a:rPr>
              <a:t>Architecture </a:t>
            </a:r>
          </a:p>
          <a:p>
            <a:r>
              <a:rPr lang="en-US" sz="2800" dirty="0" smtClean="0">
                <a:solidFill>
                  <a:schemeClr val="tx1">
                    <a:lumMod val="50000"/>
                    <a:lumOff val="50000"/>
                  </a:schemeClr>
                </a:solidFill>
              </a:rPr>
              <a:t>Development </a:t>
            </a:r>
            <a:r>
              <a:rPr lang="en-US" sz="2800" dirty="0" smtClean="0">
                <a:solidFill>
                  <a:schemeClr val="tx1">
                    <a:lumMod val="50000"/>
                    <a:lumOff val="50000"/>
                  </a:schemeClr>
                </a:solidFill>
              </a:rPr>
              <a:t>With </a:t>
            </a:r>
            <a:r>
              <a:rPr lang="en-US" sz="2800" dirty="0" smtClean="0">
                <a:solidFill>
                  <a:schemeClr val="tx1">
                    <a:lumMod val="50000"/>
                    <a:lumOff val="50000"/>
                  </a:schemeClr>
                </a:solidFill>
              </a:rPr>
              <a:t>Databus</a:t>
            </a:r>
          </a:p>
          <a:p>
            <a:r>
              <a:rPr lang="en-US" sz="2800" dirty="0">
                <a:solidFill>
                  <a:schemeClr val="tx1">
                    <a:lumMod val="50000"/>
                    <a:lumOff val="50000"/>
                  </a:schemeClr>
                </a:solidFill>
              </a:rPr>
              <a:t>Capturing Change Events from Oracle and </a:t>
            </a:r>
            <a:r>
              <a:rPr lang="en-US" sz="2800" dirty="0" smtClean="0">
                <a:solidFill>
                  <a:schemeClr val="tx1">
                    <a:lumMod val="50000"/>
                    <a:lumOff val="50000"/>
                  </a:schemeClr>
                </a:solidFill>
              </a:rPr>
              <a:t>MySQL</a:t>
            </a:r>
            <a:endParaRPr lang="en-US" sz="2800" dirty="0" smtClean="0">
              <a:solidFill>
                <a:schemeClr val="tx1">
                  <a:lumMod val="50000"/>
                  <a:lumOff val="50000"/>
                </a:schemeClr>
              </a:solidFill>
            </a:endParaRPr>
          </a:p>
          <a:p>
            <a:r>
              <a:rPr lang="en-US" sz="2800" dirty="0" smtClean="0">
                <a:solidFill>
                  <a:schemeClr val="tx1">
                    <a:lumMod val="50000"/>
                    <a:lumOff val="50000"/>
                  </a:schemeClr>
                </a:solidFill>
              </a:rPr>
              <a:t>Performance Benchmarks</a:t>
            </a:r>
          </a:p>
          <a:p>
            <a:r>
              <a:rPr lang="en-US" sz="2800" dirty="0" smtClean="0">
                <a:solidFill>
                  <a:schemeClr val="tx1">
                    <a:lumMod val="50000"/>
                    <a:lumOff val="50000"/>
                  </a:schemeClr>
                </a:solidFill>
              </a:rPr>
              <a:t>Current and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a:t>
            </a:fld>
            <a:endParaRPr lang="en-US"/>
          </a:p>
        </p:txBody>
      </p:sp>
      <p:sp>
        <p:nvSpPr>
          <p:cNvPr id="2" name="TextBox 1"/>
          <p:cNvSpPr txBox="1"/>
          <p:nvPr/>
        </p:nvSpPr>
        <p:spPr>
          <a:xfrm>
            <a:off x="2191526" y="659671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 name="TextBox 2"/>
          <p:cNvSpPr txBox="1"/>
          <p:nvPr/>
        </p:nvSpPr>
        <p:spPr>
          <a:xfrm>
            <a:off x="1382347" y="666414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8" name="Footer Placeholder 7"/>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404727109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Capture Changes </a:t>
            </a:r>
            <a:endParaRPr lang="en-US" dirty="0"/>
          </a:p>
        </p:txBody>
      </p:sp>
      <p:sp>
        <p:nvSpPr>
          <p:cNvPr id="3" name="Content Placeholder 2"/>
          <p:cNvSpPr>
            <a:spLocks noGrp="1"/>
          </p:cNvSpPr>
          <p:nvPr>
            <p:ph idx="1"/>
          </p:nvPr>
        </p:nvSpPr>
        <p:spPr/>
        <p:txBody>
          <a:bodyPr/>
          <a:lstStyle/>
          <a:p>
            <a:endParaRPr lang="en-US" dirty="0" smtClean="0"/>
          </a:p>
          <a:p>
            <a:r>
              <a:rPr lang="en-US" dirty="0" smtClean="0"/>
              <a:t>Timestamp Based</a:t>
            </a:r>
          </a:p>
          <a:p>
            <a:r>
              <a:rPr lang="en-US" dirty="0" smtClean="0"/>
              <a:t>Trigger Based</a:t>
            </a:r>
          </a:p>
          <a:p>
            <a:r>
              <a:rPr lang="en-US" dirty="0" smtClean="0"/>
              <a:t>DB Change Log  </a:t>
            </a:r>
            <a:r>
              <a:rPr lang="en-US" dirty="0"/>
              <a:t>B</a:t>
            </a:r>
            <a:r>
              <a:rPr lang="en-US" dirty="0" smtClean="0"/>
              <a:t>ased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8904733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 </a:t>
            </a:r>
            <a:endParaRPr lang="en-US" dirty="0"/>
          </a:p>
        </p:txBody>
      </p:sp>
      <p:sp>
        <p:nvSpPr>
          <p:cNvPr id="3" name="Content Placeholder 2"/>
          <p:cNvSpPr>
            <a:spLocks noGrp="1"/>
          </p:cNvSpPr>
          <p:nvPr>
            <p:ph idx="1"/>
          </p:nvPr>
        </p:nvSpPr>
        <p:spPr/>
        <p:txBody>
          <a:bodyPr/>
          <a:lstStyle/>
          <a:p>
            <a:r>
              <a:rPr lang="en-US" dirty="0" smtClean="0"/>
              <a:t>Idea</a:t>
            </a:r>
          </a:p>
          <a:p>
            <a:pPr lvl="1"/>
            <a:r>
              <a:rPr lang="en-US" dirty="0" smtClean="0"/>
              <a:t>Have timestamp column to track time of insert/update.</a:t>
            </a:r>
          </a:p>
          <a:p>
            <a:pPr lvl="1"/>
            <a:r>
              <a:rPr lang="en-US" dirty="0" smtClean="0"/>
              <a:t>Relay can use this column to fetch all changed rows</a:t>
            </a:r>
          </a:p>
        </p:txBody>
      </p:sp>
      <p:sp>
        <p:nvSpPr>
          <p:cNvPr id="4" name="Slide Number Placeholder 3"/>
          <p:cNvSpPr>
            <a:spLocks noGrp="1"/>
          </p:cNvSpPr>
          <p:nvPr>
            <p:ph type="sldNum" sz="quarter" idx="12"/>
          </p:nvPr>
        </p:nvSpPr>
        <p:spPr/>
        <p:txBody>
          <a:bodyPr/>
          <a:lstStyle/>
          <a:p>
            <a:fld id="{75897B0D-BA2C-2244-86F3-025175B80EAC}" type="slidenum">
              <a:rPr lang="en-US" smtClean="0"/>
              <a:pPr/>
              <a:t>31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51275029"/>
              </p:ext>
            </p:extLst>
          </p:nvPr>
        </p:nvGraphicFramePr>
        <p:xfrm>
          <a:off x="1411614" y="3078229"/>
          <a:ext cx="6096000" cy="2219960"/>
        </p:xfrm>
        <a:graphic>
          <a:graphicData uri="http://schemas.openxmlformats.org/drawingml/2006/table">
            <a:tbl>
              <a:tblPr firstRow="1" bandRow="1">
                <a:tableStyleId>{5C22544A-7EE6-4342-B048-85BDC9FD1C3A}</a:tableStyleId>
              </a:tblPr>
              <a:tblGrid>
                <a:gridCol w="3048000"/>
                <a:gridCol w="3048000"/>
              </a:tblGrid>
              <a:tr h="0">
                <a:tc gridSpan="2">
                  <a:txBody>
                    <a:bodyPr/>
                    <a:lstStyle/>
                    <a:p>
                      <a:pPr algn="ctr"/>
                      <a:r>
                        <a:rPr lang="en-US" dirty="0" smtClean="0"/>
                        <a:t>CONNECTIONS</a:t>
                      </a:r>
                      <a:endParaRPr lang="en-US" dirty="0"/>
                    </a:p>
                  </a:txBody>
                  <a:tcPr/>
                </a:tc>
                <a:tc hMerge="1">
                  <a:txBody>
                    <a:bodyPr/>
                    <a:lstStyle/>
                    <a:p>
                      <a:endParaRPr lang="en-US"/>
                    </a:p>
                  </a:txBody>
                  <a:tcPr/>
                </a:tc>
              </a:tr>
              <a:tr h="370840">
                <a:tc>
                  <a:txBody>
                    <a:bodyPr/>
                    <a:lstStyle/>
                    <a:p>
                      <a:r>
                        <a:rPr lang="en-US" dirty="0" err="1" smtClean="0"/>
                        <a:t>from_member_id</a:t>
                      </a:r>
                      <a:endParaRPr lang="en-US" dirty="0"/>
                    </a:p>
                  </a:txBody>
                  <a:tcPr/>
                </a:tc>
                <a:tc>
                  <a:txBody>
                    <a:bodyPr/>
                    <a:lstStyle/>
                    <a:p>
                      <a:r>
                        <a:rPr lang="en-US" dirty="0" smtClean="0"/>
                        <a:t>long</a:t>
                      </a:r>
                      <a:endParaRPr lang="en-US" dirty="0"/>
                    </a:p>
                  </a:txBody>
                  <a:tcPr/>
                </a:tc>
              </a:tr>
              <a:tr h="370840">
                <a:tc>
                  <a:txBody>
                    <a:bodyPr/>
                    <a:lstStyle/>
                    <a:p>
                      <a:r>
                        <a:rPr lang="en-US" dirty="0" err="1" smtClean="0"/>
                        <a:t>to_member_id</a:t>
                      </a:r>
                      <a:endParaRPr lang="en-US" dirty="0"/>
                    </a:p>
                  </a:txBody>
                  <a:tcPr/>
                </a:tc>
                <a:tc>
                  <a:txBody>
                    <a:bodyPr/>
                    <a:lstStyle/>
                    <a:p>
                      <a:r>
                        <a:rPr lang="en-US" dirty="0" smtClean="0"/>
                        <a:t>long</a:t>
                      </a:r>
                      <a:endParaRPr lang="en-US" dirty="0"/>
                    </a:p>
                  </a:txBody>
                  <a:tcPr/>
                </a:tc>
              </a:tr>
              <a:tr h="370840">
                <a:tc>
                  <a:txBody>
                    <a:bodyPr/>
                    <a:lstStyle/>
                    <a:p>
                      <a:r>
                        <a:rPr lang="en-US" dirty="0" err="1" smtClean="0"/>
                        <a:t>is_active</a:t>
                      </a:r>
                      <a:endParaRPr lang="en-US" dirty="0"/>
                    </a:p>
                  </a:txBody>
                  <a:tcPr/>
                </a:tc>
                <a:tc>
                  <a:txBody>
                    <a:bodyPr/>
                    <a:lstStyle/>
                    <a:p>
                      <a:r>
                        <a:rPr lang="en-US" dirty="0" err="1" smtClean="0"/>
                        <a:t>boolean</a:t>
                      </a:r>
                      <a:endParaRPr lang="en-US" dirty="0"/>
                    </a:p>
                  </a:txBody>
                  <a:tcPr/>
                </a:tc>
              </a:tr>
              <a:tr h="370840">
                <a:tc>
                  <a:txBody>
                    <a:bodyPr/>
                    <a:lstStyle/>
                    <a:p>
                      <a:r>
                        <a:rPr lang="en-US" b="1" dirty="0" err="1" smtClean="0"/>
                        <a:t>last_modified</a:t>
                      </a:r>
                      <a:endParaRPr lang="en-US" b="1" dirty="0"/>
                    </a:p>
                  </a:txBody>
                  <a:tcPr/>
                </a:tc>
                <a:tc>
                  <a:txBody>
                    <a:bodyPr/>
                    <a:lstStyle/>
                    <a:p>
                      <a:r>
                        <a:rPr lang="en-US" b="1" dirty="0" smtClean="0"/>
                        <a:t>timestamp</a:t>
                      </a:r>
                      <a:endParaRPr lang="en-US" b="1" dirty="0"/>
                    </a:p>
                  </a:txBody>
                  <a:tcPr/>
                </a:tc>
              </a:tr>
              <a:tr h="370840">
                <a:tc gridSpan="2">
                  <a:txBody>
                    <a:bodyPr/>
                    <a:lstStyle/>
                    <a:p>
                      <a:endParaRPr lang="en-US" dirty="0"/>
                    </a:p>
                  </a:txBody>
                  <a:tcPr/>
                </a:tc>
                <a:tc hMerge="1">
                  <a:txBody>
                    <a:bodyPr/>
                    <a:lstStyle/>
                    <a:p>
                      <a:endParaRPr lang="en-US"/>
                    </a:p>
                  </a:txBody>
                  <a:tcPr/>
                </a:tc>
              </a:tr>
            </a:tbl>
          </a:graphicData>
        </a:graphic>
      </p:graphicFrame>
      <p:sp>
        <p:nvSpPr>
          <p:cNvPr id="7" name="Footer Placeholder 6"/>
          <p:cNvSpPr>
            <a:spLocks noGrp="1"/>
          </p:cNvSpPr>
          <p:nvPr>
            <p:ph type="ftr" sz="quarter" idx="11"/>
          </p:nvPr>
        </p:nvSpPr>
        <p:spPr/>
        <p:txBody>
          <a:bodyPr/>
          <a:lstStyle/>
          <a:p>
            <a:r>
              <a:rPr lang="en-US" dirty="0" smtClean="0"/>
              <a:t>Databus </a:t>
            </a:r>
            <a:endParaRPr lang="en-US" dirty="0"/>
          </a:p>
        </p:txBody>
      </p:sp>
      <p:sp>
        <p:nvSpPr>
          <p:cNvPr id="8" name="Rounded Rectangle 7"/>
          <p:cNvSpPr/>
          <p:nvPr/>
        </p:nvSpPr>
        <p:spPr>
          <a:xfrm>
            <a:off x="1022712" y="5585295"/>
            <a:ext cx="7080313" cy="550662"/>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select * from </a:t>
            </a:r>
            <a:r>
              <a:rPr lang="en-US" dirty="0" smtClean="0">
                <a:solidFill>
                  <a:schemeClr val="tx1"/>
                </a:solidFill>
              </a:rPr>
              <a:t>Connections </a:t>
            </a:r>
            <a:r>
              <a:rPr lang="en-US" dirty="0">
                <a:solidFill>
                  <a:schemeClr val="tx1"/>
                </a:solidFill>
              </a:rPr>
              <a:t>where </a:t>
            </a:r>
            <a:r>
              <a:rPr lang="en-US" dirty="0" err="1" smtClean="0">
                <a:solidFill>
                  <a:schemeClr val="tx1"/>
                </a:solidFill>
              </a:rPr>
              <a:t>last_modified</a:t>
            </a:r>
            <a:r>
              <a:rPr lang="en-US" dirty="0" smtClean="0">
                <a:solidFill>
                  <a:schemeClr val="tx1"/>
                </a:solidFill>
              </a:rPr>
              <a:t> &gt; </a:t>
            </a:r>
            <a:r>
              <a:rPr lang="en-US" dirty="0">
                <a:solidFill>
                  <a:schemeClr val="tx1"/>
                </a:solidFill>
              </a:rPr>
              <a:t>:</a:t>
            </a:r>
            <a:r>
              <a:rPr lang="en-US" dirty="0" smtClean="0">
                <a:solidFill>
                  <a:schemeClr val="tx1"/>
                </a:solidFill>
              </a:rPr>
              <a:t>1</a:t>
            </a:r>
            <a:endParaRPr lang="en-US" dirty="0">
              <a:solidFill>
                <a:schemeClr val="tx1"/>
              </a:solidFill>
            </a:endParaRPr>
          </a:p>
        </p:txBody>
      </p:sp>
    </p:spTree>
    <p:extLst>
      <p:ext uri="{BB962C8B-B14F-4D97-AF65-F5344CB8AC3E}">
        <p14:creationId xmlns:p14="http://schemas.microsoft.com/office/powerpoint/2010/main" val="32433085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 Problems</a:t>
            </a:r>
            <a:endParaRPr lang="en-US" dirty="0"/>
          </a:p>
        </p:txBody>
      </p:sp>
      <p:sp>
        <p:nvSpPr>
          <p:cNvPr id="3" name="Content Placeholder 2"/>
          <p:cNvSpPr>
            <a:spLocks noGrp="1"/>
          </p:cNvSpPr>
          <p:nvPr>
            <p:ph idx="1"/>
          </p:nvPr>
        </p:nvSpPr>
        <p:spPr/>
        <p:txBody>
          <a:bodyPr/>
          <a:lstStyle/>
          <a:p>
            <a:r>
              <a:rPr lang="en-US" dirty="0" smtClean="0"/>
              <a:t>Cannot guarantee timeline consistency</a:t>
            </a:r>
          </a:p>
          <a:p>
            <a:pPr lvl="1"/>
            <a:r>
              <a:rPr lang="en-US" dirty="0" smtClean="0"/>
              <a:t>Timestamps marked at update/insert time but not at commit time</a:t>
            </a:r>
          </a:p>
          <a:p>
            <a:pPr lvl="1"/>
            <a:r>
              <a:rPr lang="en-US" dirty="0" smtClean="0"/>
              <a:t>Race Conditions could result in missed updates !!</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75897B0D-BA2C-2244-86F3-025175B80EAC}" type="slidenum">
              <a:rPr lang="en-US" smtClean="0"/>
              <a:pPr/>
              <a:t>32</a:t>
            </a:fld>
            <a:endParaRPr lang="en-US" dirty="0"/>
          </a:p>
        </p:txBody>
      </p:sp>
      <p:cxnSp>
        <p:nvCxnSpPr>
          <p:cNvPr id="6" name="Straight Arrow Connector 5"/>
          <p:cNvCxnSpPr/>
          <p:nvPr/>
        </p:nvCxnSpPr>
        <p:spPr>
          <a:xfrm flipH="1">
            <a:off x="2079140" y="2989313"/>
            <a:ext cx="11238" cy="32140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5450717" y="3865877"/>
            <a:ext cx="651839" cy="1247420"/>
            <a:chOff x="5450717" y="3865877"/>
            <a:chExt cx="651839" cy="1247420"/>
          </a:xfrm>
        </p:grpSpPr>
        <p:sp>
          <p:nvSpPr>
            <p:cNvPr id="8" name="Rectangle 7"/>
            <p:cNvSpPr/>
            <p:nvPr/>
          </p:nvSpPr>
          <p:spPr>
            <a:xfrm>
              <a:off x="5450717" y="3865877"/>
              <a:ext cx="651839" cy="12474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457015" y="3883422"/>
              <a:ext cx="629362" cy="3371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tx2</a:t>
              </a:r>
              <a:endParaRPr lang="en-US" dirty="0"/>
            </a:p>
          </p:txBody>
        </p:sp>
      </p:grpSp>
      <p:grpSp>
        <p:nvGrpSpPr>
          <p:cNvPr id="43" name="Group 42"/>
          <p:cNvGrpSpPr/>
          <p:nvPr/>
        </p:nvGrpSpPr>
        <p:grpSpPr>
          <a:xfrm>
            <a:off x="3686258" y="3260399"/>
            <a:ext cx="2753456" cy="358243"/>
            <a:chOff x="3686258" y="3260399"/>
            <a:chExt cx="2753456" cy="358243"/>
          </a:xfrm>
        </p:grpSpPr>
        <p:sp>
          <p:nvSpPr>
            <p:cNvPr id="11" name="Rectangle 10"/>
            <p:cNvSpPr/>
            <p:nvPr/>
          </p:nvSpPr>
          <p:spPr>
            <a:xfrm>
              <a:off x="4607823" y="3260399"/>
              <a:ext cx="1831891" cy="3371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sys timestamp</a:t>
              </a:r>
              <a:endParaRPr lang="en-US" dirty="0">
                <a:solidFill>
                  <a:schemeClr val="tx1"/>
                </a:solidFill>
              </a:endParaRPr>
            </a:p>
          </p:txBody>
        </p:sp>
        <p:cxnSp>
          <p:nvCxnSpPr>
            <p:cNvPr id="14" name="Straight Arrow Connector 13"/>
            <p:cNvCxnSpPr/>
            <p:nvPr/>
          </p:nvCxnSpPr>
          <p:spPr>
            <a:xfrm flipH="1">
              <a:off x="3686258" y="3618642"/>
              <a:ext cx="14048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4" name="Rectangle 23"/>
          <p:cNvSpPr/>
          <p:nvPr/>
        </p:nvSpPr>
        <p:spPr>
          <a:xfrm>
            <a:off x="1647132" y="2613526"/>
            <a:ext cx="629362" cy="3371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time</a:t>
            </a:r>
            <a:endParaRPr lang="en-US" dirty="0">
              <a:solidFill>
                <a:schemeClr val="tx1"/>
              </a:solidFill>
            </a:endParaRPr>
          </a:p>
        </p:txBody>
      </p:sp>
      <p:cxnSp>
        <p:nvCxnSpPr>
          <p:cNvPr id="26" name="Straight Connector 25"/>
          <p:cNvCxnSpPr/>
          <p:nvPr/>
        </p:nvCxnSpPr>
        <p:spPr>
          <a:xfrm flipH="1" flipV="1">
            <a:off x="1663312" y="3596166"/>
            <a:ext cx="1359870" cy="22476"/>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1663312" y="3862320"/>
            <a:ext cx="6693260" cy="374412"/>
            <a:chOff x="1663312" y="3862320"/>
            <a:chExt cx="6693260" cy="374412"/>
          </a:xfrm>
        </p:grpSpPr>
        <p:sp>
          <p:nvSpPr>
            <p:cNvPr id="12" name="Rectangle 11"/>
            <p:cNvSpPr/>
            <p:nvPr/>
          </p:nvSpPr>
          <p:spPr>
            <a:xfrm>
              <a:off x="6698201" y="3862320"/>
              <a:ext cx="1658371" cy="3371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sys timestamp</a:t>
              </a:r>
              <a:endParaRPr lang="en-US" dirty="0">
                <a:solidFill>
                  <a:schemeClr val="tx1"/>
                </a:solidFill>
              </a:endParaRPr>
            </a:p>
          </p:txBody>
        </p:sp>
        <p:cxnSp>
          <p:nvCxnSpPr>
            <p:cNvPr id="16" name="Straight Arrow Connector 15"/>
            <p:cNvCxnSpPr/>
            <p:nvPr/>
          </p:nvCxnSpPr>
          <p:spPr>
            <a:xfrm flipH="1" flipV="1">
              <a:off x="6102556" y="4214256"/>
              <a:ext cx="1202529" cy="22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1663312" y="4214256"/>
              <a:ext cx="3787408" cy="22476"/>
            </a:xfrm>
            <a:prstGeom prst="line">
              <a:avLst/>
            </a:prstGeom>
          </p:spPr>
          <p:style>
            <a:lnRef idx="2">
              <a:schemeClr val="accent1"/>
            </a:lnRef>
            <a:fillRef idx="0">
              <a:schemeClr val="accent1"/>
            </a:fillRef>
            <a:effectRef idx="1">
              <a:schemeClr val="accent1"/>
            </a:effectRef>
            <a:fontRef idx="minor">
              <a:schemeClr val="tx1"/>
            </a:fontRef>
          </p:style>
        </p:cxnSp>
      </p:grpSp>
      <p:sp>
        <p:nvSpPr>
          <p:cNvPr id="7" name="Rectangle 6"/>
          <p:cNvSpPr/>
          <p:nvPr/>
        </p:nvSpPr>
        <p:spPr>
          <a:xfrm>
            <a:off x="3056897" y="3247787"/>
            <a:ext cx="640600" cy="27308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045658" y="3270263"/>
            <a:ext cx="629362" cy="3371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tx1</a:t>
            </a:r>
            <a:endParaRPr lang="en-US" dirty="0"/>
          </a:p>
        </p:txBody>
      </p:sp>
      <p:sp>
        <p:nvSpPr>
          <p:cNvPr id="31" name="Rectangle 30"/>
          <p:cNvSpPr/>
          <p:nvPr/>
        </p:nvSpPr>
        <p:spPr>
          <a:xfrm>
            <a:off x="1181411" y="3462683"/>
            <a:ext cx="629362" cy="3371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t1</a:t>
            </a:r>
            <a:endParaRPr lang="en-US" dirty="0">
              <a:solidFill>
                <a:schemeClr val="tx1"/>
              </a:solidFill>
            </a:endParaRPr>
          </a:p>
        </p:txBody>
      </p:sp>
      <p:sp>
        <p:nvSpPr>
          <p:cNvPr id="32" name="Rectangle 31"/>
          <p:cNvSpPr/>
          <p:nvPr/>
        </p:nvSpPr>
        <p:spPr>
          <a:xfrm>
            <a:off x="1147693" y="4013346"/>
            <a:ext cx="629362" cy="3371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t2</a:t>
            </a:r>
            <a:endParaRPr lang="en-US" dirty="0">
              <a:solidFill>
                <a:schemeClr val="tx1"/>
              </a:solidFill>
            </a:endParaRPr>
          </a:p>
        </p:txBody>
      </p:sp>
      <p:grpSp>
        <p:nvGrpSpPr>
          <p:cNvPr id="46" name="Group 45"/>
          <p:cNvGrpSpPr/>
          <p:nvPr/>
        </p:nvGrpSpPr>
        <p:grpSpPr>
          <a:xfrm>
            <a:off x="1674550" y="4761361"/>
            <a:ext cx="6513445" cy="374413"/>
            <a:chOff x="1674550" y="4761361"/>
            <a:chExt cx="6513445" cy="374413"/>
          </a:xfrm>
        </p:grpSpPr>
        <p:sp>
          <p:nvSpPr>
            <p:cNvPr id="17" name="Rectangle 16"/>
            <p:cNvSpPr/>
            <p:nvPr/>
          </p:nvSpPr>
          <p:spPr>
            <a:xfrm>
              <a:off x="6743156" y="4761361"/>
              <a:ext cx="1444839" cy="3371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commit</a:t>
              </a:r>
              <a:endParaRPr lang="en-US" dirty="0">
                <a:solidFill>
                  <a:schemeClr val="tx1"/>
                </a:solidFill>
              </a:endParaRPr>
            </a:p>
          </p:txBody>
        </p:sp>
        <p:cxnSp>
          <p:nvCxnSpPr>
            <p:cNvPr id="21" name="Straight Arrow Connector 20"/>
            <p:cNvCxnSpPr/>
            <p:nvPr/>
          </p:nvCxnSpPr>
          <p:spPr>
            <a:xfrm flipH="1" flipV="1">
              <a:off x="6091317" y="5124536"/>
              <a:ext cx="1236245" cy="11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1674550" y="5057108"/>
              <a:ext cx="3753691" cy="674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1663312" y="5632995"/>
            <a:ext cx="3597707" cy="356868"/>
            <a:chOff x="1663312" y="5632995"/>
            <a:chExt cx="3597707" cy="356868"/>
          </a:xfrm>
        </p:grpSpPr>
        <p:sp>
          <p:nvSpPr>
            <p:cNvPr id="18" name="Rectangle 17"/>
            <p:cNvSpPr/>
            <p:nvPr/>
          </p:nvSpPr>
          <p:spPr>
            <a:xfrm>
              <a:off x="3816180" y="5632995"/>
              <a:ext cx="1444839" cy="3371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commit</a:t>
              </a:r>
              <a:endParaRPr lang="en-US" dirty="0">
                <a:solidFill>
                  <a:schemeClr val="tx1"/>
                </a:solidFill>
              </a:endParaRPr>
            </a:p>
          </p:txBody>
        </p:sp>
        <p:cxnSp>
          <p:nvCxnSpPr>
            <p:cNvPr id="23" name="Straight Arrow Connector 22"/>
            <p:cNvCxnSpPr>
              <a:stCxn id="18" idx="2"/>
            </p:cNvCxnSpPr>
            <p:nvPr/>
          </p:nvCxnSpPr>
          <p:spPr>
            <a:xfrm flipH="1">
              <a:off x="3686258" y="5970136"/>
              <a:ext cx="852342" cy="8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663312" y="5989863"/>
              <a:ext cx="1382347"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7" name="Footer Placeholder 56"/>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42904760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31" grpId="0"/>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Based : Oracle	</a:t>
            </a:r>
            <a:endParaRPr lang="en-US" dirty="0"/>
          </a:p>
        </p:txBody>
      </p:sp>
      <p:sp>
        <p:nvSpPr>
          <p:cNvPr id="3" name="Content Placeholder 2"/>
          <p:cNvSpPr>
            <a:spLocks noGrp="1"/>
          </p:cNvSpPr>
          <p:nvPr>
            <p:ph idx="1"/>
          </p:nvPr>
        </p:nvSpPr>
        <p:spPr/>
        <p:txBody>
          <a:bodyPr>
            <a:normAutofit/>
          </a:bodyPr>
          <a:lstStyle/>
          <a:p>
            <a:r>
              <a:rPr lang="en-US" sz="2000" dirty="0"/>
              <a:t>ora_rowscn pseudo column contains </a:t>
            </a:r>
            <a:r>
              <a:rPr lang="en-US" sz="2000" dirty="0" smtClean="0"/>
              <a:t>internal </a:t>
            </a:r>
            <a:r>
              <a:rPr lang="en-US" sz="2000" dirty="0"/>
              <a:t>Oracle clock (</a:t>
            </a:r>
            <a:r>
              <a:rPr lang="en-US" sz="2000" dirty="0" smtClean="0"/>
              <a:t>SCN) at </a:t>
            </a:r>
            <a:r>
              <a:rPr lang="en-US" sz="2000" dirty="0"/>
              <a:t>COMMIT time</a:t>
            </a:r>
            <a:r>
              <a:rPr lang="en-US" sz="2000" dirty="0" smtClean="0"/>
              <a:t>!</a:t>
            </a:r>
          </a:p>
          <a:p>
            <a:r>
              <a:rPr lang="en-US" sz="2000" dirty="0"/>
              <a:t>SCN always advances, never goes back</a:t>
            </a:r>
            <a:r>
              <a:rPr lang="en-US" sz="2000" dirty="0" smtClean="0"/>
              <a:t>!</a:t>
            </a:r>
          </a:p>
          <a:p>
            <a:r>
              <a:rPr lang="en-US" sz="2000" dirty="0" smtClean="0"/>
              <a:t>Cannot be indexed!</a:t>
            </a:r>
          </a:p>
          <a:p>
            <a:pPr marL="0" indent="0">
              <a:buNone/>
            </a:pPr>
            <a:endParaRPr lang="en-US" sz="2000" dirty="0" smtClean="0"/>
          </a:p>
          <a:p>
            <a:pPr marL="0" indent="0">
              <a:buNone/>
            </a:pPr>
            <a:r>
              <a:rPr lang="en-US" sz="2000" dirty="0" smtClean="0"/>
              <a:t>To Overcome:</a:t>
            </a:r>
            <a:endParaRPr lang="en-US" sz="2000" dirty="0"/>
          </a:p>
          <a:p>
            <a:r>
              <a:rPr lang="en-US" sz="2000" dirty="0"/>
              <a:t>add an indexed column: </a:t>
            </a:r>
            <a:r>
              <a:rPr lang="en-US" sz="2000" dirty="0" err="1" smtClean="0"/>
              <a:t>scn</a:t>
            </a:r>
            <a:endParaRPr lang="en-US" sz="2000" dirty="0"/>
          </a:p>
          <a:p>
            <a:r>
              <a:rPr lang="en-US" sz="2000" dirty="0"/>
              <a:t>set default value for </a:t>
            </a:r>
            <a:r>
              <a:rPr lang="en-US" sz="2000" dirty="0" err="1"/>
              <a:t>scn</a:t>
            </a:r>
            <a:r>
              <a:rPr lang="en-US" sz="2000" dirty="0"/>
              <a:t> to “infinity</a:t>
            </a:r>
            <a:r>
              <a:rPr lang="en-US" sz="2000" dirty="0" smtClean="0"/>
              <a:t>”</a:t>
            </a:r>
          </a:p>
          <a:p>
            <a:r>
              <a:rPr lang="en-US" sz="2000" dirty="0"/>
              <a:t>after commit ora_rowscn is </a:t>
            </a:r>
            <a:r>
              <a:rPr lang="en-US" sz="2000" dirty="0" smtClean="0"/>
              <a:t>set</a:t>
            </a:r>
          </a:p>
          <a:p>
            <a:r>
              <a:rPr lang="en-US" sz="2000" dirty="0"/>
              <a:t>every so often, update </a:t>
            </a:r>
            <a:r>
              <a:rPr lang="en-US" sz="2000" dirty="0" smtClean="0"/>
              <a:t>Table </a:t>
            </a:r>
            <a:r>
              <a:rPr lang="en-US" sz="2000" dirty="0"/>
              <a:t>set </a:t>
            </a:r>
            <a:r>
              <a:rPr lang="en-US" sz="2000" dirty="0" err="1"/>
              <a:t>scn</a:t>
            </a:r>
            <a:r>
              <a:rPr lang="en-US" sz="2000" dirty="0"/>
              <a:t> = ora_rowscn where </a:t>
            </a:r>
            <a:r>
              <a:rPr lang="en-US" sz="2000" dirty="0" err="1"/>
              <a:t>scn</a:t>
            </a:r>
            <a:r>
              <a:rPr lang="en-US" sz="2000" dirty="0"/>
              <a:t> = infinity</a:t>
            </a:r>
          </a:p>
          <a:p>
            <a:pPr marL="0" indent="0">
              <a:buNone/>
            </a:pP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33</a:t>
            </a:fld>
            <a:endParaRPr lang="en-US" dirty="0"/>
          </a:p>
        </p:txBody>
      </p:sp>
      <p:sp>
        <p:nvSpPr>
          <p:cNvPr id="5" name="Rounded Rectangle 4"/>
          <p:cNvSpPr/>
          <p:nvPr/>
        </p:nvSpPr>
        <p:spPr>
          <a:xfrm>
            <a:off x="1022712" y="5585295"/>
            <a:ext cx="7080313" cy="550662"/>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select * from T where </a:t>
            </a:r>
            <a:r>
              <a:rPr lang="en-US" dirty="0" err="1">
                <a:solidFill>
                  <a:schemeClr val="tx1"/>
                </a:solidFill>
              </a:rPr>
              <a:t>scn</a:t>
            </a:r>
            <a:r>
              <a:rPr lang="en-US" dirty="0">
                <a:solidFill>
                  <a:schemeClr val="tx1"/>
                </a:solidFill>
              </a:rPr>
              <a:t> &gt; :1 AND ora_rowscn &gt; :1</a:t>
            </a:r>
          </a:p>
        </p:txBody>
      </p:sp>
      <p:graphicFrame>
        <p:nvGraphicFramePr>
          <p:cNvPr id="6" name="Table 5"/>
          <p:cNvGraphicFramePr>
            <a:graphicFrameLocks noGrp="1"/>
          </p:cNvGraphicFramePr>
          <p:nvPr>
            <p:extLst>
              <p:ext uri="{D42A27DB-BD31-4B8C-83A1-F6EECF244321}">
                <p14:modId xmlns:p14="http://schemas.microsoft.com/office/powerpoint/2010/main" val="787777094"/>
              </p:ext>
            </p:extLst>
          </p:nvPr>
        </p:nvGraphicFramePr>
        <p:xfrm>
          <a:off x="4978696" y="2381472"/>
          <a:ext cx="4079844" cy="2194560"/>
        </p:xfrm>
        <a:graphic>
          <a:graphicData uri="http://schemas.openxmlformats.org/drawingml/2006/table">
            <a:tbl>
              <a:tblPr firstRow="1" bandRow="1">
                <a:tableStyleId>{5C22544A-7EE6-4342-B048-85BDC9FD1C3A}</a:tableStyleId>
              </a:tblPr>
              <a:tblGrid>
                <a:gridCol w="2039922"/>
                <a:gridCol w="2039922"/>
              </a:tblGrid>
              <a:tr h="313079">
                <a:tc gridSpan="2">
                  <a:txBody>
                    <a:bodyPr/>
                    <a:lstStyle/>
                    <a:p>
                      <a:pPr algn="ctr"/>
                      <a:r>
                        <a:rPr lang="en-US" dirty="0" smtClean="0"/>
                        <a:t>CONNECTIONS</a:t>
                      </a:r>
                      <a:endParaRPr lang="en-US" dirty="0"/>
                    </a:p>
                  </a:txBody>
                  <a:tcPr/>
                </a:tc>
                <a:tc hMerge="1">
                  <a:txBody>
                    <a:bodyPr/>
                    <a:lstStyle/>
                    <a:p>
                      <a:endParaRPr lang="en-US"/>
                    </a:p>
                  </a:txBody>
                  <a:tcPr/>
                </a:tc>
              </a:tr>
              <a:tr h="317427">
                <a:tc>
                  <a:txBody>
                    <a:bodyPr/>
                    <a:lstStyle/>
                    <a:p>
                      <a:r>
                        <a:rPr lang="en-US" dirty="0" err="1" smtClean="0"/>
                        <a:t>from_member_id</a:t>
                      </a:r>
                      <a:endParaRPr lang="en-US" dirty="0"/>
                    </a:p>
                  </a:txBody>
                  <a:tcPr/>
                </a:tc>
                <a:tc>
                  <a:txBody>
                    <a:bodyPr/>
                    <a:lstStyle/>
                    <a:p>
                      <a:r>
                        <a:rPr lang="en-US" dirty="0" smtClean="0"/>
                        <a:t>long</a:t>
                      </a:r>
                      <a:endParaRPr lang="en-US" dirty="0"/>
                    </a:p>
                  </a:txBody>
                  <a:tcPr/>
                </a:tc>
              </a:tr>
              <a:tr h="317427">
                <a:tc>
                  <a:txBody>
                    <a:bodyPr/>
                    <a:lstStyle/>
                    <a:p>
                      <a:r>
                        <a:rPr lang="en-US" dirty="0" err="1" smtClean="0"/>
                        <a:t>to_member_id</a:t>
                      </a:r>
                      <a:endParaRPr lang="en-US" dirty="0"/>
                    </a:p>
                  </a:txBody>
                  <a:tcPr/>
                </a:tc>
                <a:tc>
                  <a:txBody>
                    <a:bodyPr/>
                    <a:lstStyle/>
                    <a:p>
                      <a:r>
                        <a:rPr lang="en-US" dirty="0" smtClean="0"/>
                        <a:t>long</a:t>
                      </a:r>
                      <a:endParaRPr lang="en-US" dirty="0"/>
                    </a:p>
                  </a:txBody>
                  <a:tcPr/>
                </a:tc>
              </a:tr>
              <a:tr h="317427">
                <a:tc>
                  <a:txBody>
                    <a:bodyPr/>
                    <a:lstStyle/>
                    <a:p>
                      <a:r>
                        <a:rPr lang="en-US" dirty="0" err="1" smtClean="0"/>
                        <a:t>is_active</a:t>
                      </a:r>
                      <a:endParaRPr lang="en-US" dirty="0"/>
                    </a:p>
                  </a:txBody>
                  <a:tcPr/>
                </a:tc>
                <a:tc>
                  <a:txBody>
                    <a:bodyPr/>
                    <a:lstStyle/>
                    <a:p>
                      <a:r>
                        <a:rPr lang="en-US" dirty="0" err="1" smtClean="0"/>
                        <a:t>boolean</a:t>
                      </a:r>
                      <a:endParaRPr lang="en-US" dirty="0"/>
                    </a:p>
                  </a:txBody>
                  <a:tcPr/>
                </a:tc>
              </a:tr>
              <a:tr h="317427">
                <a:tc>
                  <a:txBody>
                    <a:bodyPr/>
                    <a:lstStyle/>
                    <a:p>
                      <a:r>
                        <a:rPr lang="en-US" b="1" dirty="0" err="1" smtClean="0"/>
                        <a:t>scn</a:t>
                      </a:r>
                      <a:endParaRPr lang="en-US" b="1" dirty="0"/>
                    </a:p>
                  </a:txBody>
                  <a:tcPr/>
                </a:tc>
                <a:tc>
                  <a:txBody>
                    <a:bodyPr/>
                    <a:lstStyle/>
                    <a:p>
                      <a:r>
                        <a:rPr lang="en-US" b="1" dirty="0" smtClean="0"/>
                        <a:t>Long (indexed)</a:t>
                      </a:r>
                      <a:endParaRPr lang="en-US" b="1" dirty="0"/>
                    </a:p>
                  </a:txBody>
                  <a:tcPr/>
                </a:tc>
              </a:tr>
              <a:tr h="317427">
                <a:tc>
                  <a:txBody>
                    <a:bodyPr/>
                    <a:lstStyle/>
                    <a:p>
                      <a:r>
                        <a:rPr lang="en-US" dirty="0" smtClean="0"/>
                        <a:t>ora_rowscn</a:t>
                      </a:r>
                      <a:endParaRPr lang="en-US" dirty="0"/>
                    </a:p>
                  </a:txBody>
                  <a:tcPr/>
                </a:tc>
                <a:tc>
                  <a:txBody>
                    <a:bodyPr/>
                    <a:lstStyle/>
                    <a:p>
                      <a:r>
                        <a:rPr lang="en-US" dirty="0" smtClean="0"/>
                        <a:t>Virtual</a:t>
                      </a:r>
                      <a:endParaRPr lang="en-US" dirty="0"/>
                    </a:p>
                  </a:txBody>
                  <a:tcPr/>
                </a:tc>
              </a:tr>
            </a:tbl>
          </a:graphicData>
        </a:graphic>
      </p:graphicFrame>
      <p:sp>
        <p:nvSpPr>
          <p:cNvPr id="7" name="Footer Placeholder 6"/>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3475692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for Multiple tables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67650729"/>
              </p:ext>
            </p:extLst>
          </p:nvPr>
        </p:nvGraphicFramePr>
        <p:xfrm>
          <a:off x="478804" y="1257670"/>
          <a:ext cx="3904246" cy="2177118"/>
        </p:xfrm>
        <a:graphic>
          <a:graphicData uri="http://schemas.openxmlformats.org/drawingml/2006/table">
            <a:tbl>
              <a:tblPr firstRow="1" bandRow="1">
                <a:tableStyleId>{5C22544A-7EE6-4342-B048-85BDC9FD1C3A}</a:tableStyleId>
              </a:tblPr>
              <a:tblGrid>
                <a:gridCol w="1952123"/>
                <a:gridCol w="1952123"/>
              </a:tblGrid>
              <a:tr h="355319">
                <a:tc gridSpan="2">
                  <a:txBody>
                    <a:bodyPr/>
                    <a:lstStyle/>
                    <a:p>
                      <a:pPr algn="ctr"/>
                      <a:r>
                        <a:rPr lang="en-US" dirty="0" smtClean="0"/>
                        <a:t>CONNECTIONS</a:t>
                      </a:r>
                      <a:endParaRPr lang="en-US" dirty="0"/>
                    </a:p>
                  </a:txBody>
                  <a:tcPr/>
                </a:tc>
                <a:tc hMerge="1">
                  <a:txBody>
                    <a:bodyPr/>
                    <a:lstStyle/>
                    <a:p>
                      <a:endParaRPr lang="en-US"/>
                    </a:p>
                  </a:txBody>
                  <a:tcPr/>
                </a:tc>
              </a:tr>
              <a:tr h="714078">
                <a:tc>
                  <a:txBody>
                    <a:bodyPr/>
                    <a:lstStyle/>
                    <a:p>
                      <a:r>
                        <a:rPr lang="en-US" dirty="0" err="1" smtClean="0"/>
                        <a:t>from_member_id</a:t>
                      </a:r>
                      <a:endParaRPr lang="en-US" dirty="0"/>
                    </a:p>
                  </a:txBody>
                  <a:tcPr/>
                </a:tc>
                <a:tc>
                  <a:txBody>
                    <a:bodyPr/>
                    <a:lstStyle/>
                    <a:p>
                      <a:r>
                        <a:rPr lang="en-US" dirty="0" smtClean="0"/>
                        <a:t>long</a:t>
                      </a:r>
                      <a:endParaRPr lang="en-US" dirty="0"/>
                    </a:p>
                  </a:txBody>
                  <a:tcPr/>
                </a:tc>
              </a:tr>
              <a:tr h="355319">
                <a:tc>
                  <a:txBody>
                    <a:bodyPr/>
                    <a:lstStyle/>
                    <a:p>
                      <a:r>
                        <a:rPr lang="en-US" dirty="0" err="1" smtClean="0"/>
                        <a:t>to_member_id</a:t>
                      </a:r>
                      <a:endParaRPr lang="en-US" dirty="0"/>
                    </a:p>
                  </a:txBody>
                  <a:tcPr/>
                </a:tc>
                <a:tc>
                  <a:txBody>
                    <a:bodyPr/>
                    <a:lstStyle/>
                    <a:p>
                      <a:r>
                        <a:rPr lang="en-US" dirty="0" smtClean="0"/>
                        <a:t>long</a:t>
                      </a:r>
                      <a:endParaRPr lang="en-US" dirty="0"/>
                    </a:p>
                  </a:txBody>
                  <a:tcPr/>
                </a:tc>
              </a:tr>
              <a:tr h="355319">
                <a:tc>
                  <a:txBody>
                    <a:bodyPr/>
                    <a:lstStyle/>
                    <a:p>
                      <a:r>
                        <a:rPr lang="en-US" dirty="0" err="1" smtClean="0"/>
                        <a:t>is_active</a:t>
                      </a:r>
                      <a:endParaRPr lang="en-US" dirty="0"/>
                    </a:p>
                  </a:txBody>
                  <a:tcPr/>
                </a:tc>
                <a:tc>
                  <a:txBody>
                    <a:bodyPr/>
                    <a:lstStyle/>
                    <a:p>
                      <a:r>
                        <a:rPr lang="en-US" dirty="0" err="1" smtClean="0"/>
                        <a:t>boolean</a:t>
                      </a:r>
                      <a:endParaRPr lang="en-US" dirty="0"/>
                    </a:p>
                  </a:txBody>
                  <a:tcPr/>
                </a:tc>
              </a:tr>
              <a:tr h="355319">
                <a:tc>
                  <a:txBody>
                    <a:bodyPr/>
                    <a:lstStyle/>
                    <a:p>
                      <a:r>
                        <a:rPr lang="en-US" b="1" dirty="0" err="1" smtClean="0"/>
                        <a:t>Txn</a:t>
                      </a:r>
                      <a:endParaRPr lang="en-US" b="1" dirty="0"/>
                    </a:p>
                  </a:txBody>
                  <a:tcPr/>
                </a:tc>
                <a:tc>
                  <a:txBody>
                    <a:bodyPr/>
                    <a:lstStyle/>
                    <a:p>
                      <a:r>
                        <a:rPr lang="en-US" b="1" dirty="0" smtClean="0"/>
                        <a:t>long</a:t>
                      </a:r>
                      <a:endParaRPr lang="en-US" b="1"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17560388"/>
              </p:ext>
            </p:extLst>
          </p:nvPr>
        </p:nvGraphicFramePr>
        <p:xfrm>
          <a:off x="584406" y="3961100"/>
          <a:ext cx="3904246" cy="2177118"/>
        </p:xfrm>
        <a:graphic>
          <a:graphicData uri="http://schemas.openxmlformats.org/drawingml/2006/table">
            <a:tbl>
              <a:tblPr firstRow="1" bandRow="1">
                <a:tableStyleId>{5C22544A-7EE6-4342-B048-85BDC9FD1C3A}</a:tableStyleId>
              </a:tblPr>
              <a:tblGrid>
                <a:gridCol w="1952123"/>
                <a:gridCol w="1952123"/>
              </a:tblGrid>
              <a:tr h="355319">
                <a:tc gridSpan="2">
                  <a:txBody>
                    <a:bodyPr/>
                    <a:lstStyle/>
                    <a:p>
                      <a:pPr algn="ctr"/>
                      <a:r>
                        <a:rPr lang="en-US" dirty="0" smtClean="0"/>
                        <a:t>CONNECTIONS Count</a:t>
                      </a:r>
                      <a:endParaRPr lang="en-US" dirty="0"/>
                    </a:p>
                  </a:txBody>
                  <a:tcPr/>
                </a:tc>
                <a:tc hMerge="1">
                  <a:txBody>
                    <a:bodyPr/>
                    <a:lstStyle/>
                    <a:p>
                      <a:endParaRPr lang="en-US"/>
                    </a:p>
                  </a:txBody>
                  <a:tcPr/>
                </a:tc>
              </a:tr>
              <a:tr h="714078">
                <a:tc>
                  <a:txBody>
                    <a:bodyPr/>
                    <a:lstStyle/>
                    <a:p>
                      <a:r>
                        <a:rPr lang="en-US" dirty="0" err="1" smtClean="0"/>
                        <a:t>Member_id</a:t>
                      </a:r>
                      <a:endParaRPr lang="en-US" dirty="0"/>
                    </a:p>
                  </a:txBody>
                  <a:tcPr/>
                </a:tc>
                <a:tc>
                  <a:txBody>
                    <a:bodyPr/>
                    <a:lstStyle/>
                    <a:p>
                      <a:r>
                        <a:rPr lang="en-US" dirty="0" smtClean="0"/>
                        <a:t>long</a:t>
                      </a:r>
                      <a:endParaRPr lang="en-US" dirty="0"/>
                    </a:p>
                  </a:txBody>
                  <a:tcPr/>
                </a:tc>
              </a:tr>
              <a:tr h="355319">
                <a:tc>
                  <a:txBody>
                    <a:bodyPr/>
                    <a:lstStyle/>
                    <a:p>
                      <a:r>
                        <a:rPr lang="en-US" dirty="0" smtClean="0"/>
                        <a:t>Count</a:t>
                      </a:r>
                      <a:endParaRPr lang="en-US" dirty="0"/>
                    </a:p>
                  </a:txBody>
                  <a:tcPr/>
                </a:tc>
                <a:tc>
                  <a:txBody>
                    <a:bodyPr/>
                    <a:lstStyle/>
                    <a:p>
                      <a:r>
                        <a:rPr lang="en-US" dirty="0" smtClean="0"/>
                        <a:t>long</a:t>
                      </a:r>
                      <a:endParaRPr lang="en-US" dirty="0"/>
                    </a:p>
                  </a:txBody>
                  <a:tcPr/>
                </a:tc>
              </a:tr>
              <a:tr h="355319">
                <a:tc>
                  <a:txBody>
                    <a:bodyPr/>
                    <a:lstStyle/>
                    <a:p>
                      <a:r>
                        <a:rPr lang="en-US" dirty="0" err="1" smtClean="0"/>
                        <a:t>is_active</a:t>
                      </a:r>
                      <a:endParaRPr lang="en-US" dirty="0"/>
                    </a:p>
                  </a:txBody>
                  <a:tcPr/>
                </a:tc>
                <a:tc>
                  <a:txBody>
                    <a:bodyPr/>
                    <a:lstStyle/>
                    <a:p>
                      <a:r>
                        <a:rPr lang="en-US" dirty="0" err="1" smtClean="0"/>
                        <a:t>boolean</a:t>
                      </a:r>
                      <a:endParaRPr lang="en-US" dirty="0"/>
                    </a:p>
                  </a:txBody>
                  <a:tcPr/>
                </a:tc>
              </a:tr>
              <a:tr h="355319">
                <a:tc>
                  <a:txBody>
                    <a:bodyPr/>
                    <a:lstStyle/>
                    <a:p>
                      <a:r>
                        <a:rPr lang="en-US" b="1" dirty="0" err="1" smtClean="0"/>
                        <a:t>Txn</a:t>
                      </a:r>
                      <a:endParaRPr lang="en-US" b="1" dirty="0"/>
                    </a:p>
                  </a:txBody>
                  <a:tcPr/>
                </a:tc>
                <a:tc>
                  <a:txBody>
                    <a:bodyPr/>
                    <a:lstStyle/>
                    <a:p>
                      <a:r>
                        <a:rPr lang="en-US" b="1" dirty="0" smtClean="0"/>
                        <a:t>long</a:t>
                      </a:r>
                      <a:endParaRPr lang="en-US"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03484923"/>
              </p:ext>
            </p:extLst>
          </p:nvPr>
        </p:nvGraphicFramePr>
        <p:xfrm>
          <a:off x="5435752" y="4281683"/>
          <a:ext cx="3427284" cy="1874492"/>
        </p:xfrm>
        <a:graphic>
          <a:graphicData uri="http://schemas.openxmlformats.org/drawingml/2006/table">
            <a:tbl>
              <a:tblPr firstRow="1" bandRow="1">
                <a:tableStyleId>{5C22544A-7EE6-4342-B048-85BDC9FD1C3A}</a:tableStyleId>
              </a:tblPr>
              <a:tblGrid>
                <a:gridCol w="1713642"/>
                <a:gridCol w="1713642"/>
              </a:tblGrid>
              <a:tr h="347806">
                <a:tc gridSpan="2">
                  <a:txBody>
                    <a:bodyPr/>
                    <a:lstStyle/>
                    <a:p>
                      <a:pPr algn="ctr"/>
                      <a:r>
                        <a:rPr lang="en-US" dirty="0" err="1" smtClean="0"/>
                        <a:t>Sy$TxLog</a:t>
                      </a:r>
                      <a:endParaRPr lang="en-US" dirty="0"/>
                    </a:p>
                  </a:txBody>
                  <a:tcPr/>
                </a:tc>
                <a:tc hMerge="1">
                  <a:txBody>
                    <a:bodyPr/>
                    <a:lstStyle/>
                    <a:p>
                      <a:endParaRPr lang="en-US"/>
                    </a:p>
                  </a:txBody>
                  <a:tcPr/>
                </a:tc>
              </a:tr>
              <a:tr h="411452">
                <a:tc>
                  <a:txBody>
                    <a:bodyPr/>
                    <a:lstStyle/>
                    <a:p>
                      <a:r>
                        <a:rPr lang="en-US" dirty="0" err="1" smtClean="0"/>
                        <a:t>txn</a:t>
                      </a:r>
                      <a:endParaRPr lang="en-US" dirty="0"/>
                    </a:p>
                  </a:txBody>
                  <a:tcPr/>
                </a:tc>
                <a:tc>
                  <a:txBody>
                    <a:bodyPr/>
                    <a:lstStyle/>
                    <a:p>
                      <a:r>
                        <a:rPr lang="en-US" dirty="0" smtClean="0"/>
                        <a:t>long</a:t>
                      </a:r>
                      <a:endParaRPr lang="en-US" dirty="0"/>
                    </a:p>
                  </a:txBody>
                  <a:tcPr/>
                </a:tc>
              </a:tr>
              <a:tr h="347806">
                <a:tc>
                  <a:txBody>
                    <a:bodyPr/>
                    <a:lstStyle/>
                    <a:p>
                      <a:r>
                        <a:rPr lang="en-US" dirty="0" err="1" smtClean="0"/>
                        <a:t>Scn</a:t>
                      </a:r>
                      <a:endParaRPr lang="en-US" dirty="0"/>
                    </a:p>
                  </a:txBody>
                  <a:tcPr/>
                </a:tc>
                <a:tc>
                  <a:txBody>
                    <a:bodyPr/>
                    <a:lstStyle/>
                    <a:p>
                      <a:r>
                        <a:rPr lang="en-US" dirty="0" smtClean="0"/>
                        <a:t>Long(indexed)</a:t>
                      </a:r>
                      <a:endParaRPr lang="en-US" dirty="0"/>
                    </a:p>
                  </a:txBody>
                  <a:tcPr/>
                </a:tc>
              </a:tr>
              <a:tr h="347806">
                <a:tc>
                  <a:txBody>
                    <a:bodyPr/>
                    <a:lstStyle/>
                    <a:p>
                      <a:r>
                        <a:rPr lang="en-US" dirty="0" smtClean="0"/>
                        <a:t>Mask</a:t>
                      </a:r>
                      <a:endParaRPr lang="en-US" dirty="0"/>
                    </a:p>
                  </a:txBody>
                  <a:tcPr/>
                </a:tc>
                <a:tc>
                  <a:txBody>
                    <a:bodyPr/>
                    <a:lstStyle/>
                    <a:p>
                      <a:r>
                        <a:rPr lang="en-US" dirty="0" err="1" smtClean="0"/>
                        <a:t>Int</a:t>
                      </a:r>
                      <a:endParaRPr lang="en-US" dirty="0"/>
                    </a:p>
                  </a:txBody>
                  <a:tcPr/>
                </a:tc>
              </a:tr>
              <a:tr h="347806">
                <a:tc>
                  <a:txBody>
                    <a:bodyPr/>
                    <a:lstStyle/>
                    <a:p>
                      <a:r>
                        <a:rPr lang="en-US" b="1" dirty="0" smtClean="0"/>
                        <a:t>Ora_rowscn</a:t>
                      </a:r>
                      <a:endParaRPr lang="en-US" b="1" dirty="0"/>
                    </a:p>
                  </a:txBody>
                  <a:tcPr/>
                </a:tc>
                <a:tc>
                  <a:txBody>
                    <a:bodyPr/>
                    <a:lstStyle/>
                    <a:p>
                      <a:r>
                        <a:rPr lang="en-US" b="1" dirty="0" smtClean="0"/>
                        <a:t>virtual</a:t>
                      </a:r>
                      <a:endParaRPr lang="en-US" b="1" dirty="0"/>
                    </a:p>
                  </a:txBody>
                  <a:tcPr/>
                </a:tc>
              </a:tr>
            </a:tbl>
          </a:graphicData>
        </a:graphic>
      </p:graphicFrame>
      <p:cxnSp>
        <p:nvCxnSpPr>
          <p:cNvPr id="20" name="Straight Arrow Connector 19"/>
          <p:cNvCxnSpPr/>
          <p:nvPr/>
        </p:nvCxnSpPr>
        <p:spPr>
          <a:xfrm flipH="1">
            <a:off x="4484199" y="4877299"/>
            <a:ext cx="966518" cy="11013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4349335" y="3393881"/>
            <a:ext cx="1067667" cy="1472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035273666"/>
              </p:ext>
            </p:extLst>
          </p:nvPr>
        </p:nvGraphicFramePr>
        <p:xfrm>
          <a:off x="5273471" y="2591048"/>
          <a:ext cx="3427284" cy="1142972"/>
        </p:xfrm>
        <a:graphic>
          <a:graphicData uri="http://schemas.openxmlformats.org/drawingml/2006/table">
            <a:tbl>
              <a:tblPr firstRow="1" bandRow="1">
                <a:tableStyleId>{5C22544A-7EE6-4342-B048-85BDC9FD1C3A}</a:tableStyleId>
              </a:tblPr>
              <a:tblGrid>
                <a:gridCol w="1713642"/>
                <a:gridCol w="1713642"/>
              </a:tblGrid>
              <a:tr h="347806">
                <a:tc gridSpan="2">
                  <a:txBody>
                    <a:bodyPr/>
                    <a:lstStyle/>
                    <a:p>
                      <a:pPr algn="ctr"/>
                      <a:r>
                        <a:rPr lang="en-US" dirty="0" err="1" smtClean="0"/>
                        <a:t>Sy$Sources</a:t>
                      </a:r>
                      <a:endParaRPr lang="en-US" dirty="0"/>
                    </a:p>
                  </a:txBody>
                  <a:tcPr/>
                </a:tc>
                <a:tc hMerge="1">
                  <a:txBody>
                    <a:bodyPr/>
                    <a:lstStyle/>
                    <a:p>
                      <a:endParaRPr lang="en-US"/>
                    </a:p>
                  </a:txBody>
                  <a:tcPr/>
                </a:tc>
              </a:tr>
              <a:tr h="411452">
                <a:tc>
                  <a:txBody>
                    <a:bodyPr/>
                    <a:lstStyle/>
                    <a:p>
                      <a:r>
                        <a:rPr lang="en-US" dirty="0" smtClean="0"/>
                        <a:t>Table</a:t>
                      </a:r>
                      <a:endParaRPr lang="en-US" dirty="0"/>
                    </a:p>
                  </a:txBody>
                  <a:tcPr/>
                </a:tc>
                <a:tc>
                  <a:txBody>
                    <a:bodyPr/>
                    <a:lstStyle/>
                    <a:p>
                      <a:r>
                        <a:rPr lang="en-US" dirty="0" smtClean="0"/>
                        <a:t>String</a:t>
                      </a:r>
                      <a:endParaRPr lang="en-US" dirty="0"/>
                    </a:p>
                  </a:txBody>
                  <a:tcPr/>
                </a:tc>
              </a:tr>
              <a:tr h="347806">
                <a:tc>
                  <a:txBody>
                    <a:bodyPr/>
                    <a:lstStyle/>
                    <a:p>
                      <a:r>
                        <a:rPr lang="en-US" dirty="0" smtClean="0"/>
                        <a:t>Mask</a:t>
                      </a:r>
                      <a:endParaRPr lang="en-US" dirty="0"/>
                    </a:p>
                  </a:txBody>
                  <a:tcPr/>
                </a:tc>
                <a:tc>
                  <a:txBody>
                    <a:bodyPr/>
                    <a:lstStyle/>
                    <a:p>
                      <a:r>
                        <a:rPr lang="en-US" dirty="0" err="1" smtClean="0"/>
                        <a:t>int</a:t>
                      </a:r>
                      <a:endParaRPr lang="en-US" dirty="0"/>
                    </a:p>
                  </a:txBody>
                  <a:tcPr/>
                </a:tc>
              </a:tr>
            </a:tbl>
          </a:graphicData>
        </a:graphic>
      </p:graphicFrame>
      <p:sp>
        <p:nvSpPr>
          <p:cNvPr id="27" name="Rounded Rectangle 26"/>
          <p:cNvSpPr/>
          <p:nvPr/>
        </p:nvSpPr>
        <p:spPr>
          <a:xfrm>
            <a:off x="5046128" y="516947"/>
            <a:ext cx="3618827" cy="1494657"/>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a:solidFill>
                  <a:schemeClr val="tx1"/>
                </a:solidFill>
              </a:rPr>
              <a:t>trigger on insert/update allocates </a:t>
            </a:r>
            <a:r>
              <a:rPr lang="en-US" i="1" dirty="0" err="1">
                <a:solidFill>
                  <a:schemeClr val="tx1"/>
                </a:solidFill>
              </a:rPr>
              <a:t>txn</a:t>
            </a:r>
            <a:r>
              <a:rPr lang="en-US" i="1" dirty="0">
                <a:solidFill>
                  <a:schemeClr val="tx1"/>
                </a:solidFill>
              </a:rPr>
              <a:t> from sequence</a:t>
            </a:r>
          </a:p>
          <a:p>
            <a:r>
              <a:rPr lang="en-US" i="1" dirty="0">
                <a:solidFill>
                  <a:schemeClr val="tx1"/>
                </a:solidFill>
              </a:rPr>
              <a:t>and inserts into </a:t>
            </a:r>
            <a:r>
              <a:rPr lang="en-US" i="1" dirty="0" err="1" smtClean="0">
                <a:solidFill>
                  <a:schemeClr val="tx1"/>
                </a:solidFill>
              </a:rPr>
              <a:t>sy$TxLog</a:t>
            </a:r>
            <a:r>
              <a:rPr lang="en-US" i="1" dirty="0" smtClean="0">
                <a:solidFill>
                  <a:schemeClr val="tx1"/>
                </a:solidFill>
              </a:rPr>
              <a:t> with masks for affected tables</a:t>
            </a:r>
            <a:endParaRPr lang="en-US" i="1" dirty="0">
              <a:solidFill>
                <a:schemeClr val="tx1"/>
              </a:solidFill>
            </a:endParaRPr>
          </a:p>
        </p:txBody>
      </p:sp>
      <p:sp>
        <p:nvSpPr>
          <p:cNvPr id="28" name="Footer Placeholder 27"/>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28032973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Capture </a:t>
            </a:r>
            <a:r>
              <a:rPr lang="en-US" dirty="0" smtClean="0"/>
              <a:t>– An Example in </a:t>
            </a:r>
            <a:r>
              <a:rPr lang="en-US" dirty="0"/>
              <a:t>Oracle</a:t>
            </a:r>
          </a:p>
        </p:txBody>
      </p:sp>
      <p:sp>
        <p:nvSpPr>
          <p:cNvPr id="3" name="Slide Number Placeholder 2"/>
          <p:cNvSpPr>
            <a:spLocks noGrp="1"/>
          </p:cNvSpPr>
          <p:nvPr>
            <p:ph type="sldNum" sz="quarter" idx="12"/>
          </p:nvPr>
        </p:nvSpPr>
        <p:spPr/>
        <p:txBody>
          <a:bodyPr/>
          <a:lstStyle/>
          <a:p>
            <a:fld id="{75897B0D-BA2C-2244-86F3-025175B80EAC}" type="slidenum">
              <a:rPr lang="en-US" smtClean="0"/>
              <a:pPr/>
              <a:t>35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34138780"/>
              </p:ext>
            </p:extLst>
          </p:nvPr>
        </p:nvGraphicFramePr>
        <p:xfrm>
          <a:off x="421618" y="3174523"/>
          <a:ext cx="1600200" cy="1112520"/>
        </p:xfrm>
        <a:graphic>
          <a:graphicData uri="http://schemas.openxmlformats.org/drawingml/2006/table">
            <a:tbl>
              <a:tblPr firstRow="1" bandRow="1">
                <a:tableStyleId>{5C22544A-7EE6-4342-B048-85BDC9FD1C3A}</a:tableStyleId>
              </a:tblPr>
              <a:tblGrid>
                <a:gridCol w="698500"/>
                <a:gridCol w="901700"/>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r>
                        <a:rPr lang="en-US" dirty="0" smtClean="0"/>
                        <a:t>95</a:t>
                      </a:r>
                      <a:endParaRPr lang="en-US" dirty="0"/>
                    </a:p>
                  </a:txBody>
                  <a:tcPr/>
                </a:tc>
                <a:tc>
                  <a:txBody>
                    <a:bodyPr/>
                    <a:lstStyle/>
                    <a:p>
                      <a:r>
                        <a:rPr lang="en-US" sz="1400" dirty="0" smtClean="0"/>
                        <a:t>George</a:t>
                      </a:r>
                      <a:endParaRPr lang="en-US" sz="1400" dirty="0"/>
                    </a:p>
                  </a:txBody>
                  <a:tcPr/>
                </a:tc>
              </a:tr>
              <a:tr h="370840">
                <a:tc>
                  <a:txBody>
                    <a:bodyPr/>
                    <a:lstStyle/>
                    <a:p>
                      <a:r>
                        <a:rPr lang="en-US" dirty="0" smtClean="0"/>
                        <a:t>101</a:t>
                      </a:r>
                      <a:endParaRPr lang="en-US" dirty="0"/>
                    </a:p>
                  </a:txBody>
                  <a:tcPr/>
                </a:tc>
                <a:tc>
                  <a:txBody>
                    <a:bodyPr/>
                    <a:lstStyle/>
                    <a:p>
                      <a:r>
                        <a:rPr lang="en-US" sz="1400" dirty="0" smtClean="0"/>
                        <a:t>Robert</a:t>
                      </a:r>
                      <a:endParaRPr lang="en-US" sz="1400" dirty="0"/>
                    </a:p>
                  </a:txBody>
                  <a:tcPr/>
                </a:tc>
              </a:tr>
            </a:tbl>
          </a:graphicData>
        </a:graphic>
      </p:graphicFrame>
      <p:sp>
        <p:nvSpPr>
          <p:cNvPr id="5" name="TextBox 4"/>
          <p:cNvSpPr txBox="1"/>
          <p:nvPr/>
        </p:nvSpPr>
        <p:spPr>
          <a:xfrm>
            <a:off x="139700" y="2767091"/>
            <a:ext cx="1842725" cy="369332"/>
          </a:xfrm>
          <a:prstGeom prst="rect">
            <a:avLst/>
          </a:prstGeom>
          <a:noFill/>
        </p:spPr>
        <p:txBody>
          <a:bodyPr wrap="none" rtlCol="0">
            <a:spAutoFit/>
          </a:bodyPr>
          <a:lstStyle/>
          <a:p>
            <a:r>
              <a:rPr lang="en-US" i="1" dirty="0" err="1">
                <a:solidFill>
                  <a:srgbClr val="FF0000"/>
                </a:solidFill>
              </a:rPr>
              <a:t>member_profile</a:t>
            </a:r>
            <a:endParaRPr lang="en-US" i="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89472949"/>
              </p:ext>
            </p:extLst>
          </p:nvPr>
        </p:nvGraphicFramePr>
        <p:xfrm>
          <a:off x="2157550" y="3199911"/>
          <a:ext cx="2175668" cy="741680"/>
        </p:xfrm>
        <a:graphic>
          <a:graphicData uri="http://schemas.openxmlformats.org/drawingml/2006/table">
            <a:tbl>
              <a:tblPr firstRow="1" bandRow="1">
                <a:tableStyleId>{5C22544A-7EE6-4342-B048-85BDC9FD1C3A}</a:tableStyleId>
              </a:tblPr>
              <a:tblGrid>
                <a:gridCol w="673100"/>
                <a:gridCol w="1502568"/>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r>
                        <a:rPr lang="en-US" dirty="0" smtClean="0"/>
                        <a:t>101</a:t>
                      </a:r>
                      <a:endParaRPr lang="en-US" dirty="0"/>
                    </a:p>
                  </a:txBody>
                  <a:tcPr/>
                </a:tc>
                <a:tc>
                  <a:txBody>
                    <a:bodyPr/>
                    <a:lstStyle/>
                    <a:p>
                      <a:r>
                        <a:rPr lang="en-US" sz="1400" dirty="0" err="1" smtClean="0"/>
                        <a:t>bob@gmail.com</a:t>
                      </a:r>
                      <a:endParaRPr lang="en-US" sz="1400" dirty="0"/>
                    </a:p>
                  </a:txBody>
                  <a:tcPr/>
                </a:tc>
              </a:tr>
            </a:tbl>
          </a:graphicData>
        </a:graphic>
      </p:graphicFrame>
      <p:sp>
        <p:nvSpPr>
          <p:cNvPr id="7" name="TextBox 6"/>
          <p:cNvSpPr txBox="1"/>
          <p:nvPr/>
        </p:nvSpPr>
        <p:spPr>
          <a:xfrm>
            <a:off x="2157550" y="2817879"/>
            <a:ext cx="2022499" cy="369332"/>
          </a:xfrm>
          <a:prstGeom prst="rect">
            <a:avLst/>
          </a:prstGeom>
          <a:noFill/>
        </p:spPr>
        <p:txBody>
          <a:bodyPr wrap="none" rtlCol="0">
            <a:spAutoFit/>
          </a:bodyPr>
          <a:lstStyle/>
          <a:p>
            <a:r>
              <a:rPr lang="en-US" i="1" dirty="0">
                <a:solidFill>
                  <a:srgbClr val="0000FF"/>
                </a:solidFill>
              </a:rPr>
              <a:t>member_account</a:t>
            </a:r>
          </a:p>
        </p:txBody>
      </p:sp>
      <p:graphicFrame>
        <p:nvGraphicFramePr>
          <p:cNvPr id="13" name="Table 12"/>
          <p:cNvGraphicFramePr>
            <a:graphicFrameLocks noGrp="1"/>
          </p:cNvGraphicFramePr>
          <p:nvPr>
            <p:extLst>
              <p:ext uri="{D42A27DB-BD31-4B8C-83A1-F6EECF244321}">
                <p14:modId xmlns:p14="http://schemas.microsoft.com/office/powerpoint/2010/main" val="3698521121"/>
              </p:ext>
            </p:extLst>
          </p:nvPr>
        </p:nvGraphicFramePr>
        <p:xfrm>
          <a:off x="203200" y="1536223"/>
          <a:ext cx="2971800" cy="1097280"/>
        </p:xfrm>
        <a:graphic>
          <a:graphicData uri="http://schemas.openxmlformats.org/drawingml/2006/table">
            <a:tbl>
              <a:tblPr firstRow="1" bandRow="1">
                <a:tableStyleId>{5C22544A-7EE6-4342-B048-85BDC9FD1C3A}</a:tableStyleId>
              </a:tblPr>
              <a:tblGrid>
                <a:gridCol w="1952187"/>
                <a:gridCol w="1019613"/>
              </a:tblGrid>
              <a:tr h="282694">
                <a:tc>
                  <a:txBody>
                    <a:bodyPr/>
                    <a:lstStyle/>
                    <a:p>
                      <a:r>
                        <a:rPr lang="en-US" dirty="0" smtClean="0"/>
                        <a:t>Source</a:t>
                      </a:r>
                      <a:endParaRPr lang="en-US" dirty="0"/>
                    </a:p>
                  </a:txBody>
                  <a:tcPr/>
                </a:tc>
                <a:tc>
                  <a:txBody>
                    <a:bodyPr/>
                    <a:lstStyle/>
                    <a:p>
                      <a:r>
                        <a:rPr lang="en-US" dirty="0" err="1" smtClean="0"/>
                        <a:t>BitNum</a:t>
                      </a:r>
                      <a:endParaRPr lang="en-US" dirty="0"/>
                    </a:p>
                  </a:txBody>
                  <a:tcPr/>
                </a:tc>
              </a:tr>
              <a:tr h="282694">
                <a:tc>
                  <a:txBody>
                    <a:bodyPr/>
                    <a:lstStyle/>
                    <a:p>
                      <a:r>
                        <a:rPr lang="en-US" i="1" dirty="0" err="1" smtClean="0">
                          <a:solidFill>
                            <a:srgbClr val="0000FF"/>
                          </a:solidFill>
                        </a:rPr>
                        <a:t>member_account</a:t>
                      </a:r>
                      <a:endParaRPr lang="en-US" dirty="0"/>
                    </a:p>
                  </a:txBody>
                  <a:tcPr/>
                </a:tc>
                <a:tc>
                  <a:txBody>
                    <a:bodyPr/>
                    <a:lstStyle/>
                    <a:p>
                      <a:r>
                        <a:rPr lang="en-US" sz="1400" dirty="0" smtClean="0">
                          <a:solidFill>
                            <a:srgbClr val="0000FF"/>
                          </a:solidFill>
                        </a:rPr>
                        <a:t>1</a:t>
                      </a:r>
                      <a:endParaRPr lang="en-US" sz="1400" dirty="0"/>
                    </a:p>
                  </a:txBody>
                  <a:tcPr/>
                </a:tc>
              </a:tr>
              <a:tr h="2826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1" dirty="0" err="1" smtClean="0">
                          <a:solidFill>
                            <a:srgbClr val="FF0000"/>
                          </a:solidFill>
                        </a:rPr>
                        <a:t>member_profile</a:t>
                      </a:r>
                      <a:endParaRPr lang="en-US" i="1" dirty="0" smtClean="0">
                        <a:solidFill>
                          <a:srgbClr val="FF0000"/>
                        </a:solidFill>
                      </a:endParaRPr>
                    </a:p>
                  </a:txBody>
                  <a:tcPr/>
                </a:tc>
                <a:tc>
                  <a:txBody>
                    <a:bodyPr/>
                    <a:lstStyle/>
                    <a:p>
                      <a:r>
                        <a:rPr lang="en-US" sz="1400" dirty="0" smtClean="0">
                          <a:solidFill>
                            <a:srgbClr val="FF0000"/>
                          </a:solidFill>
                        </a:rPr>
                        <a:t>2</a:t>
                      </a:r>
                      <a:endParaRPr lang="en-US" sz="1400" dirty="0"/>
                    </a:p>
                  </a:txBody>
                  <a:tcPr/>
                </a:tc>
              </a:tr>
            </a:tbl>
          </a:graphicData>
        </a:graphic>
      </p:graphicFrame>
      <p:sp>
        <p:nvSpPr>
          <p:cNvPr id="14" name="TextBox 13"/>
          <p:cNvSpPr txBox="1"/>
          <p:nvPr/>
        </p:nvSpPr>
        <p:spPr>
          <a:xfrm>
            <a:off x="190500" y="1052591"/>
            <a:ext cx="1406533" cy="369332"/>
          </a:xfrm>
          <a:prstGeom prst="rect">
            <a:avLst/>
          </a:prstGeom>
          <a:noFill/>
        </p:spPr>
        <p:txBody>
          <a:bodyPr wrap="none" rtlCol="0">
            <a:spAutoFit/>
          </a:bodyPr>
          <a:lstStyle/>
          <a:p>
            <a:r>
              <a:rPr lang="en-US" i="1" dirty="0" err="1">
                <a:solidFill>
                  <a:srgbClr val="0000FF"/>
                </a:solidFill>
              </a:rPr>
              <a:t>s</a:t>
            </a:r>
            <a:r>
              <a:rPr lang="en-US" i="1" dirty="0" err="1" smtClean="0">
                <a:solidFill>
                  <a:srgbClr val="0000FF"/>
                </a:solidFill>
              </a:rPr>
              <a:t>y$sources</a:t>
            </a:r>
            <a:endParaRPr lang="en-US" i="1" dirty="0">
              <a:solidFill>
                <a:schemeClr val="accent1">
                  <a:lumMod val="60000"/>
                  <a:lumOff val="40000"/>
                </a:schemeClr>
              </a:solidFill>
            </a:endParaRPr>
          </a:p>
        </p:txBody>
      </p:sp>
      <p:graphicFrame>
        <p:nvGraphicFramePr>
          <p:cNvPr id="21" name="Content Placeholder 5"/>
          <p:cNvGraphicFramePr>
            <a:graphicFrameLocks/>
          </p:cNvGraphicFramePr>
          <p:nvPr>
            <p:extLst>
              <p:ext uri="{D42A27DB-BD31-4B8C-83A1-F6EECF244321}">
                <p14:modId xmlns:p14="http://schemas.microsoft.com/office/powerpoint/2010/main" val="608078443"/>
              </p:ext>
            </p:extLst>
          </p:nvPr>
        </p:nvGraphicFramePr>
        <p:xfrm>
          <a:off x="106778" y="5051147"/>
          <a:ext cx="2994540" cy="741680"/>
        </p:xfrm>
        <a:graphic>
          <a:graphicData uri="http://schemas.openxmlformats.org/drawingml/2006/table">
            <a:tbl>
              <a:tblPr firstRow="1" bandRow="1">
                <a:tableStyleId>{5C22544A-7EE6-4342-B048-85BDC9FD1C3A}</a:tableStyleId>
              </a:tblPr>
              <a:tblGrid>
                <a:gridCol w="690201"/>
                <a:gridCol w="756387"/>
                <a:gridCol w="527710"/>
                <a:gridCol w="1020242"/>
              </a:tblGrid>
              <a:tr h="370840">
                <a:tc>
                  <a:txBody>
                    <a:bodyPr/>
                    <a:lstStyle/>
                    <a:p>
                      <a:r>
                        <a:rPr lang="en-US" dirty="0" err="1" smtClean="0"/>
                        <a:t>txn</a:t>
                      </a:r>
                      <a:endParaRPr lang="en-US" dirty="0"/>
                    </a:p>
                  </a:txBody>
                  <a:tcPr/>
                </a:tc>
                <a:tc>
                  <a:txBody>
                    <a:bodyPr/>
                    <a:lstStyle/>
                    <a:p>
                      <a:r>
                        <a:rPr lang="en-US" dirty="0" err="1" smtClean="0"/>
                        <a:t>scn</a:t>
                      </a:r>
                      <a:endParaRPr lang="en-US" dirty="0"/>
                    </a:p>
                  </a:txBody>
                  <a:tcPr/>
                </a:tc>
                <a:tc>
                  <a:txBody>
                    <a:bodyPr/>
                    <a:lstStyle/>
                    <a:p>
                      <a:r>
                        <a:rPr lang="en-US" dirty="0" err="1" smtClean="0"/>
                        <a:t>ts</a:t>
                      </a:r>
                      <a:endParaRPr lang="en-US" dirty="0"/>
                    </a:p>
                  </a:txBody>
                  <a:tcPr/>
                </a:tc>
                <a:tc>
                  <a:txBody>
                    <a:bodyPr/>
                    <a:lstStyle/>
                    <a:p>
                      <a:r>
                        <a:rPr lang="en-US" dirty="0" smtClean="0"/>
                        <a:t>mask</a:t>
                      </a:r>
                      <a:endParaRPr lang="en-US" dirty="0"/>
                    </a:p>
                  </a:txBody>
                  <a:tcPr/>
                </a:tc>
              </a:tr>
              <a:tr h="370840">
                <a:tc>
                  <a:txBody>
                    <a:bodyPr/>
                    <a:lstStyle/>
                    <a:p>
                      <a:r>
                        <a:rPr lang="en-US" dirty="0" smtClean="0"/>
                        <a:t>101</a:t>
                      </a:r>
                      <a:endParaRPr lang="en-US" dirty="0"/>
                    </a:p>
                  </a:txBody>
                  <a:tcPr/>
                </a:tc>
                <a:tc>
                  <a:txBody>
                    <a:bodyPr/>
                    <a:lstStyle/>
                    <a:p>
                      <a:r>
                        <a:rPr lang="en-US" dirty="0" smtClean="0"/>
                        <a:t>1234</a:t>
                      </a:r>
                      <a:endParaRPr lang="en-US" dirty="0"/>
                    </a:p>
                  </a:txBody>
                  <a:tcPr/>
                </a:tc>
                <a:tc>
                  <a:txBody>
                    <a:bodyPr/>
                    <a:lstStyle/>
                    <a:p>
                      <a:endParaRPr lang="en-US" dirty="0"/>
                    </a:p>
                  </a:txBody>
                  <a:tcPr/>
                </a:tc>
                <a:tc>
                  <a:txBody>
                    <a:bodyPr/>
                    <a:lstStyle/>
                    <a:p>
                      <a:r>
                        <a:rPr lang="en-US" dirty="0" smtClean="0">
                          <a:solidFill>
                            <a:srgbClr val="FF0000"/>
                          </a:solidFill>
                        </a:rPr>
                        <a:t>1</a:t>
                      </a:r>
                      <a:r>
                        <a:rPr lang="en-US" dirty="0" smtClean="0">
                          <a:solidFill>
                            <a:srgbClr val="0000FF"/>
                          </a:solidFill>
                        </a:rPr>
                        <a:t>1</a:t>
                      </a:r>
                      <a:endParaRPr lang="en-US" dirty="0">
                        <a:solidFill>
                          <a:srgbClr val="0000FF"/>
                        </a:solidFill>
                      </a:endParaRPr>
                    </a:p>
                  </a:txBody>
                  <a:tcPr/>
                </a:tc>
              </a:tr>
            </a:tbl>
          </a:graphicData>
        </a:graphic>
      </p:graphicFrame>
      <p:sp>
        <p:nvSpPr>
          <p:cNvPr id="22" name="TextBox 21"/>
          <p:cNvSpPr txBox="1"/>
          <p:nvPr/>
        </p:nvSpPr>
        <p:spPr>
          <a:xfrm>
            <a:off x="685958" y="4683919"/>
            <a:ext cx="1067580" cy="369332"/>
          </a:xfrm>
          <a:prstGeom prst="rect">
            <a:avLst/>
          </a:prstGeom>
          <a:noFill/>
        </p:spPr>
        <p:txBody>
          <a:bodyPr wrap="none" rtlCol="0">
            <a:spAutoFit/>
          </a:bodyPr>
          <a:lstStyle/>
          <a:p>
            <a:r>
              <a:rPr lang="en-US" i="1" dirty="0" err="1">
                <a:solidFill>
                  <a:srgbClr val="0000FF"/>
                </a:solidFill>
              </a:rPr>
              <a:t>s</a:t>
            </a:r>
            <a:r>
              <a:rPr lang="en-US" i="1" dirty="0" err="1" smtClean="0">
                <a:solidFill>
                  <a:srgbClr val="0000FF"/>
                </a:solidFill>
              </a:rPr>
              <a:t>y$txlog</a:t>
            </a:r>
            <a:endParaRPr lang="en-US" dirty="0"/>
          </a:p>
        </p:txBody>
      </p:sp>
      <p:graphicFrame>
        <p:nvGraphicFramePr>
          <p:cNvPr id="23" name="Content Placeholder 5"/>
          <p:cNvGraphicFramePr>
            <a:graphicFrameLocks/>
          </p:cNvGraphicFramePr>
          <p:nvPr>
            <p:extLst>
              <p:ext uri="{D42A27DB-BD31-4B8C-83A1-F6EECF244321}">
                <p14:modId xmlns:p14="http://schemas.microsoft.com/office/powerpoint/2010/main" val="2579549914"/>
              </p:ext>
            </p:extLst>
          </p:nvPr>
        </p:nvGraphicFramePr>
        <p:xfrm>
          <a:off x="121160" y="5792827"/>
          <a:ext cx="2980158" cy="370840"/>
        </p:xfrm>
        <a:graphic>
          <a:graphicData uri="http://schemas.openxmlformats.org/drawingml/2006/table">
            <a:tbl>
              <a:tblPr firstRow="1" bandRow="1">
                <a:tableStyleId>{5C22544A-7EE6-4342-B048-85BDC9FD1C3A}</a:tableStyleId>
              </a:tblPr>
              <a:tblGrid>
                <a:gridCol w="686886"/>
                <a:gridCol w="752754"/>
                <a:gridCol w="525176"/>
                <a:gridCol w="1015342"/>
              </a:tblGrid>
              <a:tr h="370840">
                <a:tc>
                  <a:txBody>
                    <a:bodyPr/>
                    <a:lstStyle/>
                    <a:p>
                      <a:r>
                        <a:rPr lang="en-US" dirty="0" smtClean="0"/>
                        <a:t>95</a:t>
                      </a:r>
                      <a:endParaRPr lang="en-US" dirty="0"/>
                    </a:p>
                  </a:txBody>
                  <a:tcPr/>
                </a:tc>
                <a:tc>
                  <a:txBody>
                    <a:bodyPr/>
                    <a:lstStyle/>
                    <a:p>
                      <a:r>
                        <a:rPr lang="en-US" dirty="0" smtClean="0"/>
                        <a:t>1235</a:t>
                      </a:r>
                      <a:endParaRPr lang="en-US" dirty="0"/>
                    </a:p>
                  </a:txBody>
                  <a:tcPr/>
                </a:tc>
                <a:tc>
                  <a:txBody>
                    <a:bodyPr/>
                    <a:lstStyle/>
                    <a:p>
                      <a:endParaRPr lang="en-US" dirty="0"/>
                    </a:p>
                  </a:txBody>
                  <a:tcPr/>
                </a:tc>
                <a:tc>
                  <a:txBody>
                    <a:bodyPr/>
                    <a:lstStyle/>
                    <a:p>
                      <a:r>
                        <a:rPr lang="en-US" dirty="0" smtClean="0">
                          <a:solidFill>
                            <a:srgbClr val="FF0000"/>
                          </a:solidFill>
                        </a:rPr>
                        <a:t>1</a:t>
                      </a:r>
                      <a:r>
                        <a:rPr lang="en-US" dirty="0" smtClean="0">
                          <a:solidFill>
                            <a:srgbClr val="0000FF"/>
                          </a:solidFill>
                        </a:rPr>
                        <a:t>0</a:t>
                      </a:r>
                      <a:endParaRPr lang="en-US" dirty="0">
                        <a:solidFill>
                          <a:srgbClr val="0000FF"/>
                        </a:solidFill>
                      </a:endParaRPr>
                    </a:p>
                  </a:txBody>
                  <a:tcPr/>
                </a:tc>
              </a:tr>
            </a:tbl>
          </a:graphicData>
        </a:graphic>
      </p:graphicFrame>
      <p:cxnSp>
        <p:nvCxnSpPr>
          <p:cNvPr id="39" name="Straight Arrow Connector 38"/>
          <p:cNvCxnSpPr/>
          <p:nvPr/>
        </p:nvCxnSpPr>
        <p:spPr bwMode="auto">
          <a:xfrm flipV="1">
            <a:off x="3465777" y="5437229"/>
            <a:ext cx="2257309"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41" name="Straight Arrow Connector 40"/>
          <p:cNvCxnSpPr/>
          <p:nvPr/>
        </p:nvCxnSpPr>
        <p:spPr bwMode="auto">
          <a:xfrm flipV="1">
            <a:off x="3478477" y="5772506"/>
            <a:ext cx="2257309" cy="1"/>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cxnSp>
        <p:nvCxnSpPr>
          <p:cNvPr id="42" name="Elbow Connector 41"/>
          <p:cNvCxnSpPr/>
          <p:nvPr/>
        </p:nvCxnSpPr>
        <p:spPr bwMode="auto">
          <a:xfrm rot="16200000" flipH="1">
            <a:off x="5175250" y="3956050"/>
            <a:ext cx="2489200" cy="12700"/>
          </a:xfrm>
          <a:prstGeom prst="bentConnector3">
            <a:avLst>
              <a:gd name="adj1" fmla="val 50000"/>
            </a:avLst>
          </a:prstGeom>
          <a:solidFill>
            <a:schemeClr val="accent1"/>
          </a:solidFill>
          <a:ln w="19050" cap="flat" cmpd="sng" algn="ctr">
            <a:solidFill>
              <a:srgbClr val="FF0000"/>
            </a:solidFill>
            <a:prstDash val="solid"/>
            <a:round/>
            <a:headEnd type="arrow" w="med" len="med"/>
            <a:tailEnd type="none" w="lg"/>
          </a:ln>
          <a:effectLst/>
        </p:spPr>
      </p:cxnSp>
      <p:cxnSp>
        <p:nvCxnSpPr>
          <p:cNvPr id="43" name="Elbow Connector 42"/>
          <p:cNvCxnSpPr/>
          <p:nvPr/>
        </p:nvCxnSpPr>
        <p:spPr bwMode="auto">
          <a:xfrm rot="5400000">
            <a:off x="6534137" y="3958923"/>
            <a:ext cx="2435540" cy="9814"/>
          </a:xfrm>
          <a:prstGeom prst="bentConnector3">
            <a:avLst>
              <a:gd name="adj1" fmla="val 50000"/>
            </a:avLst>
          </a:prstGeom>
          <a:solidFill>
            <a:schemeClr val="accent1"/>
          </a:solidFill>
          <a:ln w="19050" cap="flat" cmpd="sng" algn="ctr">
            <a:solidFill>
              <a:srgbClr val="0000FF"/>
            </a:solidFill>
            <a:prstDash val="solid"/>
            <a:round/>
            <a:headEnd type="arrow" w="med" len="med"/>
            <a:tailEnd type="none" w="lg"/>
          </a:ln>
          <a:effectLst/>
        </p:spPr>
      </p:cxnSp>
      <p:sp>
        <p:nvSpPr>
          <p:cNvPr id="44" name="TextBox 43"/>
          <p:cNvSpPr txBox="1"/>
          <p:nvPr/>
        </p:nvSpPr>
        <p:spPr>
          <a:xfrm>
            <a:off x="4014881" y="5067898"/>
            <a:ext cx="954821" cy="369332"/>
          </a:xfrm>
          <a:prstGeom prst="rect">
            <a:avLst/>
          </a:prstGeom>
          <a:noFill/>
        </p:spPr>
        <p:txBody>
          <a:bodyPr wrap="none" rtlCol="0">
            <a:spAutoFit/>
          </a:bodyPr>
          <a:lstStyle/>
          <a:p>
            <a:r>
              <a:rPr lang="en-US" dirty="0" smtClean="0">
                <a:solidFill>
                  <a:srgbClr val="FF0000"/>
                </a:solidFill>
              </a:rPr>
              <a:t>95, 101</a:t>
            </a:r>
            <a:endParaRPr lang="en-US" dirty="0">
              <a:solidFill>
                <a:srgbClr val="FF0000"/>
              </a:solidFill>
            </a:endParaRPr>
          </a:p>
        </p:txBody>
      </p:sp>
      <p:sp>
        <p:nvSpPr>
          <p:cNvPr id="46" name="TextBox 45"/>
          <p:cNvSpPr txBox="1"/>
          <p:nvPr/>
        </p:nvSpPr>
        <p:spPr>
          <a:xfrm>
            <a:off x="4274208" y="5403175"/>
            <a:ext cx="569800" cy="369332"/>
          </a:xfrm>
          <a:prstGeom prst="rect">
            <a:avLst/>
          </a:prstGeom>
          <a:noFill/>
        </p:spPr>
        <p:txBody>
          <a:bodyPr wrap="none" rtlCol="0">
            <a:spAutoFit/>
          </a:bodyPr>
          <a:lstStyle/>
          <a:p>
            <a:r>
              <a:rPr lang="en-US" dirty="0" smtClean="0">
                <a:solidFill>
                  <a:srgbClr val="0000FF"/>
                </a:solidFill>
              </a:rPr>
              <a:t>101</a:t>
            </a:r>
            <a:endParaRPr lang="en-US" dirty="0">
              <a:solidFill>
                <a:srgbClr val="0000FF"/>
              </a:solidFill>
            </a:endParaRPr>
          </a:p>
        </p:txBody>
      </p:sp>
      <p:sp>
        <p:nvSpPr>
          <p:cNvPr id="47" name="TextBox 46"/>
          <p:cNvSpPr txBox="1"/>
          <p:nvPr/>
        </p:nvSpPr>
        <p:spPr>
          <a:xfrm>
            <a:off x="5438482" y="3789191"/>
            <a:ext cx="954821" cy="369332"/>
          </a:xfrm>
          <a:prstGeom prst="rect">
            <a:avLst/>
          </a:prstGeom>
          <a:noFill/>
        </p:spPr>
        <p:txBody>
          <a:bodyPr wrap="none" rtlCol="0">
            <a:spAutoFit/>
          </a:bodyPr>
          <a:lstStyle/>
          <a:p>
            <a:r>
              <a:rPr lang="en-US" dirty="0" smtClean="0">
                <a:solidFill>
                  <a:srgbClr val="FF0000"/>
                </a:solidFill>
              </a:rPr>
              <a:t>101, 95</a:t>
            </a:r>
            <a:endParaRPr lang="en-US" dirty="0">
              <a:solidFill>
                <a:srgbClr val="FF0000"/>
              </a:solidFill>
            </a:endParaRPr>
          </a:p>
        </p:txBody>
      </p:sp>
      <p:sp>
        <p:nvSpPr>
          <p:cNvPr id="48" name="TextBox 47"/>
          <p:cNvSpPr txBox="1"/>
          <p:nvPr/>
        </p:nvSpPr>
        <p:spPr>
          <a:xfrm>
            <a:off x="7824288" y="3992410"/>
            <a:ext cx="441422" cy="369332"/>
          </a:xfrm>
          <a:prstGeom prst="rect">
            <a:avLst/>
          </a:prstGeom>
          <a:noFill/>
        </p:spPr>
        <p:txBody>
          <a:bodyPr wrap="none" rtlCol="0">
            <a:spAutoFit/>
          </a:bodyPr>
          <a:lstStyle/>
          <a:p>
            <a:r>
              <a:rPr lang="en-US" dirty="0" smtClean="0">
                <a:solidFill>
                  <a:srgbClr val="0000FF"/>
                </a:solidFill>
              </a:rPr>
              <a:t>95</a:t>
            </a:r>
            <a:endParaRPr lang="en-US" dirty="0">
              <a:solidFill>
                <a:srgbClr val="0000FF"/>
              </a:solidFill>
            </a:endParaRPr>
          </a:p>
        </p:txBody>
      </p:sp>
      <p:sp>
        <p:nvSpPr>
          <p:cNvPr id="49" name="TextBox 48"/>
          <p:cNvSpPr txBox="1"/>
          <p:nvPr/>
        </p:nvSpPr>
        <p:spPr>
          <a:xfrm>
            <a:off x="7175906" y="2131376"/>
            <a:ext cx="2022499" cy="646331"/>
          </a:xfrm>
          <a:prstGeom prst="rect">
            <a:avLst/>
          </a:prstGeom>
          <a:noFill/>
        </p:spPr>
        <p:txBody>
          <a:bodyPr wrap="none" rtlCol="0">
            <a:spAutoFit/>
          </a:bodyPr>
          <a:lstStyle/>
          <a:p>
            <a:r>
              <a:rPr lang="en-US" dirty="0">
                <a:solidFill>
                  <a:srgbClr val="0000FF"/>
                </a:solidFill>
              </a:rPr>
              <a:t>s</a:t>
            </a:r>
            <a:r>
              <a:rPr lang="en-US" dirty="0" smtClean="0">
                <a:solidFill>
                  <a:srgbClr val="0000FF"/>
                </a:solidFill>
              </a:rPr>
              <a:t>ubscribe: </a:t>
            </a:r>
          </a:p>
          <a:p>
            <a:r>
              <a:rPr lang="en-US" i="1" dirty="0" err="1" smtClean="0">
                <a:solidFill>
                  <a:srgbClr val="0000FF"/>
                </a:solidFill>
              </a:rPr>
              <a:t>member_account</a:t>
            </a:r>
            <a:endParaRPr lang="en-US" i="1" dirty="0">
              <a:solidFill>
                <a:srgbClr val="0000FF"/>
              </a:solidFill>
            </a:endParaRPr>
          </a:p>
        </p:txBody>
      </p:sp>
      <p:sp>
        <p:nvSpPr>
          <p:cNvPr id="51" name="TextBox 50"/>
          <p:cNvSpPr txBox="1"/>
          <p:nvPr/>
        </p:nvSpPr>
        <p:spPr>
          <a:xfrm>
            <a:off x="6153377" y="1157755"/>
            <a:ext cx="2111513" cy="496956"/>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Consumers</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52" name="TextBox 51"/>
          <p:cNvSpPr txBox="1"/>
          <p:nvPr/>
        </p:nvSpPr>
        <p:spPr>
          <a:xfrm>
            <a:off x="5301105" y="2032055"/>
            <a:ext cx="1929433" cy="646331"/>
          </a:xfrm>
          <a:prstGeom prst="rect">
            <a:avLst/>
          </a:prstGeom>
          <a:noFill/>
        </p:spPr>
        <p:txBody>
          <a:bodyPr wrap="square" rtlCol="0">
            <a:spAutoFit/>
          </a:bodyPr>
          <a:lstStyle/>
          <a:p>
            <a:r>
              <a:rPr lang="en-US" dirty="0">
                <a:solidFill>
                  <a:srgbClr val="FF0000"/>
                </a:solidFill>
              </a:rPr>
              <a:t>s</a:t>
            </a:r>
            <a:r>
              <a:rPr lang="en-US" dirty="0" smtClean="0">
                <a:solidFill>
                  <a:srgbClr val="FF0000"/>
                </a:solidFill>
              </a:rPr>
              <a:t>ubscribe: </a:t>
            </a:r>
          </a:p>
          <a:p>
            <a:r>
              <a:rPr lang="en-US" i="1" dirty="0" err="1">
                <a:solidFill>
                  <a:srgbClr val="FF0000"/>
                </a:solidFill>
              </a:rPr>
              <a:t>m</a:t>
            </a:r>
            <a:r>
              <a:rPr lang="en-US" i="1" dirty="0" err="1" smtClean="0">
                <a:solidFill>
                  <a:srgbClr val="FF0000"/>
                </a:solidFill>
              </a:rPr>
              <a:t>ember_profile</a:t>
            </a:r>
            <a:endParaRPr lang="en-US" i="1" dirty="0">
              <a:solidFill>
                <a:srgbClr val="FF0000"/>
              </a:solidFill>
            </a:endParaRPr>
          </a:p>
        </p:txBody>
      </p:sp>
      <p:sp>
        <p:nvSpPr>
          <p:cNvPr id="53" name="TextBox 52"/>
          <p:cNvSpPr txBox="1"/>
          <p:nvPr/>
        </p:nvSpPr>
        <p:spPr>
          <a:xfrm>
            <a:off x="6076964" y="1584762"/>
            <a:ext cx="2171800" cy="56631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noProof="0" dirty="0" smtClean="0">
                <a:latin typeface="Arial" pitchFamily="34" charset="0"/>
                <a:cs typeface="Arial" pitchFamily="34" charset="0"/>
              </a:rPr>
              <a:t> </a:t>
            </a:r>
            <a:r>
              <a:rPr lang="en-US" sz="1600" b="1" i="1" noProof="0" dirty="0" smtClean="0">
                <a:latin typeface="Arial" pitchFamily="34" charset="0"/>
                <a:cs typeface="Arial" pitchFamily="34" charset="0"/>
              </a:rPr>
              <a:t>changes since       </a:t>
            </a:r>
            <a:r>
              <a:rPr lang="en-US" sz="1600" b="1" dirty="0" smtClean="0">
                <a:latin typeface="Arial" pitchFamily="34" charset="0"/>
                <a:cs typeface="Arial" pitchFamily="34" charset="0"/>
              </a:rPr>
              <a:t>s</a:t>
            </a:r>
            <a:r>
              <a:rPr lang="en-US" sz="1600" b="1" noProof="0" dirty="0" err="1" smtClean="0">
                <a:latin typeface="Arial" pitchFamily="34" charset="0"/>
                <a:cs typeface="Arial" pitchFamily="34" charset="0"/>
              </a:rPr>
              <a:t>cn</a:t>
            </a:r>
            <a:r>
              <a:rPr lang="en-US" sz="1600" b="1" noProof="0" dirty="0" smtClean="0">
                <a:latin typeface="Arial" pitchFamily="34" charset="0"/>
                <a:cs typeface="Arial" pitchFamily="34" charset="0"/>
              </a:rPr>
              <a:t> &gt; 1200 </a:t>
            </a:r>
            <a:endParaRPr kumimoji="0" lang="en-US" sz="1600" b="1" i="0" u="none" strike="noStrike" kern="1200" cap="none" spc="0" normalizeH="0" baseline="0" noProof="0" dirty="0" smtClean="0">
              <a:ln>
                <a:noFill/>
              </a:ln>
              <a:effectLst/>
              <a:uLnTx/>
              <a:uFillTx/>
              <a:latin typeface="Arial" pitchFamily="34" charset="0"/>
              <a:cs typeface="Arial" pitchFamily="34" charset="0"/>
            </a:endParaRPr>
          </a:p>
        </p:txBody>
      </p:sp>
      <p:sp>
        <p:nvSpPr>
          <p:cNvPr id="30" name="TextBox 29"/>
          <p:cNvSpPr txBox="1"/>
          <p:nvPr/>
        </p:nvSpPr>
        <p:spPr>
          <a:xfrm>
            <a:off x="3155964" y="5890062"/>
            <a:ext cx="2813036" cy="38373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noProof="0" dirty="0" smtClean="0">
                <a:latin typeface="Arial" pitchFamily="34" charset="0"/>
                <a:cs typeface="Arial" pitchFamily="34" charset="0"/>
              </a:rPr>
              <a:t> </a:t>
            </a:r>
            <a:r>
              <a:rPr lang="en-US" sz="1600" b="1" i="1" noProof="0" dirty="0" smtClean="0">
                <a:latin typeface="Arial" pitchFamily="34" charset="0"/>
                <a:cs typeface="Arial" pitchFamily="34" charset="0"/>
              </a:rPr>
              <a:t>changes since  </a:t>
            </a:r>
            <a:r>
              <a:rPr lang="en-US" sz="1600" b="1" dirty="0" smtClean="0">
                <a:latin typeface="Arial" pitchFamily="34" charset="0"/>
                <a:cs typeface="Arial" pitchFamily="34" charset="0"/>
              </a:rPr>
              <a:t>s</a:t>
            </a:r>
            <a:r>
              <a:rPr lang="en-US" sz="1600" b="1" noProof="0" dirty="0" err="1" smtClean="0">
                <a:latin typeface="Arial" pitchFamily="34" charset="0"/>
                <a:cs typeface="Arial" pitchFamily="34" charset="0"/>
              </a:rPr>
              <a:t>cn</a:t>
            </a:r>
            <a:r>
              <a:rPr lang="en-US" sz="1600" b="1" noProof="0" dirty="0" smtClean="0">
                <a:latin typeface="Arial" pitchFamily="34" charset="0"/>
                <a:cs typeface="Arial" pitchFamily="34" charset="0"/>
              </a:rPr>
              <a:t> &gt; 1200 </a:t>
            </a:r>
            <a:endParaRPr kumimoji="0" lang="en-US" sz="1600" b="1" i="0" u="none" strike="noStrike" kern="1200" cap="none" spc="0" normalizeH="0" baseline="0" noProof="0" dirty="0" smtClean="0">
              <a:ln>
                <a:noFill/>
              </a:ln>
              <a:effectLst/>
              <a:uLnTx/>
              <a:uFillTx/>
              <a:latin typeface="Arial" pitchFamily="34" charset="0"/>
              <a:cs typeface="Arial" pitchFamily="34" charset="0"/>
            </a:endParaRPr>
          </a:p>
        </p:txBody>
      </p:sp>
      <p:grpSp>
        <p:nvGrpSpPr>
          <p:cNvPr id="12" name="Group 11"/>
          <p:cNvGrpSpPr/>
          <p:nvPr/>
        </p:nvGrpSpPr>
        <p:grpSpPr>
          <a:xfrm>
            <a:off x="5811398" y="5270350"/>
            <a:ext cx="2740453" cy="914401"/>
            <a:chOff x="5811398" y="5270350"/>
            <a:chExt cx="2740453" cy="914401"/>
          </a:xfrm>
        </p:grpSpPr>
        <p:sp>
          <p:nvSpPr>
            <p:cNvPr id="32" name="Rectangle 31"/>
            <p:cNvSpPr/>
            <p:nvPr/>
          </p:nvSpPr>
          <p:spPr>
            <a:xfrm>
              <a:off x="5811398" y="527035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935650" y="540259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34" name="Rectangle 33"/>
            <p:cNvSpPr/>
            <p:nvPr/>
          </p:nvSpPr>
          <p:spPr>
            <a:xfrm>
              <a:off x="5951098" y="543121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887598" y="534655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36" name="Table 35"/>
          <p:cNvGraphicFramePr>
            <a:graphicFrameLocks noGrp="1"/>
          </p:cNvGraphicFramePr>
          <p:nvPr>
            <p:extLst>
              <p:ext uri="{D42A27DB-BD31-4B8C-83A1-F6EECF244321}">
                <p14:modId xmlns:p14="http://schemas.microsoft.com/office/powerpoint/2010/main" val="1422469055"/>
              </p:ext>
            </p:extLst>
          </p:nvPr>
        </p:nvGraphicFramePr>
        <p:xfrm>
          <a:off x="5914872" y="5765644"/>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sp>
        <p:nvSpPr>
          <p:cNvPr id="8" name="Footer Placeholder 7"/>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406614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p:bldP spid="22" grpId="0"/>
      <p:bldP spid="44" grpId="0"/>
      <p:bldP spid="46" grpId="0"/>
      <p:bldP spid="47" grpId="0"/>
      <p:bldP spid="48" grpId="0"/>
      <p:bldP spid="49" grpId="0"/>
      <p:bldP spid="51" grpId="0"/>
      <p:bldP spid="52" grpId="0"/>
      <p:bldP spid="53"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Log Based	</a:t>
            </a:r>
            <a:endParaRPr lang="en-US" dirty="0"/>
          </a:p>
        </p:txBody>
      </p:sp>
      <p:sp>
        <p:nvSpPr>
          <p:cNvPr id="3" name="Content Placeholder 2"/>
          <p:cNvSpPr>
            <a:spLocks noGrp="1"/>
          </p:cNvSpPr>
          <p:nvPr>
            <p:ph idx="1"/>
          </p:nvPr>
        </p:nvSpPr>
        <p:spPr/>
        <p:txBody>
          <a:bodyPr/>
          <a:lstStyle/>
          <a:p>
            <a:endParaRPr lang="en-US" dirty="0" smtClean="0"/>
          </a:p>
          <a:p>
            <a:r>
              <a:rPr lang="en-US" dirty="0" smtClean="0"/>
              <a:t>Issues with Trigger based approach</a:t>
            </a:r>
          </a:p>
          <a:p>
            <a:pPr lvl="1"/>
            <a:r>
              <a:rPr lang="en-US" dirty="0"/>
              <a:t>Can miss intermediate changes for rows</a:t>
            </a:r>
          </a:p>
          <a:p>
            <a:pPr lvl="1"/>
            <a:r>
              <a:rPr lang="en-US" dirty="0"/>
              <a:t>More overhead on the </a:t>
            </a:r>
            <a:r>
              <a:rPr lang="en-US" dirty="0" smtClean="0"/>
              <a:t>DB : Triggers, locks on </a:t>
            </a:r>
            <a:r>
              <a:rPr lang="en-US" dirty="0" err="1" smtClean="0"/>
              <a:t>sy$txlog</a:t>
            </a:r>
            <a:endParaRPr lang="en-US" dirty="0" smtClean="0"/>
          </a:p>
          <a:p>
            <a:pPr lvl="1"/>
            <a:endParaRPr lang="en-US" dirty="0" smtClean="0"/>
          </a:p>
          <a:p>
            <a:r>
              <a:rPr lang="en-US" dirty="0" smtClean="0"/>
              <a:t>Use Transaction log as it already available in most DBs</a:t>
            </a:r>
          </a:p>
          <a:p>
            <a:pPr lvl="1"/>
            <a:r>
              <a:rPr lang="en-US" dirty="0" smtClean="0"/>
              <a:t>Problem:</a:t>
            </a:r>
          </a:p>
          <a:p>
            <a:pPr lvl="2"/>
            <a:r>
              <a:rPr lang="en-US" dirty="0" smtClean="0"/>
              <a:t>Proprietary format !!</a:t>
            </a:r>
          </a:p>
          <a:p>
            <a:r>
              <a:rPr lang="en-US" dirty="0"/>
              <a:t> </a:t>
            </a:r>
            <a:r>
              <a:rPr lang="en-US" dirty="0" smtClean="0"/>
              <a:t>For MySQL, use the standard Storage Engine API to pull bin logs</a:t>
            </a:r>
            <a:r>
              <a:rPr lang="en-US" dirty="0" smtClean="0"/>
              <a:t>.</a:t>
            </a:r>
          </a:p>
          <a:p>
            <a:pPr lvl="1"/>
            <a:r>
              <a:rPr lang="en-US" dirty="0" err="1" smtClean="0"/>
              <a:t>Xstreams</a:t>
            </a:r>
            <a:r>
              <a:rPr lang="en-US" dirty="0" smtClean="0"/>
              <a:t> for Oracle</a:t>
            </a:r>
            <a:endParaRPr lang="en-US" dirty="0" smtClean="0"/>
          </a:p>
          <a:p>
            <a:pPr marL="457200" lvl="1" indent="0">
              <a:buNone/>
            </a:pPr>
            <a:endParaRPr lang="en-US"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368053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Change Data Capture	</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843670412"/>
              </p:ext>
            </p:extLst>
          </p:nvPr>
        </p:nvGraphicFramePr>
        <p:xfrm>
          <a:off x="3933510" y="2995140"/>
          <a:ext cx="3786770" cy="370840"/>
        </p:xfrm>
        <a:graphic>
          <a:graphicData uri="http://schemas.openxmlformats.org/drawingml/2006/table">
            <a:tbl>
              <a:tblPr firstRow="1" bandRow="1">
                <a:tableStyleId>{5C22544A-7EE6-4342-B048-85BDC9FD1C3A}</a:tableStyleId>
              </a:tblPr>
              <a:tblGrid>
                <a:gridCol w="757354"/>
                <a:gridCol w="757354"/>
                <a:gridCol w="757354"/>
                <a:gridCol w="757354"/>
                <a:gridCol w="757354"/>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75897B0D-BA2C-2244-86F3-025175B80EAC}" type="slidenum">
              <a:rPr lang="en-US" smtClean="0"/>
              <a:pPr/>
              <a:t>37</a:t>
            </a:fld>
            <a:endParaRPr lang="en-US" dirty="0"/>
          </a:p>
        </p:txBody>
      </p:sp>
      <p:sp>
        <p:nvSpPr>
          <p:cNvPr id="7" name="Can 6"/>
          <p:cNvSpPr/>
          <p:nvPr/>
        </p:nvSpPr>
        <p:spPr>
          <a:xfrm>
            <a:off x="427067" y="1719417"/>
            <a:ext cx="1258722" cy="752947"/>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MySQL</a:t>
            </a:r>
          </a:p>
          <a:p>
            <a:pPr algn="ctr"/>
            <a:r>
              <a:rPr lang="en-US" dirty="0" smtClean="0">
                <a:solidFill>
                  <a:schemeClr val="tx1"/>
                </a:solidFill>
              </a:rPr>
              <a:t>Master</a:t>
            </a:r>
            <a:endParaRPr lang="en-US" dirty="0">
              <a:solidFill>
                <a:schemeClr val="tx1"/>
              </a:solidFill>
            </a:endParaRPr>
          </a:p>
        </p:txBody>
      </p:sp>
      <p:sp>
        <p:nvSpPr>
          <p:cNvPr id="8" name="Rectangle 7"/>
          <p:cNvSpPr/>
          <p:nvPr/>
        </p:nvSpPr>
        <p:spPr>
          <a:xfrm>
            <a:off x="3472725" y="1224944"/>
            <a:ext cx="4371813" cy="2213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an 8"/>
          <p:cNvSpPr/>
          <p:nvPr/>
        </p:nvSpPr>
        <p:spPr>
          <a:xfrm>
            <a:off x="3748747" y="1602104"/>
            <a:ext cx="1162517" cy="752947"/>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MySQL Slave</a:t>
            </a:r>
            <a:endParaRPr lang="en-US" dirty="0">
              <a:solidFill>
                <a:schemeClr val="tx1"/>
              </a:solidFill>
            </a:endParaRPr>
          </a:p>
        </p:txBody>
      </p:sp>
      <p:cxnSp>
        <p:nvCxnSpPr>
          <p:cNvPr id="11" name="Straight Arrow Connector 10"/>
          <p:cNvCxnSpPr/>
          <p:nvPr/>
        </p:nvCxnSpPr>
        <p:spPr>
          <a:xfrm>
            <a:off x="1708266" y="2135223"/>
            <a:ext cx="21128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2056663" y="1685703"/>
            <a:ext cx="1157575" cy="44952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MySql replication</a:t>
            </a:r>
            <a:endParaRPr lang="en-US" sz="1400" dirty="0">
              <a:solidFill>
                <a:schemeClr val="tx1"/>
              </a:solidFill>
            </a:endParaRPr>
          </a:p>
        </p:txBody>
      </p:sp>
      <p:sp>
        <p:nvSpPr>
          <p:cNvPr id="15" name="Rounded Rectangle 14"/>
          <p:cNvSpPr/>
          <p:nvPr/>
        </p:nvSpPr>
        <p:spPr>
          <a:xfrm>
            <a:off x="3899792" y="2512384"/>
            <a:ext cx="1865605" cy="44952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In-Memory Log</a:t>
            </a:r>
            <a:endParaRPr lang="en-US" sz="1400" dirty="0">
              <a:solidFill>
                <a:schemeClr val="tx1"/>
              </a:solidFill>
            </a:endParaRPr>
          </a:p>
        </p:txBody>
      </p:sp>
      <p:sp>
        <p:nvSpPr>
          <p:cNvPr id="16" name="Rounded Rectangle 15"/>
          <p:cNvSpPr/>
          <p:nvPr/>
        </p:nvSpPr>
        <p:spPr>
          <a:xfrm>
            <a:off x="6030184" y="1260032"/>
            <a:ext cx="1865605" cy="44952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Relay</a:t>
            </a:r>
            <a:endParaRPr lang="en-US" sz="2400" dirty="0">
              <a:solidFill>
                <a:schemeClr val="tx1"/>
              </a:solidFill>
            </a:endParaRPr>
          </a:p>
        </p:txBody>
      </p:sp>
      <p:cxnSp>
        <p:nvCxnSpPr>
          <p:cNvPr id="18" name="Elbow Connector 17"/>
          <p:cNvCxnSpPr>
            <a:stCxn id="9" idx="4"/>
          </p:cNvCxnSpPr>
          <p:nvPr/>
        </p:nvCxnSpPr>
        <p:spPr>
          <a:xfrm>
            <a:off x="4911264" y="1978578"/>
            <a:ext cx="1213769" cy="988259"/>
          </a:xfrm>
          <a:prstGeom prst="bentConnector3">
            <a:avLst>
              <a:gd name="adj1" fmla="val 100926"/>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018945" y="1916769"/>
            <a:ext cx="1157575" cy="44952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Storage Engine API</a:t>
            </a:r>
            <a:endParaRPr lang="en-US" sz="1400" dirty="0">
              <a:solidFill>
                <a:schemeClr val="tx1"/>
              </a:solidFill>
            </a:endParaRPr>
          </a:p>
        </p:txBody>
      </p:sp>
      <p:sp>
        <p:nvSpPr>
          <p:cNvPr id="24" name="Rectangle 23"/>
          <p:cNvSpPr/>
          <p:nvPr/>
        </p:nvSpPr>
        <p:spPr>
          <a:xfrm>
            <a:off x="449544" y="3641118"/>
            <a:ext cx="8372751" cy="264093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endParaRPr lang="en-US" dirty="0" smtClean="0">
              <a:solidFill>
                <a:schemeClr val="tx1"/>
              </a:solidFill>
            </a:endParaRPr>
          </a:p>
          <a:p>
            <a:pPr marL="285750" indent="-285750">
              <a:buFont typeface="Arial"/>
              <a:buChar char="•"/>
            </a:pPr>
            <a:r>
              <a:rPr lang="en-US" dirty="0" smtClean="0">
                <a:solidFill>
                  <a:schemeClr val="tx1"/>
                </a:solidFill>
              </a:rPr>
              <a:t>MySQL Replication takes care of </a:t>
            </a:r>
          </a:p>
          <a:p>
            <a:pPr marL="742950" lvl="1" indent="-285750">
              <a:buFont typeface="Arial"/>
              <a:buChar char="•"/>
            </a:pPr>
            <a:r>
              <a:rPr lang="en-US" dirty="0">
                <a:solidFill>
                  <a:schemeClr val="tx1"/>
                </a:solidFill>
              </a:rPr>
              <a:t>bin-log parsing</a:t>
            </a:r>
          </a:p>
          <a:p>
            <a:pPr marL="742950" lvl="1" indent="-285750">
              <a:buFont typeface="Arial"/>
              <a:buChar char="•"/>
            </a:pPr>
            <a:r>
              <a:rPr lang="en-US" dirty="0">
                <a:solidFill>
                  <a:schemeClr val="tx1"/>
                </a:solidFill>
              </a:rPr>
              <a:t>Protocol between master and slave</a:t>
            </a:r>
          </a:p>
          <a:p>
            <a:pPr marL="742950" lvl="1" indent="-285750">
              <a:buFont typeface="Arial"/>
              <a:buChar char="•"/>
            </a:pPr>
            <a:r>
              <a:rPr lang="en-US" dirty="0">
                <a:solidFill>
                  <a:schemeClr val="tx1"/>
                </a:solidFill>
              </a:rPr>
              <a:t>Handling </a:t>
            </a:r>
            <a:r>
              <a:rPr lang="en-US" dirty="0" smtClean="0">
                <a:solidFill>
                  <a:schemeClr val="tx1"/>
                </a:solidFill>
              </a:rPr>
              <a:t>restarts</a:t>
            </a:r>
          </a:p>
          <a:p>
            <a:pPr marL="742950" lvl="1" indent="-285750">
              <a:buFont typeface="Arial"/>
              <a:buChar char="•"/>
            </a:pPr>
            <a:endParaRPr lang="en-US" dirty="0" smtClean="0">
              <a:solidFill>
                <a:schemeClr val="tx1"/>
              </a:solidFill>
            </a:endParaRPr>
          </a:p>
          <a:p>
            <a:pPr marL="285750" indent="-285750">
              <a:buFont typeface="Arial"/>
              <a:buChar char="•"/>
            </a:pPr>
            <a:r>
              <a:rPr lang="en-US" dirty="0" smtClean="0">
                <a:solidFill>
                  <a:schemeClr val="tx1"/>
                </a:solidFill>
              </a:rPr>
              <a:t>Databus </a:t>
            </a:r>
          </a:p>
          <a:p>
            <a:pPr marL="742950" lvl="1" indent="-285750">
              <a:buFont typeface="Arial"/>
              <a:buChar char="•"/>
            </a:pPr>
            <a:r>
              <a:rPr lang="en-US" dirty="0" smtClean="0">
                <a:solidFill>
                  <a:schemeClr val="tx1"/>
                </a:solidFill>
              </a:rPr>
              <a:t>gets </a:t>
            </a:r>
            <a:r>
              <a:rPr lang="en-US" dirty="0" err="1" smtClean="0">
                <a:solidFill>
                  <a:schemeClr val="tx1"/>
                </a:solidFill>
              </a:rPr>
              <a:t>ChangeLog</a:t>
            </a:r>
            <a:r>
              <a:rPr lang="en-US" dirty="0" smtClean="0">
                <a:solidFill>
                  <a:schemeClr val="tx1"/>
                </a:solidFill>
              </a:rPr>
              <a:t> through Storage Engine API and </a:t>
            </a:r>
          </a:p>
          <a:p>
            <a:pPr marL="742950" lvl="1" indent="-285750">
              <a:buFont typeface="Arial"/>
              <a:buChar char="•"/>
            </a:pPr>
            <a:r>
              <a:rPr lang="en-US" dirty="0" smtClean="0">
                <a:solidFill>
                  <a:schemeClr val="tx1"/>
                </a:solidFill>
              </a:rPr>
              <a:t>appends to in-memory log</a:t>
            </a:r>
          </a:p>
          <a:p>
            <a:pPr marL="742950" lvl="1" indent="-285750">
              <a:buFont typeface="Arial"/>
              <a:buChar char="•"/>
            </a:pPr>
            <a:endParaRPr lang="en-US" dirty="0" smtClean="0"/>
          </a:p>
          <a:p>
            <a:pPr marL="285750" indent="-285750">
              <a:buFont typeface="Arial"/>
              <a:buChar char="•"/>
            </a:pPr>
            <a:endParaRPr lang="en-US" dirty="0"/>
          </a:p>
        </p:txBody>
      </p:sp>
      <p:sp>
        <p:nvSpPr>
          <p:cNvPr id="25" name="Footer Placeholder 2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9644663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 : Typical Use-Cases and Requirements</a:t>
            </a:r>
          </a:p>
          <a:p>
            <a:pPr>
              <a:buFont typeface="Wingdings" charset="2"/>
              <a:buChar char="ü"/>
            </a:pPr>
            <a:r>
              <a:rPr lang="en-US" dirty="0" smtClean="0">
                <a:solidFill>
                  <a:srgbClr val="7F7F7F"/>
                </a:solidFill>
              </a:rPr>
              <a:t>Architecture</a:t>
            </a:r>
          </a:p>
          <a:p>
            <a:pPr>
              <a:buFont typeface="Wingdings" charset="2"/>
              <a:buChar char="ü"/>
            </a:pPr>
            <a:r>
              <a:rPr lang="en-US" dirty="0" smtClean="0">
                <a:solidFill>
                  <a:srgbClr val="7F7F7F"/>
                </a:solidFill>
              </a:rPr>
              <a:t>Capturing Change Events from Oracle and MySQL</a:t>
            </a:r>
          </a:p>
          <a:p>
            <a:pPr>
              <a:buFont typeface="Wingdings" charset="2"/>
              <a:buChar char="ü"/>
            </a:pPr>
            <a:r>
              <a:rPr lang="en-US" dirty="0" smtClean="0">
                <a:solidFill>
                  <a:srgbClr val="7F7F7F"/>
                </a:solidFill>
              </a:rPr>
              <a:t>Development with Databus</a:t>
            </a:r>
          </a:p>
          <a:p>
            <a:r>
              <a:rPr lang="en-US" b="1" dirty="0" smtClean="0">
                <a:solidFill>
                  <a:schemeClr val="tx1">
                    <a:lumMod val="50000"/>
                    <a:lumOff val="50000"/>
                  </a:schemeClr>
                </a:solidFill>
              </a:rPr>
              <a:t>Performance Benchmarks</a:t>
            </a:r>
            <a:endParaRPr lang="en-US" dirty="0" smtClean="0">
              <a:solidFill>
                <a:schemeClr val="tx1">
                  <a:lumMod val="50000"/>
                  <a:lumOff val="50000"/>
                </a:schemeClr>
              </a:solidFill>
            </a:endParaRPr>
          </a:p>
          <a:p>
            <a:r>
              <a:rPr lang="en-US" dirty="0" smtClean="0">
                <a:solidFill>
                  <a:schemeClr val="tx1">
                    <a:lumMod val="50000"/>
                    <a:lumOff val="50000"/>
                  </a:schemeClr>
                </a:solidFill>
              </a:rPr>
              <a:t>Future Work </a:t>
            </a:r>
          </a:p>
          <a:p>
            <a:pPr marL="0" indent="0">
              <a:buNone/>
            </a:pP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38</a:t>
            </a:fld>
            <a:endParaRPr lang="en-US"/>
          </a:p>
        </p:txBody>
      </p:sp>
      <p:sp>
        <p:nvSpPr>
          <p:cNvPr id="2" name="Footer Placeholder 1"/>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66216827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normAutofit/>
          </a:bodyPr>
          <a:lstStyle/>
          <a:p>
            <a:r>
              <a:rPr lang="en-US" dirty="0" smtClean="0"/>
              <a:t>Relays </a:t>
            </a:r>
            <a:r>
              <a:rPr lang="fr-FR" dirty="0"/>
              <a:t> </a:t>
            </a:r>
            <a:r>
              <a:rPr lang="fr-FR" dirty="0" smtClean="0"/>
              <a:t>and clients</a:t>
            </a:r>
          </a:p>
          <a:p>
            <a:pPr lvl="1"/>
            <a:r>
              <a:rPr lang="fr-FR" i="1" dirty="0"/>
              <a:t>12 </a:t>
            </a:r>
            <a:r>
              <a:rPr lang="fr-FR" i="1" dirty="0" err="1"/>
              <a:t>core</a:t>
            </a:r>
            <a:r>
              <a:rPr lang="fr-FR" i="1" dirty="0"/>
              <a:t> 2.56GHz Intel Xeon</a:t>
            </a:r>
          </a:p>
          <a:p>
            <a:pPr lvl="1"/>
            <a:r>
              <a:rPr lang="fr-FR" i="1" dirty="0"/>
              <a:t>48GB RAM</a:t>
            </a:r>
          </a:p>
          <a:p>
            <a:pPr lvl="1"/>
            <a:r>
              <a:rPr lang="fr-FR" i="1" dirty="0"/>
              <a:t>SATA Raid 0</a:t>
            </a:r>
          </a:p>
          <a:p>
            <a:pPr lvl="1"/>
            <a:r>
              <a:rPr lang="fr-FR" i="1" dirty="0" err="1"/>
              <a:t>Two</a:t>
            </a:r>
            <a:r>
              <a:rPr lang="fr-FR" i="1" dirty="0"/>
              <a:t> 1Gbps Ethernet </a:t>
            </a:r>
            <a:r>
              <a:rPr lang="fr-FR" i="1" dirty="0" err="1" smtClean="0"/>
              <a:t>Card</a:t>
            </a:r>
            <a:endParaRPr lang="fr-FR" i="1" dirty="0" smtClean="0"/>
          </a:p>
          <a:p>
            <a:pPr lvl="1"/>
            <a:endParaRPr lang="fr-FR" dirty="0" smtClean="0"/>
          </a:p>
          <a:p>
            <a:r>
              <a:rPr lang="fr-FR" dirty="0" err="1" smtClean="0"/>
              <a:t>Bootstrap</a:t>
            </a:r>
            <a:r>
              <a:rPr lang="fr-FR" dirty="0" smtClean="0"/>
              <a:t> Servers</a:t>
            </a:r>
          </a:p>
          <a:p>
            <a:pPr lvl="1"/>
            <a:r>
              <a:rPr lang="fr-FR" i="1" dirty="0" smtClean="0"/>
              <a:t>12 </a:t>
            </a:r>
            <a:r>
              <a:rPr lang="fr-FR" i="1" dirty="0" err="1"/>
              <a:t>core</a:t>
            </a:r>
            <a:r>
              <a:rPr lang="fr-FR" i="1" dirty="0"/>
              <a:t> </a:t>
            </a:r>
            <a:r>
              <a:rPr lang="fr-FR" i="1" dirty="0" smtClean="0"/>
              <a:t>2.4GHz Intel Xeon</a:t>
            </a:r>
          </a:p>
          <a:p>
            <a:pPr lvl="1"/>
            <a:r>
              <a:rPr lang="fr-FR" i="1" dirty="0" smtClean="0"/>
              <a:t>48GB RAM</a:t>
            </a:r>
          </a:p>
          <a:p>
            <a:pPr lvl="1"/>
            <a:r>
              <a:rPr lang="fr-FR" i="1" dirty="0" smtClean="0"/>
              <a:t>800 GB 15K SAS RAID 1+0</a:t>
            </a:r>
          </a:p>
          <a:p>
            <a:pPr lvl="1"/>
            <a:r>
              <a:rPr lang="fr-FR" i="1" dirty="0" err="1" smtClean="0"/>
              <a:t>Two</a:t>
            </a:r>
            <a:r>
              <a:rPr lang="fr-FR" i="1" dirty="0" smtClean="0"/>
              <a:t> 1Gbps Ethernet </a:t>
            </a:r>
            <a:r>
              <a:rPr lang="fr-FR" i="1" dirty="0" err="1" smtClean="0"/>
              <a:t>Card</a:t>
            </a:r>
            <a:endParaRPr lang="fr-FR" i="1"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Databus </a:t>
            </a:r>
            <a:endParaRPr lang="en-US" dirty="0"/>
          </a:p>
        </p:txBody>
      </p:sp>
      <p:sp>
        <p:nvSpPr>
          <p:cNvPr id="6" name="TextBox 5"/>
          <p:cNvSpPr txBox="1"/>
          <p:nvPr/>
        </p:nvSpPr>
        <p:spPr>
          <a:xfrm>
            <a:off x="1759470" y="666430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 name="TextBox 6"/>
          <p:cNvSpPr txBox="1"/>
          <p:nvPr/>
        </p:nvSpPr>
        <p:spPr>
          <a:xfrm>
            <a:off x="1456515" y="659439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1978526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 Arrow 42"/>
          <p:cNvSpPr/>
          <p:nvPr/>
        </p:nvSpPr>
        <p:spPr>
          <a:xfrm>
            <a:off x="6131454" y="2710847"/>
            <a:ext cx="419567" cy="1119722"/>
          </a:xfrm>
          <a:prstGeom prst="upArrow">
            <a:avLst/>
          </a:prstGeom>
          <a:gradFill flip="none" rotWithShape="1">
            <a:gsLst>
              <a:gs pos="0">
                <a:schemeClr val="tx2">
                  <a:lumMod val="20000"/>
                  <a:lumOff val="80000"/>
                </a:schemeClr>
              </a:gs>
              <a:gs pos="100000">
                <a:schemeClr val="accent3"/>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Up Arrow 43"/>
          <p:cNvSpPr/>
          <p:nvPr/>
        </p:nvSpPr>
        <p:spPr>
          <a:xfrm>
            <a:off x="7557485" y="2710847"/>
            <a:ext cx="419567" cy="1119722"/>
          </a:xfrm>
          <a:prstGeom prst="upArrow">
            <a:avLst/>
          </a:prstGeom>
          <a:gradFill flip="none" rotWithShape="1">
            <a:gsLst>
              <a:gs pos="0">
                <a:schemeClr val="tx2">
                  <a:lumMod val="20000"/>
                  <a:lumOff val="80000"/>
                </a:schemeClr>
              </a:gs>
              <a:gs pos="100000">
                <a:schemeClr val="accent5"/>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Up Arrow 32"/>
          <p:cNvSpPr/>
          <p:nvPr/>
        </p:nvSpPr>
        <p:spPr>
          <a:xfrm>
            <a:off x="4705423" y="2710847"/>
            <a:ext cx="419567" cy="1119722"/>
          </a:xfrm>
          <a:prstGeom prst="upArrow">
            <a:avLst/>
          </a:prstGeom>
          <a:gradFill flip="none" rotWithShape="1">
            <a:gsLst>
              <a:gs pos="0">
                <a:schemeClr val="tx2">
                  <a:lumMod val="20000"/>
                  <a:lumOff val="80000"/>
                </a:schemeClr>
              </a:gs>
              <a:gs pos="100000">
                <a:schemeClr val="accent2"/>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3279392" y="2710847"/>
            <a:ext cx="419567" cy="1119722"/>
          </a:xfrm>
          <a:prstGeom prst="upArrow">
            <a:avLst/>
          </a:prstGeom>
          <a:gradFill flip="none" rotWithShape="1">
            <a:gsLst>
              <a:gs pos="0">
                <a:schemeClr val="accent1">
                  <a:lumMod val="20000"/>
                  <a:lumOff val="80000"/>
                </a:schemeClr>
              </a:gs>
              <a:gs pos="100000">
                <a:schemeClr val="accent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 Cases: Intro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4</a:t>
            </a:fld>
            <a:endParaRPr lang="en-US" dirty="0"/>
          </a:p>
        </p:txBody>
      </p:sp>
      <p:sp>
        <p:nvSpPr>
          <p:cNvPr id="7" name="Can 6"/>
          <p:cNvSpPr/>
          <p:nvPr/>
        </p:nvSpPr>
        <p:spPr>
          <a:xfrm>
            <a:off x="484221" y="3178563"/>
            <a:ext cx="1777584" cy="133962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Primary</a:t>
            </a:r>
          </a:p>
          <a:p>
            <a:pPr algn="ctr"/>
            <a:r>
              <a:rPr lang="en-US" dirty="0" smtClean="0"/>
              <a:t>DB</a:t>
            </a:r>
            <a:endParaRPr lang="en-US" dirty="0"/>
          </a:p>
        </p:txBody>
      </p:sp>
      <p:sp>
        <p:nvSpPr>
          <p:cNvPr id="16" name="Right Arrow 15"/>
          <p:cNvSpPr/>
          <p:nvPr/>
        </p:nvSpPr>
        <p:spPr>
          <a:xfrm>
            <a:off x="2416024" y="3470697"/>
            <a:ext cx="6110580" cy="1224179"/>
          </a:xfrm>
          <a:prstGeom prst="rightArrow">
            <a:avLst>
              <a:gd name="adj1" fmla="val 50000"/>
              <a:gd name="adj2" fmla="val 33958"/>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smtClean="0"/>
              <a:t>Data Change Events</a:t>
            </a:r>
            <a:endParaRPr lang="en-US" i="1" dirty="0"/>
          </a:p>
        </p:txBody>
      </p:sp>
      <p:grpSp>
        <p:nvGrpSpPr>
          <p:cNvPr id="26" name="Group 25"/>
          <p:cNvGrpSpPr/>
          <p:nvPr/>
        </p:nvGrpSpPr>
        <p:grpSpPr>
          <a:xfrm>
            <a:off x="2793396" y="1822150"/>
            <a:ext cx="1355275" cy="829129"/>
            <a:chOff x="3343725" y="3080657"/>
            <a:chExt cx="1355275" cy="829129"/>
          </a:xfrm>
        </p:grpSpPr>
        <p:sp>
          <p:nvSpPr>
            <p:cNvPr id="25" name="Alternate Process 24"/>
            <p:cNvSpPr/>
            <p:nvPr/>
          </p:nvSpPr>
          <p:spPr>
            <a:xfrm>
              <a:off x="3343725" y="3080657"/>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4" name="Alternate Process 23"/>
            <p:cNvSpPr/>
            <p:nvPr/>
          </p:nvSpPr>
          <p:spPr>
            <a:xfrm>
              <a:off x="3427184" y="316411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1" name="Alternate Process 20"/>
            <p:cNvSpPr/>
            <p:nvPr/>
          </p:nvSpPr>
          <p:spPr>
            <a:xfrm>
              <a:off x="3528786" y="325664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grpSp>
      <p:grpSp>
        <p:nvGrpSpPr>
          <p:cNvPr id="28" name="Group 27"/>
          <p:cNvGrpSpPr/>
          <p:nvPr/>
        </p:nvGrpSpPr>
        <p:grpSpPr>
          <a:xfrm>
            <a:off x="4219427" y="1822150"/>
            <a:ext cx="1355275" cy="829129"/>
            <a:chOff x="3343725" y="3080657"/>
            <a:chExt cx="1355275" cy="829129"/>
          </a:xfrm>
        </p:grpSpPr>
        <p:sp>
          <p:nvSpPr>
            <p:cNvPr id="29" name="Alternate Process 28"/>
            <p:cNvSpPr/>
            <p:nvPr/>
          </p:nvSpPr>
          <p:spPr>
            <a:xfrm>
              <a:off x="3343725" y="3080657"/>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0" name="Alternate Process 29"/>
            <p:cNvSpPr/>
            <p:nvPr/>
          </p:nvSpPr>
          <p:spPr>
            <a:xfrm>
              <a:off x="3427184" y="316411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1" name="Alternate Process 30"/>
            <p:cNvSpPr/>
            <p:nvPr/>
          </p:nvSpPr>
          <p:spPr>
            <a:xfrm>
              <a:off x="3528786" y="325664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Search Index</a:t>
              </a:r>
              <a:endParaRPr lang="en-US" dirty="0"/>
            </a:p>
          </p:txBody>
        </p:sp>
      </p:grpSp>
      <p:sp>
        <p:nvSpPr>
          <p:cNvPr id="32" name="TextBox 31"/>
          <p:cNvSpPr txBox="1"/>
          <p:nvPr/>
        </p:nvSpPr>
        <p:spPr>
          <a:xfrm>
            <a:off x="3295953" y="3211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4" name="TextBox 33"/>
          <p:cNvSpPr txBox="1"/>
          <p:nvPr/>
        </p:nvSpPr>
        <p:spPr>
          <a:xfrm>
            <a:off x="4484310" y="2957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5" name="Group 34"/>
          <p:cNvGrpSpPr/>
          <p:nvPr/>
        </p:nvGrpSpPr>
        <p:grpSpPr>
          <a:xfrm>
            <a:off x="5645458" y="1822150"/>
            <a:ext cx="1355275" cy="829129"/>
            <a:chOff x="3343725" y="3080657"/>
            <a:chExt cx="1355275" cy="829129"/>
          </a:xfrm>
        </p:grpSpPr>
        <p:sp>
          <p:nvSpPr>
            <p:cNvPr id="36" name="Alternate Process 35"/>
            <p:cNvSpPr/>
            <p:nvPr/>
          </p:nvSpPr>
          <p:spPr>
            <a:xfrm>
              <a:off x="3343725" y="3080657"/>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7" name="Alternate Process 36"/>
            <p:cNvSpPr/>
            <p:nvPr/>
          </p:nvSpPr>
          <p:spPr>
            <a:xfrm>
              <a:off x="3427184" y="316411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8" name="Alternate Process 37"/>
            <p:cNvSpPr/>
            <p:nvPr/>
          </p:nvSpPr>
          <p:spPr>
            <a:xfrm>
              <a:off x="3528786" y="325664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Graph Index</a:t>
              </a:r>
              <a:endParaRPr lang="en-US" dirty="0"/>
            </a:p>
          </p:txBody>
        </p:sp>
      </p:grpSp>
      <p:grpSp>
        <p:nvGrpSpPr>
          <p:cNvPr id="39" name="Group 38"/>
          <p:cNvGrpSpPr/>
          <p:nvPr/>
        </p:nvGrpSpPr>
        <p:grpSpPr>
          <a:xfrm>
            <a:off x="7071489" y="1822150"/>
            <a:ext cx="1355275" cy="829129"/>
            <a:chOff x="3343725" y="3080657"/>
            <a:chExt cx="1355275" cy="829129"/>
          </a:xfrm>
        </p:grpSpPr>
        <p:sp>
          <p:nvSpPr>
            <p:cNvPr id="40" name="Alternate Process 39"/>
            <p:cNvSpPr/>
            <p:nvPr/>
          </p:nvSpPr>
          <p:spPr>
            <a:xfrm>
              <a:off x="3343725" y="3080657"/>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1" name="Alternate Process 40"/>
            <p:cNvSpPr/>
            <p:nvPr/>
          </p:nvSpPr>
          <p:spPr>
            <a:xfrm>
              <a:off x="3427184" y="316411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2" name="Alternate Process 41"/>
            <p:cNvSpPr/>
            <p:nvPr/>
          </p:nvSpPr>
          <p:spPr>
            <a:xfrm>
              <a:off x="3528786" y="325664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Read Replicas</a:t>
              </a:r>
              <a:endParaRPr lang="en-US" dirty="0"/>
            </a:p>
          </p:txBody>
        </p:sp>
      </p:grpSp>
      <p:sp>
        <p:nvSpPr>
          <p:cNvPr id="45" name="Striped Right Arrow 44"/>
          <p:cNvSpPr/>
          <p:nvPr/>
        </p:nvSpPr>
        <p:spPr>
          <a:xfrm rot="5400000">
            <a:off x="715132" y="2209507"/>
            <a:ext cx="1306284" cy="625929"/>
          </a:xfrm>
          <a:prstGeom prst="stripedRightArrow">
            <a:avLst>
              <a:gd name="adj1" fmla="val 55797"/>
              <a:gd name="adj2" fmla="val 50000"/>
            </a:avLst>
          </a:prstGeom>
          <a:gradFill>
            <a:gsLst>
              <a:gs pos="0">
                <a:schemeClr val="accent1">
                  <a:tint val="100000"/>
                  <a:shade val="100000"/>
                  <a:satMod val="130000"/>
                </a:schemeClr>
              </a:gs>
              <a:gs pos="100000">
                <a:schemeClr val="tx2">
                  <a:lumMod val="20000"/>
                  <a:lumOff val="80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dirty="0" smtClean="0">
                <a:solidFill>
                  <a:schemeClr val="tx1"/>
                </a:solidFill>
              </a:rPr>
              <a:t>Updates</a:t>
            </a:r>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4225577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Scalability</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40</a:t>
            </a:fld>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l="958" r="958"/>
          <a:stretch>
            <a:fillRect/>
          </a:stretch>
        </p:blipFill>
        <p:spPr bwMode="auto">
          <a:xfrm>
            <a:off x="707419" y="1905000"/>
            <a:ext cx="7282608" cy="3082636"/>
          </a:xfrm>
          <a:prstGeom prst="rect">
            <a:avLst/>
          </a:prstGeom>
          <a:noFill/>
          <a:ln>
            <a:noFill/>
          </a:ln>
        </p:spPr>
      </p:pic>
      <p:sp>
        <p:nvSpPr>
          <p:cNvPr id="7" name="Footer Placeholder 6"/>
          <p:cNvSpPr>
            <a:spLocks noGrp="1"/>
          </p:cNvSpPr>
          <p:nvPr>
            <p:ph type="ftr" sz="quarter" idx="11"/>
          </p:nvPr>
        </p:nvSpPr>
        <p:spPr/>
        <p:txBody>
          <a:bodyPr/>
          <a:lstStyle/>
          <a:p>
            <a:r>
              <a:rPr lang="en-US" dirty="0" smtClean="0"/>
              <a:t>Databus </a:t>
            </a:r>
            <a:endParaRPr lang="en-US" dirty="0"/>
          </a:p>
        </p:txBody>
      </p:sp>
      <p:sp>
        <p:nvSpPr>
          <p:cNvPr id="3" name="Rectangle 2"/>
          <p:cNvSpPr/>
          <p:nvPr/>
        </p:nvSpPr>
        <p:spPr>
          <a:xfrm>
            <a:off x="704273" y="5103091"/>
            <a:ext cx="7573818" cy="1143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Conclusion</a:t>
            </a:r>
          </a:p>
          <a:p>
            <a:pPr marL="342900" indent="-342900" algn="ctr">
              <a:buAutoNum type="arabicPeriod"/>
            </a:pPr>
            <a:r>
              <a:rPr lang="en-US" dirty="0" smtClean="0">
                <a:solidFill>
                  <a:schemeClr val="tx1"/>
                </a:solidFill>
              </a:rPr>
              <a:t>We could saturate network without hitting other bottlenecks.</a:t>
            </a:r>
          </a:p>
          <a:p>
            <a:pPr marL="342900" indent="-342900" algn="ctr">
              <a:buAutoNum type="arabicPeriod"/>
            </a:pPr>
            <a:r>
              <a:rPr lang="en-US" dirty="0" smtClean="0">
                <a:solidFill>
                  <a:schemeClr val="tx1"/>
                </a:solidFill>
              </a:rPr>
              <a:t>With higher Poll Interval, we could scale to more consumers</a:t>
            </a:r>
            <a:endParaRPr lang="en-US" dirty="0">
              <a:solidFill>
                <a:schemeClr val="tx1"/>
              </a:solidFill>
            </a:endParaRPr>
          </a:p>
        </p:txBody>
      </p:sp>
      <p:sp>
        <p:nvSpPr>
          <p:cNvPr id="8" name="Rectangle 7"/>
          <p:cNvSpPr/>
          <p:nvPr/>
        </p:nvSpPr>
        <p:spPr>
          <a:xfrm>
            <a:off x="810491" y="902855"/>
            <a:ext cx="7573818" cy="9097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Vary Client Pull Interval and number of clients and measure relay bandwidth </a:t>
            </a:r>
          </a:p>
        </p:txBody>
      </p:sp>
    </p:spTree>
    <p:extLst>
      <p:ext uri="{BB962C8B-B14F-4D97-AF65-F5344CB8AC3E}">
        <p14:creationId xmlns:p14="http://schemas.microsoft.com/office/powerpoint/2010/main" val="2774158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Latency at varying update rates</a:t>
            </a:r>
            <a:endParaRPr lang="en-US" dirty="0"/>
          </a:p>
        </p:txBody>
      </p:sp>
      <p:pic>
        <p:nvPicPr>
          <p:cNvPr id="5" name="Content Placeholder 4"/>
          <p:cNvPicPr>
            <a:picLocks noGrp="1" noChangeAspect="1"/>
          </p:cNvPicPr>
          <p:nvPr>
            <p:ph idx="1"/>
          </p:nvPr>
        </p:nvPicPr>
        <p:blipFill>
          <a:blip r:embed="rId2"/>
          <a:srcRect t="693" b="693"/>
          <a:stretch>
            <a:fillRect/>
          </a:stretch>
        </p:blipFill>
        <p:spPr>
          <a:xfrm>
            <a:off x="741747" y="1331882"/>
            <a:ext cx="6934211" cy="3228573"/>
          </a:xfrm>
        </p:spPr>
      </p:pic>
      <p:sp>
        <p:nvSpPr>
          <p:cNvPr id="4" name="Slide Number Placeholder 3"/>
          <p:cNvSpPr>
            <a:spLocks noGrp="1"/>
          </p:cNvSpPr>
          <p:nvPr>
            <p:ph type="sldNum" sz="quarter" idx="12"/>
          </p:nvPr>
        </p:nvSpPr>
        <p:spPr/>
        <p:txBody>
          <a:bodyPr/>
          <a:lstStyle/>
          <a:p>
            <a:fld id="{75897B0D-BA2C-2244-86F3-025175B80EAC}" type="slidenum">
              <a:rPr lang="en-US" smtClean="0"/>
              <a:pPr/>
              <a:t>41</a:t>
            </a:fld>
            <a:endParaRPr lang="en-US" dirty="0"/>
          </a:p>
        </p:txBody>
      </p:sp>
      <p:sp>
        <p:nvSpPr>
          <p:cNvPr id="6" name="Footer Placeholder 5"/>
          <p:cNvSpPr>
            <a:spLocks noGrp="1"/>
          </p:cNvSpPr>
          <p:nvPr>
            <p:ph type="ftr" sz="quarter" idx="11"/>
          </p:nvPr>
        </p:nvSpPr>
        <p:spPr/>
        <p:txBody>
          <a:bodyPr/>
          <a:lstStyle/>
          <a:p>
            <a:r>
              <a:rPr lang="en-US" dirty="0" smtClean="0"/>
              <a:t>Databus </a:t>
            </a:r>
            <a:endParaRPr lang="en-US" dirty="0"/>
          </a:p>
        </p:txBody>
      </p:sp>
      <p:sp>
        <p:nvSpPr>
          <p:cNvPr id="7" name="Rectangle 6"/>
          <p:cNvSpPr/>
          <p:nvPr/>
        </p:nvSpPr>
        <p:spPr>
          <a:xfrm>
            <a:off x="704273" y="5103091"/>
            <a:ext cx="7573818" cy="1143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Conclusion</a:t>
            </a:r>
          </a:p>
          <a:p>
            <a:pPr marL="342900" indent="-342900">
              <a:buAutoNum type="arabicPeriod"/>
            </a:pPr>
            <a:r>
              <a:rPr lang="en-US" dirty="0" smtClean="0">
                <a:solidFill>
                  <a:schemeClr val="tx1"/>
                </a:solidFill>
              </a:rPr>
              <a:t>Average of 15 </a:t>
            </a:r>
            <a:r>
              <a:rPr lang="en-US" dirty="0" err="1" smtClean="0">
                <a:solidFill>
                  <a:schemeClr val="tx1"/>
                </a:solidFill>
              </a:rPr>
              <a:t>msec</a:t>
            </a:r>
            <a:r>
              <a:rPr lang="en-US" dirty="0" smtClean="0">
                <a:solidFill>
                  <a:schemeClr val="tx1"/>
                </a:solidFill>
              </a:rPr>
              <a:t> latency for 100 updates/sec</a:t>
            </a:r>
          </a:p>
          <a:p>
            <a:pPr marL="342900" indent="-342900">
              <a:buAutoNum type="arabicPeriod"/>
            </a:pPr>
            <a:r>
              <a:rPr lang="en-US" dirty="0" smtClean="0">
                <a:solidFill>
                  <a:schemeClr val="tx1"/>
                </a:solidFill>
              </a:rPr>
              <a:t>Server-Side Filtering helped scale consumers at higher update rate at the cost of small overhead</a:t>
            </a:r>
            <a:endParaRPr lang="en-US" dirty="0">
              <a:solidFill>
                <a:schemeClr val="tx1"/>
              </a:solidFill>
            </a:endParaRPr>
          </a:p>
        </p:txBody>
      </p:sp>
    </p:spTree>
    <p:extLst>
      <p:ext uri="{BB962C8B-B14F-4D97-AF65-F5344CB8AC3E}">
        <p14:creationId xmlns:p14="http://schemas.microsoft.com/office/powerpoint/2010/main" val="402635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Snapshot </a:t>
            </a:r>
            <a:r>
              <a:rPr lang="en-US" dirty="0" err="1" smtClean="0"/>
              <a:t>vs</a:t>
            </a:r>
            <a:r>
              <a:rPr lang="en-US" dirty="0" smtClean="0"/>
              <a:t> Log Read</a:t>
            </a:r>
            <a:endParaRPr lang="en-US" dirty="0"/>
          </a:p>
        </p:txBody>
      </p:sp>
      <p:pic>
        <p:nvPicPr>
          <p:cNvPr id="6" name="Content Placeholder 5"/>
          <p:cNvPicPr>
            <a:picLocks noGrp="1" noChangeAspect="1"/>
          </p:cNvPicPr>
          <p:nvPr>
            <p:ph idx="1"/>
          </p:nvPr>
        </p:nvPicPr>
        <p:blipFill>
          <a:blip r:embed="rId2"/>
          <a:srcRect t="1919" b="1919"/>
          <a:stretch>
            <a:fillRect/>
          </a:stretch>
        </p:blipFill>
        <p:spPr>
          <a:xfrm>
            <a:off x="457200" y="1331881"/>
            <a:ext cx="7843982" cy="3320937"/>
          </a:xfrm>
        </p:spPr>
      </p:pic>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42</a:t>
            </a:fld>
            <a:endParaRPr lang="en-US" dirty="0"/>
          </a:p>
        </p:txBody>
      </p:sp>
      <p:sp>
        <p:nvSpPr>
          <p:cNvPr id="7" name="Rectangle 6"/>
          <p:cNvSpPr/>
          <p:nvPr/>
        </p:nvSpPr>
        <p:spPr>
          <a:xfrm>
            <a:off x="704273" y="5103091"/>
            <a:ext cx="7573818" cy="1143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Conclusion</a:t>
            </a:r>
          </a:p>
          <a:p>
            <a:pPr marL="342900" indent="-342900">
              <a:buAutoNum type="arabicPeriod"/>
            </a:pPr>
            <a:r>
              <a:rPr lang="en-US" dirty="0" smtClean="0">
                <a:solidFill>
                  <a:schemeClr val="tx1"/>
                </a:solidFill>
              </a:rPr>
              <a:t>Reading from Snapshot is very efficient when more than 50% of change records are updates/deletes.</a:t>
            </a:r>
          </a:p>
        </p:txBody>
      </p:sp>
    </p:spTree>
    <p:extLst>
      <p:ext uri="{BB962C8B-B14F-4D97-AF65-F5344CB8AC3E}">
        <p14:creationId xmlns:p14="http://schemas.microsoft.com/office/powerpoint/2010/main" val="407085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 : Typical Use-Cases and Requirements</a:t>
            </a:r>
          </a:p>
          <a:p>
            <a:pPr>
              <a:buFont typeface="Wingdings" charset="2"/>
              <a:buChar char="ü"/>
            </a:pPr>
            <a:r>
              <a:rPr lang="en-US" dirty="0" smtClean="0">
                <a:solidFill>
                  <a:srgbClr val="7F7F7F"/>
                </a:solidFill>
              </a:rPr>
              <a:t>Architecture</a:t>
            </a:r>
          </a:p>
          <a:p>
            <a:pPr>
              <a:buFont typeface="Wingdings" charset="2"/>
              <a:buChar char="ü"/>
            </a:pPr>
            <a:r>
              <a:rPr lang="en-US" dirty="0" smtClean="0">
                <a:solidFill>
                  <a:srgbClr val="7F7F7F"/>
                </a:solidFill>
              </a:rPr>
              <a:t>Capturing Change Events from Oracle and MySQL</a:t>
            </a:r>
          </a:p>
          <a:p>
            <a:pPr>
              <a:buFont typeface="Wingdings" charset="2"/>
              <a:buChar char="ü"/>
            </a:pPr>
            <a:r>
              <a:rPr lang="en-US" dirty="0" smtClean="0">
                <a:solidFill>
                  <a:srgbClr val="7F7F7F"/>
                </a:solidFill>
              </a:rPr>
              <a:t>Development with Databus</a:t>
            </a:r>
          </a:p>
          <a:p>
            <a:pPr>
              <a:buFont typeface="Wingdings" charset="2"/>
              <a:buChar char="ü"/>
            </a:pPr>
            <a:r>
              <a:rPr lang="en-US" dirty="0" smtClean="0">
                <a:solidFill>
                  <a:srgbClr val="7F7F7F"/>
                </a:solidFill>
              </a:rPr>
              <a:t>Performance Benchmarks</a:t>
            </a:r>
          </a:p>
          <a:p>
            <a:r>
              <a:rPr lang="en-US" b="1" dirty="0" smtClean="0">
                <a:solidFill>
                  <a:schemeClr val="tx1">
                    <a:lumMod val="50000"/>
                    <a:lumOff val="50000"/>
                  </a:schemeClr>
                </a:solidFill>
              </a:rPr>
              <a:t>Future Work</a:t>
            </a:r>
          </a:p>
          <a:p>
            <a:pPr marL="0" indent="0">
              <a:buNone/>
            </a:pP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43</a:t>
            </a:fld>
            <a:endParaRPr lang="en-US"/>
          </a:p>
        </p:txBody>
      </p:sp>
      <p:sp>
        <p:nvSpPr>
          <p:cNvPr id="2" name="Footer Placeholder 1"/>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352175836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Future </a:t>
            </a:r>
            <a:endParaRPr lang="en-US" dirty="0"/>
          </a:p>
        </p:txBody>
      </p:sp>
      <p:sp>
        <p:nvSpPr>
          <p:cNvPr id="3" name="Content Placeholder 2"/>
          <p:cNvSpPr>
            <a:spLocks noGrp="1"/>
          </p:cNvSpPr>
          <p:nvPr>
            <p:ph idx="1"/>
          </p:nvPr>
        </p:nvSpPr>
        <p:spPr>
          <a:xfrm>
            <a:off x="401982" y="1144142"/>
            <a:ext cx="8229600" cy="4754563"/>
          </a:xfrm>
        </p:spPr>
        <p:txBody>
          <a:bodyPr>
            <a:normAutofit/>
          </a:bodyPr>
          <a:lstStyle/>
          <a:p>
            <a:endParaRPr lang="en-US" dirty="0" smtClean="0"/>
          </a:p>
          <a:p>
            <a:r>
              <a:rPr lang="en-US" dirty="0" smtClean="0"/>
              <a:t>Future Work</a:t>
            </a:r>
          </a:p>
          <a:p>
            <a:pPr lvl="1"/>
            <a:r>
              <a:rPr lang="en-US" dirty="0"/>
              <a:t>Events Compression </a:t>
            </a:r>
          </a:p>
          <a:p>
            <a:pPr lvl="1"/>
            <a:r>
              <a:rPr lang="en-US" dirty="0"/>
              <a:t>Relay Chaining for tiered deployments</a:t>
            </a:r>
          </a:p>
          <a:p>
            <a:pPr lvl="1"/>
            <a:r>
              <a:rPr lang="en-US" dirty="0"/>
              <a:t>Streaming relay-to-client </a:t>
            </a:r>
            <a:r>
              <a:rPr lang="en-US" dirty="0" smtClean="0"/>
              <a:t>protocol</a:t>
            </a:r>
          </a:p>
          <a:p>
            <a:pPr lvl="1"/>
            <a:r>
              <a:rPr lang="en-US" dirty="0" err="1" smtClean="0"/>
              <a:t>Hadoop</a:t>
            </a:r>
            <a:r>
              <a:rPr lang="en-US" dirty="0" smtClean="0"/>
              <a:t> Bridge</a:t>
            </a:r>
          </a:p>
          <a:p>
            <a:pPr lvl="1"/>
            <a:r>
              <a:rPr lang="en-US" dirty="0" smtClean="0"/>
              <a:t>Relay Clusters with leader election</a:t>
            </a:r>
          </a:p>
          <a:p>
            <a:pPr lvl="1"/>
            <a:r>
              <a:rPr lang="en-US" dirty="0" smtClean="0"/>
              <a:t>Automatic Consumer Rebalancing</a:t>
            </a:r>
          </a:p>
          <a:p>
            <a:pPr marL="457200" lvl="1" indent="0">
              <a:buNone/>
            </a:pPr>
            <a:endParaRPr lang="en-US" dirty="0"/>
          </a:p>
          <a:p>
            <a:r>
              <a:rPr lang="en-US" dirty="0" smtClean="0"/>
              <a:t>Open Sourcing in Q3 2012</a:t>
            </a:r>
          </a:p>
          <a:p>
            <a:pPr lvl="1"/>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418663377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204995292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085"/>
            <a:ext cx="8229600" cy="697460"/>
          </a:xfrm>
        </p:spPr>
        <p:txBody>
          <a:bodyPr/>
          <a:lstStyle/>
          <a:p>
            <a:r>
              <a:rPr lang="en-US" dirty="0" smtClean="0"/>
              <a:t>Architecture: Illustration</a:t>
            </a:r>
            <a:endParaRPr lang="en-US" dirty="0"/>
          </a:p>
        </p:txBody>
      </p:sp>
      <p:graphicFrame>
        <p:nvGraphicFramePr>
          <p:cNvPr id="35" name="Content Placeholder 34"/>
          <p:cNvGraphicFramePr>
            <a:graphicFrameLocks noGrp="1"/>
          </p:cNvGraphicFramePr>
          <p:nvPr>
            <p:ph idx="1"/>
            <p:extLst>
              <p:ext uri="{D42A27DB-BD31-4B8C-83A1-F6EECF244321}">
                <p14:modId xmlns:p14="http://schemas.microsoft.com/office/powerpoint/2010/main" val="809525752"/>
              </p:ext>
            </p:extLst>
          </p:nvPr>
        </p:nvGraphicFramePr>
        <p:xfrm>
          <a:off x="6742543" y="4871602"/>
          <a:ext cx="1951183" cy="1051216"/>
        </p:xfrm>
        <a:graphic>
          <a:graphicData uri="http://schemas.openxmlformats.org/drawingml/2006/table">
            <a:tbl>
              <a:tblPr firstRow="1" bandRow="1">
                <a:tableStyleId>{5C22544A-7EE6-4342-B048-85BDC9FD1C3A}</a:tableStyleId>
              </a:tblPr>
              <a:tblGrid>
                <a:gridCol w="831275"/>
                <a:gridCol w="1119908"/>
              </a:tblGrid>
              <a:tr h="1051216">
                <a:tc>
                  <a:txBody>
                    <a:bodyPr/>
                    <a:lstStyle/>
                    <a:p>
                      <a:endParaRPr lang="en-US" sz="1400" dirty="0" smtClean="0"/>
                    </a:p>
                    <a:p>
                      <a:r>
                        <a:rPr lang="en-US" sz="1400" dirty="0" smtClean="0"/>
                        <a:t>Fetcher</a:t>
                      </a:r>
                    </a:p>
                    <a:p>
                      <a:r>
                        <a:rPr lang="en-US" sz="1400" dirty="0" smtClean="0"/>
                        <a:t>(Client</a:t>
                      </a:r>
                    </a:p>
                    <a:p>
                      <a:r>
                        <a:rPr lang="en-US" sz="1400" dirty="0" smtClean="0"/>
                        <a:t>library)</a:t>
                      </a:r>
                      <a:endParaRPr lang="en-US" sz="1400" dirty="0"/>
                    </a:p>
                  </a:txBody>
                  <a:tcPr/>
                </a:tc>
                <a:tc>
                  <a:txBody>
                    <a:bodyPr/>
                    <a:lstStyle/>
                    <a:p>
                      <a:endParaRPr lang="en-US" sz="1400" dirty="0" smtClean="0"/>
                    </a:p>
                    <a:p>
                      <a:r>
                        <a:rPr lang="en-US" sz="1400" dirty="0" smtClean="0"/>
                        <a:t>Consumer</a:t>
                      </a:r>
                      <a:endParaRPr lang="en-US" sz="1400" dirty="0"/>
                    </a:p>
                  </a:txBody>
                  <a:tcPr/>
                </a:tc>
              </a:tr>
            </a:tbl>
          </a:graphicData>
        </a:graphic>
      </p:graphicFrame>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46</a:t>
            </a:fld>
            <a:endParaRPr lang="en-US" dirty="0"/>
          </a:p>
        </p:txBody>
      </p:sp>
      <p:sp>
        <p:nvSpPr>
          <p:cNvPr id="9" name="Magnetic Disk 8"/>
          <p:cNvSpPr/>
          <p:nvPr/>
        </p:nvSpPr>
        <p:spPr>
          <a:xfrm>
            <a:off x="4953001" y="704273"/>
            <a:ext cx="1558636" cy="840117"/>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Transaction Log Provider</a:t>
            </a:r>
            <a:endParaRPr lang="en-US" dirty="0"/>
          </a:p>
        </p:txBody>
      </p:sp>
      <p:grpSp>
        <p:nvGrpSpPr>
          <p:cNvPr id="112" name="Group 111"/>
          <p:cNvGrpSpPr/>
          <p:nvPr/>
        </p:nvGrpSpPr>
        <p:grpSpPr>
          <a:xfrm>
            <a:off x="4553965" y="2458413"/>
            <a:ext cx="2600753" cy="1384258"/>
            <a:chOff x="4553965" y="2458413"/>
            <a:chExt cx="2600753" cy="1384258"/>
          </a:xfrm>
        </p:grpSpPr>
        <p:sp>
          <p:nvSpPr>
            <p:cNvPr id="15" name="Rectangle 14"/>
            <p:cNvSpPr/>
            <p:nvPr/>
          </p:nvSpPr>
          <p:spPr>
            <a:xfrm>
              <a:off x="4553965" y="2458413"/>
              <a:ext cx="2600753" cy="130540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015182" y="3275273"/>
              <a:ext cx="1131455" cy="567398"/>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grpSp>
      <p:grpSp>
        <p:nvGrpSpPr>
          <p:cNvPr id="23" name="Group 103"/>
          <p:cNvGrpSpPr/>
          <p:nvPr/>
        </p:nvGrpSpPr>
        <p:grpSpPr>
          <a:xfrm>
            <a:off x="2605093" y="4700537"/>
            <a:ext cx="2600753" cy="2157463"/>
            <a:chOff x="2221784" y="1371600"/>
            <a:chExt cx="2600753" cy="940676"/>
          </a:xfrm>
        </p:grpSpPr>
        <p:sp>
          <p:nvSpPr>
            <p:cNvPr id="26" name="Rectangle 25"/>
            <p:cNvSpPr/>
            <p:nvPr/>
          </p:nvSpPr>
          <p:spPr>
            <a:xfrm>
              <a:off x="2221784"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348182" y="1970031"/>
              <a:ext cx="1131455"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Bootstrap</a:t>
              </a:r>
              <a:r>
                <a:rPr kumimoji="0" lang="en-US" b="1" i="0" u="none" strike="noStrike" kern="1200" cap="none" spc="0" normalizeH="0" noProof="0" dirty="0" smtClean="0">
                  <a:ln>
                    <a:noFill/>
                  </a:ln>
                  <a:solidFill>
                    <a:schemeClr val="accent1"/>
                  </a:solidFill>
                  <a:effectLst/>
                  <a:uLnTx/>
                  <a:uFillTx/>
                  <a:latin typeface="Arial" pitchFamily="34" charset="0"/>
                  <a:ea typeface="+mn-ea"/>
                  <a:cs typeface="Arial" pitchFamily="34" charset="0"/>
                </a:rPr>
                <a:t> Server</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sp>
        <p:nvSpPr>
          <p:cNvPr id="33" name="Rectangle 32"/>
          <p:cNvSpPr/>
          <p:nvPr/>
        </p:nvSpPr>
        <p:spPr>
          <a:xfrm>
            <a:off x="6684816" y="4712085"/>
            <a:ext cx="2100118" cy="1741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6781800" y="5950526"/>
            <a:ext cx="1900381"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306280754"/>
              </p:ext>
            </p:extLst>
          </p:nvPr>
        </p:nvGraphicFramePr>
        <p:xfrm>
          <a:off x="4572001" y="2493816"/>
          <a:ext cx="2563090" cy="731520"/>
        </p:xfrm>
        <a:graphic>
          <a:graphicData uri="http://schemas.openxmlformats.org/drawingml/2006/table">
            <a:tbl>
              <a:tblPr firstRow="1" bandRow="1">
                <a:tableStyleId>{5C22544A-7EE6-4342-B048-85BDC9FD1C3A}</a:tableStyleId>
              </a:tblPr>
              <a:tblGrid>
                <a:gridCol w="2563090"/>
              </a:tblGrid>
              <a:tr h="340592">
                <a:tc>
                  <a:txBody>
                    <a:bodyPr/>
                    <a:lstStyle/>
                    <a:p>
                      <a:r>
                        <a:rPr lang="en-US" dirty="0" smtClean="0">
                          <a:solidFill>
                            <a:schemeClr val="tx1"/>
                          </a:solidFill>
                        </a:rPr>
                        <a:t>Fetcher (DB)</a:t>
                      </a:r>
                      <a:endParaRPr lang="en-US" dirty="0">
                        <a:solidFill>
                          <a:schemeClr val="tx1"/>
                        </a:solidFill>
                      </a:endParaRPr>
                    </a:p>
                  </a:txBody>
                  <a:tcPr>
                    <a:solidFill>
                      <a:schemeClr val="accent4">
                        <a:lumMod val="20000"/>
                        <a:lumOff val="80000"/>
                      </a:schemeClr>
                    </a:solidFill>
                  </a:tcPr>
                </a:tc>
              </a:tr>
              <a:tr h="340592">
                <a:tc>
                  <a:txBody>
                    <a:bodyPr/>
                    <a:lstStyle/>
                    <a:p>
                      <a:r>
                        <a:rPr lang="en-US" dirty="0" smtClean="0"/>
                        <a:t>In-Memory Log</a:t>
                      </a:r>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928236344"/>
              </p:ext>
            </p:extLst>
          </p:nvPr>
        </p:nvGraphicFramePr>
        <p:xfrm>
          <a:off x="2600037" y="4768273"/>
          <a:ext cx="2563090" cy="1111132"/>
        </p:xfrm>
        <a:graphic>
          <a:graphicData uri="http://schemas.openxmlformats.org/drawingml/2006/table">
            <a:tbl>
              <a:tblPr firstRow="1" bandRow="1">
                <a:tableStyleId>{5C22544A-7EE6-4342-B048-85BDC9FD1C3A}</a:tableStyleId>
              </a:tblPr>
              <a:tblGrid>
                <a:gridCol w="2563090"/>
              </a:tblGrid>
              <a:tr h="379612">
                <a:tc>
                  <a:txBody>
                    <a:bodyPr/>
                    <a:lstStyle/>
                    <a:p>
                      <a:r>
                        <a:rPr lang="en-US" dirty="0" smtClean="0">
                          <a:solidFill>
                            <a:schemeClr val="tx1"/>
                          </a:solidFill>
                        </a:rPr>
                        <a:t>Fetcher (Relay)</a:t>
                      </a:r>
                      <a:endParaRPr lang="en-US" dirty="0">
                        <a:solidFill>
                          <a:schemeClr val="tx1"/>
                        </a:solidFill>
                      </a:endParaRPr>
                    </a:p>
                  </a:txBody>
                  <a:tcPr>
                    <a:solidFill>
                      <a:schemeClr val="accent6"/>
                    </a:solidFill>
                  </a:tcPr>
                </a:tc>
              </a:tr>
              <a:tr h="340592">
                <a:tc>
                  <a:txBody>
                    <a:bodyPr/>
                    <a:lstStyle/>
                    <a:p>
                      <a:r>
                        <a:rPr lang="en-US" dirty="0" smtClean="0"/>
                        <a:t>Log</a:t>
                      </a:r>
                      <a:r>
                        <a:rPr lang="en-US" baseline="0" dirty="0" smtClean="0"/>
                        <a:t> Store</a:t>
                      </a:r>
                      <a:endParaRPr lang="en-US" dirty="0"/>
                    </a:p>
                  </a:txBody>
                  <a:tcPr/>
                </a:tc>
              </a:tr>
              <a:tr h="340592">
                <a:tc>
                  <a:txBody>
                    <a:bodyPr/>
                    <a:lstStyle/>
                    <a:p>
                      <a:r>
                        <a:rPr lang="en-US" dirty="0" err="1" smtClean="0"/>
                        <a:t>SnapShot</a:t>
                      </a:r>
                      <a:r>
                        <a:rPr lang="en-US" dirty="0" smtClean="0"/>
                        <a:t> Store</a:t>
                      </a:r>
                      <a:endParaRPr lang="en-US" dirty="0"/>
                    </a:p>
                  </a:txBody>
                  <a:tcPr/>
                </a:tc>
              </a:tr>
            </a:tbl>
          </a:graphicData>
        </a:graphic>
      </p:graphicFrame>
      <p:cxnSp>
        <p:nvCxnSpPr>
          <p:cNvPr id="45" name="Straight Arrow Connector 44"/>
          <p:cNvCxnSpPr>
            <a:stCxn id="9" idx="3"/>
          </p:cNvCxnSpPr>
          <p:nvPr/>
        </p:nvCxnSpPr>
        <p:spPr>
          <a:xfrm flipH="1">
            <a:off x="5726545" y="1544390"/>
            <a:ext cx="5774" cy="8917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4167909" y="3209636"/>
            <a:ext cx="1466273" cy="1593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5634182" y="3232727"/>
            <a:ext cx="1131454" cy="192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5230091" y="5472545"/>
            <a:ext cx="1408545" cy="346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5876636" y="1731819"/>
            <a:ext cx="1974273" cy="5888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Capture changes since 100000</a:t>
            </a:r>
            <a:endParaRPr lang="en-US" dirty="0">
              <a:solidFill>
                <a:schemeClr val="tx1"/>
              </a:solidFill>
            </a:endParaRPr>
          </a:p>
        </p:txBody>
      </p:sp>
      <p:sp>
        <p:nvSpPr>
          <p:cNvPr id="54" name="Rectangle 53"/>
          <p:cNvSpPr/>
          <p:nvPr/>
        </p:nvSpPr>
        <p:spPr>
          <a:xfrm>
            <a:off x="2819399" y="3881583"/>
            <a:ext cx="1974273" cy="5888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Pull changes since 90000</a:t>
            </a:r>
            <a:endParaRPr lang="en-US" dirty="0">
              <a:solidFill>
                <a:schemeClr val="tx1"/>
              </a:solidFill>
            </a:endParaRPr>
          </a:p>
        </p:txBody>
      </p:sp>
      <p:sp>
        <p:nvSpPr>
          <p:cNvPr id="55" name="Rectangle 54"/>
          <p:cNvSpPr/>
          <p:nvPr/>
        </p:nvSpPr>
        <p:spPr>
          <a:xfrm>
            <a:off x="5915889" y="4033984"/>
            <a:ext cx="1974273" cy="5888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Pull changes since </a:t>
            </a:r>
            <a:r>
              <a:rPr lang="en-US" dirty="0" err="1" smtClean="0">
                <a:solidFill>
                  <a:schemeClr val="tx1"/>
                </a:solidFill>
              </a:rPr>
              <a:t>Ck</a:t>
            </a:r>
            <a:endParaRPr lang="en-US" dirty="0">
              <a:solidFill>
                <a:schemeClr val="tx1"/>
              </a:solidFill>
            </a:endParaRPr>
          </a:p>
        </p:txBody>
      </p:sp>
      <p:sp>
        <p:nvSpPr>
          <p:cNvPr id="56" name="Rectangle 55"/>
          <p:cNvSpPr/>
          <p:nvPr/>
        </p:nvSpPr>
        <p:spPr>
          <a:xfrm>
            <a:off x="5357091" y="5530272"/>
            <a:ext cx="1212273" cy="8543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Pull changes since Cm</a:t>
            </a:r>
            <a:endParaRPr lang="en-US" dirty="0">
              <a:solidFill>
                <a:schemeClr val="tx1"/>
              </a:solidFill>
            </a:endParaRPr>
          </a:p>
        </p:txBody>
      </p:sp>
      <p:cxnSp>
        <p:nvCxnSpPr>
          <p:cNvPr id="61" name="Straight Arrow Connector 60"/>
          <p:cNvCxnSpPr/>
          <p:nvPr/>
        </p:nvCxnSpPr>
        <p:spPr>
          <a:xfrm flipH="1">
            <a:off x="842818" y="808182"/>
            <a:ext cx="46182" cy="5611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27000" y="785091"/>
            <a:ext cx="738909" cy="2193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3" name="Rectangle 62"/>
          <p:cNvSpPr/>
          <p:nvPr/>
        </p:nvSpPr>
        <p:spPr>
          <a:xfrm>
            <a:off x="0" y="1018309"/>
            <a:ext cx="1016001" cy="1129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accent1"/>
                </a:solidFill>
              </a:rPr>
              <a:t>Source clock timer</a:t>
            </a:r>
          </a:p>
          <a:p>
            <a:pPr algn="ctr"/>
            <a:r>
              <a:rPr lang="en-US" b="1" dirty="0" smtClean="0">
                <a:solidFill>
                  <a:schemeClr val="accent1"/>
                </a:solidFill>
              </a:rPr>
              <a:t>SCN</a:t>
            </a:r>
            <a:endParaRPr lang="en-US" b="1" dirty="0">
              <a:solidFill>
                <a:schemeClr val="accent1"/>
              </a:solidFill>
            </a:endParaRPr>
          </a:p>
        </p:txBody>
      </p:sp>
      <p:sp>
        <p:nvSpPr>
          <p:cNvPr id="64" name="Rectangle 63"/>
          <p:cNvSpPr/>
          <p:nvPr/>
        </p:nvSpPr>
        <p:spPr>
          <a:xfrm>
            <a:off x="0" y="2170545"/>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30000</a:t>
            </a:r>
            <a:endParaRPr lang="en-US" dirty="0">
              <a:solidFill>
                <a:schemeClr val="tx1"/>
              </a:solidFill>
            </a:endParaRPr>
          </a:p>
        </p:txBody>
      </p:sp>
      <p:sp>
        <p:nvSpPr>
          <p:cNvPr id="65" name="Rectangle 64"/>
          <p:cNvSpPr/>
          <p:nvPr/>
        </p:nvSpPr>
        <p:spPr>
          <a:xfrm>
            <a:off x="0" y="3027220"/>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a:t>
            </a:r>
            <a:r>
              <a:rPr lang="en-US" dirty="0" smtClean="0">
                <a:solidFill>
                  <a:schemeClr val="tx1"/>
                </a:solidFill>
              </a:rPr>
              <a:t>0000</a:t>
            </a:r>
            <a:endParaRPr lang="en-US" dirty="0">
              <a:solidFill>
                <a:schemeClr val="tx1"/>
              </a:solidFill>
            </a:endParaRPr>
          </a:p>
        </p:txBody>
      </p:sp>
      <p:sp>
        <p:nvSpPr>
          <p:cNvPr id="67" name="Rectangle 66"/>
          <p:cNvSpPr/>
          <p:nvPr/>
        </p:nvSpPr>
        <p:spPr>
          <a:xfrm>
            <a:off x="0" y="3329711"/>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80000</a:t>
            </a:r>
            <a:endParaRPr lang="en-US" dirty="0">
              <a:solidFill>
                <a:schemeClr val="tx1"/>
              </a:solidFill>
            </a:endParaRPr>
          </a:p>
        </p:txBody>
      </p:sp>
      <p:sp>
        <p:nvSpPr>
          <p:cNvPr id="68" name="Rectangle 67"/>
          <p:cNvSpPr/>
          <p:nvPr/>
        </p:nvSpPr>
        <p:spPr>
          <a:xfrm>
            <a:off x="0" y="3655293"/>
            <a:ext cx="842818" cy="1639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a:t>
            </a:r>
            <a:r>
              <a:rPr lang="en-US" dirty="0" smtClean="0">
                <a:solidFill>
                  <a:schemeClr val="tx1"/>
                </a:solidFill>
              </a:rPr>
              <a:t>0000</a:t>
            </a:r>
            <a:endParaRPr lang="en-US" dirty="0">
              <a:solidFill>
                <a:schemeClr val="tx1"/>
              </a:solidFill>
            </a:endParaRPr>
          </a:p>
        </p:txBody>
      </p:sp>
      <p:sp>
        <p:nvSpPr>
          <p:cNvPr id="69" name="Rectangle 68"/>
          <p:cNvSpPr/>
          <p:nvPr/>
        </p:nvSpPr>
        <p:spPr>
          <a:xfrm>
            <a:off x="0" y="3994727"/>
            <a:ext cx="946727" cy="1154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100000</a:t>
            </a:r>
            <a:endParaRPr lang="en-US" dirty="0">
              <a:solidFill>
                <a:schemeClr val="tx1"/>
              </a:solidFill>
            </a:endParaRPr>
          </a:p>
        </p:txBody>
      </p:sp>
      <p:sp>
        <p:nvSpPr>
          <p:cNvPr id="70" name="Rectangle 69"/>
          <p:cNvSpPr/>
          <p:nvPr/>
        </p:nvSpPr>
        <p:spPr>
          <a:xfrm>
            <a:off x="-103909" y="4689765"/>
            <a:ext cx="946727" cy="228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102400</a:t>
            </a:r>
            <a:endParaRPr lang="en-US" dirty="0">
              <a:solidFill>
                <a:schemeClr val="tx1"/>
              </a:solidFill>
            </a:endParaRPr>
          </a:p>
        </p:txBody>
      </p:sp>
      <p:grpSp>
        <p:nvGrpSpPr>
          <p:cNvPr id="116" name="Group 115"/>
          <p:cNvGrpSpPr/>
          <p:nvPr/>
        </p:nvGrpSpPr>
        <p:grpSpPr>
          <a:xfrm>
            <a:off x="854364" y="4849091"/>
            <a:ext cx="1154545" cy="277091"/>
            <a:chOff x="808182" y="5299364"/>
            <a:chExt cx="1154545" cy="277091"/>
          </a:xfrm>
        </p:grpSpPr>
        <p:cxnSp>
          <p:nvCxnSpPr>
            <p:cNvPr id="107" name="Straight Arrow Connector 106"/>
            <p:cNvCxnSpPr/>
            <p:nvPr/>
          </p:nvCxnSpPr>
          <p:spPr>
            <a:xfrm flipH="1" flipV="1">
              <a:off x="808182" y="5299364"/>
              <a:ext cx="877454"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Rectangle 107"/>
            <p:cNvSpPr/>
            <p:nvPr/>
          </p:nvSpPr>
          <p:spPr>
            <a:xfrm>
              <a:off x="1235364" y="5380182"/>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Source</a:t>
              </a:r>
              <a:endParaRPr lang="en-US" sz="1200" dirty="0">
                <a:solidFill>
                  <a:schemeClr val="tx1"/>
                </a:solidFill>
              </a:endParaRPr>
            </a:p>
          </p:txBody>
        </p:sp>
      </p:grpSp>
      <p:grpSp>
        <p:nvGrpSpPr>
          <p:cNvPr id="113" name="Group 112"/>
          <p:cNvGrpSpPr/>
          <p:nvPr/>
        </p:nvGrpSpPr>
        <p:grpSpPr>
          <a:xfrm>
            <a:off x="819727" y="3073401"/>
            <a:ext cx="868218" cy="1316181"/>
            <a:chOff x="819727" y="3073401"/>
            <a:chExt cx="868218" cy="1316181"/>
          </a:xfrm>
        </p:grpSpPr>
        <p:sp>
          <p:nvSpPr>
            <p:cNvPr id="86" name="Rectangle 85"/>
            <p:cNvSpPr/>
            <p:nvPr/>
          </p:nvSpPr>
          <p:spPr>
            <a:xfrm>
              <a:off x="1156855" y="3073401"/>
              <a:ext cx="348672" cy="990599"/>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a:stCxn id="65" idx="3"/>
            </p:cNvCxnSpPr>
            <p:nvPr/>
          </p:nvCxnSpPr>
          <p:spPr>
            <a:xfrm flipV="1">
              <a:off x="842818" y="3082637"/>
              <a:ext cx="658091" cy="265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H="1">
              <a:off x="819727" y="4087091"/>
              <a:ext cx="681182" cy="11545"/>
            </a:xfrm>
            <a:prstGeom prst="line">
              <a:avLst/>
            </a:prstGeom>
          </p:spPr>
          <p:style>
            <a:lnRef idx="2">
              <a:schemeClr val="accent1"/>
            </a:lnRef>
            <a:fillRef idx="0">
              <a:schemeClr val="accent1"/>
            </a:fillRef>
            <a:effectRef idx="1">
              <a:schemeClr val="accent1"/>
            </a:effectRef>
            <a:fontRef idx="minor">
              <a:schemeClr val="tx1"/>
            </a:fontRef>
          </p:style>
        </p:cxnSp>
        <p:sp>
          <p:nvSpPr>
            <p:cNvPr id="109" name="Rectangle 108"/>
            <p:cNvSpPr/>
            <p:nvPr/>
          </p:nvSpPr>
          <p:spPr>
            <a:xfrm>
              <a:off x="960582" y="4193309"/>
              <a:ext cx="727363" cy="1962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Relay</a:t>
              </a:r>
              <a:endParaRPr lang="en-US" sz="1200" dirty="0">
                <a:solidFill>
                  <a:schemeClr val="tx1"/>
                </a:solidFill>
              </a:endParaRPr>
            </a:p>
          </p:txBody>
        </p:sp>
      </p:grpSp>
      <p:grpSp>
        <p:nvGrpSpPr>
          <p:cNvPr id="114" name="Group 113"/>
          <p:cNvGrpSpPr/>
          <p:nvPr/>
        </p:nvGrpSpPr>
        <p:grpSpPr>
          <a:xfrm>
            <a:off x="842818" y="2239819"/>
            <a:ext cx="1847273" cy="1893454"/>
            <a:chOff x="842818" y="2239819"/>
            <a:chExt cx="1847273" cy="1893454"/>
          </a:xfrm>
        </p:grpSpPr>
        <p:sp>
          <p:nvSpPr>
            <p:cNvPr id="79" name="Rectangle 78"/>
            <p:cNvSpPr/>
            <p:nvPr/>
          </p:nvSpPr>
          <p:spPr>
            <a:xfrm>
              <a:off x="2020455" y="2239819"/>
              <a:ext cx="348672" cy="1489363"/>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1" name="Straight Connector 80"/>
            <p:cNvCxnSpPr>
              <a:stCxn id="68" idx="3"/>
            </p:cNvCxnSpPr>
            <p:nvPr/>
          </p:nvCxnSpPr>
          <p:spPr>
            <a:xfrm>
              <a:off x="842818" y="3737266"/>
              <a:ext cx="1489364" cy="3461"/>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a:endCxn id="64" idx="3"/>
            </p:cNvCxnSpPr>
            <p:nvPr/>
          </p:nvCxnSpPr>
          <p:spPr>
            <a:xfrm flipH="1">
              <a:off x="842818" y="2251364"/>
              <a:ext cx="1535546" cy="1154"/>
            </a:xfrm>
            <a:prstGeom prst="line">
              <a:avLst/>
            </a:prstGeom>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1736437" y="3814618"/>
              <a:ext cx="953654" cy="31865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Bootstrap Log</a:t>
              </a:r>
              <a:endParaRPr lang="en-US" sz="1200" dirty="0">
                <a:solidFill>
                  <a:schemeClr val="tx1"/>
                </a:solidFill>
              </a:endParaRPr>
            </a:p>
          </p:txBody>
        </p:sp>
      </p:grpSp>
      <p:grpSp>
        <p:nvGrpSpPr>
          <p:cNvPr id="115" name="Group 114"/>
          <p:cNvGrpSpPr/>
          <p:nvPr/>
        </p:nvGrpSpPr>
        <p:grpSpPr>
          <a:xfrm>
            <a:off x="842818" y="785091"/>
            <a:ext cx="2413000" cy="2643909"/>
            <a:chOff x="842818" y="785091"/>
            <a:chExt cx="2413000" cy="2643909"/>
          </a:xfrm>
        </p:grpSpPr>
        <p:sp>
          <p:nvSpPr>
            <p:cNvPr id="71" name="Rectangle 70"/>
            <p:cNvSpPr/>
            <p:nvPr/>
          </p:nvSpPr>
          <p:spPr>
            <a:xfrm>
              <a:off x="2886364" y="785091"/>
              <a:ext cx="369454" cy="2632363"/>
            </a:xfrm>
            <a:prstGeom prst="rect">
              <a:avLst/>
            </a:prstGeom>
            <a:solidFill>
              <a:schemeClr val="accent6">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Connector 72"/>
            <p:cNvCxnSpPr>
              <a:endCxn id="67" idx="3"/>
            </p:cNvCxnSpPr>
            <p:nvPr/>
          </p:nvCxnSpPr>
          <p:spPr>
            <a:xfrm flipH="1" flipV="1">
              <a:off x="842818" y="3411684"/>
              <a:ext cx="2366818" cy="17316"/>
            </a:xfrm>
            <a:prstGeom prst="line">
              <a:avLst/>
            </a:prstGeom>
          </p:spPr>
          <p:style>
            <a:lnRef idx="2">
              <a:schemeClr val="accent1"/>
            </a:lnRef>
            <a:fillRef idx="0">
              <a:schemeClr val="accent1"/>
            </a:fillRef>
            <a:effectRef idx="1">
              <a:schemeClr val="accent1"/>
            </a:effectRef>
            <a:fontRef idx="minor">
              <a:schemeClr val="tx1"/>
            </a:fontRef>
          </p:style>
        </p:cxnSp>
        <p:sp>
          <p:nvSpPr>
            <p:cNvPr id="111" name="Rectangle 110"/>
            <p:cNvSpPr/>
            <p:nvPr/>
          </p:nvSpPr>
          <p:spPr>
            <a:xfrm>
              <a:off x="1831110" y="826655"/>
              <a:ext cx="953654" cy="31865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Bootstrap Snapshot</a:t>
              </a:r>
              <a:endParaRPr lang="en-US" sz="1200" dirty="0">
                <a:solidFill>
                  <a:schemeClr val="tx1"/>
                </a:solidFill>
              </a:endParaRPr>
            </a:p>
          </p:txBody>
        </p:sp>
      </p:grpSp>
    </p:spTree>
    <p:extLst>
      <p:ext uri="{BB962C8B-B14F-4D97-AF65-F5344CB8AC3E}">
        <p14:creationId xmlns:p14="http://schemas.microsoft.com/office/powerpoint/2010/main" val="18551933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33" grpId="0" animBg="1"/>
      <p:bldP spid="32" grpId="0" animBg="1"/>
      <p:bldP spid="53" grpId="0"/>
      <p:bldP spid="54" grpId="0"/>
      <p:bldP spid="55" grpId="0"/>
      <p:bldP spid="5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Server</a:t>
            </a:r>
            <a:r>
              <a:rPr lang="en-US" dirty="0" smtClean="0"/>
              <a:t>:</a:t>
            </a:r>
            <a:endParaRPr lang="en-US" dirty="0"/>
          </a:p>
        </p:txBody>
      </p:sp>
      <p:sp>
        <p:nvSpPr>
          <p:cNvPr id="3" name="Content Placeholder 2"/>
          <p:cNvSpPr>
            <a:spLocks noGrp="1"/>
          </p:cNvSpPr>
          <p:nvPr>
            <p:ph idx="1"/>
          </p:nvPr>
        </p:nvSpPr>
        <p:spPr>
          <a:xfrm>
            <a:off x="457200" y="1103281"/>
            <a:ext cx="8229600" cy="1131919"/>
          </a:xfrm>
        </p:spPr>
        <p:txBody>
          <a:bodyPr>
            <a:normAutofit/>
          </a:bodyPr>
          <a:lstStyle/>
          <a:p>
            <a:r>
              <a:rPr lang="en-US" i="1" dirty="0" smtClean="0"/>
              <a:t>G</a:t>
            </a:r>
            <a:r>
              <a:rPr lang="en-US" dirty="0" smtClean="0"/>
              <a:t>enerate </a:t>
            </a:r>
            <a:r>
              <a:rPr lang="en-US" dirty="0" smtClean="0">
                <a:solidFill>
                  <a:schemeClr val="accent3"/>
                </a:solidFill>
              </a:rPr>
              <a:t>consistent snapshots and consolidated deltas </a:t>
            </a:r>
            <a:r>
              <a:rPr lang="en-US" dirty="0" smtClean="0">
                <a:solidFill>
                  <a:srgbClr val="000000"/>
                </a:solidFill>
              </a:rPr>
              <a:t>during </a:t>
            </a:r>
            <a:r>
              <a:rPr lang="en-US" dirty="0" smtClean="0">
                <a:solidFill>
                  <a:schemeClr val="accent1"/>
                </a:solidFill>
              </a:rPr>
              <a:t>continuous updates </a:t>
            </a:r>
            <a:r>
              <a:rPr lang="en-US" dirty="0" smtClean="0">
                <a:solidFill>
                  <a:srgbClr val="000000"/>
                </a:solidFill>
              </a:rPr>
              <a:t>with </a:t>
            </a:r>
            <a:r>
              <a:rPr lang="en-US" dirty="0" smtClean="0">
                <a:solidFill>
                  <a:schemeClr val="accent2"/>
                </a:solidFill>
              </a:rPr>
              <a:t>long-running queries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47</a:t>
            </a:fld>
            <a:endParaRPr lang="en-US" dirty="0"/>
          </a:p>
        </p:txBody>
      </p:sp>
      <p:grpSp>
        <p:nvGrpSpPr>
          <p:cNvPr id="16" name="Group 103"/>
          <p:cNvGrpSpPr/>
          <p:nvPr/>
        </p:nvGrpSpPr>
        <p:grpSpPr>
          <a:xfrm>
            <a:off x="722265" y="2390775"/>
            <a:ext cx="2740453" cy="914401"/>
            <a:chOff x="2187147" y="1371600"/>
            <a:chExt cx="2740453" cy="914401"/>
          </a:xfrm>
        </p:grpSpPr>
        <p:sp>
          <p:nvSpPr>
            <p:cNvPr id="17" name="Rectangle 1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19" name="Rectangle 18"/>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21" name="Table 20"/>
          <p:cNvGraphicFramePr>
            <a:graphicFrameLocks noGrp="1"/>
          </p:cNvGraphicFramePr>
          <p:nvPr>
            <p:extLst>
              <p:ext uri="{D42A27DB-BD31-4B8C-83A1-F6EECF244321}">
                <p14:modId xmlns:p14="http://schemas.microsoft.com/office/powerpoint/2010/main" val="1252105686"/>
              </p:ext>
            </p:extLst>
          </p:nvPr>
        </p:nvGraphicFramePr>
        <p:xfrm>
          <a:off x="889239" y="2873369"/>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22" name="Group 104"/>
          <p:cNvGrpSpPr/>
          <p:nvPr/>
        </p:nvGrpSpPr>
        <p:grpSpPr>
          <a:xfrm>
            <a:off x="2159000" y="3305176"/>
            <a:ext cx="1054619" cy="631824"/>
            <a:chOff x="3009382" y="2475593"/>
            <a:chExt cx="1054619" cy="631824"/>
          </a:xfrm>
        </p:grpSpPr>
        <p:sp>
          <p:nvSpPr>
            <p:cNvPr id="23" name="TextBox 22"/>
            <p:cNvSpPr txBox="1"/>
            <p:nvPr/>
          </p:nvSpPr>
          <p:spPr>
            <a:xfrm>
              <a:off x="3076577" y="2551236"/>
              <a:ext cx="987424" cy="523220"/>
            </a:xfrm>
            <a:prstGeom prst="rect">
              <a:avLst/>
            </a:prstGeom>
            <a:noFill/>
          </p:spPr>
          <p:txBody>
            <a:bodyPr wrap="square" rtlCol="0">
              <a:spAutoFit/>
            </a:bodyPr>
            <a:lstStyle/>
            <a:p>
              <a:r>
                <a:rPr lang="en-US" sz="1400" dirty="0" smtClean="0">
                  <a:solidFill>
                    <a:srgbClr val="8CC63F"/>
                  </a:solidFill>
                </a:rPr>
                <a:t>Read</a:t>
              </a:r>
            </a:p>
            <a:p>
              <a:r>
                <a:rPr lang="en-US" sz="1400" dirty="0" smtClean="0">
                  <a:solidFill>
                    <a:srgbClr val="8CC63F"/>
                  </a:solidFill>
                </a:rPr>
                <a:t>Changes</a:t>
              </a:r>
              <a:endParaRPr lang="en-US" sz="1400" dirty="0">
                <a:solidFill>
                  <a:srgbClr val="8CC63F"/>
                </a:solidFill>
              </a:endParaRPr>
            </a:p>
          </p:txBody>
        </p:sp>
        <p:cxnSp>
          <p:nvCxnSpPr>
            <p:cNvPr id="24" name="Straight Arrow Connector 23"/>
            <p:cNvCxnSpPr>
              <a:stCxn id="19" idx="2"/>
              <a:endCxn id="28" idx="0"/>
            </p:cNvCxnSpPr>
            <p:nvPr/>
          </p:nvCxnSpPr>
          <p:spPr>
            <a:xfrm rot="5400000">
              <a:off x="2695141" y="2789834"/>
              <a:ext cx="631824" cy="3342"/>
            </a:xfrm>
            <a:prstGeom prst="straightConnector1">
              <a:avLst/>
            </a:prstGeom>
            <a:ln>
              <a:headEnd type="none"/>
              <a:tailEnd type="arrow"/>
            </a:ln>
          </p:spPr>
          <p:style>
            <a:lnRef idx="2">
              <a:schemeClr val="accent2"/>
            </a:lnRef>
            <a:fillRef idx="0">
              <a:schemeClr val="accent2"/>
            </a:fillRef>
            <a:effectRef idx="1">
              <a:schemeClr val="accent2"/>
            </a:effectRef>
            <a:fontRef idx="minor">
              <a:schemeClr val="tx1"/>
            </a:fontRef>
          </p:style>
        </p:cxnSp>
      </p:grpSp>
      <p:sp>
        <p:nvSpPr>
          <p:cNvPr id="28" name="Rounded Rectangle 27"/>
          <p:cNvSpPr/>
          <p:nvPr/>
        </p:nvSpPr>
        <p:spPr>
          <a:xfrm>
            <a:off x="1104900" y="3937000"/>
            <a:ext cx="2108200" cy="50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 Writer</a:t>
            </a:r>
            <a:endParaRPr lang="en-US" dirty="0"/>
          </a:p>
        </p:txBody>
      </p:sp>
      <p:cxnSp>
        <p:nvCxnSpPr>
          <p:cNvPr id="34" name="Straight Arrow Connector 33"/>
          <p:cNvCxnSpPr>
            <a:stCxn id="28" idx="2"/>
            <a:endCxn id="32" idx="1"/>
          </p:cNvCxnSpPr>
          <p:nvPr/>
        </p:nvCxnSpPr>
        <p:spPr>
          <a:xfrm rot="16200000" flipH="1">
            <a:off x="2009775" y="4594225"/>
            <a:ext cx="304800" cy="635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6" name="Rounded Rectangle 35"/>
          <p:cNvSpPr/>
          <p:nvPr/>
        </p:nvSpPr>
        <p:spPr>
          <a:xfrm>
            <a:off x="3543300" y="5473700"/>
            <a:ext cx="2108200" cy="508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Log Applier</a:t>
            </a:r>
            <a:endParaRPr lang="en-US" dirty="0"/>
          </a:p>
        </p:txBody>
      </p:sp>
      <p:cxnSp>
        <p:nvCxnSpPr>
          <p:cNvPr id="38" name="Shape 37"/>
          <p:cNvCxnSpPr>
            <a:stCxn id="32" idx="3"/>
            <a:endCxn id="36" idx="1"/>
          </p:cNvCxnSpPr>
          <p:nvPr/>
        </p:nvCxnSpPr>
        <p:spPr>
          <a:xfrm rot="16200000" flipH="1">
            <a:off x="2676525" y="4860925"/>
            <a:ext cx="355600" cy="137795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3" name="Group 42"/>
          <p:cNvGrpSpPr/>
          <p:nvPr/>
        </p:nvGrpSpPr>
        <p:grpSpPr>
          <a:xfrm>
            <a:off x="723900" y="3543300"/>
            <a:ext cx="7950200" cy="2616200"/>
            <a:chOff x="723900" y="3543300"/>
            <a:chExt cx="7950200" cy="2616200"/>
          </a:xfrm>
        </p:grpSpPr>
        <p:grpSp>
          <p:nvGrpSpPr>
            <p:cNvPr id="27" name="Group 26"/>
            <p:cNvGrpSpPr/>
            <p:nvPr/>
          </p:nvGrpSpPr>
          <p:grpSpPr>
            <a:xfrm>
              <a:off x="723900" y="3543300"/>
              <a:ext cx="7950200" cy="2616200"/>
              <a:chOff x="723900" y="3543300"/>
              <a:chExt cx="7950200" cy="2616200"/>
            </a:xfrm>
          </p:grpSpPr>
          <p:sp>
            <p:nvSpPr>
              <p:cNvPr id="25" name="Rectangle 24"/>
              <p:cNvSpPr/>
              <p:nvPr/>
            </p:nvSpPr>
            <p:spPr>
              <a:xfrm>
                <a:off x="723900" y="3556000"/>
                <a:ext cx="7950200" cy="26035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759200" y="3543300"/>
                <a:ext cx="1676400" cy="4572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Bootstrap server</a:t>
                </a:r>
              </a:p>
            </p:txBody>
          </p:sp>
        </p:grpSp>
        <p:sp>
          <p:nvSpPr>
            <p:cNvPr id="32" name="Can 31"/>
            <p:cNvSpPr/>
            <p:nvPr/>
          </p:nvSpPr>
          <p:spPr>
            <a:xfrm>
              <a:off x="1104900" y="4749800"/>
              <a:ext cx="2120900" cy="6223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 Storage</a:t>
              </a:r>
              <a:endParaRPr lang="en-US" dirty="0"/>
            </a:p>
          </p:txBody>
        </p:sp>
        <p:sp>
          <p:nvSpPr>
            <p:cNvPr id="39" name="Can 38"/>
            <p:cNvSpPr/>
            <p:nvPr/>
          </p:nvSpPr>
          <p:spPr>
            <a:xfrm>
              <a:off x="6045200" y="4775200"/>
              <a:ext cx="2120900" cy="6223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Snapshot Storage</a:t>
              </a:r>
              <a:endParaRPr lang="en-US" dirty="0"/>
            </a:p>
          </p:txBody>
        </p:sp>
      </p:grpSp>
      <p:cxnSp>
        <p:nvCxnSpPr>
          <p:cNvPr id="41" name="Shape 40"/>
          <p:cNvCxnSpPr>
            <a:stCxn id="36" idx="3"/>
            <a:endCxn id="39" idx="3"/>
          </p:cNvCxnSpPr>
          <p:nvPr/>
        </p:nvCxnSpPr>
        <p:spPr>
          <a:xfrm flipV="1">
            <a:off x="5651500" y="5397500"/>
            <a:ext cx="1454150" cy="330200"/>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42" name="Rounded Rectangle 41"/>
          <p:cNvSpPr/>
          <p:nvPr/>
        </p:nvSpPr>
        <p:spPr>
          <a:xfrm>
            <a:off x="6057900" y="3975100"/>
            <a:ext cx="2108200" cy="50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grpSp>
        <p:nvGrpSpPr>
          <p:cNvPr id="46" name="Group 45"/>
          <p:cNvGrpSpPr/>
          <p:nvPr/>
        </p:nvGrpSpPr>
        <p:grpSpPr>
          <a:xfrm>
            <a:off x="3225800" y="3924300"/>
            <a:ext cx="2832100" cy="1136650"/>
            <a:chOff x="3225800" y="3924300"/>
            <a:chExt cx="2832100" cy="1136650"/>
          </a:xfrm>
        </p:grpSpPr>
        <p:cxnSp>
          <p:nvCxnSpPr>
            <p:cNvPr id="44" name="Elbow Connector 43"/>
            <p:cNvCxnSpPr>
              <a:stCxn id="32" idx="4"/>
              <a:endCxn id="42" idx="1"/>
            </p:cNvCxnSpPr>
            <p:nvPr/>
          </p:nvCxnSpPr>
          <p:spPr>
            <a:xfrm flipV="1">
              <a:off x="3225800" y="4229100"/>
              <a:ext cx="2832100" cy="831850"/>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4610100" y="3924300"/>
              <a:ext cx="1358900" cy="5969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Read</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2"/>
                  </a:solidFill>
                  <a:latin typeface="Arial" pitchFamily="34" charset="0"/>
                  <a:cs typeface="Arial" pitchFamily="34" charset="0"/>
                </a:rPr>
                <a:t>r</a:t>
              </a:r>
              <a:r>
                <a:rPr kumimoji="0" lang="en-US" sz="1600" b="0" i="0" u="none" strike="noStrike" kern="1200" cap="none" spc="0" normalizeH="0" baseline="0" noProof="0" dirty="0" err="1" smtClean="0">
                  <a:ln>
                    <a:noFill/>
                  </a:ln>
                  <a:solidFill>
                    <a:schemeClr val="accent2"/>
                  </a:solidFill>
                  <a:effectLst/>
                  <a:uLnTx/>
                  <a:uFillTx/>
                  <a:latin typeface="Arial" pitchFamily="34" charset="0"/>
                  <a:ea typeface="+mn-ea"/>
                  <a:cs typeface="Arial" pitchFamily="34" charset="0"/>
                </a:rPr>
                <a:t>ecent</a:t>
              </a: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 events</a:t>
              </a:r>
            </a:p>
          </p:txBody>
        </p:sp>
      </p:grpSp>
      <p:grpSp>
        <p:nvGrpSpPr>
          <p:cNvPr id="47" name="Group 139"/>
          <p:cNvGrpSpPr/>
          <p:nvPr/>
        </p:nvGrpSpPr>
        <p:grpSpPr>
          <a:xfrm>
            <a:off x="6058420" y="1855898"/>
            <a:ext cx="2084251" cy="1581419"/>
            <a:chOff x="5833535" y="1034782"/>
            <a:chExt cx="2084251" cy="1581419"/>
          </a:xfrm>
        </p:grpSpPr>
        <p:grpSp>
          <p:nvGrpSpPr>
            <p:cNvPr id="48" name="Group 107"/>
            <p:cNvGrpSpPr/>
            <p:nvPr/>
          </p:nvGrpSpPr>
          <p:grpSpPr>
            <a:xfrm>
              <a:off x="5985935" y="1164111"/>
              <a:ext cx="1931851" cy="1452090"/>
              <a:chOff x="5985935" y="1138710"/>
              <a:chExt cx="1931851" cy="1452090"/>
            </a:xfrm>
          </p:grpSpPr>
          <p:sp>
            <p:nvSpPr>
              <p:cNvPr id="51" name="TextBox 50"/>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2" name="Rectangle 51"/>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3" name="Rectangle 52"/>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4" name="Straight Arrow Connector 53"/>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49" name="Rectangle 48"/>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0" name="Rectangle 49"/>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57" name="Group 104"/>
          <p:cNvGrpSpPr/>
          <p:nvPr/>
        </p:nvGrpSpPr>
        <p:grpSpPr>
          <a:xfrm>
            <a:off x="6604000" y="3355976"/>
            <a:ext cx="1054619" cy="631824"/>
            <a:chOff x="3009382" y="2475593"/>
            <a:chExt cx="1054619" cy="631824"/>
          </a:xfrm>
        </p:grpSpPr>
        <p:sp>
          <p:nvSpPr>
            <p:cNvPr id="58" name="TextBox 57"/>
            <p:cNvSpPr txBox="1"/>
            <p:nvPr/>
          </p:nvSpPr>
          <p:spPr>
            <a:xfrm>
              <a:off x="3076577" y="2665536"/>
              <a:ext cx="987424" cy="307777"/>
            </a:xfrm>
            <a:prstGeom prst="rect">
              <a:avLst/>
            </a:prstGeom>
            <a:noFill/>
          </p:spPr>
          <p:txBody>
            <a:bodyPr wrap="square" rtlCol="0">
              <a:spAutoFit/>
            </a:bodyPr>
            <a:lstStyle/>
            <a:p>
              <a:r>
                <a:rPr lang="en-US" sz="1400" dirty="0" smtClean="0">
                  <a:solidFill>
                    <a:srgbClr val="8CC63F"/>
                  </a:solidFill>
                </a:rPr>
                <a:t>Bootstrap</a:t>
              </a:r>
              <a:endParaRPr lang="en-US" sz="1400" dirty="0">
                <a:solidFill>
                  <a:srgbClr val="8CC63F"/>
                </a:solidFill>
              </a:endParaRPr>
            </a:p>
          </p:txBody>
        </p:sp>
        <p:cxnSp>
          <p:nvCxnSpPr>
            <p:cNvPr id="59" name="Straight Arrow Connector 58"/>
            <p:cNvCxnSpPr/>
            <p:nvPr/>
          </p:nvCxnSpPr>
          <p:spPr>
            <a:xfrm rot="5400000">
              <a:off x="2695141" y="2789834"/>
              <a:ext cx="631824" cy="334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cxnSp>
        <p:nvCxnSpPr>
          <p:cNvPr id="61" name="Straight Arrow Connector 60"/>
          <p:cNvCxnSpPr>
            <a:stCxn id="39" idx="1"/>
            <a:endCxn id="42" idx="2"/>
          </p:cNvCxnSpPr>
          <p:nvPr/>
        </p:nvCxnSpPr>
        <p:spPr>
          <a:xfrm rot="5400000" flipH="1" flipV="1">
            <a:off x="6962775" y="4625975"/>
            <a:ext cx="292100" cy="63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213100" y="4749800"/>
            <a:ext cx="1358900" cy="5969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Replay</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events</a:t>
            </a:r>
          </a:p>
        </p:txBody>
      </p:sp>
      <p:sp>
        <p:nvSpPr>
          <p:cNvPr id="5" name="Footer Placeholder 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1825950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1"/>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nodeType="afterEffect">
                                  <p:stCondLst>
                                    <p:cond delay="1000"/>
                                  </p:stCondLst>
                                  <p:childTnLst>
                                    <p:set>
                                      <p:cBhvr>
                                        <p:cTn id="57" dur="1" fill="hold">
                                          <p:stCondLst>
                                            <p:cond delay="0"/>
                                          </p:stCondLst>
                                        </p:cTn>
                                        <p:tgtEl>
                                          <p:spTgt spid="41"/>
                                        </p:tgtEl>
                                        <p:attrNameLst>
                                          <p:attrName>style.visibility</p:attrName>
                                        </p:attrNameLst>
                                      </p:cBhvr>
                                      <p:to>
                                        <p:strVal val="visible"/>
                                      </p:to>
                                    </p:set>
                                  </p:childTnLst>
                                </p:cTn>
                              </p:par>
                            </p:childTnLst>
                          </p:cTn>
                        </p:par>
                        <p:par>
                          <p:cTn id="58" fill="hold">
                            <p:stCondLst>
                              <p:cond delay="1000"/>
                            </p:stCondLst>
                            <p:childTnLst>
                              <p:par>
                                <p:cTn id="59" presetID="1" presetClass="exit" presetSubtype="0" fill="hold" nodeType="afterEffect">
                                  <p:stCondLst>
                                    <p:cond delay="1000"/>
                                  </p:stCondLst>
                                  <p:childTnLst>
                                    <p:set>
                                      <p:cBhvr>
                                        <p:cTn id="60" dur="1" fill="hold">
                                          <p:stCondLst>
                                            <p:cond delay="0"/>
                                          </p:stCondLst>
                                        </p:cTn>
                                        <p:tgtEl>
                                          <p:spTgt spid="41"/>
                                        </p:tgtEl>
                                        <p:attrNameLst>
                                          <p:attrName>style.visibility</p:attrName>
                                        </p:attrNameLst>
                                      </p:cBhvr>
                                      <p:to>
                                        <p:strVal val="hidden"/>
                                      </p:to>
                                    </p:set>
                                  </p:childTnLst>
                                </p:cTn>
                              </p:par>
                            </p:childTnLst>
                          </p:cTn>
                        </p:par>
                        <p:par>
                          <p:cTn id="61" fill="hold">
                            <p:stCondLst>
                              <p:cond delay="2000"/>
                            </p:stCondLst>
                            <p:childTnLst>
                              <p:par>
                                <p:cTn id="62" presetID="1" presetClass="entr" presetSubtype="0" fill="hold" nodeType="afterEffect">
                                  <p:stCondLst>
                                    <p:cond delay="100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2" grpId="0" animBg="1"/>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External Indexes</a:t>
            </a:r>
            <a:endParaRPr lang="en-US" dirty="0"/>
          </a:p>
        </p:txBody>
      </p:sp>
      <p:sp>
        <p:nvSpPr>
          <p:cNvPr id="3" name="Content Placeholder 2"/>
          <p:cNvSpPr>
            <a:spLocks noGrp="1"/>
          </p:cNvSpPr>
          <p:nvPr>
            <p:ph idx="1"/>
          </p:nvPr>
        </p:nvSpPr>
        <p:spPr>
          <a:xfrm>
            <a:off x="457200" y="1331881"/>
            <a:ext cx="4059391" cy="1766919"/>
          </a:xfrm>
        </p:spPr>
        <p:txBody>
          <a:bodyPr/>
          <a:lstStyle/>
          <a:p>
            <a:r>
              <a:rPr lang="en-US" dirty="0" smtClean="0"/>
              <a:t>Description</a:t>
            </a:r>
          </a:p>
          <a:p>
            <a:pPr lvl="1"/>
            <a:r>
              <a:rPr lang="en-US" dirty="0" smtClean="0"/>
              <a:t>Full-text and faceted search over profile data</a:t>
            </a:r>
          </a:p>
          <a:p>
            <a:pPr lvl="1"/>
            <a:r>
              <a:rPr lang="en-US" dirty="0" smtClean="0"/>
              <a:t>Social graph search</a:t>
            </a:r>
          </a:p>
        </p:txBody>
      </p:sp>
      <p:sp>
        <p:nvSpPr>
          <p:cNvPr id="4" name="Slide Number Placeholder 3"/>
          <p:cNvSpPr>
            <a:spLocks noGrp="1"/>
          </p:cNvSpPr>
          <p:nvPr>
            <p:ph type="sldNum" sz="quarter" idx="12"/>
          </p:nvPr>
        </p:nvSpPr>
        <p:spPr/>
        <p:txBody>
          <a:bodyPr/>
          <a:lstStyle/>
          <a:p>
            <a:fld id="{75897B0D-BA2C-2244-86F3-025175B80EAC}" type="slidenum">
              <a:rPr lang="en-US" smtClean="0"/>
              <a:pPr/>
              <a:t>5</a:t>
            </a:fld>
            <a:endParaRPr lang="en-US" dirty="0"/>
          </a:p>
        </p:txBody>
      </p:sp>
      <p:sp>
        <p:nvSpPr>
          <p:cNvPr id="5" name="Can 4"/>
          <p:cNvSpPr/>
          <p:nvPr/>
        </p:nvSpPr>
        <p:spPr>
          <a:xfrm>
            <a:off x="4503979" y="4524866"/>
            <a:ext cx="992581" cy="864420"/>
          </a:xfrm>
          <a:prstGeom prst="can">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Members</a:t>
            </a:r>
          </a:p>
        </p:txBody>
      </p:sp>
      <p:grpSp>
        <p:nvGrpSpPr>
          <p:cNvPr id="69" name="Group 68"/>
          <p:cNvGrpSpPr/>
          <p:nvPr/>
        </p:nvGrpSpPr>
        <p:grpSpPr>
          <a:xfrm>
            <a:off x="4181929" y="2558143"/>
            <a:ext cx="975217" cy="1968502"/>
            <a:chOff x="4394465" y="2854096"/>
            <a:chExt cx="757776" cy="1670770"/>
          </a:xfrm>
        </p:grpSpPr>
        <p:cxnSp>
          <p:nvCxnSpPr>
            <p:cNvPr id="8" name="Straight Arrow Connector 7"/>
            <p:cNvCxnSpPr/>
            <p:nvPr/>
          </p:nvCxnSpPr>
          <p:spPr>
            <a:xfrm rot="5400000">
              <a:off x="4295485" y="3685761"/>
              <a:ext cx="1670770" cy="7439"/>
            </a:xfrm>
            <a:prstGeom prst="straightConnector1">
              <a:avLst/>
            </a:prstGeom>
            <a:ln>
              <a:solidFill>
                <a:schemeClr val="accent3"/>
              </a:solidFill>
              <a:tailEnd type="arrow"/>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4394465" y="3639102"/>
              <a:ext cx="757776" cy="59762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Update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skills</a:t>
              </a:r>
            </a:p>
          </p:txBody>
        </p:sp>
      </p:grpSp>
      <p:pic>
        <p:nvPicPr>
          <p:cNvPr id="45" name="Picture 44"/>
          <p:cNvPicPr>
            <a:picLocks noChangeAspect="1"/>
          </p:cNvPicPr>
          <p:nvPr/>
        </p:nvPicPr>
        <p:blipFill>
          <a:blip r:embed="rId3"/>
          <a:stretch>
            <a:fillRect/>
          </a:stretch>
        </p:blipFill>
        <p:spPr>
          <a:xfrm>
            <a:off x="-677112" y="-8265801"/>
            <a:ext cx="928840" cy="1828800"/>
          </a:xfrm>
          <a:prstGeom prst="rect">
            <a:avLst/>
          </a:prstGeom>
        </p:spPr>
      </p:pic>
      <p:grpSp>
        <p:nvGrpSpPr>
          <p:cNvPr id="70" name="Group 69"/>
          <p:cNvGrpSpPr/>
          <p:nvPr/>
        </p:nvGrpSpPr>
        <p:grpSpPr>
          <a:xfrm>
            <a:off x="7639555" y="2512786"/>
            <a:ext cx="1097641" cy="2930071"/>
            <a:chOff x="7970531" y="2794001"/>
            <a:chExt cx="1173468" cy="2381276"/>
          </a:xfrm>
        </p:grpSpPr>
        <p:cxnSp>
          <p:nvCxnSpPr>
            <p:cNvPr id="23" name="Elbow Connector 22"/>
            <p:cNvCxnSpPr/>
            <p:nvPr/>
          </p:nvCxnSpPr>
          <p:spPr>
            <a:xfrm rot="5400000" flipH="1" flipV="1">
              <a:off x="6780536" y="3983996"/>
              <a:ext cx="2381276" cy="1285"/>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51" name="TextBox 50"/>
            <p:cNvSpPr txBox="1"/>
            <p:nvPr/>
          </p:nvSpPr>
          <p:spPr>
            <a:xfrm>
              <a:off x="8010070" y="3682646"/>
              <a:ext cx="1133929" cy="107985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Recruiters</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rgbClr val="8CC63F"/>
                  </a:solidFill>
                  <a:latin typeface="Arial" pitchFamily="34" charset="0"/>
                  <a:cs typeface="Arial" pitchFamily="34" charset="0"/>
                </a:rPr>
                <a:t>Search</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Results</a:t>
              </a:r>
            </a:p>
          </p:txBody>
        </p:sp>
      </p:grpSp>
      <p:grpSp>
        <p:nvGrpSpPr>
          <p:cNvPr id="67" name="Group 66"/>
          <p:cNvGrpSpPr/>
          <p:nvPr/>
        </p:nvGrpSpPr>
        <p:grpSpPr>
          <a:xfrm>
            <a:off x="5000271" y="5389286"/>
            <a:ext cx="1984540" cy="561571"/>
            <a:chOff x="5059709" y="5389286"/>
            <a:chExt cx="1745891" cy="561571"/>
          </a:xfrm>
        </p:grpSpPr>
        <p:cxnSp>
          <p:nvCxnSpPr>
            <p:cNvPr id="15" name="Shape 14"/>
            <p:cNvCxnSpPr>
              <a:stCxn id="5" idx="3"/>
            </p:cNvCxnSpPr>
            <p:nvPr/>
          </p:nvCxnSpPr>
          <p:spPr>
            <a:xfrm rot="16200000" flipH="1">
              <a:off x="5793920" y="4655075"/>
              <a:ext cx="277469" cy="174589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65" name="TextBox 64"/>
            <p:cNvSpPr txBox="1"/>
            <p:nvPr/>
          </p:nvSpPr>
          <p:spPr>
            <a:xfrm>
              <a:off x="5885270" y="5551360"/>
              <a:ext cx="757776"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72" name="Alternate Process 71"/>
          <p:cNvSpPr/>
          <p:nvPr/>
        </p:nvSpPr>
        <p:spPr>
          <a:xfrm rot="5400000">
            <a:off x="4985749" y="1671997"/>
            <a:ext cx="382813" cy="1273809"/>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Profile</a:t>
            </a:r>
            <a:endParaRPr lang="en-US" dirty="0"/>
          </a:p>
        </p:txBody>
      </p:sp>
      <p:sp>
        <p:nvSpPr>
          <p:cNvPr id="82" name="Alternate Process 81"/>
          <p:cNvSpPr/>
          <p:nvPr/>
        </p:nvSpPr>
        <p:spPr>
          <a:xfrm rot="5400000">
            <a:off x="7428774" y="1337175"/>
            <a:ext cx="382813" cy="192560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Corporate Portal</a:t>
            </a:r>
            <a:endParaRPr lang="en-US" dirty="0"/>
          </a:p>
        </p:txBody>
      </p:sp>
      <p:sp>
        <p:nvSpPr>
          <p:cNvPr id="83" name="Parallelogram 82"/>
          <p:cNvSpPr/>
          <p:nvPr/>
        </p:nvSpPr>
        <p:spPr>
          <a:xfrm>
            <a:off x="6982783" y="5439226"/>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sp>
        <p:nvSpPr>
          <p:cNvPr id="6" name="Footer Placeholder 5"/>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2464356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2" grpId="0" animBg="1"/>
      <p:bldP spid="82"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 Cases</a:t>
            </a:r>
            <a:endParaRPr lang="en-US" dirty="0"/>
          </a:p>
        </p:txBody>
      </p:sp>
      <p:sp>
        <p:nvSpPr>
          <p:cNvPr id="3" name="Content Placeholder 2"/>
          <p:cNvSpPr>
            <a:spLocks noGrp="1"/>
          </p:cNvSpPr>
          <p:nvPr>
            <p:ph idx="1"/>
          </p:nvPr>
        </p:nvSpPr>
        <p:spPr>
          <a:xfrm>
            <a:off x="457200" y="1331881"/>
            <a:ext cx="4384544" cy="1247619"/>
          </a:xfrm>
        </p:spPr>
        <p:txBody>
          <a:bodyPr/>
          <a:lstStyle/>
          <a:p>
            <a:r>
              <a:rPr lang="en-US" dirty="0" smtClean="0"/>
              <a:t>Replication for read scaling with cache maintenance</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6</a:t>
            </a:fld>
            <a:endParaRPr lang="en-US" dirty="0"/>
          </a:p>
        </p:txBody>
      </p:sp>
      <p:grpSp>
        <p:nvGrpSpPr>
          <p:cNvPr id="26" name="Group 25"/>
          <p:cNvGrpSpPr/>
          <p:nvPr/>
        </p:nvGrpSpPr>
        <p:grpSpPr>
          <a:xfrm>
            <a:off x="3901854" y="3958543"/>
            <a:ext cx="4916712" cy="2172357"/>
            <a:chOff x="4100286" y="3573490"/>
            <a:chExt cx="4916712" cy="2170484"/>
          </a:xfrm>
        </p:grpSpPr>
        <p:sp>
          <p:nvSpPr>
            <p:cNvPr id="5" name="Can 4"/>
            <p:cNvSpPr/>
            <p:nvPr/>
          </p:nvSpPr>
          <p:spPr>
            <a:xfrm>
              <a:off x="4100286" y="5380261"/>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sp>
          <p:nvSpPr>
            <p:cNvPr id="6" name="Can 5"/>
            <p:cNvSpPr/>
            <p:nvPr/>
          </p:nvSpPr>
          <p:spPr>
            <a:xfrm>
              <a:off x="4161514" y="4291412"/>
              <a:ext cx="946823" cy="37096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Groups</a:t>
              </a:r>
            </a:p>
          </p:txBody>
        </p:sp>
        <p:sp>
          <p:nvSpPr>
            <p:cNvPr id="7" name="Can 6"/>
            <p:cNvSpPr/>
            <p:nvPr/>
          </p:nvSpPr>
          <p:spPr>
            <a:xfrm>
              <a:off x="4197795" y="3745176"/>
              <a:ext cx="874260" cy="369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Comps</a:t>
              </a:r>
            </a:p>
          </p:txBody>
        </p:sp>
        <p:cxnSp>
          <p:nvCxnSpPr>
            <p:cNvPr id="8" name="Elbow Connector 521"/>
            <p:cNvCxnSpPr>
              <a:stCxn id="5" idx="4"/>
              <a:endCxn id="13" idx="1"/>
            </p:cNvCxnSpPr>
            <p:nvPr/>
          </p:nvCxnSpPr>
          <p:spPr>
            <a:xfrm flipV="1">
              <a:off x="5169565" y="5015141"/>
              <a:ext cx="1522942" cy="546977"/>
            </a:xfrm>
            <a:prstGeom prst="bentConnector3">
              <a:avLst>
                <a:gd name="adj1" fmla="val 57818"/>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9" name="Elbow Connector 8"/>
            <p:cNvCxnSpPr>
              <a:stCxn id="6" idx="4"/>
              <a:endCxn id="13" idx="1"/>
            </p:cNvCxnSpPr>
            <p:nvPr/>
          </p:nvCxnSpPr>
          <p:spPr>
            <a:xfrm>
              <a:off x="5108337" y="4476896"/>
              <a:ext cx="1584170" cy="538245"/>
            </a:xfrm>
            <a:prstGeom prst="bentConnector3">
              <a:avLst>
                <a:gd name="adj1" fmla="val 58768"/>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10" name="Elbow Connector 9"/>
            <p:cNvCxnSpPr>
              <a:stCxn id="7" idx="4"/>
              <a:endCxn id="13" idx="1"/>
            </p:cNvCxnSpPr>
            <p:nvPr/>
          </p:nvCxnSpPr>
          <p:spPr>
            <a:xfrm>
              <a:off x="5072055" y="3929753"/>
              <a:ext cx="1620452" cy="1085388"/>
            </a:xfrm>
            <a:prstGeom prst="bentConnector3">
              <a:avLst>
                <a:gd name="adj1" fmla="val 59796"/>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1" name="Can 10"/>
            <p:cNvSpPr/>
            <p:nvPr/>
          </p:nvSpPr>
          <p:spPr>
            <a:xfrm>
              <a:off x="7803425" y="4615240"/>
              <a:ext cx="1036726" cy="7917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Search Data DB</a:t>
              </a:r>
            </a:p>
          </p:txBody>
        </p:sp>
        <p:cxnSp>
          <p:nvCxnSpPr>
            <p:cNvPr id="12" name="Shape 571"/>
            <p:cNvCxnSpPr>
              <a:stCxn id="13" idx="3"/>
              <a:endCxn id="11" idx="2"/>
            </p:cNvCxnSpPr>
            <p:nvPr/>
          </p:nvCxnSpPr>
          <p:spPr>
            <a:xfrm flipV="1">
              <a:off x="7332067" y="5011133"/>
              <a:ext cx="471358" cy="4008"/>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13" name="Alternate Process 12"/>
            <p:cNvSpPr/>
            <p:nvPr/>
          </p:nvSpPr>
          <p:spPr>
            <a:xfrm>
              <a:off x="6692507" y="4494280"/>
              <a:ext cx="639560" cy="104172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Search Feature Extractor </a:t>
              </a:r>
              <a:endParaRPr lang="en-US" sz="1400" dirty="0"/>
            </a:p>
          </p:txBody>
        </p:sp>
        <p:sp>
          <p:nvSpPr>
            <p:cNvPr id="14" name="Parallelogram 13"/>
            <p:cNvSpPr/>
            <p:nvPr/>
          </p:nvSpPr>
          <p:spPr>
            <a:xfrm>
              <a:off x="7607299" y="3670271"/>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cxnSp>
          <p:nvCxnSpPr>
            <p:cNvPr id="15" name="Shape 51"/>
            <p:cNvCxnSpPr>
              <a:stCxn id="16" idx="4"/>
              <a:endCxn id="13" idx="1"/>
            </p:cNvCxnSpPr>
            <p:nvPr/>
          </p:nvCxnSpPr>
          <p:spPr>
            <a:xfrm flipV="1">
              <a:off x="5074890" y="5015141"/>
              <a:ext cx="1617617" cy="6180"/>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6" name="Can 15"/>
            <p:cNvSpPr/>
            <p:nvPr/>
          </p:nvSpPr>
          <p:spPr>
            <a:xfrm>
              <a:off x="4176818" y="4839464"/>
              <a:ext cx="898072"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Conns</a:t>
              </a:r>
              <a:endParaRPr lang="en-US" sz="1600" dirty="0" smtClean="0"/>
            </a:p>
          </p:txBody>
        </p:sp>
        <p:grpSp>
          <p:nvGrpSpPr>
            <p:cNvPr id="17" name="Group 16"/>
            <p:cNvGrpSpPr/>
            <p:nvPr/>
          </p:nvGrpSpPr>
          <p:grpSpPr>
            <a:xfrm>
              <a:off x="7391739" y="4123842"/>
              <a:ext cx="935832" cy="491398"/>
              <a:chOff x="7391739" y="4123842"/>
              <a:chExt cx="935832" cy="491398"/>
            </a:xfrm>
          </p:grpSpPr>
          <p:cxnSp>
            <p:nvCxnSpPr>
              <p:cNvPr id="18" name="Shape 585"/>
              <p:cNvCxnSpPr>
                <a:stCxn id="11" idx="1"/>
                <a:endCxn id="14" idx="4"/>
              </p:cNvCxnSpPr>
              <p:nvPr/>
            </p:nvCxnSpPr>
            <p:spPr>
              <a:xfrm rot="16200000" flipV="1">
                <a:off x="8071270" y="4364721"/>
                <a:ext cx="491398" cy="9639"/>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7391739" y="4197719"/>
                <a:ext cx="935832"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0" name="TextBox 19"/>
            <p:cNvSpPr txBox="1"/>
            <p:nvPr/>
          </p:nvSpPr>
          <p:spPr>
            <a:xfrm>
              <a:off x="5101489" y="3573490"/>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1" name="TextBox 20"/>
            <p:cNvSpPr txBox="1"/>
            <p:nvPr/>
          </p:nvSpPr>
          <p:spPr>
            <a:xfrm>
              <a:off x="5084937" y="4147021"/>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2" name="TextBox 21"/>
            <p:cNvSpPr txBox="1"/>
            <p:nvPr/>
          </p:nvSpPr>
          <p:spPr>
            <a:xfrm>
              <a:off x="5094004" y="4701878"/>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3" name="TextBox 22"/>
            <p:cNvSpPr txBox="1"/>
            <p:nvPr/>
          </p:nvSpPr>
          <p:spPr>
            <a:xfrm>
              <a:off x="5149283" y="5277403"/>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4" name="Content Placeholder 2"/>
          <p:cNvSpPr txBox="1">
            <a:spLocks/>
          </p:cNvSpPr>
          <p:nvPr/>
        </p:nvSpPr>
        <p:spPr>
          <a:xfrm>
            <a:off x="401247" y="3567720"/>
            <a:ext cx="3547552" cy="579319"/>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View materialization</a:t>
            </a: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97" name="Group 96"/>
          <p:cNvGrpSpPr/>
          <p:nvPr/>
        </p:nvGrpSpPr>
        <p:grpSpPr>
          <a:xfrm>
            <a:off x="4564343" y="678158"/>
            <a:ext cx="4356243" cy="3260906"/>
            <a:chOff x="3820222" y="2870729"/>
            <a:chExt cx="4356243" cy="3260906"/>
          </a:xfrm>
        </p:grpSpPr>
        <p:sp>
          <p:nvSpPr>
            <p:cNvPr id="63" name="Decision 62"/>
            <p:cNvSpPr/>
            <p:nvPr/>
          </p:nvSpPr>
          <p:spPr>
            <a:xfrm>
              <a:off x="5089782" y="3343430"/>
              <a:ext cx="1468399" cy="52041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router</a:t>
              </a:r>
              <a:endParaRPr lang="en-US" sz="1600" dirty="0"/>
            </a:p>
          </p:txBody>
        </p:sp>
        <p:sp>
          <p:nvSpPr>
            <p:cNvPr id="67" name="TextBox 66"/>
            <p:cNvSpPr txBox="1"/>
            <p:nvPr/>
          </p:nvSpPr>
          <p:spPr>
            <a:xfrm>
              <a:off x="5016257" y="287072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8" name="Group 67"/>
            <p:cNvGrpSpPr/>
            <p:nvPr/>
          </p:nvGrpSpPr>
          <p:grpSpPr>
            <a:xfrm>
              <a:off x="5197929" y="4988338"/>
              <a:ext cx="712114" cy="744823"/>
              <a:chOff x="5379370" y="4988338"/>
              <a:chExt cx="712114" cy="744823"/>
            </a:xfrm>
          </p:grpSpPr>
          <p:cxnSp>
            <p:nvCxnSpPr>
              <p:cNvPr id="69" name="Shape 31"/>
              <p:cNvCxnSpPr>
                <a:stCxn id="80" idx="1"/>
                <a:endCxn id="79" idx="3"/>
              </p:cNvCxnSpPr>
              <p:nvPr/>
            </p:nvCxnSpPr>
            <p:spPr>
              <a:xfrm rot="16200000" flipV="1">
                <a:off x="5718504" y="5360181"/>
                <a:ext cx="744823" cy="1137"/>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70" name="TextBox 69"/>
              <p:cNvSpPr txBox="1"/>
              <p:nvPr/>
            </p:nvSpPr>
            <p:spPr>
              <a:xfrm>
                <a:off x="5379370" y="5188970"/>
                <a:ext cx="565197"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changes</a:t>
                </a:r>
              </a:p>
            </p:txBody>
          </p:sp>
        </p:grpSp>
        <p:grpSp>
          <p:nvGrpSpPr>
            <p:cNvPr id="71" name="Group 70"/>
            <p:cNvGrpSpPr/>
            <p:nvPr/>
          </p:nvGrpSpPr>
          <p:grpSpPr>
            <a:xfrm>
              <a:off x="6402622" y="5061873"/>
              <a:ext cx="1189025" cy="1069762"/>
              <a:chOff x="4225717" y="4912465"/>
              <a:chExt cx="2975066" cy="1069762"/>
            </a:xfrm>
          </p:grpSpPr>
          <p:sp>
            <p:nvSpPr>
              <p:cNvPr id="72" name="TextBox 71"/>
              <p:cNvSpPr txBox="1"/>
              <p:nvPr/>
            </p:nvSpPr>
            <p:spPr>
              <a:xfrm>
                <a:off x="4515641" y="5683415"/>
                <a:ext cx="2685142"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invalidations</a:t>
                </a:r>
              </a:p>
            </p:txBody>
          </p:sp>
          <p:cxnSp>
            <p:nvCxnSpPr>
              <p:cNvPr id="73" name="Shape 31"/>
              <p:cNvCxnSpPr>
                <a:stCxn id="80" idx="0"/>
                <a:endCxn id="84" idx="4"/>
              </p:cNvCxnSpPr>
              <p:nvPr/>
            </p:nvCxnSpPr>
            <p:spPr>
              <a:xfrm flipV="1">
                <a:off x="4225717" y="4912465"/>
                <a:ext cx="2815462" cy="818244"/>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74" name="TextBox 73"/>
            <p:cNvSpPr txBox="1"/>
            <p:nvPr/>
          </p:nvSpPr>
          <p:spPr>
            <a:xfrm>
              <a:off x="5112313" y="469561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5" name="Can 74"/>
            <p:cNvSpPr/>
            <p:nvPr/>
          </p:nvSpPr>
          <p:spPr>
            <a:xfrm>
              <a:off x="3820222" y="4645477"/>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grpSp>
          <p:nvGrpSpPr>
            <p:cNvPr id="76" name="Group 75"/>
            <p:cNvGrpSpPr/>
            <p:nvPr/>
          </p:nvGrpSpPr>
          <p:grpSpPr>
            <a:xfrm>
              <a:off x="5160974" y="4406912"/>
              <a:ext cx="1321691" cy="581426"/>
              <a:chOff x="5160974" y="4406912"/>
              <a:chExt cx="1321691" cy="581426"/>
            </a:xfrm>
          </p:grpSpPr>
          <p:sp>
            <p:nvSpPr>
              <p:cNvPr id="77" name="Can 76"/>
              <p:cNvSpPr/>
              <p:nvPr/>
            </p:nvSpPr>
            <p:spPr>
              <a:xfrm>
                <a:off x="5160974" y="44069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78" name="Can 77"/>
              <p:cNvSpPr/>
              <p:nvPr/>
            </p:nvSpPr>
            <p:spPr>
              <a:xfrm>
                <a:off x="5251688" y="4524841"/>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79" name="Can 78"/>
              <p:cNvSpPr/>
              <p:nvPr/>
            </p:nvSpPr>
            <p:spPr>
              <a:xfrm>
                <a:off x="5335145" y="46355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grpSp>
        <p:sp>
          <p:nvSpPr>
            <p:cNvPr id="80" name="Alternate Process 79"/>
            <p:cNvSpPr/>
            <p:nvPr/>
          </p:nvSpPr>
          <p:spPr>
            <a:xfrm rot="5400000">
              <a:off x="5763086" y="5387537"/>
              <a:ext cx="293912" cy="98515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err="1" smtClean="0"/>
                <a:t>Memrep</a:t>
              </a:r>
              <a:endParaRPr lang="en-US" sz="1400" dirty="0"/>
            </a:p>
          </p:txBody>
        </p:sp>
        <p:grpSp>
          <p:nvGrpSpPr>
            <p:cNvPr id="81" name="Group 80"/>
            <p:cNvGrpSpPr/>
            <p:nvPr/>
          </p:nvGrpSpPr>
          <p:grpSpPr>
            <a:xfrm>
              <a:off x="6768581" y="4488559"/>
              <a:ext cx="1407884" cy="573314"/>
              <a:chOff x="6768581" y="4488559"/>
              <a:chExt cx="1407884" cy="573314"/>
            </a:xfrm>
          </p:grpSpPr>
          <p:sp>
            <p:nvSpPr>
              <p:cNvPr id="82" name="Parallelogram 81"/>
              <p:cNvSpPr/>
              <p:nvPr/>
            </p:nvSpPr>
            <p:spPr>
              <a:xfrm>
                <a:off x="6768581" y="4488559"/>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83" name="Parallelogram 82"/>
              <p:cNvSpPr/>
              <p:nvPr/>
            </p:nvSpPr>
            <p:spPr>
              <a:xfrm>
                <a:off x="6823010" y="4552057"/>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84" name="Parallelogram 83"/>
              <p:cNvSpPr/>
              <p:nvPr/>
            </p:nvSpPr>
            <p:spPr>
              <a:xfrm>
                <a:off x="6879253" y="4608302"/>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grpSp>
        <p:grpSp>
          <p:nvGrpSpPr>
            <p:cNvPr id="85" name="Group 84"/>
            <p:cNvGrpSpPr/>
            <p:nvPr/>
          </p:nvGrpSpPr>
          <p:grpSpPr>
            <a:xfrm>
              <a:off x="4307454" y="5009189"/>
              <a:ext cx="1110009" cy="870927"/>
              <a:chOff x="4307454" y="5009189"/>
              <a:chExt cx="1110009" cy="870927"/>
            </a:xfrm>
          </p:grpSpPr>
          <p:cxnSp>
            <p:nvCxnSpPr>
              <p:cNvPr id="86" name="Elbow Connector 160"/>
              <p:cNvCxnSpPr>
                <a:stCxn id="75" idx="3"/>
                <a:endCxn id="80" idx="2"/>
              </p:cNvCxnSpPr>
              <p:nvPr/>
            </p:nvCxnSpPr>
            <p:spPr>
              <a:xfrm rot="16200000" flipH="1">
                <a:off x="4450699" y="4913352"/>
                <a:ext cx="870927" cy="106260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87" name="TextBox 86"/>
              <p:cNvSpPr txBox="1"/>
              <p:nvPr/>
            </p:nvSpPr>
            <p:spPr>
              <a:xfrm>
                <a:off x="4307454" y="5478789"/>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88" name="Group 87"/>
            <p:cNvGrpSpPr/>
            <p:nvPr/>
          </p:nvGrpSpPr>
          <p:grpSpPr>
            <a:xfrm>
              <a:off x="5823982" y="3863847"/>
              <a:ext cx="337789" cy="660994"/>
              <a:chOff x="5823982" y="3863847"/>
              <a:chExt cx="337789" cy="660994"/>
            </a:xfrm>
          </p:grpSpPr>
          <p:cxnSp>
            <p:nvCxnSpPr>
              <p:cNvPr id="89" name="Elbow Connector 88"/>
              <p:cNvCxnSpPr>
                <a:stCxn id="63" idx="2"/>
                <a:endCxn id="78" idx="1"/>
              </p:cNvCxnSpPr>
              <p:nvPr/>
            </p:nvCxnSpPr>
            <p:spPr>
              <a:xfrm rot="16200000" flipH="1">
                <a:off x="5494218" y="4193611"/>
                <a:ext cx="660994" cy="1466"/>
              </a:xfrm>
              <a:prstGeom prst="bentConnector3">
                <a:avLst>
                  <a:gd name="adj1" fmla="val 50000"/>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0" name="TextBox 89"/>
              <p:cNvSpPr txBox="1"/>
              <p:nvPr/>
            </p:nvSpPr>
            <p:spPr>
              <a:xfrm>
                <a:off x="5860378" y="4001741"/>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91" name="Group 90"/>
            <p:cNvGrpSpPr/>
            <p:nvPr/>
          </p:nvGrpSpPr>
          <p:grpSpPr>
            <a:xfrm>
              <a:off x="6558181" y="3603639"/>
              <a:ext cx="1353532" cy="948418"/>
              <a:chOff x="6558181" y="3603639"/>
              <a:chExt cx="1353532" cy="948418"/>
            </a:xfrm>
          </p:grpSpPr>
          <p:cxnSp>
            <p:nvCxnSpPr>
              <p:cNvPr id="92" name="Elbow Connector 13"/>
              <p:cNvCxnSpPr>
                <a:stCxn id="63" idx="3"/>
                <a:endCxn id="83" idx="1"/>
              </p:cNvCxnSpPr>
              <p:nvPr/>
            </p:nvCxnSpPr>
            <p:spPr>
              <a:xfrm>
                <a:off x="6558181" y="3603639"/>
                <a:ext cx="970131" cy="948418"/>
              </a:xfrm>
              <a:prstGeom prst="bentConnector2">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3" name="TextBox 92"/>
              <p:cNvSpPr txBox="1"/>
              <p:nvPr/>
            </p:nvSpPr>
            <p:spPr>
              <a:xfrm>
                <a:off x="7593662" y="4113700"/>
                <a:ext cx="318051"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94" name="Group 93"/>
            <p:cNvGrpSpPr/>
            <p:nvPr/>
          </p:nvGrpSpPr>
          <p:grpSpPr>
            <a:xfrm>
              <a:off x="4354862" y="3603639"/>
              <a:ext cx="734920" cy="1132766"/>
              <a:chOff x="5599462" y="3487524"/>
              <a:chExt cx="734920" cy="1132766"/>
            </a:xfrm>
          </p:grpSpPr>
          <p:cxnSp>
            <p:nvCxnSpPr>
              <p:cNvPr id="95" name="Elbow Connector 101"/>
              <p:cNvCxnSpPr>
                <a:stCxn id="63" idx="1"/>
                <a:endCxn id="75" idx="0"/>
              </p:cNvCxnSpPr>
              <p:nvPr/>
            </p:nvCxnSpPr>
            <p:spPr>
              <a:xfrm rot="10800000" flipV="1">
                <a:off x="5599462" y="3487524"/>
                <a:ext cx="734920" cy="1132766"/>
              </a:xfrm>
              <a:prstGeom prst="bentConnector2">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6" name="TextBox 95"/>
              <p:cNvSpPr txBox="1"/>
              <p:nvPr/>
            </p:nvSpPr>
            <p:spPr>
              <a:xfrm>
                <a:off x="5652025" y="3991820"/>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cxnSp>
        <p:nvCxnSpPr>
          <p:cNvPr id="28" name="Elbow Connector 27"/>
          <p:cNvCxnSpPr>
            <a:stCxn id="63" idx="1"/>
          </p:cNvCxnSpPr>
          <p:nvPr/>
        </p:nvCxnSpPr>
        <p:spPr>
          <a:xfrm rot="10800000" flipV="1">
            <a:off x="5448301" y="1411068"/>
            <a:ext cx="385603" cy="107813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494446" y="1915364"/>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W</a:t>
            </a:r>
          </a:p>
        </p:txBody>
      </p:sp>
      <p:sp>
        <p:nvSpPr>
          <p:cNvPr id="25" name="Footer Placeholder 24"/>
          <p:cNvSpPr>
            <a:spLocks noGrp="1"/>
          </p:cNvSpPr>
          <p:nvPr>
            <p:ph type="ftr" sz="quarter" idx="11"/>
          </p:nvPr>
        </p:nvSpPr>
        <p:spPr/>
        <p:txBody>
          <a:bodyPr/>
          <a:lstStyle/>
          <a:p>
            <a:r>
              <a:rPr lang="en-US" dirty="0" smtClean="0"/>
              <a:t>Databus </a:t>
            </a:r>
            <a:endParaRPr lang="en-US" dirty="0"/>
          </a:p>
        </p:txBody>
      </p:sp>
    </p:spTree>
    <p:extLst>
      <p:ext uri="{BB962C8B-B14F-4D97-AF65-F5344CB8AC3E}">
        <p14:creationId xmlns:p14="http://schemas.microsoft.com/office/powerpoint/2010/main" val="7070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ext uri="{D42A27DB-BD31-4B8C-83A1-F6EECF244321}">
                <p14:modId xmlns:p14="http://schemas.microsoft.com/office/powerpoint/2010/main" val="3651223846"/>
              </p:ext>
            </p:extLst>
          </p:nvPr>
        </p:nvGraphicFramePr>
        <p:xfrm>
          <a:off x="5601854" y="2833254"/>
          <a:ext cx="1080656" cy="471055"/>
        </p:xfrm>
        <a:graphic>
          <a:graphicData uri="http://schemas.openxmlformats.org/drawingml/2006/table">
            <a:tbl>
              <a:tblPr firstRow="1" bandRow="1">
                <a:tableStyleId>{5C22544A-7EE6-4342-B048-85BDC9FD1C3A}</a:tableStyleId>
              </a:tblPr>
              <a:tblGrid>
                <a:gridCol w="540328"/>
                <a:gridCol w="540328"/>
              </a:tblGrid>
              <a:tr h="471055">
                <a:tc>
                  <a:txBody>
                    <a:bodyPr/>
                    <a:lstStyle/>
                    <a:p>
                      <a:endParaRPr lang="en-US" dirty="0"/>
                    </a:p>
                  </a:txBody>
                  <a:tcPr>
                    <a:solidFill>
                      <a:schemeClr val="accent6"/>
                    </a:solidFill>
                  </a:tcPr>
                </a:tc>
                <a:tc>
                  <a:txBody>
                    <a:bodyPr/>
                    <a:lstStyle/>
                    <a:p>
                      <a:endParaRPr lang="en-US" dirty="0"/>
                    </a:p>
                  </a:txBody>
                  <a:tcPr>
                    <a:solidFill>
                      <a:schemeClr val="accent6"/>
                    </a:solidFill>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464366245"/>
              </p:ext>
            </p:extLst>
          </p:nvPr>
        </p:nvGraphicFramePr>
        <p:xfrm>
          <a:off x="5703454" y="5571836"/>
          <a:ext cx="1073727" cy="471055"/>
        </p:xfrm>
        <a:graphic>
          <a:graphicData uri="http://schemas.openxmlformats.org/drawingml/2006/table">
            <a:tbl>
              <a:tblPr firstRow="1" bandRow="1">
                <a:tableStyleId>{5C22544A-7EE6-4342-B048-85BDC9FD1C3A}</a:tableStyleId>
              </a:tblPr>
              <a:tblGrid>
                <a:gridCol w="533399"/>
                <a:gridCol w="540328"/>
              </a:tblGrid>
              <a:tr h="471055">
                <a:tc>
                  <a:txBody>
                    <a:bodyPr/>
                    <a:lstStyle/>
                    <a:p>
                      <a:endParaRPr lang="en-US" dirty="0"/>
                    </a:p>
                  </a:txBody>
                  <a:tcPr>
                    <a:solidFill>
                      <a:schemeClr val="accent6"/>
                    </a:solidFill>
                  </a:tcPr>
                </a:tc>
                <a:tc>
                  <a:txBody>
                    <a:bodyPr/>
                    <a:lstStyle/>
                    <a:p>
                      <a:endParaRPr lang="en-US" dirty="0"/>
                    </a:p>
                  </a:txBody>
                  <a:tcPr>
                    <a:solidFill>
                      <a:schemeClr val="accent6"/>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09321078"/>
              </p:ext>
            </p:extLst>
          </p:nvPr>
        </p:nvGraphicFramePr>
        <p:xfrm>
          <a:off x="542637" y="2389908"/>
          <a:ext cx="1858816" cy="496455"/>
        </p:xfrm>
        <a:graphic>
          <a:graphicData uri="http://schemas.openxmlformats.org/drawingml/2006/table">
            <a:tbl>
              <a:tblPr firstRow="1" bandRow="1">
                <a:tableStyleId>{5C22544A-7EE6-4342-B048-85BDC9FD1C3A}</a:tableStyleId>
              </a:tblPr>
              <a:tblGrid>
                <a:gridCol w="464704"/>
                <a:gridCol w="464704"/>
                <a:gridCol w="464704"/>
                <a:gridCol w="464704"/>
              </a:tblGrid>
              <a:tr h="496455">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r>
            </a:tbl>
          </a:graphicData>
        </a:graphic>
      </p:graphicFrame>
      <p:sp>
        <p:nvSpPr>
          <p:cNvPr id="10" name="Rectangle 9"/>
          <p:cNvSpPr/>
          <p:nvPr/>
        </p:nvSpPr>
        <p:spPr>
          <a:xfrm>
            <a:off x="554182" y="2413002"/>
            <a:ext cx="415637" cy="415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8</a:t>
            </a:r>
            <a:r>
              <a:rPr lang="en-US" sz="800" dirty="0" smtClean="0"/>
              <a:t>M</a:t>
            </a:r>
            <a:endParaRPr lang="en-US" sz="800" dirty="0"/>
          </a:p>
        </p:txBody>
      </p:sp>
      <p:graphicFrame>
        <p:nvGraphicFramePr>
          <p:cNvPr id="46" name="Table 45"/>
          <p:cNvGraphicFramePr>
            <a:graphicFrameLocks noGrp="1"/>
          </p:cNvGraphicFramePr>
          <p:nvPr>
            <p:extLst>
              <p:ext uri="{D42A27DB-BD31-4B8C-83A1-F6EECF244321}">
                <p14:modId xmlns:p14="http://schemas.microsoft.com/office/powerpoint/2010/main" val="2372293987"/>
              </p:ext>
            </p:extLst>
          </p:nvPr>
        </p:nvGraphicFramePr>
        <p:xfrm>
          <a:off x="625765" y="5105399"/>
          <a:ext cx="1858816" cy="496455"/>
        </p:xfrm>
        <a:graphic>
          <a:graphicData uri="http://schemas.openxmlformats.org/drawingml/2006/table">
            <a:tbl>
              <a:tblPr firstRow="1" bandRow="1">
                <a:tableStyleId>{5C22544A-7EE6-4342-B048-85BDC9FD1C3A}</a:tableStyleId>
              </a:tblPr>
              <a:tblGrid>
                <a:gridCol w="464704"/>
                <a:gridCol w="464704"/>
                <a:gridCol w="464704"/>
                <a:gridCol w="464704"/>
              </a:tblGrid>
              <a:tr h="496455">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r>
            </a:tbl>
          </a:graphicData>
        </a:graphic>
      </p:graphicFrame>
      <p:sp>
        <p:nvSpPr>
          <p:cNvPr id="27" name="Rectangle 26"/>
          <p:cNvSpPr/>
          <p:nvPr/>
        </p:nvSpPr>
        <p:spPr>
          <a:xfrm>
            <a:off x="637309" y="5140039"/>
            <a:ext cx="415637" cy="415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101</a:t>
            </a:r>
            <a:endParaRPr lang="en-US" sz="800" dirty="0"/>
          </a:p>
        </p:txBody>
      </p:sp>
      <p:graphicFrame>
        <p:nvGraphicFramePr>
          <p:cNvPr id="38" name="Table 37"/>
          <p:cNvGraphicFramePr>
            <a:graphicFrameLocks noGrp="1"/>
          </p:cNvGraphicFramePr>
          <p:nvPr>
            <p:extLst>
              <p:ext uri="{D42A27DB-BD31-4B8C-83A1-F6EECF244321}">
                <p14:modId xmlns:p14="http://schemas.microsoft.com/office/powerpoint/2010/main" val="817770024"/>
              </p:ext>
            </p:extLst>
          </p:nvPr>
        </p:nvGraphicFramePr>
        <p:xfrm>
          <a:off x="5705762" y="4114800"/>
          <a:ext cx="1080656" cy="471055"/>
        </p:xfrm>
        <a:graphic>
          <a:graphicData uri="http://schemas.openxmlformats.org/drawingml/2006/table">
            <a:tbl>
              <a:tblPr firstRow="1" bandRow="1">
                <a:tableStyleId>{5C22544A-7EE6-4342-B048-85BDC9FD1C3A}</a:tableStyleId>
              </a:tblPr>
              <a:tblGrid>
                <a:gridCol w="540328"/>
                <a:gridCol w="540328"/>
              </a:tblGrid>
              <a:tr h="471055">
                <a:tc>
                  <a:txBody>
                    <a:bodyPr/>
                    <a:lstStyle/>
                    <a:p>
                      <a:endParaRPr lang="en-US" dirty="0"/>
                    </a:p>
                  </a:txBody>
                  <a:tcPr>
                    <a:solidFill>
                      <a:schemeClr val="accent6"/>
                    </a:solidFill>
                  </a:tcPr>
                </a:tc>
                <a:tc>
                  <a:txBody>
                    <a:bodyPr/>
                    <a:lstStyle/>
                    <a:p>
                      <a:endParaRPr lang="en-US" dirty="0"/>
                    </a:p>
                  </a:txBody>
                  <a:tcPr>
                    <a:solidFill>
                      <a:schemeClr val="accent6"/>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19673999"/>
              </p:ext>
            </p:extLst>
          </p:nvPr>
        </p:nvGraphicFramePr>
        <p:xfrm>
          <a:off x="5611090" y="1376218"/>
          <a:ext cx="1080656" cy="471055"/>
        </p:xfrm>
        <a:graphic>
          <a:graphicData uri="http://schemas.openxmlformats.org/drawingml/2006/table">
            <a:tbl>
              <a:tblPr firstRow="1" bandRow="1">
                <a:tableStyleId>{5C22544A-7EE6-4342-B048-85BDC9FD1C3A}</a:tableStyleId>
              </a:tblPr>
              <a:tblGrid>
                <a:gridCol w="540328"/>
                <a:gridCol w="540328"/>
              </a:tblGrid>
              <a:tr h="471055">
                <a:tc>
                  <a:txBody>
                    <a:bodyPr/>
                    <a:lstStyle/>
                    <a:p>
                      <a:endParaRPr lang="en-US" dirty="0"/>
                    </a:p>
                  </a:txBody>
                  <a:tcPr>
                    <a:solidFill>
                      <a:schemeClr val="accent6"/>
                    </a:solidFill>
                  </a:tcPr>
                </a:tc>
                <a:tc>
                  <a:txBody>
                    <a:bodyPr/>
                    <a:lstStyle/>
                    <a:p>
                      <a:endParaRPr lang="en-US" dirty="0"/>
                    </a:p>
                  </a:txBody>
                  <a:tcPr>
                    <a:solidFill>
                      <a:schemeClr val="accent6"/>
                    </a:solidFill>
                  </a:tcPr>
                </a:tc>
              </a:tr>
            </a:tbl>
          </a:graphicData>
        </a:graphic>
      </p:graphicFrame>
      <p:sp>
        <p:nvSpPr>
          <p:cNvPr id="2" name="Title 1"/>
          <p:cNvSpPr>
            <a:spLocks noGrp="1"/>
          </p:cNvSpPr>
          <p:nvPr>
            <p:ph type="title"/>
          </p:nvPr>
        </p:nvSpPr>
        <p:spPr/>
        <p:txBody>
          <a:bodyPr/>
          <a:lstStyle/>
          <a:p>
            <a:r>
              <a:rPr lang="en-US" dirty="0" smtClean="0"/>
              <a:t>Partitioned Clients</a:t>
            </a:r>
            <a:endParaRPr lang="en-US" dirty="0"/>
          </a:p>
        </p:txBody>
      </p:sp>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7</a:t>
            </a:fld>
            <a:endParaRPr lang="en-US" dirty="0"/>
          </a:p>
        </p:txBody>
      </p:sp>
      <p:sp>
        <p:nvSpPr>
          <p:cNvPr id="6" name="Content Placeholder 5"/>
          <p:cNvSpPr>
            <a:spLocks noGrp="1"/>
          </p:cNvSpPr>
          <p:nvPr>
            <p:ph idx="1"/>
          </p:nvPr>
        </p:nvSpPr>
        <p:spPr>
          <a:xfrm>
            <a:off x="457200" y="1223818"/>
            <a:ext cx="2048163" cy="111990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1600" dirty="0" smtClean="0"/>
              <a:t>Members</a:t>
            </a:r>
          </a:p>
        </p:txBody>
      </p:sp>
      <p:sp>
        <p:nvSpPr>
          <p:cNvPr id="7" name="Rectangle 6"/>
          <p:cNvSpPr/>
          <p:nvPr/>
        </p:nvSpPr>
        <p:spPr>
          <a:xfrm>
            <a:off x="5530273" y="681182"/>
            <a:ext cx="2216727" cy="623454"/>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Range Partitioned Consumer ( 0 – 5M) </a:t>
            </a:r>
            <a:endParaRPr lang="en-US" sz="1400" dirty="0">
              <a:solidFill>
                <a:schemeClr val="tx1"/>
              </a:solidFill>
            </a:endParaRPr>
          </a:p>
        </p:txBody>
      </p:sp>
      <p:sp>
        <p:nvSpPr>
          <p:cNvPr id="8" name="Rectangle 7"/>
          <p:cNvSpPr/>
          <p:nvPr/>
        </p:nvSpPr>
        <p:spPr>
          <a:xfrm>
            <a:off x="5578764" y="2138219"/>
            <a:ext cx="2216727" cy="621145"/>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Range Partitioned Consumer ( 5 – 10M) </a:t>
            </a:r>
            <a:endParaRPr lang="en-US" sz="1400" dirty="0">
              <a:solidFill>
                <a:schemeClr val="tx1"/>
              </a:solidFill>
            </a:endParaRPr>
          </a:p>
        </p:txBody>
      </p:sp>
      <p:sp>
        <p:nvSpPr>
          <p:cNvPr id="11" name="Rectangle 10"/>
          <p:cNvSpPr/>
          <p:nvPr/>
        </p:nvSpPr>
        <p:spPr>
          <a:xfrm>
            <a:off x="1041400" y="2426856"/>
            <a:ext cx="415637" cy="415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4M</a:t>
            </a:r>
            <a:endParaRPr lang="en-US" sz="800" dirty="0"/>
          </a:p>
        </p:txBody>
      </p:sp>
      <p:sp>
        <p:nvSpPr>
          <p:cNvPr id="12" name="Rectangle 11"/>
          <p:cNvSpPr/>
          <p:nvPr/>
        </p:nvSpPr>
        <p:spPr>
          <a:xfrm>
            <a:off x="1493982" y="2429165"/>
            <a:ext cx="415637" cy="415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6</a:t>
            </a:r>
            <a:r>
              <a:rPr lang="en-US" sz="800" dirty="0" smtClean="0"/>
              <a:t>M</a:t>
            </a:r>
            <a:endParaRPr lang="en-US" sz="800" dirty="0"/>
          </a:p>
        </p:txBody>
      </p:sp>
      <p:sp>
        <p:nvSpPr>
          <p:cNvPr id="13" name="Rectangle 12"/>
          <p:cNvSpPr/>
          <p:nvPr/>
        </p:nvSpPr>
        <p:spPr>
          <a:xfrm>
            <a:off x="1978891" y="2440710"/>
            <a:ext cx="415637" cy="415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2</a:t>
            </a:r>
            <a:r>
              <a:rPr lang="en-US" sz="800" dirty="0" smtClean="0"/>
              <a:t>M</a:t>
            </a:r>
            <a:endParaRPr lang="en-US" sz="800" dirty="0"/>
          </a:p>
        </p:txBody>
      </p:sp>
      <p:cxnSp>
        <p:nvCxnSpPr>
          <p:cNvPr id="15" name="Straight Arrow Connector 14"/>
          <p:cNvCxnSpPr>
            <a:stCxn id="6" idx="4"/>
            <a:endCxn id="7" idx="1"/>
          </p:cNvCxnSpPr>
          <p:nvPr/>
        </p:nvCxnSpPr>
        <p:spPr>
          <a:xfrm flipV="1">
            <a:off x="2505363" y="992909"/>
            <a:ext cx="3024910" cy="790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4"/>
            <a:endCxn id="8" idx="1"/>
          </p:cNvCxnSpPr>
          <p:nvPr/>
        </p:nvCxnSpPr>
        <p:spPr>
          <a:xfrm>
            <a:off x="2505363" y="1783773"/>
            <a:ext cx="3073401" cy="665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Content Placeholder 5"/>
          <p:cNvSpPr txBox="1">
            <a:spLocks/>
          </p:cNvSpPr>
          <p:nvPr/>
        </p:nvSpPr>
        <p:spPr>
          <a:xfrm>
            <a:off x="540327" y="3950855"/>
            <a:ext cx="2048163" cy="1119909"/>
          </a:xfrm>
          <a:prstGeom prst="can">
            <a:avLst/>
          </a:prstGeom>
        </p:spPr>
        <p:style>
          <a:lnRef idx="1">
            <a:schemeClr val="accent1"/>
          </a:lnRef>
          <a:fillRef idx="3">
            <a:schemeClr val="accent1"/>
          </a:fillRef>
          <a:effectRef idx="2">
            <a:schemeClr val="accent1"/>
          </a:effectRef>
          <a:fontRef idx="minor">
            <a:schemeClr val="lt1"/>
          </a:fontRef>
        </p:style>
        <p:txBody>
          <a:bodyPr vert="horz" lIns="0" tIns="45720" rIns="91440" bIns="45720" rtlCol="0" anchor="ctr">
            <a:normAutofit/>
          </a:bodyPr>
          <a:lstStyle>
            <a:lvl1pPr marL="342900" indent="-342900" algn="l" defTabSz="457200" rtl="0" eaLnBrk="1" latinLnBrk="0" hangingPunct="1">
              <a:spcBef>
                <a:spcPct val="20000"/>
              </a:spcBef>
              <a:buClr>
                <a:schemeClr val="accent1"/>
              </a:buClr>
              <a:buFont typeface="Wingdings" pitchFamily="2" charset="2"/>
              <a:buChar char="§"/>
              <a:defRPr sz="2400" kern="1200">
                <a:solidFill>
                  <a:schemeClr val="lt1"/>
                </a:solidFill>
                <a:latin typeface="+mn-lt"/>
                <a:ea typeface="+mn-ea"/>
                <a:cs typeface="+mn-cs"/>
              </a:defRPr>
            </a:lvl1pPr>
            <a:lvl2pPr marL="742950" indent="-285750" algn="l" defTabSz="457200" rtl="0" eaLnBrk="1" latinLnBrk="0" hangingPunct="1">
              <a:spcBef>
                <a:spcPct val="20000"/>
              </a:spcBef>
              <a:buClr>
                <a:schemeClr val="accent5"/>
              </a:buClr>
              <a:buFont typeface="Arial"/>
              <a:buChar char="–"/>
              <a:defRPr sz="2000" kern="1200">
                <a:solidFill>
                  <a:schemeClr val="lt1"/>
                </a:solidFill>
                <a:latin typeface="+mn-lt"/>
                <a:ea typeface="+mn-ea"/>
                <a:cs typeface="+mn-cs"/>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lt1"/>
                </a:solidFill>
                <a:latin typeface="+mn-lt"/>
                <a:ea typeface="+mn-ea"/>
                <a:cs typeface="+mn-cs"/>
              </a:defRPr>
            </a:lvl3pPr>
            <a:lvl4pPr marL="1600200" indent="-228600" algn="l" defTabSz="457200" rtl="0" eaLnBrk="1" latinLnBrk="0" hangingPunct="1">
              <a:spcBef>
                <a:spcPct val="20000"/>
              </a:spcBef>
              <a:buClr>
                <a:schemeClr val="accent5"/>
              </a:buClr>
              <a:buFont typeface="Arial"/>
              <a:buChar char="–"/>
              <a:defRPr sz="1600" kern="1200">
                <a:solidFill>
                  <a:schemeClr val="lt1"/>
                </a:solidFill>
                <a:latin typeface="+mn-lt"/>
                <a:ea typeface="+mn-ea"/>
                <a:cs typeface="+mn-cs"/>
              </a:defRPr>
            </a:lvl4pPr>
            <a:lvl5pPr marL="2057400" indent="-228600" algn="l" defTabSz="457200" rtl="0" eaLnBrk="1" latinLnBrk="0" hangingPunct="1">
              <a:spcBef>
                <a:spcPct val="20000"/>
              </a:spcBef>
              <a:buClr>
                <a:schemeClr val="accent5"/>
              </a:buClr>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Wingdings" pitchFamily="2" charset="2"/>
              <a:buNone/>
            </a:pPr>
            <a:r>
              <a:rPr lang="en-US" sz="1600" dirty="0" smtClean="0"/>
              <a:t>Members</a:t>
            </a:r>
            <a:endParaRPr lang="en-US" sz="1600" dirty="0" smtClean="0"/>
          </a:p>
        </p:txBody>
      </p:sp>
      <p:sp>
        <p:nvSpPr>
          <p:cNvPr id="28" name="Rectangle 27"/>
          <p:cNvSpPr/>
          <p:nvPr/>
        </p:nvSpPr>
        <p:spPr>
          <a:xfrm>
            <a:off x="1124527" y="5153893"/>
            <a:ext cx="415637" cy="415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100</a:t>
            </a:r>
            <a:endParaRPr lang="en-US" sz="800" dirty="0"/>
          </a:p>
        </p:txBody>
      </p:sp>
      <p:sp>
        <p:nvSpPr>
          <p:cNvPr id="29" name="Rectangle 28"/>
          <p:cNvSpPr/>
          <p:nvPr/>
        </p:nvSpPr>
        <p:spPr>
          <a:xfrm>
            <a:off x="1577109" y="5156202"/>
            <a:ext cx="415637" cy="415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55</a:t>
            </a:r>
            <a:endParaRPr lang="en-US" sz="800" dirty="0"/>
          </a:p>
        </p:txBody>
      </p:sp>
      <p:sp>
        <p:nvSpPr>
          <p:cNvPr id="30" name="Rectangle 29"/>
          <p:cNvSpPr/>
          <p:nvPr/>
        </p:nvSpPr>
        <p:spPr>
          <a:xfrm>
            <a:off x="2062018" y="5167747"/>
            <a:ext cx="415637" cy="415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20</a:t>
            </a:r>
            <a:endParaRPr lang="en-US" sz="800" dirty="0"/>
          </a:p>
        </p:txBody>
      </p:sp>
      <p:sp>
        <p:nvSpPr>
          <p:cNvPr id="39" name="Rectangle 38"/>
          <p:cNvSpPr/>
          <p:nvPr/>
        </p:nvSpPr>
        <p:spPr>
          <a:xfrm>
            <a:off x="5624945" y="3419764"/>
            <a:ext cx="2216727" cy="623454"/>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Mod Partitioned Consumer ( Bucket 0) </a:t>
            </a:r>
            <a:endParaRPr lang="en-US" sz="1400" dirty="0">
              <a:solidFill>
                <a:schemeClr val="tx1"/>
              </a:solidFill>
            </a:endParaRPr>
          </a:p>
        </p:txBody>
      </p:sp>
      <p:sp>
        <p:nvSpPr>
          <p:cNvPr id="40" name="Rectangle 39"/>
          <p:cNvSpPr/>
          <p:nvPr/>
        </p:nvSpPr>
        <p:spPr>
          <a:xfrm>
            <a:off x="5673436" y="4876801"/>
            <a:ext cx="2216727" cy="621145"/>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Mod Partitioned Consumer ( Bucket </a:t>
            </a:r>
            <a:r>
              <a:rPr lang="en-US" sz="1400" dirty="0" smtClean="0">
                <a:solidFill>
                  <a:schemeClr val="tx1"/>
                </a:solidFill>
              </a:rPr>
              <a:t>1) </a:t>
            </a:r>
            <a:endParaRPr lang="en-US" sz="1400" dirty="0">
              <a:solidFill>
                <a:schemeClr val="tx1"/>
              </a:solidFill>
            </a:endParaRPr>
          </a:p>
        </p:txBody>
      </p:sp>
      <p:cxnSp>
        <p:nvCxnSpPr>
          <p:cNvPr id="41" name="Straight Arrow Connector 40"/>
          <p:cNvCxnSpPr>
            <a:endCxn id="39" idx="1"/>
          </p:cNvCxnSpPr>
          <p:nvPr/>
        </p:nvCxnSpPr>
        <p:spPr>
          <a:xfrm flipV="1">
            <a:off x="2600035" y="3731491"/>
            <a:ext cx="3024910" cy="790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40" idx="1"/>
          </p:cNvCxnSpPr>
          <p:nvPr/>
        </p:nvCxnSpPr>
        <p:spPr>
          <a:xfrm>
            <a:off x="2600035" y="4522355"/>
            <a:ext cx="3073401" cy="665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88818" y="3036455"/>
            <a:ext cx="1801091" cy="4156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Range Based</a:t>
            </a:r>
            <a:endParaRPr lang="en-US" dirty="0">
              <a:solidFill>
                <a:schemeClr val="tx1"/>
              </a:solidFill>
            </a:endParaRPr>
          </a:p>
        </p:txBody>
      </p:sp>
      <p:sp>
        <p:nvSpPr>
          <p:cNvPr id="44" name="Rectangle 43"/>
          <p:cNvSpPr/>
          <p:nvPr/>
        </p:nvSpPr>
        <p:spPr>
          <a:xfrm>
            <a:off x="741218" y="5775037"/>
            <a:ext cx="1801091" cy="4156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Mod Based</a:t>
            </a:r>
            <a:endParaRPr lang="en-US" dirty="0">
              <a:solidFill>
                <a:schemeClr val="tx1"/>
              </a:solidFill>
            </a:endParaRPr>
          </a:p>
        </p:txBody>
      </p:sp>
    </p:spTree>
    <p:extLst>
      <p:ext uri="{BB962C8B-B14F-4D97-AF65-F5344CB8AC3E}">
        <p14:creationId xmlns:p14="http://schemas.microsoft.com/office/powerpoint/2010/main" val="3169543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886 -1.11111E-6 C 0.11042 -0.06065 0.21198 -0.1213 0.28785 -0.14653 C 0.36372 -0.17176 0.43507 -0.15069 0.46459 -0.15162 " pathEditMode="relative" rAng="0" ptsTypes="aaA">
                                      <p:cBhvr>
                                        <p:cTn id="6" dur="1000" fill="hold"/>
                                        <p:tgtEl>
                                          <p:spTgt spid="13"/>
                                        </p:tgtEl>
                                        <p:attrNameLst>
                                          <p:attrName>ppt_x</p:attrName>
                                          <p:attrName>ppt_y</p:attrName>
                                        </p:attrNameLst>
                                      </p:cBhvr>
                                      <p:rCtr x="22778" y="-8588"/>
                                    </p:animMotion>
                                  </p:childTnLst>
                                </p:cTn>
                              </p:par>
                            </p:childTnLst>
                          </p:cTn>
                        </p:par>
                        <p:par>
                          <p:cTn id="7" fill="hold">
                            <p:stCondLst>
                              <p:cond delay="1000"/>
                            </p:stCondLst>
                            <p:childTnLst>
                              <p:par>
                                <p:cTn id="8" presetID="0" presetClass="path" presetSubtype="0" accel="50000" decel="50000" fill="hold" grpId="0" nodeType="afterEffect">
                                  <p:stCondLst>
                                    <p:cond delay="0"/>
                                  </p:stCondLst>
                                  <p:childTnLst>
                                    <p:animMotion origin="layout" path="M 0.00833 0.04144 C 0.23177 0.14676 0.45521 0.25208 0.53993 0.25532 C 0.62465 0.25857 0.52101 0.09375 0.51719 0.06157 " pathEditMode="relative" ptsTypes="aaA">
                                      <p:cBhvr>
                                        <p:cTn id="9" dur="1000" fill="hold"/>
                                        <p:tgtEl>
                                          <p:spTgt spid="12"/>
                                        </p:tgtEl>
                                        <p:attrNameLst>
                                          <p:attrName>ppt_x</p:attrName>
                                          <p:attrName>ppt_y</p:attrName>
                                        </p:attrNameLst>
                                      </p:cBhvr>
                                    </p:animMotion>
                                  </p:childTnLst>
                                </p:cTn>
                              </p:par>
                            </p:childTnLst>
                          </p:cTn>
                        </p:par>
                        <p:par>
                          <p:cTn id="10" fill="hold">
                            <p:stCondLst>
                              <p:cond delay="2000"/>
                            </p:stCondLst>
                            <p:childTnLst>
                              <p:par>
                                <p:cTn id="11" presetID="0" presetClass="path" presetSubtype="0" accel="50000" decel="50000" fill="hold" grpId="0" nodeType="afterEffect">
                                  <p:stCondLst>
                                    <p:cond delay="0"/>
                                  </p:stCondLst>
                                  <p:childTnLst>
                                    <p:animMotion origin="layout" path="M -0.00156 0.03819 C 0.15347 -0.04884 0.30851 -0.13565 0.39236 -0.16713 C 0.47622 -0.19861 0.48299 -0.15301 0.50104 -0.15023 " pathEditMode="relative" ptsTypes="aaA">
                                      <p:cBhvr>
                                        <p:cTn id="12" dur="1000" fill="hold"/>
                                        <p:tgtEl>
                                          <p:spTgt spid="11"/>
                                        </p:tgtEl>
                                        <p:attrNameLst>
                                          <p:attrName>ppt_x</p:attrName>
                                          <p:attrName>ppt_y</p:attrName>
                                        </p:attrNameLst>
                                      </p:cBhvr>
                                    </p:animMotion>
                                  </p:childTnLst>
                                </p:cTn>
                              </p:par>
                            </p:childTnLst>
                          </p:cTn>
                        </p:par>
                        <p:par>
                          <p:cTn id="13" fill="hold">
                            <p:stCondLst>
                              <p:cond delay="3000"/>
                            </p:stCondLst>
                            <p:childTnLst>
                              <p:par>
                                <p:cTn id="14" presetID="0" presetClass="path" presetSubtype="0" accel="50000" decel="50000" fill="hold" grpId="0" nodeType="afterEffect">
                                  <p:stCondLst>
                                    <p:cond delay="0"/>
                                  </p:stCondLst>
                                  <p:childTnLst>
                                    <p:animMotion origin="layout" path="M 0.00504 0.03541 C 0.23351 0.12129 0.46216 0.20717 0.55434 0.21203 C 0.64653 0.21689 0.55747 0.08865 0.55816 0.06388 " pathEditMode="relative" ptsTypes="aaA">
                                      <p:cBhvr>
                                        <p:cTn id="15" dur="1000" fill="hold"/>
                                        <p:tgtEl>
                                          <p:spTgt spid="10"/>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childTnLst>
                                </p:cTn>
                              </p:par>
                            </p:childTnLst>
                          </p:cTn>
                        </p:par>
                        <p:par>
                          <p:cTn id="44" fill="hold">
                            <p:stCondLst>
                              <p:cond delay="0"/>
                            </p:stCondLst>
                            <p:childTnLst>
                              <p:par>
                                <p:cTn id="45" presetID="1" presetClass="exit" presetSubtype="0" fill="hold" grpId="1" nodeType="after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9"/>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6">
                                            <p:bg/>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0" nodeType="clickEffect">
                                  <p:stCondLst>
                                    <p:cond delay="0"/>
                                  </p:stCondLst>
                                  <p:childTnLst>
                                    <p:animMotion origin="layout" path="M 0.00886 -1.11111E-6 C 0.11042 -0.06065 0.21198 -0.1213 0.28785 -0.14653 C 0.36372 -0.17176 0.43507 -0.15069 0.46459 -0.15162 " pathEditMode="relative" rAng="0" ptsTypes="aaA">
                                      <p:cBhvr>
                                        <p:cTn id="74" dur="1000" fill="hold"/>
                                        <p:tgtEl>
                                          <p:spTgt spid="30"/>
                                        </p:tgtEl>
                                        <p:attrNameLst>
                                          <p:attrName>ppt_x</p:attrName>
                                          <p:attrName>ppt_y</p:attrName>
                                        </p:attrNameLst>
                                      </p:cBhvr>
                                      <p:rCtr x="22778" y="-8588"/>
                                    </p:animMotion>
                                  </p:childTnLst>
                                </p:cTn>
                              </p:par>
                            </p:childTnLst>
                          </p:cTn>
                        </p:par>
                        <p:par>
                          <p:cTn id="75" fill="hold">
                            <p:stCondLst>
                              <p:cond delay="1000"/>
                            </p:stCondLst>
                            <p:childTnLst>
                              <p:par>
                                <p:cTn id="76" presetID="0" presetClass="path" presetSubtype="0" accel="50000" decel="50000" fill="hold" grpId="0" nodeType="afterEffect">
                                  <p:stCondLst>
                                    <p:cond delay="0"/>
                                  </p:stCondLst>
                                  <p:childTnLst>
                                    <p:animMotion origin="layout" path="M 0.00833 0.04144 C 0.23177 0.14676 0.45521 0.25208 0.53993 0.25532 C 0.62465 0.25857 0.52101 0.09375 0.51719 0.06157 " pathEditMode="relative" ptsTypes="aaA">
                                      <p:cBhvr>
                                        <p:cTn id="77" dur="1000" fill="hold"/>
                                        <p:tgtEl>
                                          <p:spTgt spid="29"/>
                                        </p:tgtEl>
                                        <p:attrNameLst>
                                          <p:attrName>ppt_x</p:attrName>
                                          <p:attrName>ppt_y</p:attrName>
                                        </p:attrNameLst>
                                      </p:cBhvr>
                                    </p:animMotion>
                                  </p:childTnLst>
                                </p:cTn>
                              </p:par>
                            </p:childTnLst>
                          </p:cTn>
                        </p:par>
                        <p:par>
                          <p:cTn id="78" fill="hold">
                            <p:stCondLst>
                              <p:cond delay="2000"/>
                            </p:stCondLst>
                            <p:childTnLst>
                              <p:par>
                                <p:cTn id="79" presetID="0" presetClass="path" presetSubtype="0" accel="50000" decel="50000" fill="hold" grpId="0" nodeType="afterEffect">
                                  <p:stCondLst>
                                    <p:cond delay="0"/>
                                  </p:stCondLst>
                                  <p:childTnLst>
                                    <p:animMotion origin="layout" path="M -0.00156 0.03819 C 0.15347 -0.04884 0.30851 -0.13565 0.39236 -0.16713 C 0.47622 -0.19861 0.48299 -0.15301 0.50104 -0.15023 " pathEditMode="relative" ptsTypes="aaA">
                                      <p:cBhvr>
                                        <p:cTn id="80" dur="1000" fill="hold"/>
                                        <p:tgtEl>
                                          <p:spTgt spid="28"/>
                                        </p:tgtEl>
                                        <p:attrNameLst>
                                          <p:attrName>ppt_x</p:attrName>
                                          <p:attrName>ppt_y</p:attrName>
                                        </p:attrNameLst>
                                      </p:cBhvr>
                                    </p:animMotion>
                                  </p:childTnLst>
                                </p:cTn>
                              </p:par>
                            </p:childTnLst>
                          </p:cTn>
                        </p:par>
                        <p:par>
                          <p:cTn id="81" fill="hold">
                            <p:stCondLst>
                              <p:cond delay="3000"/>
                            </p:stCondLst>
                            <p:childTnLst>
                              <p:par>
                                <p:cTn id="82" presetID="0" presetClass="path" presetSubtype="0" accel="50000" decel="50000" fill="hold" grpId="0" nodeType="afterEffect">
                                  <p:stCondLst>
                                    <p:cond delay="0"/>
                                  </p:stCondLst>
                                  <p:childTnLst>
                                    <p:animMotion origin="layout" path="M 0.00504 0.03541 C 0.23351 0.12129 0.46216 0.20717 0.55434 0.21203 C 0.64653 0.21689 0.55747 0.08865 0.55816 0.06388 " pathEditMode="relative" ptsTypes="aaA">
                                      <p:cBhvr>
                                        <p:cTn id="83" dur="1000" fill="hold"/>
                                        <p:tgtEl>
                                          <p:spTgt spid="2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7" grpId="0" animBg="1"/>
      <p:bldP spid="27" grpId="1" animBg="1"/>
      <p:bldP spid="6" grpId="0" uiExpand="1" build="p" animBg="1"/>
      <p:bldP spid="7" grpId="0" animBg="1"/>
      <p:bldP spid="8" grpId="0" animBg="1"/>
      <p:bldP spid="11" grpId="0" animBg="1"/>
      <p:bldP spid="11" grpId="1" animBg="1"/>
      <p:bldP spid="12" grpId="0" animBg="1"/>
      <p:bldP spid="12" grpId="1" animBg="1"/>
      <p:bldP spid="13" grpId="0" animBg="1"/>
      <p:bldP spid="13" grpId="1" animBg="1"/>
      <p:bldP spid="26" grpId="0" animBg="1"/>
      <p:bldP spid="28" grpId="0" animBg="1"/>
      <p:bldP spid="28" grpId="1" animBg="1"/>
      <p:bldP spid="29" grpId="0" animBg="1"/>
      <p:bldP spid="29" grpId="1" animBg="1"/>
      <p:bldP spid="30" grpId="0" animBg="1"/>
      <p:bldP spid="30" grpId="1" animBg="1"/>
      <p:bldP spid="39" grpId="0" animBg="1"/>
      <p:bldP spid="40" grpId="0" animBg="1"/>
      <p:bldP spid="43"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Evolution</a:t>
            </a:r>
            <a:endParaRPr lang="en-US" dirty="0"/>
          </a:p>
        </p:txBody>
      </p:sp>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8</a:t>
            </a:fld>
            <a:endParaRPr lang="en-US" dirty="0"/>
          </a:p>
        </p:txBody>
      </p:sp>
      <p:sp>
        <p:nvSpPr>
          <p:cNvPr id="6" name="Content Placeholder 5"/>
          <p:cNvSpPr>
            <a:spLocks noGrp="1"/>
          </p:cNvSpPr>
          <p:nvPr>
            <p:ph idx="1"/>
          </p:nvPr>
        </p:nvSpPr>
        <p:spPr>
          <a:xfrm>
            <a:off x="1443182" y="2186245"/>
            <a:ext cx="1304636" cy="11734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1600" dirty="0" smtClean="0"/>
              <a:t>Connections</a:t>
            </a:r>
            <a:endParaRPr lang="en-US" sz="1600" dirty="0" smtClean="0"/>
          </a:p>
        </p:txBody>
      </p:sp>
      <p:graphicFrame>
        <p:nvGraphicFramePr>
          <p:cNvPr id="7" name="Table 6"/>
          <p:cNvGraphicFramePr>
            <a:graphicFrameLocks noGrp="1"/>
          </p:cNvGraphicFramePr>
          <p:nvPr>
            <p:extLst>
              <p:ext uri="{D42A27DB-BD31-4B8C-83A1-F6EECF244321}">
                <p14:modId xmlns:p14="http://schemas.microsoft.com/office/powerpoint/2010/main" val="1503208671"/>
              </p:ext>
            </p:extLst>
          </p:nvPr>
        </p:nvGraphicFramePr>
        <p:xfrm>
          <a:off x="80814" y="3538219"/>
          <a:ext cx="2828640" cy="1371600"/>
        </p:xfrm>
        <a:graphic>
          <a:graphicData uri="http://schemas.openxmlformats.org/drawingml/2006/table">
            <a:tbl>
              <a:tblPr firstRow="1" bandRow="1">
                <a:tableStyleId>{5C22544A-7EE6-4342-B048-85BDC9FD1C3A}</a:tableStyleId>
              </a:tblPr>
              <a:tblGrid>
                <a:gridCol w="1414320"/>
                <a:gridCol w="1414320"/>
              </a:tblGrid>
              <a:tr h="271411">
                <a:tc>
                  <a:txBody>
                    <a:bodyPr/>
                    <a:lstStyle/>
                    <a:p>
                      <a:r>
                        <a:rPr lang="en-US" sz="1200" dirty="0" smtClean="0"/>
                        <a:t>Field</a:t>
                      </a:r>
                      <a:endParaRPr lang="en-US" sz="1200" dirty="0"/>
                    </a:p>
                  </a:txBody>
                  <a:tcPr/>
                </a:tc>
                <a:tc>
                  <a:txBody>
                    <a:bodyPr/>
                    <a:lstStyle/>
                    <a:p>
                      <a:r>
                        <a:rPr lang="en-US" sz="1200" dirty="0" smtClean="0"/>
                        <a:t>Type</a:t>
                      </a:r>
                      <a:endParaRPr lang="en-US" sz="1200" dirty="0"/>
                    </a:p>
                  </a:txBody>
                  <a:tcPr/>
                </a:tc>
              </a:tr>
              <a:tr h="271411">
                <a:tc>
                  <a:txBody>
                    <a:bodyPr/>
                    <a:lstStyle/>
                    <a:p>
                      <a:r>
                        <a:rPr lang="en-US" sz="1200" dirty="0" err="1" smtClean="0"/>
                        <a:t>SourceId</a:t>
                      </a:r>
                      <a:endParaRPr lang="en-US" sz="1200" dirty="0"/>
                    </a:p>
                  </a:txBody>
                  <a:tcPr/>
                </a:tc>
                <a:tc>
                  <a:txBody>
                    <a:bodyPr/>
                    <a:lstStyle/>
                    <a:p>
                      <a:r>
                        <a:rPr lang="en-US" sz="1200" dirty="0" smtClean="0"/>
                        <a:t>Long</a:t>
                      </a:r>
                      <a:endParaRPr lang="en-US" sz="1200" dirty="0"/>
                    </a:p>
                  </a:txBody>
                  <a:tcPr/>
                </a:tc>
              </a:tr>
              <a:tr h="271411">
                <a:tc>
                  <a:txBody>
                    <a:bodyPr/>
                    <a:lstStyle/>
                    <a:p>
                      <a:r>
                        <a:rPr lang="en-US" sz="1200" dirty="0" err="1" smtClean="0"/>
                        <a:t>destId</a:t>
                      </a:r>
                      <a:endParaRPr lang="en-US" sz="1200" dirty="0"/>
                    </a:p>
                  </a:txBody>
                  <a:tcPr/>
                </a:tc>
                <a:tc>
                  <a:txBody>
                    <a:bodyPr/>
                    <a:lstStyle/>
                    <a:p>
                      <a:r>
                        <a:rPr lang="en-US" sz="1200" dirty="0" smtClean="0"/>
                        <a:t>Long</a:t>
                      </a:r>
                      <a:endParaRPr lang="en-US" sz="1200" dirty="0"/>
                    </a:p>
                  </a:txBody>
                  <a:tcPr/>
                </a:tc>
              </a:tr>
              <a:tr h="271411">
                <a:tc>
                  <a:txBody>
                    <a:bodyPr/>
                    <a:lstStyle/>
                    <a:p>
                      <a:r>
                        <a:rPr lang="en-US" sz="1200" dirty="0" smtClean="0"/>
                        <a:t>active</a:t>
                      </a:r>
                      <a:endParaRPr lang="en-US" sz="1200" dirty="0"/>
                    </a:p>
                  </a:txBody>
                  <a:tcPr/>
                </a:tc>
                <a:tc>
                  <a:txBody>
                    <a:bodyPr/>
                    <a:lstStyle/>
                    <a:p>
                      <a:r>
                        <a:rPr lang="en-US" sz="1200" dirty="0" smtClean="0"/>
                        <a:t>Boolean</a:t>
                      </a:r>
                      <a:endParaRPr lang="en-US" sz="1200" dirty="0"/>
                    </a:p>
                  </a:txBody>
                  <a:tcPr/>
                </a:tc>
              </a:tr>
              <a:tr h="271411">
                <a:tc>
                  <a:txBody>
                    <a:bodyPr/>
                    <a:lstStyle/>
                    <a:p>
                      <a:endParaRPr lang="en-US" sz="1200" dirty="0"/>
                    </a:p>
                  </a:txBody>
                  <a:tcPr/>
                </a:tc>
                <a:tc>
                  <a:txBody>
                    <a:bodyPr/>
                    <a:lstStyle/>
                    <a:p>
                      <a:endParaRPr lang="en-US" sz="1200" dirty="0"/>
                    </a:p>
                  </a:txBody>
                  <a:tcPr/>
                </a:tc>
              </a:tr>
            </a:tbl>
          </a:graphicData>
        </a:graphic>
      </p:graphicFrame>
      <p:sp>
        <p:nvSpPr>
          <p:cNvPr id="8" name="Rectangle 7"/>
          <p:cNvSpPr/>
          <p:nvPr/>
        </p:nvSpPr>
        <p:spPr>
          <a:xfrm>
            <a:off x="4595091" y="1339273"/>
            <a:ext cx="1454728" cy="6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Consumer 1</a:t>
            </a:r>
            <a:endParaRPr lang="en-US" dirty="0"/>
          </a:p>
        </p:txBody>
      </p:sp>
      <p:sp>
        <p:nvSpPr>
          <p:cNvPr id="9" name="Rectangle 8"/>
          <p:cNvSpPr/>
          <p:nvPr/>
        </p:nvSpPr>
        <p:spPr>
          <a:xfrm>
            <a:off x="4608946" y="4620490"/>
            <a:ext cx="1454728" cy="6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Consumer 2</a:t>
            </a:r>
            <a:endParaRPr lang="en-US" dirty="0"/>
          </a:p>
        </p:txBody>
      </p:sp>
      <p:sp>
        <p:nvSpPr>
          <p:cNvPr id="10" name="Rectangle 9"/>
          <p:cNvSpPr/>
          <p:nvPr/>
        </p:nvSpPr>
        <p:spPr>
          <a:xfrm>
            <a:off x="6246091" y="173181"/>
            <a:ext cx="2262910" cy="27478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 </a:t>
            </a:r>
            <a:r>
              <a:rPr lang="en-US" sz="1200" b="1" dirty="0" smtClean="0">
                <a:solidFill>
                  <a:schemeClr val="tx1"/>
                </a:solidFill>
              </a:rPr>
              <a:t>SCHEMA</a:t>
            </a:r>
          </a:p>
          <a:p>
            <a:r>
              <a:rPr lang="de-DE" sz="1200" dirty="0" smtClean="0">
                <a:solidFill>
                  <a:schemeClr val="tx1"/>
                </a:solidFill>
              </a:rPr>
              <a:t>{</a:t>
            </a:r>
            <a:endParaRPr lang="de-DE" sz="1200" dirty="0">
              <a:solidFill>
                <a:schemeClr val="tx1"/>
              </a:solidFill>
            </a:endParaRPr>
          </a:p>
          <a:p>
            <a:r>
              <a:rPr lang="de-DE" sz="1200" dirty="0">
                <a:solidFill>
                  <a:schemeClr val="tx1"/>
                </a:solidFill>
              </a:rPr>
              <a:t>    "</a:t>
            </a:r>
            <a:r>
              <a:rPr lang="de-DE" sz="1200" dirty="0" err="1">
                <a:solidFill>
                  <a:schemeClr val="tx1"/>
                </a:solidFill>
              </a:rPr>
              <a:t>name</a:t>
            </a:r>
            <a:r>
              <a:rPr lang="de-DE" sz="1200" dirty="0">
                <a:solidFill>
                  <a:schemeClr val="tx1"/>
                </a:solidFill>
              </a:rPr>
              <a:t>" : "</a:t>
            </a:r>
            <a:r>
              <a:rPr lang="de-DE" sz="1200" dirty="0" err="1">
                <a:solidFill>
                  <a:schemeClr val="tx1"/>
                </a:solidFill>
              </a:rPr>
              <a:t>sourceId</a:t>
            </a:r>
            <a:r>
              <a:rPr lang="de-DE" sz="1200" dirty="0">
                <a:solidFill>
                  <a:schemeClr val="tx1"/>
                </a:solidFill>
              </a:rPr>
              <a:t>",</a:t>
            </a:r>
          </a:p>
          <a:p>
            <a:r>
              <a:rPr lang="de-DE" sz="1200" dirty="0">
                <a:solidFill>
                  <a:schemeClr val="tx1"/>
                </a:solidFill>
              </a:rPr>
              <a:t>    "type" : [ "</a:t>
            </a:r>
            <a:r>
              <a:rPr lang="de-DE" sz="1200" dirty="0" err="1">
                <a:solidFill>
                  <a:schemeClr val="tx1"/>
                </a:solidFill>
              </a:rPr>
              <a:t>long</a:t>
            </a:r>
            <a:r>
              <a:rPr lang="de-DE" sz="1200" dirty="0">
                <a:solidFill>
                  <a:schemeClr val="tx1"/>
                </a:solidFill>
              </a:rPr>
              <a:t>", "null" ],</a:t>
            </a:r>
          </a:p>
          <a:p>
            <a:r>
              <a:rPr lang="de-DE" sz="1200" dirty="0">
                <a:solidFill>
                  <a:schemeClr val="tx1"/>
                </a:solidFill>
              </a:rPr>
              <a:t>    </a:t>
            </a:r>
            <a:r>
              <a:rPr lang="de-DE" sz="1200" dirty="0" smtClean="0">
                <a:solidFill>
                  <a:schemeClr val="tx1"/>
                </a:solidFill>
              </a:rPr>
              <a:t>}</a:t>
            </a:r>
            <a:r>
              <a:rPr lang="de-DE" sz="1200" dirty="0">
                <a:solidFill>
                  <a:schemeClr val="tx1"/>
                </a:solidFill>
              </a:rPr>
              <a:t>, {</a:t>
            </a:r>
          </a:p>
          <a:p>
            <a:r>
              <a:rPr lang="de-DE" sz="1200" dirty="0">
                <a:solidFill>
                  <a:schemeClr val="tx1"/>
                </a:solidFill>
              </a:rPr>
              <a:t>    "</a:t>
            </a:r>
            <a:r>
              <a:rPr lang="de-DE" sz="1200" dirty="0" err="1">
                <a:solidFill>
                  <a:schemeClr val="tx1"/>
                </a:solidFill>
              </a:rPr>
              <a:t>name</a:t>
            </a:r>
            <a:r>
              <a:rPr lang="de-DE" sz="1200" dirty="0">
                <a:solidFill>
                  <a:schemeClr val="tx1"/>
                </a:solidFill>
              </a:rPr>
              <a:t>" : "</a:t>
            </a:r>
            <a:r>
              <a:rPr lang="de-DE" sz="1200" dirty="0" err="1">
                <a:solidFill>
                  <a:schemeClr val="tx1"/>
                </a:solidFill>
              </a:rPr>
              <a:t>destId</a:t>
            </a:r>
            <a:r>
              <a:rPr lang="de-DE" sz="1200" dirty="0">
                <a:solidFill>
                  <a:schemeClr val="tx1"/>
                </a:solidFill>
              </a:rPr>
              <a:t>",</a:t>
            </a:r>
          </a:p>
          <a:p>
            <a:r>
              <a:rPr lang="de-DE" sz="1200" dirty="0">
                <a:solidFill>
                  <a:schemeClr val="tx1"/>
                </a:solidFill>
              </a:rPr>
              <a:t>    "type" : [ "</a:t>
            </a:r>
            <a:r>
              <a:rPr lang="de-DE" sz="1200" dirty="0" err="1">
                <a:solidFill>
                  <a:schemeClr val="tx1"/>
                </a:solidFill>
              </a:rPr>
              <a:t>long</a:t>
            </a:r>
            <a:r>
              <a:rPr lang="de-DE" sz="1200" dirty="0">
                <a:solidFill>
                  <a:schemeClr val="tx1"/>
                </a:solidFill>
              </a:rPr>
              <a:t>", "null" ],</a:t>
            </a:r>
          </a:p>
          <a:p>
            <a:r>
              <a:rPr lang="de-DE" sz="1200" dirty="0">
                <a:solidFill>
                  <a:schemeClr val="tx1"/>
                </a:solidFill>
              </a:rPr>
              <a:t>    </a:t>
            </a:r>
            <a:r>
              <a:rPr lang="de-DE" sz="1200" dirty="0" smtClean="0">
                <a:solidFill>
                  <a:schemeClr val="tx1"/>
                </a:solidFill>
              </a:rPr>
              <a:t>}</a:t>
            </a:r>
            <a:r>
              <a:rPr lang="de-DE" sz="1200" dirty="0">
                <a:solidFill>
                  <a:schemeClr val="tx1"/>
                </a:solidFill>
              </a:rPr>
              <a:t>, </a:t>
            </a:r>
            <a:r>
              <a:rPr lang="de-DE" sz="1200" dirty="0" smtClean="0">
                <a:solidFill>
                  <a:schemeClr val="tx1"/>
                </a:solidFill>
              </a:rPr>
              <a:t>{</a:t>
            </a:r>
          </a:p>
          <a:p>
            <a:r>
              <a:rPr lang="de-DE" sz="1200" dirty="0">
                <a:solidFill>
                  <a:schemeClr val="tx1"/>
                </a:solidFill>
              </a:rPr>
              <a:t> }, {</a:t>
            </a:r>
          </a:p>
          <a:p>
            <a:r>
              <a:rPr lang="de-DE" sz="1200" dirty="0">
                <a:solidFill>
                  <a:schemeClr val="tx1"/>
                </a:solidFill>
              </a:rPr>
              <a:t>    "</a:t>
            </a:r>
            <a:r>
              <a:rPr lang="de-DE" sz="1200" dirty="0" err="1">
                <a:solidFill>
                  <a:schemeClr val="tx1"/>
                </a:solidFill>
              </a:rPr>
              <a:t>name</a:t>
            </a:r>
            <a:r>
              <a:rPr lang="de-DE" sz="1200" dirty="0">
                <a:solidFill>
                  <a:schemeClr val="tx1"/>
                </a:solidFill>
              </a:rPr>
              <a:t>" : </a:t>
            </a:r>
            <a:r>
              <a:rPr lang="de-DE" sz="1200" dirty="0" smtClean="0">
                <a:solidFill>
                  <a:schemeClr val="tx1"/>
                </a:solidFill>
              </a:rPr>
              <a:t>“</a:t>
            </a:r>
            <a:r>
              <a:rPr lang="de-DE" sz="1200" dirty="0" err="1" smtClean="0">
                <a:solidFill>
                  <a:schemeClr val="tx1"/>
                </a:solidFill>
              </a:rPr>
              <a:t>active</a:t>
            </a:r>
            <a:r>
              <a:rPr lang="de-DE" sz="1200" dirty="0" smtClean="0">
                <a:solidFill>
                  <a:schemeClr val="tx1"/>
                </a:solidFill>
              </a:rPr>
              <a:t>"</a:t>
            </a:r>
            <a:r>
              <a:rPr lang="de-DE" sz="1200" dirty="0">
                <a:solidFill>
                  <a:schemeClr val="tx1"/>
                </a:solidFill>
              </a:rPr>
              <a:t>,</a:t>
            </a:r>
          </a:p>
          <a:p>
            <a:r>
              <a:rPr lang="de-DE" sz="1200" dirty="0">
                <a:solidFill>
                  <a:schemeClr val="tx1"/>
                </a:solidFill>
              </a:rPr>
              <a:t>    "type" : [ </a:t>
            </a:r>
            <a:r>
              <a:rPr lang="de-DE" sz="1200" dirty="0" smtClean="0">
                <a:solidFill>
                  <a:schemeClr val="tx1"/>
                </a:solidFill>
              </a:rPr>
              <a:t>“</a:t>
            </a:r>
            <a:r>
              <a:rPr lang="de-DE" sz="1200" dirty="0" err="1" smtClean="0">
                <a:solidFill>
                  <a:schemeClr val="tx1"/>
                </a:solidFill>
              </a:rPr>
              <a:t>boolean</a:t>
            </a:r>
            <a:r>
              <a:rPr lang="de-DE" sz="1200" dirty="0" smtClean="0">
                <a:solidFill>
                  <a:schemeClr val="tx1"/>
                </a:solidFill>
              </a:rPr>
              <a:t>"</a:t>
            </a:r>
            <a:r>
              <a:rPr lang="de-DE" sz="1200" dirty="0">
                <a:solidFill>
                  <a:schemeClr val="tx1"/>
                </a:solidFill>
              </a:rPr>
              <a:t>, "null" ],</a:t>
            </a:r>
          </a:p>
          <a:p>
            <a:r>
              <a:rPr lang="de-DE" sz="1200" dirty="0">
                <a:solidFill>
                  <a:schemeClr val="tx1"/>
                </a:solidFill>
              </a:rPr>
              <a:t>    </a:t>
            </a:r>
            <a:r>
              <a:rPr lang="de-DE" sz="1200" dirty="0" smtClean="0">
                <a:solidFill>
                  <a:schemeClr val="tx1"/>
                </a:solidFill>
              </a:rPr>
              <a:t>}</a:t>
            </a:r>
            <a:endParaRPr lang="en-US" sz="1200" dirty="0" smtClean="0">
              <a:solidFill>
                <a:schemeClr val="tx1"/>
              </a:solidFill>
            </a:endParaRPr>
          </a:p>
          <a:p>
            <a:pPr algn="ctr"/>
            <a:endParaRPr lang="en-US" sz="800" dirty="0"/>
          </a:p>
        </p:txBody>
      </p:sp>
      <p:cxnSp>
        <p:nvCxnSpPr>
          <p:cNvPr id="13" name="Straight Arrow Connector 12"/>
          <p:cNvCxnSpPr>
            <a:endCxn id="8" idx="1"/>
          </p:cNvCxnSpPr>
          <p:nvPr/>
        </p:nvCxnSpPr>
        <p:spPr>
          <a:xfrm flipV="1">
            <a:off x="2759364" y="1645228"/>
            <a:ext cx="1835727" cy="1287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1"/>
          </p:cNvCxnSpPr>
          <p:nvPr/>
        </p:nvCxnSpPr>
        <p:spPr>
          <a:xfrm>
            <a:off x="2759364" y="2967182"/>
            <a:ext cx="1849582" cy="19592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109855" y="3743036"/>
            <a:ext cx="2262910" cy="27478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 </a:t>
            </a:r>
            <a:r>
              <a:rPr lang="en-US" sz="1200" b="1" dirty="0" smtClean="0">
                <a:solidFill>
                  <a:schemeClr val="tx1"/>
                </a:solidFill>
              </a:rPr>
              <a:t>SCHEMA</a:t>
            </a:r>
          </a:p>
          <a:p>
            <a:r>
              <a:rPr lang="en-US" sz="1200" dirty="0" smtClean="0">
                <a:solidFill>
                  <a:schemeClr val="tx1"/>
                </a:solidFill>
              </a:rPr>
              <a:t>{</a:t>
            </a:r>
            <a:endParaRPr lang="de-DE" sz="1200" dirty="0">
              <a:solidFill>
                <a:schemeClr val="tx1"/>
              </a:solidFill>
            </a:endParaRPr>
          </a:p>
          <a:p>
            <a:r>
              <a:rPr lang="de-DE" sz="1200" dirty="0">
                <a:solidFill>
                  <a:schemeClr val="tx1"/>
                </a:solidFill>
              </a:rPr>
              <a:t>    "</a:t>
            </a:r>
            <a:r>
              <a:rPr lang="de-DE" sz="1200" dirty="0" err="1">
                <a:solidFill>
                  <a:schemeClr val="tx1"/>
                </a:solidFill>
              </a:rPr>
              <a:t>name</a:t>
            </a:r>
            <a:r>
              <a:rPr lang="de-DE" sz="1200" dirty="0">
                <a:solidFill>
                  <a:schemeClr val="tx1"/>
                </a:solidFill>
              </a:rPr>
              <a:t>" : "</a:t>
            </a:r>
            <a:r>
              <a:rPr lang="de-DE" sz="1200" dirty="0" err="1">
                <a:solidFill>
                  <a:schemeClr val="tx1"/>
                </a:solidFill>
              </a:rPr>
              <a:t>sourceId</a:t>
            </a:r>
            <a:r>
              <a:rPr lang="de-DE" sz="1200" dirty="0">
                <a:solidFill>
                  <a:schemeClr val="tx1"/>
                </a:solidFill>
              </a:rPr>
              <a:t>",</a:t>
            </a:r>
          </a:p>
          <a:p>
            <a:r>
              <a:rPr lang="de-DE" sz="1200" dirty="0">
                <a:solidFill>
                  <a:schemeClr val="tx1"/>
                </a:solidFill>
              </a:rPr>
              <a:t>    "type" : [ "</a:t>
            </a:r>
            <a:r>
              <a:rPr lang="de-DE" sz="1200" dirty="0" err="1">
                <a:solidFill>
                  <a:schemeClr val="tx1"/>
                </a:solidFill>
              </a:rPr>
              <a:t>long</a:t>
            </a:r>
            <a:r>
              <a:rPr lang="de-DE" sz="1200" dirty="0">
                <a:solidFill>
                  <a:schemeClr val="tx1"/>
                </a:solidFill>
              </a:rPr>
              <a:t>", "null" ],</a:t>
            </a:r>
          </a:p>
          <a:p>
            <a:r>
              <a:rPr lang="de-DE" sz="1200" dirty="0">
                <a:solidFill>
                  <a:schemeClr val="tx1"/>
                </a:solidFill>
              </a:rPr>
              <a:t>    </a:t>
            </a:r>
            <a:r>
              <a:rPr lang="de-DE" sz="1200" dirty="0" smtClean="0">
                <a:solidFill>
                  <a:schemeClr val="tx1"/>
                </a:solidFill>
              </a:rPr>
              <a:t>}</a:t>
            </a:r>
            <a:r>
              <a:rPr lang="de-DE" sz="1200" dirty="0">
                <a:solidFill>
                  <a:schemeClr val="tx1"/>
                </a:solidFill>
              </a:rPr>
              <a:t>, {</a:t>
            </a:r>
          </a:p>
          <a:p>
            <a:r>
              <a:rPr lang="de-DE" sz="1200" dirty="0">
                <a:solidFill>
                  <a:schemeClr val="tx1"/>
                </a:solidFill>
              </a:rPr>
              <a:t>    "</a:t>
            </a:r>
            <a:r>
              <a:rPr lang="de-DE" sz="1200" dirty="0" err="1">
                <a:solidFill>
                  <a:schemeClr val="tx1"/>
                </a:solidFill>
              </a:rPr>
              <a:t>name</a:t>
            </a:r>
            <a:r>
              <a:rPr lang="de-DE" sz="1200" dirty="0">
                <a:solidFill>
                  <a:schemeClr val="tx1"/>
                </a:solidFill>
              </a:rPr>
              <a:t>" : "</a:t>
            </a:r>
            <a:r>
              <a:rPr lang="de-DE" sz="1200" dirty="0" err="1">
                <a:solidFill>
                  <a:schemeClr val="tx1"/>
                </a:solidFill>
              </a:rPr>
              <a:t>destId</a:t>
            </a:r>
            <a:r>
              <a:rPr lang="de-DE" sz="1200" dirty="0">
                <a:solidFill>
                  <a:schemeClr val="tx1"/>
                </a:solidFill>
              </a:rPr>
              <a:t>",</a:t>
            </a:r>
          </a:p>
          <a:p>
            <a:r>
              <a:rPr lang="de-DE" sz="1200" dirty="0">
                <a:solidFill>
                  <a:schemeClr val="tx1"/>
                </a:solidFill>
              </a:rPr>
              <a:t>    "type" : [ "</a:t>
            </a:r>
            <a:r>
              <a:rPr lang="de-DE" sz="1200" dirty="0" err="1">
                <a:solidFill>
                  <a:schemeClr val="tx1"/>
                </a:solidFill>
              </a:rPr>
              <a:t>long</a:t>
            </a:r>
            <a:r>
              <a:rPr lang="de-DE" sz="1200" dirty="0">
                <a:solidFill>
                  <a:schemeClr val="tx1"/>
                </a:solidFill>
              </a:rPr>
              <a:t>", "null" ],</a:t>
            </a:r>
          </a:p>
          <a:p>
            <a:r>
              <a:rPr lang="de-DE" sz="1200" dirty="0">
                <a:solidFill>
                  <a:schemeClr val="tx1"/>
                </a:solidFill>
              </a:rPr>
              <a:t>    </a:t>
            </a:r>
            <a:r>
              <a:rPr lang="de-DE" sz="1200" dirty="0" smtClean="0">
                <a:solidFill>
                  <a:schemeClr val="tx1"/>
                </a:solidFill>
              </a:rPr>
              <a:t>}</a:t>
            </a:r>
            <a:r>
              <a:rPr lang="de-DE" sz="1200" dirty="0">
                <a:solidFill>
                  <a:schemeClr val="tx1"/>
                </a:solidFill>
              </a:rPr>
              <a:t>, </a:t>
            </a:r>
            <a:r>
              <a:rPr lang="de-DE" sz="1200" dirty="0" smtClean="0">
                <a:solidFill>
                  <a:schemeClr val="tx1"/>
                </a:solidFill>
              </a:rPr>
              <a:t>{</a:t>
            </a:r>
          </a:p>
          <a:p>
            <a:r>
              <a:rPr lang="de-DE" sz="1200" dirty="0">
                <a:solidFill>
                  <a:schemeClr val="tx1"/>
                </a:solidFill>
              </a:rPr>
              <a:t> }, {</a:t>
            </a:r>
          </a:p>
          <a:p>
            <a:r>
              <a:rPr lang="de-DE" sz="1200" dirty="0">
                <a:solidFill>
                  <a:schemeClr val="tx1"/>
                </a:solidFill>
              </a:rPr>
              <a:t>    "</a:t>
            </a:r>
            <a:r>
              <a:rPr lang="de-DE" sz="1200" dirty="0" err="1">
                <a:solidFill>
                  <a:schemeClr val="tx1"/>
                </a:solidFill>
              </a:rPr>
              <a:t>name</a:t>
            </a:r>
            <a:r>
              <a:rPr lang="de-DE" sz="1200" dirty="0">
                <a:solidFill>
                  <a:schemeClr val="tx1"/>
                </a:solidFill>
              </a:rPr>
              <a:t>" : </a:t>
            </a:r>
            <a:r>
              <a:rPr lang="de-DE" sz="1200" dirty="0" smtClean="0">
                <a:solidFill>
                  <a:schemeClr val="tx1"/>
                </a:solidFill>
              </a:rPr>
              <a:t>“</a:t>
            </a:r>
            <a:r>
              <a:rPr lang="de-DE" sz="1200" dirty="0" err="1" smtClean="0">
                <a:solidFill>
                  <a:schemeClr val="tx1"/>
                </a:solidFill>
              </a:rPr>
              <a:t>active</a:t>
            </a:r>
            <a:r>
              <a:rPr lang="de-DE" sz="1200" dirty="0" smtClean="0">
                <a:solidFill>
                  <a:schemeClr val="tx1"/>
                </a:solidFill>
              </a:rPr>
              <a:t>"</a:t>
            </a:r>
            <a:r>
              <a:rPr lang="de-DE" sz="1200" dirty="0">
                <a:solidFill>
                  <a:schemeClr val="tx1"/>
                </a:solidFill>
              </a:rPr>
              <a:t>,</a:t>
            </a:r>
          </a:p>
          <a:p>
            <a:r>
              <a:rPr lang="de-DE" sz="1200" dirty="0">
                <a:solidFill>
                  <a:schemeClr val="tx1"/>
                </a:solidFill>
              </a:rPr>
              <a:t>    "type" : [ </a:t>
            </a:r>
            <a:r>
              <a:rPr lang="de-DE" sz="1200" dirty="0" smtClean="0">
                <a:solidFill>
                  <a:schemeClr val="tx1"/>
                </a:solidFill>
              </a:rPr>
              <a:t>“</a:t>
            </a:r>
            <a:r>
              <a:rPr lang="de-DE" sz="1200" dirty="0" err="1" smtClean="0">
                <a:solidFill>
                  <a:schemeClr val="tx1"/>
                </a:solidFill>
              </a:rPr>
              <a:t>boolean</a:t>
            </a:r>
            <a:r>
              <a:rPr lang="de-DE" sz="1200" dirty="0" smtClean="0">
                <a:solidFill>
                  <a:schemeClr val="tx1"/>
                </a:solidFill>
              </a:rPr>
              <a:t>"</a:t>
            </a:r>
            <a:r>
              <a:rPr lang="de-DE" sz="1200" dirty="0">
                <a:solidFill>
                  <a:schemeClr val="tx1"/>
                </a:solidFill>
              </a:rPr>
              <a:t>, "null" ],</a:t>
            </a:r>
          </a:p>
          <a:p>
            <a:r>
              <a:rPr lang="de-DE" sz="1200" dirty="0">
                <a:solidFill>
                  <a:schemeClr val="tx1"/>
                </a:solidFill>
              </a:rPr>
              <a:t>    </a:t>
            </a:r>
            <a:r>
              <a:rPr lang="de-DE" sz="1200" dirty="0" smtClean="0">
                <a:solidFill>
                  <a:schemeClr val="tx1"/>
                </a:solidFill>
              </a:rPr>
              <a:t>}}</a:t>
            </a:r>
            <a:endParaRPr lang="en-US" sz="1200" dirty="0" smtClean="0">
              <a:solidFill>
                <a:schemeClr val="tx1"/>
              </a:solidFill>
            </a:endParaRPr>
          </a:p>
          <a:p>
            <a:pPr algn="ctr"/>
            <a:endParaRPr lang="en-US" sz="800" dirty="0"/>
          </a:p>
        </p:txBody>
      </p:sp>
      <p:sp>
        <p:nvSpPr>
          <p:cNvPr id="18" name="Rectangle 17"/>
          <p:cNvSpPr/>
          <p:nvPr/>
        </p:nvSpPr>
        <p:spPr>
          <a:xfrm>
            <a:off x="115455" y="4652818"/>
            <a:ext cx="1362363" cy="265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strength</a:t>
            </a:r>
            <a:endParaRPr lang="en-US" dirty="0"/>
          </a:p>
        </p:txBody>
      </p:sp>
      <p:sp>
        <p:nvSpPr>
          <p:cNvPr id="19" name="Rectangle 18"/>
          <p:cNvSpPr/>
          <p:nvPr/>
        </p:nvSpPr>
        <p:spPr>
          <a:xfrm>
            <a:off x="1503218" y="4655127"/>
            <a:ext cx="1362363" cy="2655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int</a:t>
            </a:r>
            <a:endParaRPr lang="en-US" dirty="0"/>
          </a:p>
        </p:txBody>
      </p:sp>
      <p:sp>
        <p:nvSpPr>
          <p:cNvPr id="20" name="Rectangle 19"/>
          <p:cNvSpPr/>
          <p:nvPr/>
        </p:nvSpPr>
        <p:spPr>
          <a:xfrm>
            <a:off x="6430818" y="2597727"/>
            <a:ext cx="2540000" cy="8197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de-DE" sz="1200" b="1" dirty="0">
                <a:solidFill>
                  <a:schemeClr val="accent3">
                    <a:lumMod val="75000"/>
                  </a:schemeClr>
                </a:solidFill>
              </a:rPr>
              <a:t>{</a:t>
            </a:r>
          </a:p>
          <a:p>
            <a:r>
              <a:rPr lang="de-DE" sz="1200" b="1" dirty="0">
                <a:solidFill>
                  <a:schemeClr val="accent3">
                    <a:lumMod val="75000"/>
                  </a:schemeClr>
                </a:solidFill>
              </a:rPr>
              <a:t>    "</a:t>
            </a:r>
            <a:r>
              <a:rPr lang="de-DE" sz="1200" b="1" dirty="0" err="1">
                <a:solidFill>
                  <a:schemeClr val="accent3">
                    <a:lumMod val="75000"/>
                  </a:schemeClr>
                </a:solidFill>
              </a:rPr>
              <a:t>name</a:t>
            </a:r>
            <a:r>
              <a:rPr lang="de-DE" sz="1200" b="1" dirty="0">
                <a:solidFill>
                  <a:schemeClr val="accent3">
                    <a:lumMod val="75000"/>
                  </a:schemeClr>
                </a:solidFill>
              </a:rPr>
              <a:t>" : </a:t>
            </a:r>
            <a:r>
              <a:rPr lang="de-DE" sz="1200" b="1" dirty="0" smtClean="0">
                <a:solidFill>
                  <a:schemeClr val="accent3">
                    <a:lumMod val="75000"/>
                  </a:schemeClr>
                </a:solidFill>
              </a:rPr>
              <a:t>“</a:t>
            </a:r>
            <a:r>
              <a:rPr lang="de-DE" sz="1200" b="1" dirty="0" err="1" smtClean="0">
                <a:solidFill>
                  <a:schemeClr val="accent3">
                    <a:lumMod val="75000"/>
                  </a:schemeClr>
                </a:solidFill>
              </a:rPr>
              <a:t>strength</a:t>
            </a:r>
            <a:r>
              <a:rPr lang="de-DE" sz="1200" b="1" dirty="0" smtClean="0">
                <a:solidFill>
                  <a:schemeClr val="accent3">
                    <a:lumMod val="75000"/>
                  </a:schemeClr>
                </a:solidFill>
              </a:rPr>
              <a:t>"</a:t>
            </a:r>
            <a:r>
              <a:rPr lang="de-DE" sz="1200" b="1" dirty="0">
                <a:solidFill>
                  <a:schemeClr val="accent3">
                    <a:lumMod val="75000"/>
                  </a:schemeClr>
                </a:solidFill>
              </a:rPr>
              <a:t>,</a:t>
            </a:r>
          </a:p>
          <a:p>
            <a:r>
              <a:rPr lang="de-DE" sz="1200" b="1" dirty="0">
                <a:solidFill>
                  <a:schemeClr val="accent3">
                    <a:lumMod val="75000"/>
                  </a:schemeClr>
                </a:solidFill>
              </a:rPr>
              <a:t>    "type" : [ </a:t>
            </a:r>
            <a:r>
              <a:rPr lang="de-DE" sz="1200" b="1" dirty="0" smtClean="0">
                <a:solidFill>
                  <a:schemeClr val="accent3">
                    <a:lumMod val="75000"/>
                  </a:schemeClr>
                </a:solidFill>
              </a:rPr>
              <a:t>“</a:t>
            </a:r>
            <a:r>
              <a:rPr lang="de-DE" sz="1200" b="1" dirty="0" err="1" smtClean="0">
                <a:solidFill>
                  <a:schemeClr val="accent3">
                    <a:lumMod val="75000"/>
                  </a:schemeClr>
                </a:solidFill>
              </a:rPr>
              <a:t>int</a:t>
            </a:r>
            <a:r>
              <a:rPr lang="de-DE" sz="1200" b="1" dirty="0" smtClean="0">
                <a:solidFill>
                  <a:schemeClr val="accent3">
                    <a:lumMod val="75000"/>
                  </a:schemeClr>
                </a:solidFill>
              </a:rPr>
              <a:t>"</a:t>
            </a:r>
            <a:r>
              <a:rPr lang="de-DE" sz="1200" b="1" dirty="0">
                <a:solidFill>
                  <a:schemeClr val="accent3">
                    <a:lumMod val="75000"/>
                  </a:schemeClr>
                </a:solidFill>
              </a:rPr>
              <a:t>, "null" ],</a:t>
            </a:r>
          </a:p>
          <a:p>
            <a:r>
              <a:rPr lang="de-DE" sz="1200" b="1" dirty="0">
                <a:solidFill>
                  <a:schemeClr val="accent3">
                    <a:lumMod val="75000"/>
                  </a:schemeClr>
                </a:solidFill>
              </a:rPr>
              <a:t> </a:t>
            </a:r>
            <a:r>
              <a:rPr lang="de-DE" sz="1200" b="1" dirty="0" smtClean="0">
                <a:solidFill>
                  <a:schemeClr val="accent3">
                    <a:lumMod val="75000"/>
                  </a:schemeClr>
                </a:solidFill>
              </a:rPr>
              <a:t>}}</a:t>
            </a:r>
            <a:endParaRPr lang="en-US" sz="1200" b="1" dirty="0">
              <a:solidFill>
                <a:schemeClr val="accent3">
                  <a:lumMod val="75000"/>
                </a:schemeClr>
              </a:solidFill>
            </a:endParaRPr>
          </a:p>
        </p:txBody>
      </p:sp>
      <p:sp>
        <p:nvSpPr>
          <p:cNvPr id="21" name="Rectangle 20"/>
          <p:cNvSpPr/>
          <p:nvPr/>
        </p:nvSpPr>
        <p:spPr>
          <a:xfrm>
            <a:off x="6096000" y="207818"/>
            <a:ext cx="2563091" cy="3325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075218" y="3835400"/>
            <a:ext cx="2563091" cy="24453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035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Look-back &amp; Bootstrapping Consumers</a:t>
            </a:r>
            <a:endParaRPr lang="en-US" dirty="0"/>
          </a:p>
        </p:txBody>
      </p:sp>
      <p:sp>
        <p:nvSpPr>
          <p:cNvPr id="4" name="Footer Placeholder 3"/>
          <p:cNvSpPr>
            <a:spLocks noGrp="1"/>
          </p:cNvSpPr>
          <p:nvPr>
            <p:ph type="ftr" sz="quarter" idx="11"/>
          </p:nvPr>
        </p:nvSpPr>
        <p:spPr/>
        <p:txBody>
          <a:bodyPr/>
          <a:lstStyle/>
          <a:p>
            <a:r>
              <a:rPr lang="en-US" smtClean="0"/>
              <a:t>Databus </a:t>
            </a:r>
            <a:endParaRPr lang="en-US" dirty="0"/>
          </a:p>
        </p:txBody>
      </p:sp>
      <p:sp>
        <p:nvSpPr>
          <p:cNvPr id="5" name="Slide Number Placeholder 4"/>
          <p:cNvSpPr>
            <a:spLocks noGrp="1"/>
          </p:cNvSpPr>
          <p:nvPr>
            <p:ph type="sldNum" sz="quarter" idx="12"/>
          </p:nvPr>
        </p:nvSpPr>
        <p:spPr/>
        <p:txBody>
          <a:bodyPr/>
          <a:lstStyle/>
          <a:p>
            <a:fld id="{75897B0D-BA2C-2244-86F3-025175B80EAC}" type="slidenum">
              <a:rPr lang="en-US" smtClean="0"/>
              <a:pPr/>
              <a:t>9</a:t>
            </a:fld>
            <a:endParaRPr lang="en-US" dirty="0"/>
          </a:p>
        </p:txBody>
      </p:sp>
      <p:sp>
        <p:nvSpPr>
          <p:cNvPr id="6" name="Content Placeholder 5"/>
          <p:cNvSpPr>
            <a:spLocks noGrp="1"/>
          </p:cNvSpPr>
          <p:nvPr>
            <p:ph idx="1"/>
          </p:nvPr>
        </p:nvSpPr>
        <p:spPr>
          <a:xfrm>
            <a:off x="888999" y="3398519"/>
            <a:ext cx="1397000" cy="12543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1600" dirty="0" smtClean="0"/>
              <a:t>Members</a:t>
            </a:r>
          </a:p>
        </p:txBody>
      </p:sp>
      <p:sp>
        <p:nvSpPr>
          <p:cNvPr id="7" name="Rectangle 6"/>
          <p:cNvSpPr/>
          <p:nvPr/>
        </p:nvSpPr>
        <p:spPr>
          <a:xfrm>
            <a:off x="5818910" y="1985818"/>
            <a:ext cx="1939636" cy="946727"/>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Fast Consumer</a:t>
            </a:r>
          </a:p>
          <a:p>
            <a:pPr algn="ctr"/>
            <a:r>
              <a:rPr lang="en-US" sz="1200" dirty="0" smtClean="0">
                <a:solidFill>
                  <a:schemeClr val="tx1"/>
                </a:solidFill>
              </a:rPr>
              <a:t>( lagging DB by 5 </a:t>
            </a:r>
            <a:r>
              <a:rPr lang="en-US" sz="1200" dirty="0" err="1" smtClean="0">
                <a:solidFill>
                  <a:schemeClr val="tx1"/>
                </a:solidFill>
              </a:rPr>
              <a:t>mins</a:t>
            </a:r>
            <a:r>
              <a:rPr lang="en-US" sz="1200" dirty="0" smtClean="0">
                <a:solidFill>
                  <a:schemeClr val="tx1"/>
                </a:solidFill>
              </a:rPr>
              <a:t>)</a:t>
            </a:r>
            <a:endParaRPr lang="en-US" sz="1200" dirty="0">
              <a:solidFill>
                <a:schemeClr val="tx1"/>
              </a:solidFill>
            </a:endParaRPr>
          </a:p>
        </p:txBody>
      </p:sp>
      <p:sp>
        <p:nvSpPr>
          <p:cNvPr id="8" name="Rectangle 7"/>
          <p:cNvSpPr/>
          <p:nvPr/>
        </p:nvSpPr>
        <p:spPr>
          <a:xfrm>
            <a:off x="5878947" y="3708400"/>
            <a:ext cx="1939636" cy="9467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Slow Consumer</a:t>
            </a:r>
          </a:p>
          <a:p>
            <a:pPr algn="ctr"/>
            <a:r>
              <a:rPr lang="en-US" sz="1200" dirty="0" smtClean="0">
                <a:solidFill>
                  <a:schemeClr val="tx1"/>
                </a:solidFill>
              </a:rPr>
              <a:t>( lagging DB by 0.5 days)</a:t>
            </a:r>
            <a:endParaRPr lang="en-US" sz="1200" dirty="0">
              <a:solidFill>
                <a:schemeClr val="tx1"/>
              </a:solidFill>
            </a:endParaRPr>
          </a:p>
        </p:txBody>
      </p:sp>
      <p:sp>
        <p:nvSpPr>
          <p:cNvPr id="9" name="Rectangle 8"/>
          <p:cNvSpPr/>
          <p:nvPr/>
        </p:nvSpPr>
        <p:spPr>
          <a:xfrm>
            <a:off x="5904347" y="5246254"/>
            <a:ext cx="1939636" cy="946727"/>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New Consumer</a:t>
            </a:r>
          </a:p>
          <a:p>
            <a:pPr algn="ctr"/>
            <a:r>
              <a:rPr lang="en-US" sz="1200" dirty="0" smtClean="0">
                <a:solidFill>
                  <a:schemeClr val="tx1"/>
                </a:solidFill>
              </a:rPr>
              <a:t>( to bootstrap)</a:t>
            </a:r>
            <a:endParaRPr lang="en-US" sz="1200" dirty="0">
              <a:solidFill>
                <a:schemeClr val="tx1"/>
              </a:solidFill>
            </a:endParaRPr>
          </a:p>
        </p:txBody>
      </p:sp>
      <p:cxnSp>
        <p:nvCxnSpPr>
          <p:cNvPr id="11" name="Straight Arrow Connector 10"/>
          <p:cNvCxnSpPr>
            <a:stCxn id="6" idx="4"/>
          </p:cNvCxnSpPr>
          <p:nvPr/>
        </p:nvCxnSpPr>
        <p:spPr>
          <a:xfrm flipV="1">
            <a:off x="2285999" y="2609273"/>
            <a:ext cx="3544456" cy="14163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4"/>
          </p:cNvCxnSpPr>
          <p:nvPr/>
        </p:nvCxnSpPr>
        <p:spPr>
          <a:xfrm flipV="1">
            <a:off x="2285999" y="4017818"/>
            <a:ext cx="3602183" cy="78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4"/>
            <a:endCxn id="9" idx="1"/>
          </p:cNvCxnSpPr>
          <p:nvPr/>
        </p:nvCxnSpPr>
        <p:spPr>
          <a:xfrm>
            <a:off x="2285999" y="4025669"/>
            <a:ext cx="3618348" cy="1693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Striped Right Arrow 16"/>
          <p:cNvSpPr/>
          <p:nvPr/>
        </p:nvSpPr>
        <p:spPr>
          <a:xfrm rot="5400000">
            <a:off x="969132" y="2244144"/>
            <a:ext cx="1306284" cy="625929"/>
          </a:xfrm>
          <a:prstGeom prst="stripedRightArrow">
            <a:avLst>
              <a:gd name="adj1" fmla="val 55797"/>
              <a:gd name="adj2" fmla="val 50000"/>
            </a:avLst>
          </a:prstGeom>
          <a:gradFill>
            <a:gsLst>
              <a:gs pos="0">
                <a:schemeClr val="accent1">
                  <a:tint val="100000"/>
                  <a:shade val="100000"/>
                  <a:satMod val="130000"/>
                </a:schemeClr>
              </a:gs>
              <a:gs pos="100000">
                <a:schemeClr val="tx2">
                  <a:lumMod val="20000"/>
                  <a:lumOff val="80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dirty="0" smtClean="0">
                <a:solidFill>
                  <a:schemeClr val="tx1"/>
                </a:solidFill>
              </a:rPr>
              <a:t>Updates</a:t>
            </a:r>
            <a:endParaRPr lang="en-US" dirty="0">
              <a:solidFill>
                <a:schemeClr val="tx1"/>
              </a:solidFill>
            </a:endParaRPr>
          </a:p>
        </p:txBody>
      </p:sp>
    </p:spTree>
    <p:extLst>
      <p:ext uri="{BB962C8B-B14F-4D97-AF65-F5344CB8AC3E}">
        <p14:creationId xmlns:p14="http://schemas.microsoft.com/office/powerpoint/2010/main" val="30265325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inkedIn_generic">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LinkedIn_org_logo">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38786</TotalTime>
  <Words>3566</Words>
  <Application>Microsoft Macintosh PowerPoint</Application>
  <PresentationFormat>On-screen Show (4:3)</PresentationFormat>
  <Paragraphs>1016</Paragraphs>
  <Slides>47</Slides>
  <Notes>20</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LinkedIn_generic</vt:lpstr>
      <vt:lpstr>LinkedIn_org_logo</vt:lpstr>
      <vt:lpstr>Databus </vt:lpstr>
      <vt:lpstr>LinkedIn by Numbers</vt:lpstr>
      <vt:lpstr>Agenda</vt:lpstr>
      <vt:lpstr>Use Cases: Intro</vt:lpstr>
      <vt:lpstr>Use Case: External Indexes</vt:lpstr>
      <vt:lpstr>Other Use Cases</vt:lpstr>
      <vt:lpstr>Partitioned Clients</vt:lpstr>
      <vt:lpstr>Schema Evolution</vt:lpstr>
      <vt:lpstr>Long Look-back &amp; Bootstrapping Consumers</vt:lpstr>
      <vt:lpstr>Use Cases: Summary of Requirements</vt:lpstr>
      <vt:lpstr>Agenda</vt:lpstr>
      <vt:lpstr>Terminologies</vt:lpstr>
      <vt:lpstr>High-Level Overview</vt:lpstr>
      <vt:lpstr>Initial Design </vt:lpstr>
      <vt:lpstr>Approach 1</vt:lpstr>
      <vt:lpstr>Approach 2</vt:lpstr>
      <vt:lpstr>Hybrid Approach</vt:lpstr>
      <vt:lpstr>Architecture</vt:lpstr>
      <vt:lpstr>Relay Transient Log: Event Buffer</vt:lpstr>
      <vt:lpstr>Pull Events From Relay: Example</vt:lpstr>
      <vt:lpstr>Bootstrap Server</vt:lpstr>
      <vt:lpstr>Client Library</vt:lpstr>
      <vt:lpstr>Agenda</vt:lpstr>
      <vt:lpstr>Development with Databus: Overview</vt:lpstr>
      <vt:lpstr>Development with Databus –  Client Library</vt:lpstr>
      <vt:lpstr>Create a new Databus Consumer : Implement Callbacks</vt:lpstr>
      <vt:lpstr>Create a new Databus Consumer : Start Client </vt:lpstr>
      <vt:lpstr>Databus Client Library: Event Callback API</vt:lpstr>
      <vt:lpstr>Agenda</vt:lpstr>
      <vt:lpstr>Capture Changes </vt:lpstr>
      <vt:lpstr>Timestamp </vt:lpstr>
      <vt:lpstr>Timestamp: Problems</vt:lpstr>
      <vt:lpstr>Trigger Based : Oracle </vt:lpstr>
      <vt:lpstr>Trigger for Multiple tables </vt:lpstr>
      <vt:lpstr>Change Capture – An Example in Oracle</vt:lpstr>
      <vt:lpstr>Transaction Log Based </vt:lpstr>
      <vt:lpstr>MySQL : Change Data Capture </vt:lpstr>
      <vt:lpstr>Agenda</vt:lpstr>
      <vt:lpstr>Experimental Setup</vt:lpstr>
      <vt:lpstr>Relay Scalability</vt:lpstr>
      <vt:lpstr>Consumer Latency at varying update rates</vt:lpstr>
      <vt:lpstr>Bootstrap Snapshot vs Log Read</vt:lpstr>
      <vt:lpstr>Agenda</vt:lpstr>
      <vt:lpstr>Databus Future </vt:lpstr>
      <vt:lpstr>Questions</vt:lpstr>
      <vt:lpstr>Architecture: Illustration</vt:lpstr>
      <vt:lpstr>Bootstrap Server:</vt:lpstr>
    </vt:vector>
  </TitlesOfParts>
  <Company>LinkedIn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Recruiting Solutions “tagline”</dc:title>
  <dc:creator>LinkedIn Corporation</dc:creator>
  <cp:lastModifiedBy>Microsoft Office User</cp:lastModifiedBy>
  <cp:revision>1113</cp:revision>
  <cp:lastPrinted>2011-02-24T16:55:36Z</cp:lastPrinted>
  <dcterms:created xsi:type="dcterms:W3CDTF">2011-09-21T06:28:40Z</dcterms:created>
  <dcterms:modified xsi:type="dcterms:W3CDTF">2012-07-04T00:47:11Z</dcterms:modified>
</cp:coreProperties>
</file>