
<file path=[Content_Types].xml><?xml version="1.0" encoding="utf-8"?>
<Types xmlns="http://schemas.openxmlformats.org/package/2006/content-types">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1.xml" ContentType="application/vnd.openxmlformats-officedocument.presentationml.slide+xml"/>
  <Override PartName="/ppt/slideLayouts/slideLayout25.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0.xml" ContentType="application/vnd.openxmlformats-officedocument.presentationml.slide+xml"/>
  <Override PartName="/ppt/slideLayouts/slideLayout24.xml" ContentType="application/vnd.openxmlformats-officedocument.presentationml.slideLayout+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commentAuthors.xml" ContentType="application/vnd.openxmlformats-officedocument.presentationml.commentAuthors+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27.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26.xml" ContentType="application/vnd.openxmlformats-officedocument.presentationml.slideLayout+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embedTrueTypeFonts="1" saveSubsetFonts="1" autoCompressPictures="0">
  <p:sldMasterIdLst>
    <p:sldMasterId id="2147483761" r:id="rId1"/>
    <p:sldMasterId id="2147483733" r:id="rId2"/>
  </p:sldMasterIdLst>
  <p:notesMasterIdLst>
    <p:notesMasterId r:id="rId26"/>
  </p:notesMasterIdLst>
  <p:handoutMasterIdLst>
    <p:handoutMasterId r:id="rId27"/>
  </p:handoutMasterIdLst>
  <p:sldIdLst>
    <p:sldId id="429" r:id="rId3"/>
    <p:sldId id="489" r:id="rId4"/>
    <p:sldId id="431" r:id="rId5"/>
    <p:sldId id="494" r:id="rId6"/>
    <p:sldId id="481" r:id="rId7"/>
    <p:sldId id="485" r:id="rId8"/>
    <p:sldId id="484" r:id="rId9"/>
    <p:sldId id="492" r:id="rId10"/>
    <p:sldId id="493" r:id="rId11"/>
    <p:sldId id="475" r:id="rId12"/>
    <p:sldId id="436" r:id="rId13"/>
    <p:sldId id="497" r:id="rId14"/>
    <p:sldId id="495" r:id="rId15"/>
    <p:sldId id="490" r:id="rId16"/>
    <p:sldId id="447" r:id="rId17"/>
    <p:sldId id="496" r:id="rId18"/>
    <p:sldId id="491" r:id="rId19"/>
    <p:sldId id="471" r:id="rId20"/>
    <p:sldId id="488" r:id="rId21"/>
    <p:sldId id="438" r:id="rId22"/>
    <p:sldId id="474" r:id="rId23"/>
    <p:sldId id="463" r:id="rId24"/>
    <p:sldId id="4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Sarah Beldo"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9" frameSlides="1"/>
  <p:clrMru>
    <a:srgbClr val="43B1F5"/>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1976" autoAdjust="0"/>
    <p:restoredTop sz="83045" autoAdjust="0"/>
  </p:normalViewPr>
  <p:slideViewPr>
    <p:cSldViewPr snapToGrid="0">
      <p:cViewPr varScale="1">
        <p:scale>
          <a:sx n="128" d="100"/>
          <a:sy n="128" d="100"/>
        </p:scale>
        <p:origin x="-1160" y="-120"/>
      </p:cViewPr>
      <p:guideLst>
        <p:guide orient="horz" pos="425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10/25/11</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a:p>
            <a:r>
              <a:rPr lang="en-US" baseline="0" dirty="0" smtClean="0"/>
              <a:t>On change in the primary stores (e.g. the profiles DB, the connections DB, etc.), the changes are buffered in a broker (the Databus Relay). This can be either through push or pull. The relay can also capture the transactional semantics of updates.</a:t>
            </a:r>
          </a:p>
          <a:p>
            <a:endParaRPr lang="en-US" baseline="0" dirty="0" smtClean="0"/>
          </a:p>
          <a:p>
            <a:r>
              <a:rPr lang="en-US" baseline="0" dirty="0" smtClean="0"/>
              <a:t>Clients poll (including long polls) for changes in the relay. A special client is the Bootstrap DB which allows long for long look-back queries into the history of changes. If a client falls behind the stream of change events in the relay, it will be automatically redirected the Bootstrap DB which can deliver a compressed delta of the changes since the last event seen by the client. By “compressed” we mean that only the latest change to a row is delivered. An extreme case is when a new machine is add to the client cluster and it needs to *bootstrap* its initial case. In this case, the Bootstrap DB will deliver a consistent snapshot of the data as of some point in time which can later be used to continue consumption from the relay.</a:t>
            </a:r>
          </a:p>
          <a:p>
            <a:endParaRPr lang="en-US" baseline="0" dirty="0" smtClean="0"/>
          </a:p>
          <a:p>
            <a:r>
              <a:rPr lang="en-US" baseline="0" dirty="0" smtClean="0"/>
              <a:t>Databus provides …</a:t>
            </a:r>
          </a:p>
          <a:p>
            <a:endParaRPr lang="en-US" baseline="0" dirty="0" smtClean="0"/>
          </a:p>
          <a:p>
            <a:r>
              <a:rPr lang="en-US" baseline="0" dirty="0" smtClean="0"/>
              <a:t>The guarantees given by Databus are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presentation</a:t>
            </a:r>
            <a:r>
              <a:rPr lang="en-US" baseline="0" dirty="0" smtClean="0"/>
              <a:t>, we are going to answer 4 questions: </a:t>
            </a:r>
          </a:p>
          <a:p>
            <a:pPr>
              <a:buFontTx/>
              <a:buChar char="•"/>
            </a:pPr>
            <a:r>
              <a:rPr lang="en-US" baseline="0" dirty="0" smtClean="0"/>
              <a:t> What is Databus for those who are unfamiliar</a:t>
            </a:r>
          </a:p>
          <a:p>
            <a:pPr>
              <a:buFontTx/>
              <a:buChar char="•"/>
            </a:pPr>
            <a:r>
              <a:rPr lang="en-US" baseline="0" dirty="0" smtClean="0"/>
              <a:t> Why did rewrite Databus V1 to V2</a:t>
            </a:r>
          </a:p>
          <a:p>
            <a:pPr>
              <a:buFontTx/>
              <a:buChar char="•"/>
            </a:pPr>
            <a:r>
              <a:rPr lang="en-US" baseline="0" dirty="0" smtClean="0"/>
              <a:t> How one can use and migrate to the new version</a:t>
            </a:r>
          </a:p>
          <a:p>
            <a:pPr>
              <a:buFontTx/>
              <a:buChar char="•"/>
            </a:pPr>
            <a:r>
              <a:rPr lang="en-US" baseline="0" dirty="0" smtClean="0"/>
              <a:t>* Where we are going next with Databus?</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related systems can be divided in  three main classes. Generic message systems</a:t>
            </a:r>
            <a:r>
              <a:rPr lang="en-US" baseline="0" dirty="0" smtClean="0"/>
              <a:t> like various JMS implementations or LinkedIn’s Kafka. Because of their generality such systems don’t have much insight in the structure of the messages and therefore, the consistency guarantees are either message-level integrity or transactional semantics for communication sessions. </a:t>
            </a:r>
            <a:r>
              <a:rPr lang="en-US" baseline="0" dirty="0" err="1" smtClean="0"/>
              <a:t>GMSes</a:t>
            </a:r>
            <a:r>
              <a:rPr lang="en-US" baseline="0" dirty="0" smtClean="0"/>
              <a:t> generally do the ordering and durability of the messages at the broker. </a:t>
            </a:r>
            <a:r>
              <a:rPr lang="en-US" baseline="0" dirty="0" err="1" smtClean="0"/>
              <a:t>GMSes</a:t>
            </a:r>
            <a:r>
              <a:rPr lang="en-US" baseline="0" dirty="0" smtClean="0"/>
              <a:t> are open-system and allow of easy processing in user-space. Because </a:t>
            </a:r>
            <a:r>
              <a:rPr lang="en-US" baseline="0" dirty="0" err="1" smtClean="0"/>
              <a:t>GMSes</a:t>
            </a:r>
            <a:r>
              <a:rPr lang="en-US" baseline="0" dirty="0" smtClean="0"/>
              <a:t> store all messages they can store those only for a limited time because of capacity constraints. In general, </a:t>
            </a:r>
            <a:r>
              <a:rPr lang="en-US" baseline="0" dirty="0" err="1" smtClean="0"/>
              <a:t>GMSes</a:t>
            </a:r>
            <a:r>
              <a:rPr lang="en-US" baseline="0" dirty="0" smtClean="0"/>
              <a:t> don’t have any constraints on the data source side as long as there is producer that uses the publish API. </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presentation</a:t>
            </a:r>
            <a:r>
              <a:rPr lang="en-US" baseline="0" dirty="0" smtClean="0"/>
              <a:t>, we are going to answer 4 questions: </a:t>
            </a:r>
          </a:p>
          <a:p>
            <a:pPr>
              <a:buFontTx/>
              <a:buChar char="•"/>
            </a:pPr>
            <a:r>
              <a:rPr lang="en-US" baseline="0" dirty="0" smtClean="0"/>
              <a:t> What is Databus for those who are unfamiliar</a:t>
            </a:r>
          </a:p>
          <a:p>
            <a:pPr>
              <a:buFontTx/>
              <a:buChar char="•"/>
            </a:pPr>
            <a:r>
              <a:rPr lang="en-US" baseline="0" dirty="0" smtClean="0"/>
              <a:t> Why did rewrite Databus V1 to V2</a:t>
            </a:r>
          </a:p>
          <a:p>
            <a:pPr>
              <a:buFontTx/>
              <a:buChar char="•"/>
            </a:pPr>
            <a:r>
              <a:rPr lang="en-US" baseline="0" dirty="0" smtClean="0"/>
              <a:t> How one can use and migrate to the new version</a:t>
            </a:r>
          </a:p>
          <a:p>
            <a:pPr>
              <a:buFontTx/>
              <a:buChar char="•"/>
            </a:pPr>
            <a:r>
              <a:rPr lang="en-US" baseline="0" dirty="0" smtClean="0"/>
              <a:t>* Where we are going next with Databus?</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simplified architecture of some of the main components at </a:t>
            </a:r>
            <a:r>
              <a:rPr lang="en-US" baseline="0" dirty="0" err="1" smtClean="0"/>
              <a:t>Linkedin</a:t>
            </a:r>
            <a:r>
              <a:rPr lang="en-US" baseline="0" dirty="0" smtClean="0"/>
              <a:t>. With online or </a:t>
            </a:r>
            <a:r>
              <a:rPr lang="en-US" baseline="0" dirty="0" err="1" smtClean="0"/>
              <a:t>nearline</a:t>
            </a:r>
            <a:r>
              <a:rPr lang="en-US" baseline="0" dirty="0" smtClean="0"/>
              <a:t> flows. Don’t let the picture intimidate you. On the LHS, you probably recognize the main pages from your LinkedIn page. At the top, CAP denotes our Corporate Account Portal which you may or may have not used. Often, the results of your actions on those LinkedIn pages like updating your profile, adding connections, joining a group etc. end up in a data store like Oracle or </a:t>
            </a:r>
            <a:r>
              <a:rPr lang="en-US" baseline="0" dirty="0" err="1" smtClean="0"/>
              <a:t>MySQL</a:t>
            </a:r>
            <a:r>
              <a:rPr lang="en-US" baseline="0" dirty="0" smtClean="0"/>
              <a:t> which provide durability and consistency of the data. Of </a:t>
            </a:r>
            <a:r>
              <a:rPr lang="en-US" baseline="0" dirty="0" err="1" smtClean="0"/>
              <a:t>cource</a:t>
            </a:r>
            <a:r>
              <a:rPr lang="en-US" baseline="0" dirty="0" smtClean="0"/>
              <a:t>, we want to do some useful processing. For example, update an external index, do canonization, find potential matches for a new job description, etc. We want to be able to do complex processing of this data without affecting user latency. Therefore, often this processing is done immediately once the data is committed by an asynchronous process.</a:t>
            </a:r>
          </a:p>
          <a:p>
            <a:endParaRPr lang="en-US" baseline="0" dirty="0" smtClean="0"/>
          </a:p>
          <a:p>
            <a:r>
              <a:rPr lang="en-US" baseline="0" dirty="0" smtClean="0"/>
              <a:t>Let’s look at some typical use cases at LinkedIn for such complex processing.</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very common use case at </a:t>
            </a:r>
            <a:r>
              <a:rPr lang="en-US" dirty="0" err="1" smtClean="0"/>
              <a:t>LinkdIn</a:t>
            </a:r>
            <a:r>
              <a:rPr lang="en-US" baseline="0" dirty="0" smtClean="0"/>
              <a:t> </a:t>
            </a:r>
            <a:r>
              <a:rPr lang="en-US" dirty="0" smtClean="0"/>
              <a:t>is maintaining external indexes over the primary data. Such external indexes may be full-text</a:t>
            </a:r>
            <a:r>
              <a:rPr lang="en-US" baseline="0" dirty="0" smtClean="0"/>
              <a:t> search index built using LinkedIn’s </a:t>
            </a:r>
            <a:r>
              <a:rPr lang="en-US" baseline="0" dirty="0" err="1" smtClean="0"/>
              <a:t>Zoie</a:t>
            </a:r>
            <a:r>
              <a:rPr lang="en-US" baseline="0" dirty="0" smtClean="0"/>
              <a:t> and </a:t>
            </a:r>
            <a:r>
              <a:rPr lang="en-US" baseline="0" dirty="0" err="1" smtClean="0"/>
              <a:t>Lucene</a:t>
            </a:r>
            <a:r>
              <a:rPr lang="en-US" baseline="0" dirty="0" smtClean="0"/>
              <a:t>. Or a faceted search index using LinkedIn’s </a:t>
            </a:r>
            <a:r>
              <a:rPr lang="en-US" baseline="0" dirty="0" err="1" smtClean="0"/>
              <a:t>Bobo</a:t>
            </a:r>
            <a:r>
              <a:rPr lang="en-US" baseline="0" dirty="0" smtClean="0"/>
              <a:t> or a social graph index.</a:t>
            </a:r>
          </a:p>
          <a:p>
            <a:endParaRPr lang="en-US" baseline="0" dirty="0" smtClean="0"/>
          </a:p>
          <a:p>
            <a:r>
              <a:rPr lang="en-US" baseline="0" dirty="0" smtClean="0"/>
              <a:t>For example, if you update your </a:t>
            </a:r>
            <a:r>
              <a:rPr lang="en-US" baseline="0" dirty="0" err="1" smtClean="0"/>
              <a:t>linkedin’s</a:t>
            </a:r>
            <a:r>
              <a:rPr lang="en-US" baseline="0" dirty="0" smtClean="0"/>
              <a:t> </a:t>
            </a:r>
            <a:r>
              <a:rPr lang="en-US" baseline="0" dirty="0" err="1" smtClean="0"/>
              <a:t>pofile</a:t>
            </a:r>
            <a:r>
              <a:rPr lang="en-US" baseline="0" dirty="0" smtClean="0"/>
              <a:t> with a new skill or a new position, the change is first made persistent in the members database. To maintain the consistency of our real-time people search index, we want to propagate that change quickly so that for example, recruiters are able to find out about your new skill. </a:t>
            </a:r>
          </a:p>
          <a:p>
            <a:endParaRPr lang="en-US" baseline="0" dirty="0" smtClean="0"/>
          </a:p>
          <a:p>
            <a:r>
              <a:rPr lang="en-US" baseline="0" dirty="0" smtClean="0"/>
              <a:t>Similarly, if you add a new connection, we want the change to be quickly propagated to the social graph index so that our Network Updates Service starts delivering updates from the new members in your social graph.</a:t>
            </a:r>
          </a:p>
          <a:p>
            <a:endParaRPr lang="en-US" baseline="0" dirty="0" smtClean="0"/>
          </a:p>
          <a:p>
            <a:r>
              <a:rPr lang="en-US" baseline="0" dirty="0" smtClean="0"/>
              <a:t>The main requirements for those uses cases are:</a:t>
            </a:r>
          </a:p>
          <a:p>
            <a:pPr marL="0" marR="0" lvl="1" indent="0" algn="l" defTabSz="457200" rtl="0" eaLnBrk="1" fontAlgn="auto" latinLnBrk="0" hangingPunct="1">
              <a:lnSpc>
                <a:spcPct val="100000"/>
              </a:lnSpc>
              <a:spcBef>
                <a:spcPts val="0"/>
              </a:spcBef>
              <a:spcAft>
                <a:spcPts val="0"/>
              </a:spcAft>
              <a:buClrTx/>
              <a:buSzTx/>
              <a:buFontTx/>
              <a:buChar char="•"/>
              <a:tabLst/>
              <a:defRPr/>
            </a:pPr>
            <a:r>
              <a:rPr lang="en-US" dirty="0" smtClean="0"/>
              <a:t>Timeline consistency – i.e. the changes have to be propagated in exactly the commit order and without missing</a:t>
            </a:r>
            <a:r>
              <a:rPr lang="en-US" baseline="0" dirty="0" smtClean="0"/>
              <a:t> any updates (i.e. guaranteed deliver) so we don’t compromise the integrity of the index, maintaining low latency to maintain the freshness of the index and what we call use-space visibility, i.e. the ability to process those changes in your applications.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example is view materialization. In fact,</a:t>
            </a:r>
            <a:r>
              <a:rPr lang="en-US" baseline="0" dirty="0" smtClean="0"/>
              <a:t> when I talked about the people search index on the previous slide, I simplified things a bit. The contents of the index is not based only the data on your profile. It also includes data from your connections, the groups you are member of, companies you work for, you have worked for or follow, and so on. All that data constantly changes even when you are not interacting with the site. We have a service (Search Data Repository) which aggregates data from all those sources in real time and prepares it to be indexed from the people search index.</a:t>
            </a:r>
          </a:p>
          <a:p>
            <a:endParaRPr lang="en-US" baseline="0" dirty="0" smtClean="0"/>
          </a:p>
          <a:p>
            <a:r>
              <a:rPr lang="en-US" baseline="0" dirty="0" smtClean="0"/>
              <a:t>Similarly, to before we want to have timeline consistency guaranteed delivery to maintain the integrity of the view, low latency and user-space visibility to be able to do complex computations during the generation of the view.</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use case</a:t>
            </a:r>
            <a:r>
              <a:rPr lang="en-US" baseline="0" dirty="0" smtClean="0"/>
              <a:t> is the good old replication for read scalability. For example, at LinkedIn, a lot of the processing revolves around the member data. To be able to meet the demands of the read load, we have a hierarchy of replica databases or in-memory caches. In some cases, the replication is even heterogeneous from one type of a database to a different type.</a:t>
            </a:r>
          </a:p>
          <a:p>
            <a:endParaRPr lang="en-US" baseline="0" dirty="0" smtClean="0"/>
          </a:p>
          <a:p>
            <a:r>
              <a:rPr lang="en-US" baseline="0" dirty="0" smtClean="0"/>
              <a:t>A typical flow is to have the updates go directly to the master database. In real-time those change are propagated asynchronously to the replica databases. Further, we want to notify, all caches that previous data for that particular key is no longer fresh. </a:t>
            </a:r>
          </a:p>
          <a:p>
            <a:endParaRPr lang="en-US" baseline="0" dirty="0" smtClean="0"/>
          </a:p>
          <a:p>
            <a:r>
              <a:rPr lang="en-US" baseline="0" dirty="0" smtClean="0"/>
              <a:t>As before we need timeline consistency and guaranteed delivery not to break the integrity of the replicas and low latency for freshness. To support the </a:t>
            </a:r>
            <a:r>
              <a:rPr lang="en-US" baseline="0" dirty="0" err="1" smtClean="0"/>
              <a:t>memcache</a:t>
            </a:r>
            <a:r>
              <a:rPr lang="en-US" baseline="0" dirty="0" smtClean="0"/>
              <a:t> invalidation logic, we also want to have user-space visibility.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Another</a:t>
            </a:r>
            <a:r>
              <a:rPr lang="en-US" baseline="0" dirty="0" smtClean="0"/>
              <a:t> interesting set of use-cases are near-line processing. For example, we want to give the ability of recruiters to quickly get feedback on a new job posting so that they can revise it if necessary. We want to be able to propagate the changes to the job description while they are still editing it. Those changes to LIAR (LinkedIn’s Advanced Recommendations) system which finds the best candidates for that job description and caches it. It can update the list of recommended jobs for those candidates so that they can quickly retrieve it when they visit </a:t>
            </a:r>
            <a:r>
              <a:rPr lang="en-US" baseline="0" dirty="0" err="1" smtClean="0"/>
              <a:t>linkedin</a:t>
            </a:r>
            <a:r>
              <a:rPr lang="en-US" baseline="0" dirty="0" smtClean="0"/>
              <a:t>.</a:t>
            </a:r>
          </a:p>
          <a:p>
            <a:endParaRPr lang="en-US" baseline="0" dirty="0" smtClean="0"/>
          </a:p>
          <a:p>
            <a:r>
              <a:rPr lang="en-US" baseline="0" dirty="0" smtClean="0"/>
              <a:t>A different use case is familiar for many people who have to work with unstructured or semi structured data. The same concept can be textually represented in different ways. For example, there are tens of ways IBM employees can indicate that they work at IBM: IBM, International Business Machines, a specific location like IBM-SVL, or even Big Blue. Similarly, a </a:t>
            </a:r>
            <a:r>
              <a:rPr lang="en-US" baseline="0" dirty="0" err="1" smtClean="0"/>
              <a:t>Sr</a:t>
            </a:r>
            <a:r>
              <a:rPr lang="en-US" baseline="0" dirty="0" smtClean="0"/>
              <a:t> Software Engineer, can be </a:t>
            </a:r>
            <a:r>
              <a:rPr lang="en-US" baseline="0" dirty="0" err="1" smtClean="0"/>
              <a:t>Sr</a:t>
            </a:r>
            <a:r>
              <a:rPr lang="en-US" baseline="0" dirty="0" smtClean="0"/>
              <a:t> Software </a:t>
            </a:r>
            <a:r>
              <a:rPr lang="en-US" baseline="0" dirty="0" err="1" smtClean="0"/>
              <a:t>Egnineer</a:t>
            </a:r>
            <a:r>
              <a:rPr lang="en-US" baseline="0" dirty="0" smtClean="0"/>
              <a:t>, Senior Developer etc. Therefore, we need to be able to have standard representation of such data and this has to happen transparently to the users. </a:t>
            </a:r>
          </a:p>
          <a:p>
            <a:endParaRPr lang="en-US" baseline="0" dirty="0" smtClean="0"/>
          </a:p>
          <a:p>
            <a:r>
              <a:rPr lang="en-US" baseline="0" dirty="0" smtClean="0"/>
              <a:t>For this use case, user-space </a:t>
            </a:r>
            <a:r>
              <a:rPr lang="en-US" baseline="0" dirty="0" err="1" smtClean="0"/>
              <a:t>visibiliity</a:t>
            </a:r>
            <a:r>
              <a:rPr lang="en-US" baseline="0" dirty="0" smtClean="0"/>
              <a:t> is particularly important since the type of processing is complex. Consistency and </a:t>
            </a:r>
            <a:r>
              <a:rPr lang="en-US" baseline="0" dirty="0" err="1" smtClean="0"/>
              <a:t>guranteed</a:t>
            </a:r>
            <a:r>
              <a:rPr lang="en-US" baseline="0" dirty="0" smtClean="0"/>
              <a:t> delivery are also important because these processing often has direct monetary impact. Latency requirement are a bit less strict from before, generally an SLA of a few seconds is sufficient.</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already</a:t>
            </a:r>
            <a:r>
              <a:rPr lang="en-US" baseline="0" dirty="0" smtClean="0"/>
              <a:t> saw the main requirements directly deriving from the previous use cases. Additional requirements that can be inferred are the need for portable serialization of the changes with schema versioning and schema migration. Generally, those external consumers of the changes do not care if the data is store in oracle, </a:t>
            </a:r>
            <a:r>
              <a:rPr lang="en-US" baseline="0" dirty="0" err="1" smtClean="0"/>
              <a:t>mysql</a:t>
            </a:r>
            <a:r>
              <a:rPr lang="en-US" baseline="0" dirty="0" smtClean="0"/>
              <a:t> or somewhere else. Often the data store and the data users are part of different teams which can move at different speeds. We don’t want any changes to the source data schemas to force migration on the consumer side or even worse, breaking consumers which chose not to migrate immediately.</a:t>
            </a:r>
          </a:p>
          <a:p>
            <a:endParaRPr lang="en-US" baseline="0" dirty="0" smtClean="0"/>
          </a:p>
          <a:p>
            <a:r>
              <a:rPr lang="en-US" baseline="0" dirty="0" smtClean="0"/>
              <a:t>From LinkedIn’s experience, performing complex processing of the changes creates a lot of variability and uncertainty about the performance of the consumers of changes. We don’t want to penalize such consumers and let them move their own speed. Therefore, we should be able to let them access changes that can have happened long ago.</a:t>
            </a:r>
          </a:p>
          <a:p>
            <a:endParaRPr lang="en-US" baseline="0" dirty="0" smtClean="0"/>
          </a:p>
          <a:p>
            <a:r>
              <a:rPr lang="en-US" baseline="0" dirty="0" smtClean="0"/>
              <a:t>Finally, because of nature of the complex processing it may be impossible for any single consumer to keep track with the rate of changes. We want to allow such consumers to scale to a large number without affecting the performance and scalability of the source database or the change capture pipeline.</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3_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27"/>
          <p:cNvSpPr txBox="1">
            <a:spLocks/>
          </p:cNvSpPr>
          <p:nvPr userDrawn="1"/>
        </p:nvSpPr>
        <p:spPr>
          <a:xfrm>
            <a:off x="4536139" y="2903015"/>
            <a:ext cx="424667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rPr>
              <a:t>Recruiting Solutions</a:t>
            </a:r>
            <a:endParaRPr kumimoji="0" lang="en-US" sz="2800" b="0" i="0" u="none" strike="noStrike" kern="1200" cap="none" spc="0" normalizeH="0" baseline="0" noProof="0" dirty="0">
              <a:ln>
                <a:noFill/>
              </a:ln>
              <a:solidFill>
                <a:schemeClr val="tx1">
                  <a:lumMod val="50000"/>
                  <a:lumOff val="50000"/>
                </a:schemeClr>
              </a:solidFill>
              <a:effectLst/>
              <a:uLnTx/>
              <a:uFillTx/>
              <a:latin typeface="Arial" pitchFamily="34" charset="0"/>
              <a:ea typeface="+mj-ea"/>
              <a:cs typeface="Arial" pitchFamily="34" charset="0"/>
            </a:endParaRPr>
          </a:p>
        </p:txBody>
      </p:sp>
      <p:pic>
        <p:nvPicPr>
          <p:cNvPr id="17" name="Picture 6"/>
          <p:cNvPicPr>
            <a:picLocks noChangeAspect="1" noChangeArrowheads="1"/>
          </p:cNvPicPr>
          <p:nvPr userDrawn="1"/>
        </p:nvPicPr>
        <p:blipFill>
          <a:blip r:embed="rId3" cstate="print"/>
          <a:srcRect/>
          <a:stretch>
            <a:fillRect/>
          </a:stretch>
        </p:blipFill>
        <p:spPr bwMode="auto">
          <a:xfrm>
            <a:off x="713881" y="2655267"/>
            <a:ext cx="3627244" cy="903837"/>
          </a:xfrm>
          <a:prstGeom prst="rect">
            <a:avLst/>
          </a:prstGeom>
          <a:noFill/>
          <a:ln w="9525" cap="flat" cmpd="sng" algn="ctr">
            <a:noFill/>
            <a:prstDash val="solid"/>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theme" Target="../theme/theme2.xml"/><Relationship Id="rId17"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pic>
        <p:nvPicPr>
          <p:cNvPr id="12" name="Picture 11" descr="PPT_logo_small.png"/>
          <p:cNvPicPr>
            <a:picLocks noChangeAspect="1"/>
          </p:cNvPicPr>
          <p:nvPr userDrawn="1"/>
        </p:nvPicPr>
        <p:blipFill>
          <a:blip r:embed="rId16"/>
          <a:stretch>
            <a:fillRect/>
          </a:stretch>
        </p:blipFill>
        <p:spPr>
          <a:xfrm>
            <a:off x="221435" y="6459379"/>
            <a:ext cx="1090167" cy="2699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75" r:id="rId2"/>
    <p:sldLayoutId id="2147483764" r:id="rId3"/>
    <p:sldLayoutId id="2147483765" r:id="rId4"/>
    <p:sldLayoutId id="2147483766" r:id="rId5"/>
    <p:sldLayoutId id="2147483767" r:id="rId6"/>
    <p:sldLayoutId id="2147483768" r:id="rId7"/>
    <p:sldLayoutId id="2147483776" r:id="rId8"/>
    <p:sldLayoutId id="2147483769" r:id="rId9"/>
    <p:sldLayoutId id="2147483770" r:id="rId10"/>
    <p:sldLayoutId id="2147483771" r:id="rId11"/>
    <p:sldLayoutId id="2147483772" r:id="rId12"/>
    <p:sldLayoutId id="2147483773" r:id="rId13"/>
    <p:sldLayoutId id="2147483777" r:id="rId14"/>
  </p:sldLayoutIdLst>
  <p:timing>
    <p:tnLst>
      <p:par>
        <p:cT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grpSp>
        <p:nvGrpSpPr>
          <p:cNvPr id="11" name="Group 10"/>
          <p:cNvGrpSpPr/>
          <p:nvPr userDrawn="1"/>
        </p:nvGrpSpPr>
        <p:grpSpPr>
          <a:xfrm>
            <a:off x="221435" y="6459379"/>
            <a:ext cx="4006698" cy="320717"/>
            <a:chOff x="221435" y="6425275"/>
            <a:chExt cx="4006698" cy="320717"/>
          </a:xfrm>
        </p:grpSpPr>
        <p:pic>
          <p:nvPicPr>
            <p:cNvPr id="12" name="Picture 11" descr="PPT_logo_small.png"/>
            <p:cNvPicPr>
              <a:picLocks noChangeAspect="1"/>
            </p:cNvPicPr>
            <p:nvPr userDrawn="1"/>
          </p:nvPicPr>
          <p:blipFill>
            <a:blip r:embed="rId17"/>
            <a:stretch>
              <a:fillRect/>
            </a:stretch>
          </p:blipFill>
          <p:spPr>
            <a:xfrm>
              <a:off x="221435" y="6425275"/>
              <a:ext cx="1090167" cy="269905"/>
            </a:xfrm>
            <a:prstGeom prst="rect">
              <a:avLst/>
            </a:prstGeom>
          </p:spPr>
        </p:pic>
        <p:sp>
          <p:nvSpPr>
            <p:cNvPr id="10" name="Text Placeholder 7"/>
            <p:cNvSpPr txBox="1">
              <a:spLocks/>
            </p:cNvSpPr>
            <p:nvPr userDrawn="1"/>
          </p:nvSpPr>
          <p:spPr>
            <a:xfrm>
              <a:off x="1392858" y="6434842"/>
              <a:ext cx="2835275" cy="311150"/>
            </a:xfrm>
            <a:prstGeom prst="rect">
              <a:avLst/>
            </a:prstGeom>
          </p:spPr>
          <p:txBody>
            <a:bodyPr vert="horz" lIns="0" tIns="45720" rIns="91440" bIns="45720" rtlCol="0">
              <a:noAutofit/>
            </a:bodyPr>
            <a:lstStyle>
              <a:lvl1pPr>
                <a:buNone/>
                <a:defRPr sz="1000"/>
              </a:lvl1pPr>
              <a:lvl2pPr>
                <a:buNone/>
                <a:defRPr sz="1000"/>
              </a:lvl2pPr>
              <a:lvl3pPr>
                <a:buNone/>
                <a:defRPr sz="1000"/>
              </a:lvl3pPr>
              <a:lvl4pPr>
                <a:buNone/>
                <a:defRPr sz="1000"/>
              </a:lvl4pPr>
              <a:lvl5pPr>
                <a:buNone/>
                <a:defRPr sz="1000"/>
              </a:lvl5p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CIKM, 10/27/2011</a:t>
              </a:r>
            </a:p>
          </p:txBody>
        </p:sp>
      </p:grpSp>
    </p:spTree>
  </p:cSld>
  <p:clrMap bg1="lt1" tx1="dk1" bg2="lt2" tx2="dk2" accent1="accent1" accent2="accent2" accent3="accent3" accent4="accent4" accent5="accent5" accent6="accent6" hlink="hlink" folHlink="folHlink"/>
  <p:sldLayoutIdLst>
    <p:sldLayoutId id="2147483734" r:id="rId1"/>
    <p:sldLayoutId id="2147483760" r:id="rId2"/>
    <p:sldLayoutId id="2147483774" r:id="rId3"/>
    <p:sldLayoutId id="2147483735" r:id="rId4"/>
    <p:sldLayoutId id="2147483736" r:id="rId5"/>
    <p:sldLayoutId id="2147483737" r:id="rId6"/>
    <p:sldLayoutId id="2147483738" r:id="rId7"/>
    <p:sldLayoutId id="2147483739" r:id="rId8"/>
    <p:sldLayoutId id="2147483779" r:id="rId9"/>
    <p:sldLayoutId id="2147483740" r:id="rId10"/>
    <p:sldLayoutId id="2147483741" r:id="rId11"/>
    <p:sldLayoutId id="2147483742" r:id="rId12"/>
    <p:sldLayoutId id="2147483743" r:id="rId13"/>
    <p:sldLayoutId id="2147483744" r:id="rId14"/>
    <p:sldLayoutId id="2147483778" r:id="rId15"/>
  </p:sldLayoutIdLst>
  <p:timing>
    <p:tnLst>
      <p:par>
        <p:cT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Databus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a:t>
            </a:fld>
            <a:endParaRPr lang="en-US"/>
          </a:p>
        </p:txBody>
      </p:sp>
      <p:sp>
        <p:nvSpPr>
          <p:cNvPr id="6" name="Subtitle 5"/>
          <p:cNvSpPr>
            <a:spLocks noGrp="1"/>
          </p:cNvSpPr>
          <p:nvPr>
            <p:ph type="subTitle" idx="1"/>
          </p:nvPr>
        </p:nvSpPr>
        <p:spPr/>
        <p:txBody>
          <a:bodyPr/>
          <a:lstStyle/>
          <a:p>
            <a:r>
              <a:rPr lang="en-US" dirty="0" smtClean="0"/>
              <a:t>Chavdar Botev</a:t>
            </a:r>
          </a:p>
          <a:p>
            <a:r>
              <a:rPr lang="en-US" dirty="0" smtClean="0"/>
              <a:t>CIKM, 10/27/2011</a:t>
            </a:r>
            <a:br>
              <a:rPr lang="en-US" dirty="0" smtClean="0"/>
            </a:br>
            <a:r>
              <a:rPr lang="en-US" dirty="0" smtClean="0"/>
              <a:t>Glasgow, UK</a:t>
            </a:r>
          </a:p>
        </p:txBody>
      </p:sp>
      <p:sp>
        <p:nvSpPr>
          <p:cNvPr id="10" name="TextBox 9"/>
          <p:cNvSpPr txBox="1"/>
          <p:nvPr/>
        </p:nvSpPr>
        <p:spPr>
          <a:xfrm>
            <a:off x="720724" y="4370048"/>
            <a:ext cx="8423275" cy="430887"/>
          </a:xfrm>
          <a:prstGeom prst="rect">
            <a:avLst/>
          </a:prstGeom>
          <a:noFill/>
        </p:spPr>
        <p:txBody>
          <a:bodyPr wrap="square" rtlCol="0">
            <a:spAutoFit/>
          </a:bodyPr>
          <a:lstStyle/>
          <a:p>
            <a:r>
              <a:rPr lang="en-US" sz="2200" i="1" dirty="0" smtClean="0"/>
              <a:t>A System for Timeline-Consistent Change Data Capture</a:t>
            </a:r>
          </a:p>
        </p:txBody>
      </p:sp>
      <p:sp>
        <p:nvSpPr>
          <p:cNvPr id="7" name="TextBox 6"/>
          <p:cNvSpPr txBox="1"/>
          <p:nvPr/>
        </p:nvSpPr>
        <p:spPr>
          <a:xfrm>
            <a:off x="21346" y="506913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a:t>
            </a:r>
          </a:p>
          <a:p>
            <a:r>
              <a:rPr lang="en-US" dirty="0" smtClean="0">
                <a:solidFill>
                  <a:srgbClr val="000000"/>
                </a:solidFill>
              </a:rPr>
              <a:t>Architecture</a:t>
            </a:r>
          </a:p>
          <a:p>
            <a:pPr lvl="1"/>
            <a:r>
              <a:rPr lang="en-US" dirty="0" smtClean="0"/>
              <a:t>High-Level Overview</a:t>
            </a:r>
          </a:p>
          <a:p>
            <a:pPr lvl="1"/>
            <a:r>
              <a:rPr lang="en-US" dirty="0" smtClean="0"/>
              <a:t>Architecture</a:t>
            </a:r>
            <a:endParaRPr lang="en-US" dirty="0" smtClean="0">
              <a:solidFill>
                <a:srgbClr val="000000"/>
              </a:solidFill>
            </a:endParaRPr>
          </a:p>
          <a:p>
            <a:pPr lvl="1"/>
            <a:r>
              <a:rPr lang="en-US" dirty="0" smtClean="0">
                <a:solidFill>
                  <a:srgbClr val="000000"/>
                </a:solidFill>
              </a:rPr>
              <a:t>Major components</a:t>
            </a:r>
            <a:endParaRPr lang="en-US" dirty="0" smtClean="0">
              <a:solidFill>
                <a:schemeClr val="tx1">
                  <a:lumMod val="50000"/>
                  <a:lumOff val="50000"/>
                </a:schemeClr>
              </a:solidFill>
            </a:endParaRPr>
          </a:p>
          <a:p>
            <a:r>
              <a:rPr lang="en-US" dirty="0" smtClean="0">
                <a:solidFill>
                  <a:schemeClr val="tx1">
                    <a:lumMod val="50000"/>
                    <a:lumOff val="50000"/>
                  </a:schemeClr>
                </a:solidFill>
              </a:rPr>
              <a:t>Related Systems</a:t>
            </a:r>
          </a:p>
          <a:p>
            <a:r>
              <a:rPr lang="en-US" dirty="0" smtClean="0">
                <a:solidFill>
                  <a:schemeClr val="tx1">
                    <a:lumMod val="50000"/>
                    <a:lumOff val="50000"/>
                  </a:schemeClr>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Up Arrow 42"/>
          <p:cNvSpPr/>
          <p:nvPr/>
        </p:nvSpPr>
        <p:spPr>
          <a:xfrm>
            <a:off x="6300787" y="3989313"/>
            <a:ext cx="419567" cy="1119722"/>
          </a:xfrm>
          <a:prstGeom prst="upArrow">
            <a:avLst/>
          </a:prstGeom>
          <a:gradFill flip="none" rotWithShape="1">
            <a:gsLst>
              <a:gs pos="0">
                <a:schemeClr val="tx2">
                  <a:lumMod val="20000"/>
                  <a:lumOff val="80000"/>
                </a:schemeClr>
              </a:gs>
              <a:gs pos="100000">
                <a:schemeClr val="accent3"/>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 Arrow 43"/>
          <p:cNvSpPr/>
          <p:nvPr/>
        </p:nvSpPr>
        <p:spPr>
          <a:xfrm>
            <a:off x="7726818" y="3989313"/>
            <a:ext cx="419567" cy="1119722"/>
          </a:xfrm>
          <a:prstGeom prst="upArrow">
            <a:avLst/>
          </a:prstGeom>
          <a:gradFill flip="none" rotWithShape="1">
            <a:gsLst>
              <a:gs pos="0">
                <a:schemeClr val="tx2">
                  <a:lumMod val="20000"/>
                  <a:lumOff val="80000"/>
                </a:schemeClr>
              </a:gs>
              <a:gs pos="100000">
                <a:schemeClr val="accent5"/>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a:off x="4874756" y="3989313"/>
            <a:ext cx="419567" cy="1119722"/>
          </a:xfrm>
          <a:prstGeom prst="upArrow">
            <a:avLst/>
          </a:prstGeom>
          <a:gradFill flip="none" rotWithShape="1">
            <a:gsLst>
              <a:gs pos="0">
                <a:schemeClr val="tx2">
                  <a:lumMod val="20000"/>
                  <a:lumOff val="80000"/>
                </a:schemeClr>
              </a:gs>
              <a:gs pos="100000">
                <a:schemeClr val="accent2"/>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3448725" y="3989313"/>
            <a:ext cx="419567" cy="1119722"/>
          </a:xfrm>
          <a:prstGeom prst="upArrow">
            <a:avLst/>
          </a:prstGeom>
          <a:gradFill flip="none" rotWithShape="1">
            <a:gsLst>
              <a:gs pos="0">
                <a:schemeClr val="accent1">
                  <a:lumMod val="20000"/>
                  <a:lumOff val="80000"/>
                </a:schemeClr>
              </a:gs>
              <a:gs pos="100000">
                <a:schemeClr val="accent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High-Level Overview</a:t>
            </a:r>
            <a:endParaRPr lang="en-US" dirty="0"/>
          </a:p>
        </p:txBody>
      </p:sp>
      <p:sp>
        <p:nvSpPr>
          <p:cNvPr id="3" name="Content Placeholder 2"/>
          <p:cNvSpPr>
            <a:spLocks noGrp="1"/>
          </p:cNvSpPr>
          <p:nvPr>
            <p:ph idx="1"/>
          </p:nvPr>
        </p:nvSpPr>
        <p:spPr>
          <a:xfrm>
            <a:off x="457200" y="1331881"/>
            <a:ext cx="8229600" cy="1594859"/>
          </a:xfrm>
        </p:spPr>
        <p:txBody>
          <a:bodyPr>
            <a:normAutofit/>
          </a:bodyPr>
          <a:lstStyle/>
          <a:p>
            <a:r>
              <a:rPr lang="en-US" b="1" dirty="0" smtClean="0"/>
              <a:t>LinkedIn’s Change Data Capture System</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11</a:t>
            </a:fld>
            <a:endParaRPr lang="en-US" dirty="0"/>
          </a:p>
        </p:txBody>
      </p:sp>
      <p:sp>
        <p:nvSpPr>
          <p:cNvPr id="7" name="Can 6"/>
          <p:cNvSpPr/>
          <p:nvPr/>
        </p:nvSpPr>
        <p:spPr>
          <a:xfrm>
            <a:off x="653554" y="4457029"/>
            <a:ext cx="1777584" cy="133962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Primary</a:t>
            </a:r>
          </a:p>
          <a:p>
            <a:pPr algn="ctr"/>
            <a:r>
              <a:rPr lang="en-US" dirty="0" smtClean="0"/>
              <a:t>DB</a:t>
            </a:r>
            <a:endParaRPr lang="en-US" dirty="0"/>
          </a:p>
        </p:txBody>
      </p:sp>
      <p:sp>
        <p:nvSpPr>
          <p:cNvPr id="16" name="Right Arrow 15"/>
          <p:cNvSpPr/>
          <p:nvPr/>
        </p:nvSpPr>
        <p:spPr>
          <a:xfrm>
            <a:off x="2585357" y="4749163"/>
            <a:ext cx="6110580" cy="1224179"/>
          </a:xfrm>
          <a:prstGeom prst="rightArrow">
            <a:avLst>
              <a:gd name="adj1" fmla="val 50000"/>
              <a:gd name="adj2" fmla="val 33958"/>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Data Change Events</a:t>
            </a:r>
            <a:endParaRPr lang="en-US" i="1" dirty="0"/>
          </a:p>
        </p:txBody>
      </p:sp>
      <p:sp>
        <p:nvSpPr>
          <p:cNvPr id="17" name="TextBox 16"/>
          <p:cNvSpPr txBox="1"/>
          <p:nvPr/>
        </p:nvSpPr>
        <p:spPr>
          <a:xfrm>
            <a:off x="2576286" y="5687598"/>
            <a:ext cx="5696857" cy="461665"/>
          </a:xfrm>
          <a:prstGeom prst="rect">
            <a:avLst/>
          </a:prstGeom>
          <a:noFill/>
        </p:spPr>
        <p:txBody>
          <a:bodyPr wrap="square" rtlCol="0">
            <a:spAutoFit/>
          </a:bodyPr>
          <a:lstStyle/>
          <a:p>
            <a:pPr algn="ctr"/>
            <a:r>
              <a:rPr lang="en-US" sz="2400" b="1" dirty="0" smtClean="0"/>
              <a:t>Databus</a:t>
            </a:r>
            <a:endParaRPr lang="en-US" sz="2400" b="1" dirty="0"/>
          </a:p>
        </p:txBody>
      </p:sp>
      <p:grpSp>
        <p:nvGrpSpPr>
          <p:cNvPr id="26" name="Group 25"/>
          <p:cNvGrpSpPr/>
          <p:nvPr/>
        </p:nvGrpSpPr>
        <p:grpSpPr>
          <a:xfrm>
            <a:off x="2962729" y="3100616"/>
            <a:ext cx="1355275" cy="829129"/>
            <a:chOff x="3343725" y="3080657"/>
            <a:chExt cx="1355275" cy="829129"/>
          </a:xfrm>
        </p:grpSpPr>
        <p:sp>
          <p:nvSpPr>
            <p:cNvPr id="25" name="Alternate Process 24"/>
            <p:cNvSpPr/>
            <p:nvPr/>
          </p:nvSpPr>
          <p:spPr>
            <a:xfrm>
              <a:off x="3343725" y="3080657"/>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4" name="Alternate Process 23"/>
            <p:cNvSpPr/>
            <p:nvPr/>
          </p:nvSpPr>
          <p:spPr>
            <a:xfrm>
              <a:off x="3427184" y="316411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1" name="Alternate Process 20"/>
            <p:cNvSpPr/>
            <p:nvPr/>
          </p:nvSpPr>
          <p:spPr>
            <a:xfrm>
              <a:off x="3528786" y="325664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grpSp>
      <p:grpSp>
        <p:nvGrpSpPr>
          <p:cNvPr id="28" name="Group 27"/>
          <p:cNvGrpSpPr/>
          <p:nvPr/>
        </p:nvGrpSpPr>
        <p:grpSpPr>
          <a:xfrm>
            <a:off x="4388760" y="3100616"/>
            <a:ext cx="1355275" cy="829129"/>
            <a:chOff x="3343725" y="3080657"/>
            <a:chExt cx="1355275" cy="829129"/>
          </a:xfrm>
        </p:grpSpPr>
        <p:sp>
          <p:nvSpPr>
            <p:cNvPr id="29" name="Alternate Process 28"/>
            <p:cNvSpPr/>
            <p:nvPr/>
          </p:nvSpPr>
          <p:spPr>
            <a:xfrm>
              <a:off x="3343725" y="3080657"/>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0" name="Alternate Process 29"/>
            <p:cNvSpPr/>
            <p:nvPr/>
          </p:nvSpPr>
          <p:spPr>
            <a:xfrm>
              <a:off x="3427184" y="316411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1" name="Alternate Process 30"/>
            <p:cNvSpPr/>
            <p:nvPr/>
          </p:nvSpPr>
          <p:spPr>
            <a:xfrm>
              <a:off x="3528786" y="325664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Search Index</a:t>
              </a:r>
              <a:endParaRPr lang="en-US" dirty="0"/>
            </a:p>
          </p:txBody>
        </p:sp>
      </p:grpSp>
      <p:sp>
        <p:nvSpPr>
          <p:cNvPr id="32" name="TextBox 31"/>
          <p:cNvSpPr txBox="1"/>
          <p:nvPr/>
        </p:nvSpPr>
        <p:spPr>
          <a:xfrm>
            <a:off x="3465286" y="449036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4" name="TextBox 33"/>
          <p:cNvSpPr txBox="1"/>
          <p:nvPr/>
        </p:nvSpPr>
        <p:spPr>
          <a:xfrm>
            <a:off x="4653643" y="423636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5" name="Group 34"/>
          <p:cNvGrpSpPr/>
          <p:nvPr/>
        </p:nvGrpSpPr>
        <p:grpSpPr>
          <a:xfrm>
            <a:off x="5814791" y="3100616"/>
            <a:ext cx="1355275" cy="829129"/>
            <a:chOff x="3343725" y="3080657"/>
            <a:chExt cx="1355275" cy="829129"/>
          </a:xfrm>
        </p:grpSpPr>
        <p:sp>
          <p:nvSpPr>
            <p:cNvPr id="36" name="Alternate Process 35"/>
            <p:cNvSpPr/>
            <p:nvPr/>
          </p:nvSpPr>
          <p:spPr>
            <a:xfrm>
              <a:off x="3343725" y="3080657"/>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7" name="Alternate Process 36"/>
            <p:cNvSpPr/>
            <p:nvPr/>
          </p:nvSpPr>
          <p:spPr>
            <a:xfrm>
              <a:off x="3427184" y="316411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8" name="Alternate Process 37"/>
            <p:cNvSpPr/>
            <p:nvPr/>
          </p:nvSpPr>
          <p:spPr>
            <a:xfrm>
              <a:off x="3528786" y="325664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Graph Index</a:t>
              </a:r>
              <a:endParaRPr lang="en-US" dirty="0"/>
            </a:p>
          </p:txBody>
        </p:sp>
      </p:grpSp>
      <p:grpSp>
        <p:nvGrpSpPr>
          <p:cNvPr id="39" name="Group 38"/>
          <p:cNvGrpSpPr/>
          <p:nvPr/>
        </p:nvGrpSpPr>
        <p:grpSpPr>
          <a:xfrm>
            <a:off x="7240822" y="3100616"/>
            <a:ext cx="1355275" cy="829129"/>
            <a:chOff x="3343725" y="3080657"/>
            <a:chExt cx="1355275" cy="829129"/>
          </a:xfrm>
        </p:grpSpPr>
        <p:sp>
          <p:nvSpPr>
            <p:cNvPr id="40" name="Alternate Process 39"/>
            <p:cNvSpPr/>
            <p:nvPr/>
          </p:nvSpPr>
          <p:spPr>
            <a:xfrm>
              <a:off x="3343725" y="3080657"/>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1" name="Alternate Process 40"/>
            <p:cNvSpPr/>
            <p:nvPr/>
          </p:nvSpPr>
          <p:spPr>
            <a:xfrm>
              <a:off x="3427184" y="316411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2" name="Alternate Process 41"/>
            <p:cNvSpPr/>
            <p:nvPr/>
          </p:nvSpPr>
          <p:spPr>
            <a:xfrm>
              <a:off x="3528786" y="325664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Read Replicas</a:t>
              </a:r>
              <a:endParaRPr lang="en-US" dirty="0"/>
            </a:p>
          </p:txBody>
        </p:sp>
      </p:grpSp>
      <p:sp>
        <p:nvSpPr>
          <p:cNvPr id="45" name="Striped Right Arrow 44"/>
          <p:cNvSpPr/>
          <p:nvPr/>
        </p:nvSpPr>
        <p:spPr>
          <a:xfrm rot="5400000">
            <a:off x="884465" y="3487973"/>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Overview</a:t>
            </a:r>
            <a:endParaRPr lang="en-US" dirty="0"/>
          </a:p>
        </p:txBody>
      </p:sp>
      <p:sp>
        <p:nvSpPr>
          <p:cNvPr id="3" name="Content Placeholder 2"/>
          <p:cNvSpPr>
            <a:spLocks noGrp="1"/>
          </p:cNvSpPr>
          <p:nvPr>
            <p:ph idx="1"/>
          </p:nvPr>
        </p:nvSpPr>
        <p:spPr/>
        <p:txBody>
          <a:bodyPr/>
          <a:lstStyle/>
          <a:p>
            <a:r>
              <a:rPr lang="en-US" dirty="0" smtClean="0"/>
              <a:t>In use at LinkedIn since 2007</a:t>
            </a:r>
          </a:p>
          <a:p>
            <a:r>
              <a:rPr lang="en-US" dirty="0" smtClean="0"/>
              <a:t>Implemented in Java </a:t>
            </a:r>
          </a:p>
          <a:p>
            <a:r>
              <a:rPr lang="en-US" dirty="0" smtClean="0"/>
              <a:t>Uses HTTP interface for clients</a:t>
            </a:r>
          </a:p>
          <a:p>
            <a:r>
              <a:rPr lang="en-US" dirty="0" smtClean="0"/>
              <a:t>Avro serialization for change events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103"/>
          <p:cNvGrpSpPr/>
          <p:nvPr/>
        </p:nvGrpSpPr>
        <p:grpSpPr>
          <a:xfrm>
            <a:off x="2187147" y="1176867"/>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Architecture</a:t>
            </a:r>
            <a:endParaRPr lang="en-US" dirty="0"/>
          </a:p>
        </p:txBody>
      </p:sp>
      <p:graphicFrame>
        <p:nvGraphicFramePr>
          <p:cNvPr id="39" name="Table 38"/>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2354121" y="1684861"/>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
        <p:nvSpPr>
          <p:cNvPr id="4" name="Slide Number Placeholder 3"/>
          <p:cNvSpPr>
            <a:spLocks noGrp="1"/>
          </p:cNvSpPr>
          <p:nvPr>
            <p:ph type="sldNum" sz="quarter" idx="12"/>
          </p:nvPr>
        </p:nvSpPr>
        <p:spPr/>
        <p:txBody>
          <a:bodyPr/>
          <a:lstStyle/>
          <a:p>
            <a:fld id="{75897B0D-BA2C-2244-86F3-025175B80EAC}" type="slidenum">
              <a:rPr lang="en-US" smtClean="0"/>
              <a:pPr/>
              <a:t>13</a:t>
            </a:fld>
            <a:endParaRPr lang="en-US" dirty="0"/>
          </a:p>
        </p:txBody>
      </p:sp>
      <p:grpSp>
        <p:nvGrpSpPr>
          <p:cNvPr id="5" name="Group 86"/>
          <p:cNvGrpSpPr/>
          <p:nvPr/>
        </p:nvGrpSpPr>
        <p:grpSpPr>
          <a:xfrm>
            <a:off x="2766484" y="2836332"/>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7" name="Group 104"/>
          <p:cNvGrpSpPr/>
          <p:nvPr/>
        </p:nvGrpSpPr>
        <p:grpSpPr>
          <a:xfrm>
            <a:off x="4939244" y="1420936"/>
            <a:ext cx="987424" cy="523220"/>
            <a:chOff x="5159377" y="1598736"/>
            <a:chExt cx="987424" cy="523220"/>
          </a:xfrm>
        </p:grpSpPr>
        <p:sp>
          <p:nvSpPr>
            <p:cNvPr id="69" name="TextBox 68"/>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70" name="Straight Arrow Connector 69"/>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84606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0" name="Group 122"/>
          <p:cNvGrpSpPr/>
          <p:nvPr/>
        </p:nvGrpSpPr>
        <p:grpSpPr>
          <a:xfrm rot="20650981">
            <a:off x="4308254" y="2304056"/>
            <a:ext cx="1614129" cy="600164"/>
            <a:chOff x="4645056" y="2999919"/>
            <a:chExt cx="1238086" cy="600164"/>
          </a:xfrm>
        </p:grpSpPr>
        <p:cxnSp>
          <p:nvCxnSpPr>
            <p:cNvPr id="72" name="Straight Arrow Connector 71"/>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 </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11" name="Group 123"/>
          <p:cNvGrpSpPr/>
          <p:nvPr/>
        </p:nvGrpSpPr>
        <p:grpSpPr>
          <a:xfrm>
            <a:off x="4343400" y="3173011"/>
            <a:ext cx="1566333" cy="600164"/>
            <a:chOff x="4650682" y="3046536"/>
            <a:chExt cx="1201425" cy="600164"/>
          </a:xfrm>
        </p:grpSpPr>
        <p:cxnSp>
          <p:nvCxnSpPr>
            <p:cNvPr id="125" name="Straight Arrow Connector 124"/>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6" name="TextBox 125"/>
            <p:cNvSpPr txBox="1"/>
            <p:nvPr/>
          </p:nvSpPr>
          <p:spPr>
            <a:xfrm>
              <a:off x="4650682" y="30465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grpSp>
        <p:nvGrpSpPr>
          <p:cNvPr id="12" name="Group 139"/>
          <p:cNvGrpSpPr/>
          <p:nvPr/>
        </p:nvGrpSpPr>
        <p:grpSpPr>
          <a:xfrm>
            <a:off x="5850469" y="87391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4" name="Group 140"/>
          <p:cNvGrpSpPr/>
          <p:nvPr/>
        </p:nvGrpSpPr>
        <p:grpSpPr>
          <a:xfrm>
            <a:off x="5850469" y="2618051"/>
            <a:ext cx="2084251" cy="1589882"/>
            <a:chOff x="5850469" y="2609582"/>
            <a:chExt cx="2084251" cy="1589882"/>
          </a:xfrm>
        </p:grpSpPr>
        <p:grpSp>
          <p:nvGrpSpPr>
            <p:cNvPr id="15" name="Group 111"/>
            <p:cNvGrpSpPr/>
            <p:nvPr/>
          </p:nvGrpSpPr>
          <p:grpSpPr>
            <a:xfrm>
              <a:off x="6002869" y="2747374"/>
              <a:ext cx="1931851" cy="1452090"/>
              <a:chOff x="5985935" y="1138710"/>
              <a:chExt cx="1931851" cy="1452090"/>
            </a:xfrm>
          </p:grpSpPr>
          <p:sp>
            <p:nvSpPr>
              <p:cNvPr id="113" name="TextBox 112"/>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rgbClr val="7F7F7F"/>
                    </a:solidFill>
                  </a:rPr>
                  <a:t>Consumer 1</a:t>
                </a:r>
              </a:p>
              <a:p>
                <a:endParaRPr lang="en-US" sz="1200" dirty="0" smtClean="0">
                  <a:solidFill>
                    <a:srgbClr val="7F7F7F"/>
                  </a:solidFill>
                </a:endParaRPr>
              </a:p>
              <a:p>
                <a:r>
                  <a:rPr lang="en-US" sz="1600" dirty="0" smtClean="0">
                    <a:solidFill>
                      <a:srgbClr val="7F7F7F"/>
                    </a:solidFill>
                  </a:rPr>
                  <a:t>Consumer n</a:t>
                </a:r>
                <a:endParaRPr lang="en-US" sz="1600" dirty="0">
                  <a:solidFill>
                    <a:srgbClr val="7F7F7F"/>
                  </a:solidFill>
                </a:endParaRPr>
              </a:p>
            </p:txBody>
          </p:sp>
          <p:sp>
            <p:nvSpPr>
              <p:cNvPr id="114" name="Rectangle 113"/>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5" name="Rectangle 114"/>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16" name="Straight Arrow Connector 115"/>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8" name="Rectangle 137"/>
            <p:cNvSpPr/>
            <p:nvPr/>
          </p:nvSpPr>
          <p:spPr>
            <a:xfrm>
              <a:off x="5926669" y="26857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9" name="Rectangle 138"/>
            <p:cNvSpPr/>
            <p:nvPr/>
          </p:nvSpPr>
          <p:spPr>
            <a:xfrm>
              <a:off x="5850469" y="26095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378028" y="4227481"/>
            <a:ext cx="4116621" cy="2097119"/>
          </a:xfrm>
          <a:prstGeom prst="rect">
            <a:avLst/>
          </a:prstGeom>
        </p:spPr>
        <p:txBody>
          <a:bodyPr vert="horz" lIns="0" tIns="45720" rIns="91440" bIns="45720" rtlCol="0">
            <a:normAutofit fontScale="92500" lnSpcReduction="10000"/>
          </a:bodyPr>
          <a:lstStyle/>
          <a:p>
            <a:pPr marL="342900" lvl="0" indent="-342900">
              <a:spcBef>
                <a:spcPct val="20000"/>
              </a:spcBef>
              <a:buClr>
                <a:schemeClr val="accent1"/>
              </a:buClr>
            </a:pPr>
            <a:r>
              <a:rPr lang="en-US" sz="2000" b="1" u="sng" dirty="0" smtClean="0"/>
              <a:t>Features</a:t>
            </a:r>
          </a:p>
          <a:p>
            <a:pPr marL="342900" indent="-342900">
              <a:spcBef>
                <a:spcPct val="20000"/>
              </a:spcBef>
              <a:buClr>
                <a:schemeClr val="accent1"/>
              </a:buClr>
              <a:buFont typeface="Wingdings" pitchFamily="2" charset="2"/>
              <a:buChar char="§"/>
            </a:pPr>
            <a:r>
              <a:rPr lang="en-US" sz="2000" dirty="0" smtClean="0"/>
              <a:t>Transport independent of data source: Oracle, </a:t>
            </a:r>
            <a:r>
              <a:rPr lang="en-US" sz="2000" dirty="0" err="1" smtClean="0"/>
              <a:t>MySQL</a:t>
            </a:r>
            <a:r>
              <a:rPr lang="en-US" sz="2000" dirty="0" smtClean="0"/>
              <a:t>, …</a:t>
            </a:r>
          </a:p>
          <a:p>
            <a:pPr marL="342900" indent="-342900">
              <a:spcBef>
                <a:spcPct val="20000"/>
              </a:spcBef>
              <a:buClr>
                <a:schemeClr val="accent1"/>
              </a:buClr>
              <a:buFont typeface="Wingdings" pitchFamily="2" charset="2"/>
              <a:buChar char="§"/>
            </a:pPr>
            <a:r>
              <a:rPr lang="en-US" sz="2000" dirty="0" smtClean="0"/>
              <a:t>Portable change event serialization and versioning</a:t>
            </a:r>
          </a:p>
          <a:p>
            <a:pPr marL="342900" indent="-342900">
              <a:spcBef>
                <a:spcPct val="20000"/>
              </a:spcBef>
              <a:buClr>
                <a:schemeClr val="accent1"/>
              </a:buClr>
              <a:buFont typeface="Wingdings" pitchFamily="2" charset="2"/>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Start consumption</a:t>
            </a:r>
            <a:r>
              <a:rPr lang="en-US" sz="2000" noProof="0" dirty="0" smtClean="0">
                <a:latin typeface="Arial" pitchFamily="34" charset="0"/>
                <a:cs typeface="Arial" pitchFamily="34" charset="0"/>
              </a:rPr>
              <a:t> from arbitrary point</a:t>
            </a:r>
            <a:r>
              <a:rPr lang="en-US" sz="2000" dirty="0" smtClean="0">
                <a:latin typeface="Arial" pitchFamily="34" charset="0"/>
                <a:cs typeface="Arial" pitchFamily="34" charset="0"/>
              </a:rPr>
              <a:t> </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44" name="Content Placeholder 2"/>
          <p:cNvSpPr txBox="1">
            <a:spLocks/>
          </p:cNvSpPr>
          <p:nvPr/>
        </p:nvSpPr>
        <p:spPr>
          <a:xfrm>
            <a:off x="4562383" y="4235947"/>
            <a:ext cx="4116621" cy="2097119"/>
          </a:xfrm>
          <a:prstGeom prst="rect">
            <a:avLst/>
          </a:prstGeom>
        </p:spPr>
        <p:txBody>
          <a:bodyPr vert="horz" lIns="0" tIns="45720" rIns="91440" bIns="45720" rtlCol="0">
            <a:normAutofit fontScale="700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2400" b="1"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Transactional semantics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consistency with the data source</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Durability (by data source)</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At-least-once delivery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Reliability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strVal val="#ppt_w*0.70"/>
                                          </p:val>
                                        </p:tav>
                                        <p:tav tm="100000">
                                          <p:val>
                                            <p:strVal val="#ppt_w"/>
                                          </p:val>
                                        </p:tav>
                                      </p:tavLst>
                                    </p:anim>
                                    <p:anim calcmode="lin" valueType="num">
                                      <p:cBhvr>
                                        <p:cTn id="28" dur="1000" fill="hold"/>
                                        <p:tgtEl>
                                          <p:spTgt spid="10"/>
                                        </p:tgtEl>
                                        <p:attrNameLst>
                                          <p:attrName>ppt_h</p:attrName>
                                        </p:attrNameLst>
                                      </p:cBhvr>
                                      <p:tavLst>
                                        <p:tav tm="0">
                                          <p:val>
                                            <p:strVal val="#ppt_h"/>
                                          </p:val>
                                        </p:tav>
                                        <p:tav tm="100000">
                                          <p:val>
                                            <p:strVal val="#ppt_h"/>
                                          </p:val>
                                        </p:tav>
                                      </p:tavLst>
                                    </p:anim>
                                    <p:animEffect transition="in" filter="fade">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4"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3" name="Content Placeholder 2"/>
          <p:cNvSpPr>
            <a:spLocks noGrp="1"/>
          </p:cNvSpPr>
          <p:nvPr>
            <p:ph idx="1"/>
          </p:nvPr>
        </p:nvSpPr>
        <p:spPr>
          <a:xfrm>
            <a:off x="457200" y="1091329"/>
            <a:ext cx="8229600" cy="3879171"/>
          </a:xfrm>
        </p:spPr>
        <p:txBody>
          <a:bodyPr>
            <a:normAutofit fontScale="92500" lnSpcReduction="20000"/>
          </a:bodyPr>
          <a:lstStyle/>
          <a:p>
            <a:r>
              <a:rPr lang="en-US" dirty="0" smtClean="0"/>
              <a:t>Captures from data source change log</a:t>
            </a:r>
          </a:p>
          <a:p>
            <a:r>
              <a:rPr lang="en-US" dirty="0" smtClean="0"/>
              <a:t>Serializes data change events</a:t>
            </a:r>
          </a:p>
          <a:p>
            <a:r>
              <a:rPr lang="en-US" dirty="0" smtClean="0"/>
              <a:t>Buffers change events</a:t>
            </a:r>
          </a:p>
          <a:p>
            <a:pPr lvl="1"/>
            <a:r>
              <a:rPr lang="en-US" dirty="0" smtClean="0"/>
              <a:t>Circular buffer</a:t>
            </a:r>
          </a:p>
          <a:p>
            <a:pPr lvl="1"/>
            <a:r>
              <a:rPr lang="en-US" dirty="0" smtClean="0"/>
              <a:t>Scale to tens of </a:t>
            </a:r>
            <a:r>
              <a:rPr lang="en-US" dirty="0" err="1" smtClean="0"/>
              <a:t>GBs</a:t>
            </a:r>
            <a:endParaRPr lang="en-US" dirty="0" smtClean="0"/>
          </a:p>
          <a:p>
            <a:pPr lvl="1"/>
            <a:r>
              <a:rPr lang="en-US" dirty="0" smtClean="0"/>
              <a:t>Efficient event delivery from a given point in the stream</a:t>
            </a:r>
          </a:p>
          <a:p>
            <a:r>
              <a:rPr lang="en-US" dirty="0" smtClean="0"/>
              <a:t>Provides server-side filtering</a:t>
            </a:r>
          </a:p>
          <a:p>
            <a:pPr lvl="1"/>
            <a:r>
              <a:rPr lang="en-US" dirty="0" smtClean="0"/>
              <a:t>Partitioning</a:t>
            </a:r>
          </a:p>
          <a:p>
            <a:r>
              <a:rPr lang="en-US" dirty="0" smtClean="0"/>
              <a:t>Scalability</a:t>
            </a:r>
          </a:p>
          <a:p>
            <a:pPr lvl="1"/>
            <a:r>
              <a:rPr lang="en-US" dirty="0" smtClean="0"/>
              <a:t>Hundreds of consumers per relay</a:t>
            </a:r>
          </a:p>
          <a:p>
            <a:pPr lvl="1"/>
            <a:r>
              <a:rPr lang="en-US" dirty="0" smtClean="0"/>
              <a:t>Low latency (&lt;1 ms)</a:t>
            </a:r>
          </a:p>
          <a:p>
            <a:pPr lvl="1"/>
            <a:r>
              <a:rPr lang="en-US" dirty="0" smtClean="0"/>
              <a:t>Saturates 1Gb NIC at about 10% CPU</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14</a:t>
            </a:fld>
            <a:endParaRPr lang="en-US" dirty="0"/>
          </a:p>
        </p:txBody>
      </p:sp>
      <p:grpSp>
        <p:nvGrpSpPr>
          <p:cNvPr id="5" name="Group 103"/>
          <p:cNvGrpSpPr/>
          <p:nvPr/>
        </p:nvGrpSpPr>
        <p:grpSpPr>
          <a:xfrm>
            <a:off x="2623698" y="5016350"/>
            <a:ext cx="2740453" cy="914401"/>
            <a:chOff x="2187147" y="1371600"/>
            <a:chExt cx="2740453" cy="914401"/>
          </a:xfrm>
        </p:grpSpPr>
        <p:sp>
          <p:nvSpPr>
            <p:cNvPr id="6" name="Rectangle 5"/>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8" name="Rectangle 7"/>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Table 9"/>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2790672" y="5524344"/>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1" name="Group 91"/>
          <p:cNvGrpSpPr/>
          <p:nvPr/>
        </p:nvGrpSpPr>
        <p:grpSpPr>
          <a:xfrm>
            <a:off x="1604950" y="5219656"/>
            <a:ext cx="1028701" cy="523220"/>
            <a:chOff x="939799" y="3822806"/>
            <a:chExt cx="1028701" cy="523220"/>
          </a:xfrm>
        </p:grpSpPr>
        <p:sp>
          <p:nvSpPr>
            <p:cNvPr id="12" name="TextBox 11"/>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3" name="Straight Arrow Connector 12"/>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4" name="Group 104"/>
          <p:cNvGrpSpPr/>
          <p:nvPr/>
        </p:nvGrpSpPr>
        <p:grpSpPr>
          <a:xfrm>
            <a:off x="5375795" y="5260419"/>
            <a:ext cx="987424" cy="523220"/>
            <a:chOff x="5159377" y="1598736"/>
            <a:chExt cx="987424" cy="523220"/>
          </a:xfrm>
        </p:grpSpPr>
        <p:sp>
          <p:nvSpPr>
            <p:cNvPr id="15" name="TextBox 14"/>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6" name="Straight Arrow Connector 15"/>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7" name="Group 85"/>
          <p:cNvGrpSpPr/>
          <p:nvPr/>
        </p:nvGrpSpPr>
        <p:grpSpPr>
          <a:xfrm>
            <a:off x="714288" y="5080445"/>
            <a:ext cx="902909" cy="846064"/>
            <a:chOff x="216051" y="4428675"/>
            <a:chExt cx="902909" cy="846064"/>
          </a:xfrm>
        </p:grpSpPr>
        <p:sp>
          <p:nvSpPr>
            <p:cNvPr id="18" name="Magnetic Disk 17"/>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Magnetic Disk 18"/>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agnetic Disk 19"/>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21" name="TextBox 20"/>
          <p:cNvSpPr txBox="1"/>
          <p:nvPr/>
        </p:nvSpPr>
        <p:spPr>
          <a:xfrm>
            <a:off x="5973751" y="466498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22" name="Group 139"/>
          <p:cNvGrpSpPr/>
          <p:nvPr/>
        </p:nvGrpSpPr>
        <p:grpSpPr>
          <a:xfrm>
            <a:off x="6287020" y="4713398"/>
            <a:ext cx="2084251" cy="1581419"/>
            <a:chOff x="5833535" y="1034782"/>
            <a:chExt cx="2084251" cy="1581419"/>
          </a:xfrm>
        </p:grpSpPr>
        <p:grpSp>
          <p:nvGrpSpPr>
            <p:cNvPr id="23" name="Group 107"/>
            <p:cNvGrpSpPr/>
            <p:nvPr/>
          </p:nvGrpSpPr>
          <p:grpSpPr>
            <a:xfrm>
              <a:off x="5985935" y="1164111"/>
              <a:ext cx="1931851" cy="1452090"/>
              <a:chOff x="5985935" y="1138710"/>
              <a:chExt cx="1931851" cy="1452090"/>
            </a:xfrm>
          </p:grpSpPr>
          <p:sp>
            <p:nvSpPr>
              <p:cNvPr id="26" name="TextBox 25"/>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27" name="Rectangle 26"/>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8" name="Rectangle 27"/>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29" name="Straight Arrow Connector 28"/>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24" name="Rectangle 23"/>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5" name="Rectangle 24"/>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a:t>
            </a:r>
            <a:endParaRPr lang="en-US" dirty="0"/>
          </a:p>
        </p:txBody>
      </p:sp>
      <p:sp>
        <p:nvSpPr>
          <p:cNvPr id="3" name="Content Placeholder 2"/>
          <p:cNvSpPr>
            <a:spLocks noGrp="1"/>
          </p:cNvSpPr>
          <p:nvPr>
            <p:ph idx="1"/>
          </p:nvPr>
        </p:nvSpPr>
        <p:spPr>
          <a:xfrm>
            <a:off x="457200" y="1252513"/>
            <a:ext cx="8229600" cy="2249657"/>
          </a:xfrm>
        </p:spPr>
        <p:txBody>
          <a:bodyPr>
            <a:normAutofit fontScale="92500" lnSpcReduction="10000"/>
          </a:bodyPr>
          <a:lstStyle/>
          <a:p>
            <a:r>
              <a:rPr lang="en-US" dirty="0" smtClean="0"/>
              <a:t>Automatic bootstrapping/catch-up from arbitrary point in time</a:t>
            </a:r>
          </a:p>
          <a:p>
            <a:pPr lvl="1"/>
            <a:r>
              <a:rPr lang="en-US" dirty="0" smtClean="0"/>
              <a:t>Preserves consistency</a:t>
            </a:r>
          </a:p>
          <a:p>
            <a:pPr lvl="1"/>
            <a:r>
              <a:rPr lang="en-US" dirty="0" smtClean="0"/>
              <a:t>No need to stop updates</a:t>
            </a:r>
          </a:p>
          <a:p>
            <a:r>
              <a:rPr lang="en-US" dirty="0" smtClean="0"/>
              <a:t>Optimized store for bootstrap and catch-up queries</a:t>
            </a:r>
          </a:p>
          <a:p>
            <a:r>
              <a:rPr lang="en-US" dirty="0" smtClean="0"/>
              <a:t>Implemented on top of </a:t>
            </a:r>
            <a:r>
              <a:rPr lang="en-US" dirty="0" err="1" smtClean="0"/>
              <a:t>MySQL</a:t>
            </a:r>
            <a:endParaRPr lang="en-US" dirty="0" smtClean="0"/>
          </a:p>
          <a:p>
            <a:r>
              <a:rPr lang="en-US" dirty="0" smtClean="0"/>
              <a:t>Primary DB unaffected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15</a:t>
            </a:fld>
            <a:endParaRPr lang="en-US" dirty="0"/>
          </a:p>
        </p:txBody>
      </p:sp>
      <p:grpSp>
        <p:nvGrpSpPr>
          <p:cNvPr id="6" name="Group 103"/>
          <p:cNvGrpSpPr/>
          <p:nvPr/>
        </p:nvGrpSpPr>
        <p:grpSpPr>
          <a:xfrm>
            <a:off x="2792365" y="3495675"/>
            <a:ext cx="2740453" cy="914401"/>
            <a:chOff x="2187147" y="1371600"/>
            <a:chExt cx="2740453" cy="914401"/>
          </a:xfrm>
        </p:grpSpPr>
        <p:sp>
          <p:nvSpPr>
            <p:cNvPr id="7" name="Rectangle 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9" name="Rectangle 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1" name="Table 10"/>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8060689"/>
              </p:ext>
            </p:extLst>
          </p:nvPr>
        </p:nvGraphicFramePr>
        <p:xfrm>
          <a:off x="2959339" y="40036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2" name="Group 86"/>
          <p:cNvGrpSpPr/>
          <p:nvPr/>
        </p:nvGrpSpPr>
        <p:grpSpPr>
          <a:xfrm>
            <a:off x="3371702" y="5125377"/>
            <a:ext cx="1498600" cy="1282700"/>
            <a:chOff x="2978150" y="4673600"/>
            <a:chExt cx="1498600" cy="1282700"/>
          </a:xfrm>
        </p:grpSpPr>
        <p:sp>
          <p:nvSpPr>
            <p:cNvPr id="13" name="Rectangle 12"/>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15" name="TextBox 14"/>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grpSp>
        <p:nvGrpSpPr>
          <p:cNvPr id="17" name="Group 91"/>
          <p:cNvGrpSpPr/>
          <p:nvPr/>
        </p:nvGrpSpPr>
        <p:grpSpPr>
          <a:xfrm>
            <a:off x="1773617" y="3698981"/>
            <a:ext cx="1028701" cy="523220"/>
            <a:chOff x="939799" y="3822806"/>
            <a:chExt cx="1028701" cy="523220"/>
          </a:xfrm>
        </p:grpSpPr>
        <p:sp>
          <p:nvSpPr>
            <p:cNvPr id="18" name="TextBox 17"/>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9" name="Straight Arrow Connector 18"/>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23" name="Group 110"/>
          <p:cNvGrpSpPr/>
          <p:nvPr/>
        </p:nvGrpSpPr>
        <p:grpSpPr>
          <a:xfrm>
            <a:off x="3269186" y="4471690"/>
            <a:ext cx="959766" cy="607251"/>
            <a:chOff x="2663968" y="2364551"/>
            <a:chExt cx="959766" cy="607251"/>
          </a:xfrm>
        </p:grpSpPr>
        <p:cxnSp>
          <p:nvCxnSpPr>
            <p:cNvPr id="24" name="Straight Arrow Connector 23"/>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26" name="Group 85"/>
          <p:cNvGrpSpPr/>
          <p:nvPr/>
        </p:nvGrpSpPr>
        <p:grpSpPr>
          <a:xfrm>
            <a:off x="882955" y="3559770"/>
            <a:ext cx="902909" cy="846064"/>
            <a:chOff x="216051" y="4428675"/>
            <a:chExt cx="902909" cy="846064"/>
          </a:xfrm>
        </p:grpSpPr>
        <p:sp>
          <p:nvSpPr>
            <p:cNvPr id="27" name="Magnetic Disk 26"/>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Magnetic Disk 27"/>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Magnetic Disk 28"/>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30" name="TextBox 29"/>
          <p:cNvSpPr txBox="1"/>
          <p:nvPr/>
        </p:nvSpPr>
        <p:spPr>
          <a:xfrm>
            <a:off x="2419504" y="518537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1" name="TextBox 30"/>
          <p:cNvSpPr txBox="1"/>
          <p:nvPr/>
        </p:nvSpPr>
        <p:spPr>
          <a:xfrm>
            <a:off x="6142418" y="314430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2" name="Group 122"/>
          <p:cNvGrpSpPr/>
          <p:nvPr/>
        </p:nvGrpSpPr>
        <p:grpSpPr>
          <a:xfrm rot="20650981">
            <a:off x="4913472" y="4622864"/>
            <a:ext cx="1614129" cy="600164"/>
            <a:chOff x="4645056" y="2999919"/>
            <a:chExt cx="1238086" cy="600164"/>
          </a:xfrm>
        </p:grpSpPr>
        <p:cxnSp>
          <p:nvCxnSpPr>
            <p:cNvPr id="33" name="Straight Arrow Connector 32"/>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Compressed </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35" name="Group 123"/>
          <p:cNvGrpSpPr/>
          <p:nvPr/>
        </p:nvGrpSpPr>
        <p:grpSpPr>
          <a:xfrm>
            <a:off x="4948618" y="5491819"/>
            <a:ext cx="1566333" cy="600164"/>
            <a:chOff x="4650682" y="3046536"/>
            <a:chExt cx="1201425" cy="600164"/>
          </a:xfrm>
        </p:grpSpPr>
        <p:cxnSp>
          <p:nvCxnSpPr>
            <p:cNvPr id="36" name="Straight Arrow Connector 35"/>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650682" y="30465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ppt_w</p:attrName>
                                        </p:attrNameLst>
                                      </p:cBhvr>
                                      <p:tavLst>
                                        <p:tav tm="0">
                                          <p:val>
                                            <p:strVal val="#ppt_w*0.70"/>
                                          </p:val>
                                        </p:tav>
                                        <p:tav tm="100000">
                                          <p:val>
                                            <p:strVal val="#ppt_w"/>
                                          </p:val>
                                        </p:tav>
                                      </p:tavLst>
                                    </p:anim>
                                    <p:anim calcmode="lin" valueType="num">
                                      <p:cBhvr>
                                        <p:cTn id="18" dur="1000" fill="hold"/>
                                        <p:tgtEl>
                                          <p:spTgt spid="32"/>
                                        </p:tgtEl>
                                        <p:attrNameLst>
                                          <p:attrName>ppt_h</p:attrName>
                                        </p:attrNameLst>
                                      </p:cBhvr>
                                      <p:tavLst>
                                        <p:tav tm="0">
                                          <p:val>
                                            <p:strVal val="#ppt_h"/>
                                          </p:val>
                                        </p:tav>
                                        <p:tav tm="100000">
                                          <p:val>
                                            <p:strVal val="#ppt_h"/>
                                          </p:val>
                                        </p:tav>
                                      </p:tavLst>
                                    </p:anim>
                                    <p:animEffect transition="in" filter="fade">
                                      <p:cBhvr>
                                        <p:cTn id="19" dur="10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 (cont.)</a:t>
            </a:r>
            <a:endParaRPr lang="en-US" dirty="0"/>
          </a:p>
        </p:txBody>
      </p:sp>
      <p:sp>
        <p:nvSpPr>
          <p:cNvPr id="3" name="Content Placeholder 2"/>
          <p:cNvSpPr>
            <a:spLocks noGrp="1"/>
          </p:cNvSpPr>
          <p:nvPr>
            <p:ph idx="1"/>
          </p:nvPr>
        </p:nvSpPr>
        <p:spPr/>
        <p:txBody>
          <a:bodyPr/>
          <a:lstStyle/>
          <a:p>
            <a:r>
              <a:rPr lang="en-US" dirty="0" smtClean="0"/>
              <a:t>Server-side filtering</a:t>
            </a:r>
          </a:p>
          <a:p>
            <a:pPr lvl="1"/>
            <a:r>
              <a:rPr lang="en-US" dirty="0" smtClean="0"/>
              <a:t>Partitioning</a:t>
            </a:r>
          </a:p>
          <a:p>
            <a:r>
              <a:rPr lang="en-US" dirty="0" smtClean="0"/>
              <a:t>Guaranteed progress</a:t>
            </a:r>
          </a:p>
          <a:p>
            <a:r>
              <a:rPr lang="en-US" dirty="0" smtClean="0"/>
              <a:t>Scalability</a:t>
            </a:r>
          </a:p>
          <a:p>
            <a:pPr lvl="1"/>
            <a:r>
              <a:rPr lang="en-US" dirty="0" smtClean="0"/>
              <a:t>Tested with up to 100+ simultaneous full bootstraps</a:t>
            </a:r>
          </a:p>
          <a:p>
            <a:pPr lvl="1"/>
            <a:r>
              <a:rPr lang="en-US" dirty="0" smtClean="0"/>
              <a:t>Network bound on 1Gbps NIC</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a:t>
            </a:r>
            <a:endParaRPr lang="en-US" dirty="0"/>
          </a:p>
        </p:txBody>
      </p:sp>
      <p:sp>
        <p:nvSpPr>
          <p:cNvPr id="3" name="Content Placeholder 2"/>
          <p:cNvSpPr>
            <a:spLocks noGrp="1"/>
          </p:cNvSpPr>
          <p:nvPr>
            <p:ph idx="1"/>
          </p:nvPr>
        </p:nvSpPr>
        <p:spPr/>
        <p:txBody>
          <a:bodyPr/>
          <a:lstStyle/>
          <a:p>
            <a:r>
              <a:rPr lang="en-US" dirty="0" smtClean="0"/>
              <a:t>Push (callbacks) or pull interface for consumers</a:t>
            </a:r>
          </a:p>
          <a:p>
            <a:r>
              <a:rPr lang="en-US" dirty="0" smtClean="0"/>
              <a:t>Provides</a:t>
            </a:r>
          </a:p>
          <a:p>
            <a:pPr lvl="1"/>
            <a:r>
              <a:rPr lang="en-US" dirty="0" smtClean="0"/>
              <a:t>Flow control</a:t>
            </a:r>
          </a:p>
          <a:p>
            <a:pPr lvl="1"/>
            <a:r>
              <a:rPr lang="en-US" dirty="0" smtClean="0"/>
              <a:t>Multi-thread processing</a:t>
            </a:r>
          </a:p>
          <a:p>
            <a:pPr lvl="1"/>
            <a:r>
              <a:rPr lang="en-US" dirty="0" smtClean="0"/>
              <a:t>Error retries</a:t>
            </a:r>
          </a:p>
          <a:p>
            <a:pPr lvl="1"/>
            <a:r>
              <a:rPr lang="en-US" dirty="0" smtClean="0"/>
              <a:t>Tracking of progress</a:t>
            </a:r>
          </a:p>
          <a:p>
            <a:r>
              <a:rPr lang="en-US" dirty="0" smtClean="0"/>
              <a:t>Scalability</a:t>
            </a:r>
          </a:p>
          <a:p>
            <a:pPr lvl="1"/>
            <a:r>
              <a:rPr lang="en-US" dirty="0" smtClean="0"/>
              <a:t>30+K events/</a:t>
            </a:r>
            <a:r>
              <a:rPr lang="en-US" dirty="0" err="1" smtClean="0"/>
              <a:t>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What is Databus?</a:t>
            </a:r>
          </a:p>
          <a:p>
            <a:pPr>
              <a:buFont typeface="Wingdings" charset="2"/>
              <a:buChar char="ü"/>
            </a:pPr>
            <a:r>
              <a:rPr lang="en-US" dirty="0" smtClean="0">
                <a:solidFill>
                  <a:schemeClr val="tx1">
                    <a:lumMod val="50000"/>
                    <a:lumOff val="50000"/>
                  </a:schemeClr>
                </a:solidFill>
              </a:rPr>
              <a:t>Architecture </a:t>
            </a:r>
            <a:endParaRPr lang="en-US" dirty="0" smtClean="0">
              <a:solidFill>
                <a:srgbClr val="7F7F7F"/>
              </a:solidFill>
            </a:endParaRPr>
          </a:p>
          <a:p>
            <a:r>
              <a:rPr lang="en-US" dirty="0" smtClean="0"/>
              <a:t>Related Systems</a:t>
            </a:r>
          </a:p>
          <a:p>
            <a:r>
              <a:rPr lang="en-US" dirty="0" smtClean="0">
                <a:solidFill>
                  <a:schemeClr val="tx1">
                    <a:lumMod val="50000"/>
                    <a:lumOff val="50000"/>
                  </a:schemeClr>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a:t>
            </a:r>
            <a:endParaRPr lang="en-US" dirty="0"/>
          </a:p>
        </p:txBody>
      </p:sp>
      <p:sp>
        <p:nvSpPr>
          <p:cNvPr id="3" name="Content Placeholder 2"/>
          <p:cNvSpPr>
            <a:spLocks noGrp="1"/>
          </p:cNvSpPr>
          <p:nvPr>
            <p:ph idx="1"/>
          </p:nvPr>
        </p:nvSpPr>
        <p:spPr/>
        <p:txBody>
          <a:bodyPr>
            <a:normAutofit/>
          </a:bodyPr>
          <a:lstStyle/>
          <a:p>
            <a:r>
              <a:rPr lang="en-US" dirty="0" smtClean="0"/>
              <a:t>From requirements</a:t>
            </a:r>
          </a:p>
          <a:p>
            <a:pPr lvl="1"/>
            <a:r>
              <a:rPr lang="en-US" dirty="0" smtClean="0"/>
              <a:t>(Timeline) consistency</a:t>
            </a:r>
          </a:p>
          <a:p>
            <a:pPr lvl="1"/>
            <a:r>
              <a:rPr lang="en-US" dirty="0" smtClean="0"/>
              <a:t>Delivery guarantees - &lt;= 1, == 1, &gt;= 1</a:t>
            </a:r>
          </a:p>
          <a:p>
            <a:pPr lvl="1"/>
            <a:r>
              <a:rPr lang="en-US" dirty="0" smtClean="0"/>
              <a:t>User-space visibility</a:t>
            </a:r>
          </a:p>
          <a:p>
            <a:pPr lvl="1"/>
            <a:r>
              <a:rPr lang="en-US" dirty="0" smtClean="0"/>
              <a:t>Schema versioning and migration</a:t>
            </a:r>
          </a:p>
          <a:p>
            <a:pPr lvl="1">
              <a:defRPr/>
            </a:pPr>
            <a:r>
              <a:rPr lang="en-US" dirty="0" smtClean="0"/>
              <a:t>Long look-back</a:t>
            </a:r>
          </a:p>
          <a:p>
            <a:pPr lvl="1">
              <a:defRPr/>
            </a:pPr>
            <a:r>
              <a:rPr lang="en-US" dirty="0" smtClean="0"/>
              <a:t>Partitioning</a:t>
            </a:r>
          </a:p>
          <a:p>
            <a:r>
              <a:rPr lang="en-US" dirty="0" smtClean="0"/>
              <a:t>Additional</a:t>
            </a:r>
          </a:p>
          <a:p>
            <a:pPr lvl="1"/>
            <a:r>
              <a:rPr lang="en-US" dirty="0" smtClean="0"/>
              <a:t>Data source independence</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LinkedIn</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120,000,000+ users </a:t>
            </a:r>
            <a:r>
              <a:rPr lang="en-US" sz="1200" dirty="0" smtClean="0"/>
              <a:t>(August 4, 2011)</a:t>
            </a:r>
            <a:endParaRPr lang="en-US" dirty="0" smtClean="0"/>
          </a:p>
          <a:p>
            <a:pPr>
              <a:buFont typeface="Wingdings" charset="2"/>
              <a:buChar char="§"/>
            </a:pPr>
            <a:r>
              <a:rPr lang="en-US" dirty="0" smtClean="0"/>
              <a:t>2+ new user registrations per second</a:t>
            </a:r>
          </a:p>
          <a:p>
            <a:pPr>
              <a:buFont typeface="Wingdings" charset="2"/>
              <a:buChar char="§"/>
            </a:pPr>
            <a:r>
              <a:rPr lang="en-US" dirty="0" smtClean="0"/>
              <a:t>2+ Billion People Searches in 2010</a:t>
            </a:r>
          </a:p>
          <a:p>
            <a:pPr>
              <a:buFont typeface="Wingdings" charset="2"/>
              <a:buChar char="§"/>
            </a:pPr>
            <a:r>
              <a:rPr lang="en-US" dirty="0" smtClean="0"/>
              <a:t>2+ Million companies with LinkedIn Company Pages</a:t>
            </a:r>
          </a:p>
          <a:p>
            <a:pPr>
              <a:buFont typeface="Wingdings" charset="2"/>
              <a:buChar char="§"/>
            </a:pPr>
            <a:r>
              <a:rPr lang="en-US" dirty="0" smtClean="0"/>
              <a:t>81+ Million monthly </a:t>
            </a:r>
            <a:r>
              <a:rPr lang="en-US" dirty="0" err="1" smtClean="0"/>
              <a:t>UUs</a:t>
            </a:r>
            <a:r>
              <a:rPr lang="en-US" baseline="30000" dirty="0" smtClean="0"/>
              <a:t>*</a:t>
            </a:r>
          </a:p>
          <a:p>
            <a:pPr>
              <a:buFont typeface="Wingdings" charset="2"/>
              <a:buChar char="§"/>
            </a:pPr>
            <a:r>
              <a:rPr lang="en-US" dirty="0" smtClean="0"/>
              <a:t>100K publishers feature the LinkedIn Share Button</a:t>
            </a:r>
          </a:p>
          <a:p>
            <a:pPr>
              <a:buFont typeface="Wingdings" charset="2"/>
              <a:buChar char="§"/>
            </a:pPr>
            <a:r>
              <a:rPr lang="en-US" dirty="0" smtClean="0"/>
              <a:t>7.1 Billion page views in Q2 2010</a:t>
            </a:r>
          </a:p>
          <a:p>
            <a:pPr>
              <a:buFont typeface="Wingdings" charset="2"/>
              <a:buChar char="§"/>
            </a:pPr>
            <a:r>
              <a:rPr lang="en-US" dirty="0" smtClean="0"/>
              <a:t>1M LinkedIn Groups</a:t>
            </a:r>
          </a:p>
          <a:p>
            <a:pPr>
              <a:buNone/>
            </a:pPr>
            <a:endParaRPr lang="en-US" dirty="0" smtClean="0"/>
          </a:p>
          <a:p>
            <a:pPr>
              <a:buNone/>
            </a:pPr>
            <a:endParaRPr lang="en-US" dirty="0" smtClean="0"/>
          </a:p>
          <a:p>
            <a:pPr>
              <a:buNone/>
            </a:pPr>
            <a:r>
              <a:rPr lang="en-US" sz="1600" dirty="0" smtClean="0"/>
              <a:t>* Based on </a:t>
            </a:r>
            <a:r>
              <a:rPr lang="en-US" sz="1600" dirty="0" err="1" smtClean="0"/>
              <a:t>comScore</a:t>
            </a:r>
            <a:r>
              <a:rPr lang="en-US" sz="1600" dirty="0" smtClean="0"/>
              <a:t>, Q2 2010</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Systems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20</a:t>
            </a:fld>
            <a:endParaRPr lang="en-US" dirty="0"/>
          </a:p>
        </p:txBody>
      </p:sp>
      <p:graphicFrame>
        <p:nvGraphicFramePr>
          <p:cNvPr id="6" name="Table 5"/>
          <p:cNvGraphicFramePr>
            <a:graphicFrameLocks noGrp="1"/>
          </p:cNvGraphicFramePr>
          <p:nvPr/>
        </p:nvGraphicFramePr>
        <p:xfrm>
          <a:off x="287728" y="1079991"/>
          <a:ext cx="8671480" cy="5293205"/>
        </p:xfrm>
        <a:graphic>
          <a:graphicData uri="http://schemas.openxmlformats.org/drawingml/2006/table">
            <a:tbl>
              <a:tblPr firstRow="1" bandRow="1">
                <a:tableStyleId>{5C22544A-7EE6-4342-B048-85BDC9FD1C3A}</a:tableStyleId>
              </a:tblPr>
              <a:tblGrid>
                <a:gridCol w="1835496"/>
                <a:gridCol w="1633096"/>
                <a:gridCol w="1734296"/>
                <a:gridCol w="1734296"/>
                <a:gridCol w="1734296"/>
              </a:tblGrid>
              <a:tr h="621382">
                <a:tc>
                  <a:txBody>
                    <a:bodyPr/>
                    <a:lstStyle/>
                    <a:p>
                      <a:endParaRPr lang="en-US" sz="1400" dirty="0"/>
                    </a:p>
                  </a:txBody>
                  <a:tcPr/>
                </a:tc>
                <a:tc>
                  <a:txBody>
                    <a:bodyPr/>
                    <a:lstStyle/>
                    <a:p>
                      <a:r>
                        <a:rPr lang="en-US" sz="1400" dirty="0" smtClean="0"/>
                        <a:t>Generic Message Systems</a:t>
                      </a:r>
                      <a:endParaRPr lang="en-US" sz="1400" dirty="0"/>
                    </a:p>
                  </a:txBody>
                  <a:tcPr/>
                </a:tc>
                <a:tc>
                  <a:txBody>
                    <a:bodyPr/>
                    <a:lstStyle/>
                    <a:p>
                      <a:r>
                        <a:rPr lang="en-US" sz="1400" dirty="0" smtClean="0"/>
                        <a:t>Replication</a:t>
                      </a:r>
                      <a:r>
                        <a:rPr lang="en-US" sz="1400" baseline="0" dirty="0" smtClean="0"/>
                        <a:t> Systems</a:t>
                      </a:r>
                      <a:endParaRPr lang="en-US" sz="1400" dirty="0"/>
                    </a:p>
                  </a:txBody>
                  <a:tcPr/>
                </a:tc>
                <a:tc>
                  <a:txBody>
                    <a:bodyPr/>
                    <a:lstStyle/>
                    <a:p>
                      <a:r>
                        <a:rPr lang="en-US" sz="1400" dirty="0" smtClean="0"/>
                        <a:t>Change Data</a:t>
                      </a:r>
                      <a:r>
                        <a:rPr lang="en-US" sz="1400" baseline="0" dirty="0" smtClean="0"/>
                        <a:t> Capture</a:t>
                      </a:r>
                      <a:endParaRPr lang="en-US" sz="1400" dirty="0"/>
                    </a:p>
                  </a:txBody>
                  <a:tcPr/>
                </a:tc>
                <a:tc>
                  <a:txBody>
                    <a:bodyPr/>
                    <a:lstStyle/>
                    <a:p>
                      <a:r>
                        <a:rPr lang="en-US" sz="1400" dirty="0" smtClean="0"/>
                        <a:t>Databus</a:t>
                      </a:r>
                      <a:endParaRPr lang="en-US" sz="1400" dirty="0"/>
                    </a:p>
                  </a:txBody>
                  <a:tcPr/>
                </a:tc>
              </a:tr>
              <a:tr h="1105175">
                <a:tc>
                  <a:txBody>
                    <a:bodyPr/>
                    <a:lstStyle/>
                    <a:p>
                      <a:r>
                        <a:rPr lang="en-US" sz="1400" dirty="0" smtClean="0"/>
                        <a:t>Examples</a:t>
                      </a:r>
                      <a:endParaRPr lang="en-US" sz="1400" dirty="0"/>
                    </a:p>
                  </a:txBody>
                  <a:tcPr/>
                </a:tc>
                <a:tc>
                  <a:txBody>
                    <a:bodyPr/>
                    <a:lstStyle/>
                    <a:p>
                      <a:r>
                        <a:rPr lang="en-US" sz="1400" dirty="0" smtClean="0"/>
                        <a:t>JMS</a:t>
                      </a:r>
                      <a:r>
                        <a:rPr lang="en-US" sz="1400" baseline="0" dirty="0" smtClean="0"/>
                        <a:t> providers, Kafka, Hedwig</a:t>
                      </a:r>
                      <a:endParaRPr lang="en-US" sz="1400" dirty="0"/>
                    </a:p>
                  </a:txBody>
                  <a:tcPr/>
                </a:tc>
                <a:tc>
                  <a:txBody>
                    <a:bodyPr/>
                    <a:lstStyle/>
                    <a:p>
                      <a:r>
                        <a:rPr lang="en-US" sz="1400" dirty="0" smtClean="0"/>
                        <a:t>Oracle Streams/Golden Gate, </a:t>
                      </a:r>
                      <a:r>
                        <a:rPr lang="en-US" sz="1400" dirty="0" err="1" smtClean="0"/>
                        <a:t>MySQL</a:t>
                      </a:r>
                      <a:r>
                        <a:rPr lang="en-US" sz="1400" dirty="0" smtClean="0"/>
                        <a:t> </a:t>
                      </a:r>
                      <a:r>
                        <a:rPr lang="en-US" sz="1400" dirty="0" err="1" smtClean="0"/>
                        <a:t>binlog</a:t>
                      </a:r>
                      <a:r>
                        <a:rPr lang="en-US" sz="1400" dirty="0" smtClean="0"/>
                        <a:t>,</a:t>
                      </a:r>
                      <a:r>
                        <a:rPr lang="en-US" sz="1400" baseline="0" dirty="0" smtClean="0"/>
                        <a:t> Tungsten Replicator</a:t>
                      </a:r>
                      <a:endParaRPr lang="en-US" sz="1400" dirty="0"/>
                    </a:p>
                  </a:txBody>
                  <a:tcPr/>
                </a:tc>
                <a:tc>
                  <a:txBody>
                    <a:bodyPr/>
                    <a:lstStyle/>
                    <a:p>
                      <a:r>
                        <a:rPr lang="en-US" sz="1400" dirty="0" smtClean="0"/>
                        <a:t>Oracle CDC, SQL Server CDC, </a:t>
                      </a:r>
                      <a:r>
                        <a:rPr lang="en-US" sz="1400" dirty="0" err="1" smtClean="0"/>
                        <a:t>Atunity</a:t>
                      </a:r>
                      <a:r>
                        <a:rPr lang="en-US" sz="1400" dirty="0" smtClean="0"/>
                        <a:t> </a:t>
                      </a:r>
                      <a:endParaRPr lang="en-US" sz="1400" dirty="0"/>
                    </a:p>
                  </a:txBody>
                  <a:tcPr/>
                </a:tc>
                <a:tc>
                  <a:txBody>
                    <a:bodyPr/>
                    <a:lstStyle/>
                    <a:p>
                      <a:endParaRPr lang="en-US" sz="1400" dirty="0"/>
                    </a:p>
                  </a:txBody>
                  <a:tcPr/>
                </a:tc>
              </a:tr>
              <a:tr h="494421">
                <a:tc>
                  <a:txBody>
                    <a:bodyPr/>
                    <a:lstStyle/>
                    <a:p>
                      <a:r>
                        <a:rPr lang="en-US" sz="1400" dirty="0" smtClean="0"/>
                        <a:t>Consistency</a:t>
                      </a:r>
                      <a:endParaRPr lang="en-US" sz="1400" dirty="0"/>
                    </a:p>
                  </a:txBody>
                  <a:tcPr/>
                </a:tc>
                <a:tc>
                  <a:txBody>
                    <a:bodyPr/>
                    <a:lstStyle/>
                    <a:p>
                      <a:r>
                        <a:rPr lang="en-US" sz="1400" dirty="0" smtClean="0"/>
                        <a:t>Transport</a:t>
                      </a:r>
                      <a:r>
                        <a:rPr lang="en-US" sz="1400" baseline="0" dirty="0" smtClean="0"/>
                        <a:t> or Message</a:t>
                      </a:r>
                      <a:endParaRPr lang="en-US" sz="1400" dirty="0"/>
                    </a:p>
                  </a:txBody>
                  <a:tcPr/>
                </a:tc>
                <a:tc>
                  <a:txBody>
                    <a:bodyPr/>
                    <a:lstStyle/>
                    <a:p>
                      <a:r>
                        <a:rPr lang="en-US" sz="1400" dirty="0" smtClean="0"/>
                        <a:t>Transaction</a:t>
                      </a:r>
                      <a:endParaRPr lang="en-US" sz="1400" dirty="0"/>
                    </a:p>
                  </a:txBody>
                  <a:tcPr/>
                </a:tc>
                <a:tc>
                  <a:txBody>
                    <a:bodyPr/>
                    <a:lstStyle/>
                    <a:p>
                      <a:r>
                        <a:rPr lang="en-US" sz="1400" dirty="0" smtClean="0"/>
                        <a:t>Transaction</a:t>
                      </a:r>
                      <a:endParaRPr lang="en-US" sz="1400" dirty="0"/>
                    </a:p>
                  </a:txBody>
                  <a:tcPr/>
                </a:tc>
                <a:tc>
                  <a:txBody>
                    <a:bodyPr/>
                    <a:lstStyle/>
                    <a:p>
                      <a:r>
                        <a:rPr lang="en-US" sz="1400" dirty="0" smtClean="0"/>
                        <a:t>Transaction</a:t>
                      </a:r>
                      <a:endParaRPr lang="en-US" sz="1400" dirty="0"/>
                    </a:p>
                  </a:txBody>
                  <a:tcPr/>
                </a:tc>
              </a:tr>
              <a:tr h="2908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Ordering</a:t>
                      </a:r>
                    </a:p>
                  </a:txBody>
                  <a:tcPr/>
                </a:tc>
                <a:tc>
                  <a:txBody>
                    <a:bodyPr/>
                    <a:lstStyle/>
                    <a:p>
                      <a:r>
                        <a:rPr lang="en-US" sz="1400" dirty="0" smtClean="0"/>
                        <a:t>Broker</a:t>
                      </a:r>
                      <a:endParaRPr lang="en-US" sz="1400" dirty="0"/>
                    </a:p>
                  </a:txBody>
                  <a:tcPr/>
                </a:tc>
                <a:tc>
                  <a:txBody>
                    <a:bodyPr/>
                    <a:lstStyle/>
                    <a:p>
                      <a:r>
                        <a:rPr lang="en-US" sz="1400" dirty="0" smtClean="0"/>
                        <a:t>Commit</a:t>
                      </a:r>
                      <a:endParaRPr lang="en-US" sz="1400" dirty="0"/>
                    </a:p>
                  </a:txBody>
                  <a:tcPr/>
                </a:tc>
                <a:tc>
                  <a:txBody>
                    <a:bodyPr/>
                    <a:lstStyle/>
                    <a:p>
                      <a:r>
                        <a:rPr lang="en-US" sz="1400" dirty="0" smtClean="0"/>
                        <a:t>Commit</a:t>
                      </a:r>
                      <a:endParaRPr lang="en-US" sz="1400" dirty="0"/>
                    </a:p>
                  </a:txBody>
                  <a:tcPr/>
                </a:tc>
                <a:tc>
                  <a:txBody>
                    <a:bodyPr/>
                    <a:lstStyle/>
                    <a:p>
                      <a:r>
                        <a:rPr lang="en-US" sz="1400" dirty="0" smtClean="0"/>
                        <a:t>Commit</a:t>
                      </a:r>
                      <a:endParaRPr lang="en-US" sz="1400" dirty="0"/>
                    </a:p>
                  </a:txBody>
                  <a:tcPr/>
                </a:tc>
              </a:tr>
              <a:tr h="290836">
                <a:tc>
                  <a:txBody>
                    <a:bodyPr/>
                    <a:lstStyle/>
                    <a:p>
                      <a:r>
                        <a:rPr lang="en-US" sz="1400" dirty="0" smtClean="0"/>
                        <a:t>Delivery</a:t>
                      </a:r>
                      <a:endParaRPr lang="en-US" sz="1400" dirty="0"/>
                    </a:p>
                  </a:txBody>
                  <a:tcPr/>
                </a:tc>
                <a:tc>
                  <a:txBody>
                    <a:bodyPr/>
                    <a:lstStyle/>
                    <a:p>
                      <a:r>
                        <a:rPr lang="en-US" sz="1400" dirty="0" smtClean="0"/>
                        <a:t>==1 / &lt;=1 / &gt;= 1</a:t>
                      </a:r>
                      <a:endParaRPr lang="en-US" sz="1400" dirty="0"/>
                    </a:p>
                  </a:txBody>
                  <a:tcPr/>
                </a:tc>
                <a:tc>
                  <a:txBody>
                    <a:bodyPr/>
                    <a:lstStyle/>
                    <a:p>
                      <a:r>
                        <a:rPr lang="en-US" sz="1400" dirty="0" smtClean="0"/>
                        <a:t>1</a:t>
                      </a:r>
                      <a:endParaRPr lang="en-US" sz="1400" dirty="0"/>
                    </a:p>
                  </a:txBody>
                  <a:tcPr/>
                </a:tc>
                <a:tc>
                  <a:txBody>
                    <a:bodyPr/>
                    <a:lstStyle/>
                    <a:p>
                      <a:r>
                        <a:rPr lang="en-US" sz="1400" dirty="0" smtClean="0"/>
                        <a:t>&gt;= 1</a:t>
                      </a:r>
                      <a:endParaRPr lang="en-US" sz="1400" dirty="0"/>
                    </a:p>
                  </a:txBody>
                  <a:tcPr/>
                </a:tc>
                <a:tc>
                  <a:txBody>
                    <a:bodyPr/>
                    <a:lstStyle/>
                    <a:p>
                      <a:r>
                        <a:rPr lang="en-US" sz="1400" dirty="0" smtClean="0"/>
                        <a:t>&gt;= 1</a:t>
                      </a:r>
                      <a:endParaRPr lang="en-US" sz="1400" dirty="0"/>
                    </a:p>
                  </a:txBody>
                  <a:tcPr/>
                </a:tc>
              </a:tr>
              <a:tr h="2908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Durability</a:t>
                      </a:r>
                    </a:p>
                  </a:txBody>
                  <a:tcPr/>
                </a:tc>
                <a:tc>
                  <a:txBody>
                    <a:bodyPr/>
                    <a:lstStyle/>
                    <a:p>
                      <a:r>
                        <a:rPr lang="en-US" sz="1400" dirty="0" smtClean="0"/>
                        <a:t>Possible at broker</a:t>
                      </a:r>
                    </a:p>
                  </a:txBody>
                  <a:tcPr/>
                </a:tc>
                <a:tc>
                  <a:txBody>
                    <a:bodyPr/>
                    <a:lstStyle/>
                    <a:p>
                      <a:r>
                        <a:rPr lang="en-US" sz="1400" dirty="0" smtClean="0"/>
                        <a:t>At source</a:t>
                      </a:r>
                      <a:endParaRPr lang="en-US" sz="1400" dirty="0"/>
                    </a:p>
                  </a:txBody>
                  <a:tcPr/>
                </a:tc>
                <a:tc>
                  <a:txBody>
                    <a:bodyPr/>
                    <a:lstStyle/>
                    <a:p>
                      <a:r>
                        <a:rPr lang="en-US" sz="1400" dirty="0" smtClean="0"/>
                        <a:t>At source</a:t>
                      </a:r>
                      <a:endParaRPr lang="en-US" sz="1400" dirty="0"/>
                    </a:p>
                  </a:txBody>
                  <a:tcPr/>
                </a:tc>
                <a:tc>
                  <a:txBody>
                    <a:bodyPr/>
                    <a:lstStyle/>
                    <a:p>
                      <a:r>
                        <a:rPr lang="en-US" sz="1400" dirty="0" smtClean="0"/>
                        <a:t>At source</a:t>
                      </a:r>
                      <a:endParaRPr lang="en-US" sz="1400" dirty="0"/>
                    </a:p>
                  </a:txBody>
                  <a:tcPr/>
                </a:tc>
              </a:tr>
              <a:tr h="494421">
                <a:tc>
                  <a:txBody>
                    <a:bodyPr/>
                    <a:lstStyle/>
                    <a:p>
                      <a:r>
                        <a:rPr lang="en-US" sz="1400" dirty="0" smtClean="0"/>
                        <a:t>User-space visibility</a:t>
                      </a:r>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r h="4944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Long look-back</a:t>
                      </a:r>
                    </a:p>
                  </a:txBody>
                  <a:tcPr/>
                </a:tc>
                <a:tc>
                  <a:txBody>
                    <a:bodyPr/>
                    <a:lstStyle/>
                    <a:p>
                      <a:r>
                        <a:rPr lang="en-US" sz="1400" dirty="0" smtClean="0"/>
                        <a:t>Yes, limited time span</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Yes, limited time span</a:t>
                      </a:r>
                    </a:p>
                  </a:txBody>
                  <a:tcPr/>
                </a:tc>
                <a:tc>
                  <a:txBody>
                    <a:bodyPr/>
                    <a:lstStyle/>
                    <a:p>
                      <a:r>
                        <a:rPr lang="en-US" sz="1400" dirty="0" smtClean="0"/>
                        <a:t>Arbitrary, with deltas</a:t>
                      </a:r>
                      <a:endParaRPr lang="en-US" sz="1400" dirty="0"/>
                    </a:p>
                  </a:txBody>
                  <a:tcPr/>
                </a:tc>
              </a:tr>
              <a:tr h="4944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Data-source independence</a:t>
                      </a:r>
                    </a:p>
                  </a:txBody>
                  <a:tcPr/>
                </a:tc>
                <a:tc>
                  <a:txBody>
                    <a:bodyPr/>
                    <a:lstStyle/>
                    <a:p>
                      <a:r>
                        <a:rPr lang="en-US" sz="1400" dirty="0" smtClean="0"/>
                        <a:t>Yes</a:t>
                      </a:r>
                      <a:endParaRPr lang="en-US" sz="1400" dirty="0"/>
                    </a:p>
                  </a:txBody>
                  <a:tcPr/>
                </a:tc>
                <a:tc>
                  <a:txBody>
                    <a:bodyPr/>
                    <a:lstStyle/>
                    <a:p>
                      <a:r>
                        <a:rPr lang="en-US" sz="1400" dirty="0" smtClean="0"/>
                        <a:t>System-dependent</a:t>
                      </a:r>
                      <a:endParaRPr lang="en-US" sz="1400" dirty="0"/>
                    </a:p>
                  </a:txBody>
                  <a:tcPr/>
                </a:tc>
                <a:tc>
                  <a:txBody>
                    <a:bodyPr/>
                    <a:lstStyle/>
                    <a:p>
                      <a:r>
                        <a:rPr lang="en-US" sz="1400" dirty="0" smtClean="0"/>
                        <a:t>System-dependent</a:t>
                      </a:r>
                      <a:endParaRPr lang="en-US" sz="1400" dirty="0"/>
                    </a:p>
                  </a:txBody>
                  <a:tcPr/>
                </a:tc>
                <a:tc>
                  <a:txBody>
                    <a:bodyPr/>
                    <a:lstStyle/>
                    <a:p>
                      <a:r>
                        <a:rPr lang="en-US" sz="1400" dirty="0" smtClean="0"/>
                        <a:t>Yes</a:t>
                      </a:r>
                      <a:endParaRPr lang="en-US" sz="1400" dirty="0"/>
                    </a:p>
                  </a:txBody>
                  <a:tcPr/>
                </a:tc>
              </a:tr>
              <a:tr h="4401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Partitioning</a:t>
                      </a:r>
                    </a:p>
                  </a:txBody>
                  <a:tcPr/>
                </a:tc>
                <a:tc>
                  <a:txBody>
                    <a:bodyPr/>
                    <a:lstStyle/>
                    <a:p>
                      <a:r>
                        <a:rPr lang="en-US" sz="1400" dirty="0" smtClean="0"/>
                        <a:t>System-</a:t>
                      </a:r>
                      <a:r>
                        <a:rPr lang="en-US" sz="1400" dirty="0" err="1" smtClean="0"/>
                        <a:t>depenent</a:t>
                      </a:r>
                      <a:endParaRPr lang="en-US" sz="1400" dirty="0"/>
                    </a:p>
                  </a:txBody>
                  <a:tcPr/>
                </a:tc>
                <a:tc>
                  <a:txBody>
                    <a:bodyPr/>
                    <a:lstStyle/>
                    <a:p>
                      <a:r>
                        <a:rPr lang="en-US" sz="1400" dirty="0" smtClean="0"/>
                        <a:t>System-dependent</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a:t>
            </a:r>
          </a:p>
          <a:p>
            <a:pPr>
              <a:buFont typeface="Wingdings" charset="2"/>
              <a:buChar char="ü"/>
            </a:pPr>
            <a:r>
              <a:rPr lang="en-US" dirty="0" smtClean="0">
                <a:solidFill>
                  <a:srgbClr val="7F7F7F"/>
                </a:solidFill>
              </a:rPr>
              <a:t>Architecture </a:t>
            </a:r>
            <a:endParaRPr lang="en-US" dirty="0" smtClean="0">
              <a:solidFill>
                <a:schemeClr val="tx1">
                  <a:lumMod val="50000"/>
                  <a:lumOff val="50000"/>
                </a:schemeClr>
              </a:solidFill>
            </a:endParaRPr>
          </a:p>
          <a:p>
            <a:pPr>
              <a:buFont typeface="Wingdings" charset="2"/>
              <a:buChar char="ü"/>
            </a:pPr>
            <a:r>
              <a:rPr lang="en-US" dirty="0" smtClean="0">
                <a:solidFill>
                  <a:schemeClr val="tx1">
                    <a:lumMod val="50000"/>
                    <a:lumOff val="50000"/>
                  </a:schemeClr>
                </a:solidFill>
              </a:rPr>
              <a:t>Related Systems</a:t>
            </a:r>
          </a:p>
          <a:p>
            <a:r>
              <a:rPr lang="en-US" dirty="0" smtClean="0">
                <a:solidFill>
                  <a:srgbClr val="000000"/>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LinkedIn’s Change Data Capture System</a:t>
            </a:r>
          </a:p>
          <a:p>
            <a:r>
              <a:rPr lang="en-US" dirty="0" smtClean="0"/>
              <a:t>Timeline consistency</a:t>
            </a:r>
          </a:p>
          <a:p>
            <a:r>
              <a:rPr lang="en-US" dirty="0" smtClean="0"/>
              <a:t>Automatic bootstrapping/catch-up </a:t>
            </a:r>
          </a:p>
          <a:p>
            <a:r>
              <a:rPr lang="en-US" dirty="0" smtClean="0"/>
              <a:t>Low latency/high throughput</a:t>
            </a:r>
          </a:p>
          <a:p>
            <a:r>
              <a:rPr lang="en-US" dirty="0" smtClean="0"/>
              <a:t>Portable serialization and versioning</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22</a:t>
            </a:fld>
            <a:endParaRPr lang="en-US" dirty="0"/>
          </a:p>
        </p:txBody>
      </p:sp>
      <p:sp>
        <p:nvSpPr>
          <p:cNvPr id="5" name="TextBox 4"/>
          <p:cNvSpPr txBox="1"/>
          <p:nvPr/>
        </p:nvSpPr>
        <p:spPr>
          <a:xfrm>
            <a:off x="-1696990" y="344700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marL="342900" lvl="1" indent="-342900">
              <a:buClr>
                <a:schemeClr val="accent1"/>
              </a:buClr>
              <a:buFont typeface="Wingdings" charset="2"/>
              <a:buChar char="§"/>
            </a:pPr>
            <a:r>
              <a:rPr lang="en-US" dirty="0" smtClean="0"/>
              <a:t>Open source – Q1/Q2 2012</a:t>
            </a:r>
          </a:p>
          <a:p>
            <a:pPr marL="342900" lvl="1" indent="-342900">
              <a:buClr>
                <a:schemeClr val="accent1"/>
              </a:buClr>
              <a:buFont typeface="Wingdings" charset="2"/>
              <a:buChar char="§"/>
            </a:pPr>
            <a:r>
              <a:rPr lang="en-US" dirty="0" smtClean="0"/>
              <a:t>JMS interface</a:t>
            </a:r>
          </a:p>
          <a:p>
            <a:pPr marL="342900" lvl="1" indent="-342900">
              <a:buClr>
                <a:schemeClr val="accent1"/>
              </a:buClr>
              <a:buFont typeface="Wingdings" charset="2"/>
              <a:buChar char="§"/>
            </a:pPr>
            <a:r>
              <a:rPr lang="en-US" dirty="0" err="1" smtClean="0"/>
              <a:t>Hadoop</a:t>
            </a:r>
            <a:r>
              <a:rPr lang="en-US" dirty="0" smtClean="0"/>
              <a:t> integration</a:t>
            </a:r>
          </a:p>
          <a:p>
            <a:pPr marL="742950" lvl="2" indent="-342900">
              <a:buClr>
                <a:schemeClr val="accent5"/>
              </a:buClr>
              <a:buFont typeface="Lucida Grande"/>
              <a:buChar char="−"/>
            </a:pPr>
            <a:r>
              <a:rPr lang="en-US" dirty="0" smtClean="0"/>
              <a:t>Everything (since SCN 0)</a:t>
            </a:r>
          </a:p>
          <a:p>
            <a:pPr marL="742950" lvl="2" indent="-342900">
              <a:buClr>
                <a:schemeClr val="accent5"/>
              </a:buClr>
              <a:buFont typeface="Lucida Grande"/>
              <a:buChar char="−"/>
            </a:pPr>
            <a:r>
              <a:rPr lang="en-US" dirty="0" smtClean="0"/>
              <a:t>Changes since SCN </a:t>
            </a:r>
            <a:r>
              <a:rPr lang="en-US" i="1" dirty="0" smtClean="0"/>
              <a:t>N</a:t>
            </a:r>
          </a:p>
          <a:p>
            <a:pPr marL="742950" lvl="2" indent="-342900">
              <a:buClr>
                <a:schemeClr val="accent5"/>
              </a:buClr>
              <a:buFont typeface="Lucida Grande"/>
              <a:buChar char="−"/>
            </a:pPr>
            <a:r>
              <a:rPr lang="en-US" dirty="0" smtClean="0"/>
              <a:t>Export to: CSV, JSON, Avro</a:t>
            </a:r>
          </a:p>
          <a:p>
            <a:pPr marL="342900" lvl="1" indent="-342900">
              <a:buClr>
                <a:schemeClr val="tx2"/>
              </a:buClr>
              <a:buFont typeface="Wingdings" charset="2"/>
              <a:buChar char="§"/>
            </a:pPr>
            <a:r>
              <a:rPr lang="en-US" dirty="0" smtClean="0"/>
              <a:t>Stream processing and event transforms</a:t>
            </a:r>
          </a:p>
          <a:p>
            <a:pPr marL="342900" lvl="1" indent="-342900">
              <a:buClr>
                <a:schemeClr val="tx2"/>
              </a:buClr>
              <a:buFont typeface="Wingdings" charset="2"/>
              <a:buChar char="§"/>
            </a:pPr>
            <a:r>
              <a:rPr lang="en-US" dirty="0" smtClean="0"/>
              <a:t>User-defined processing at bootstrap</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23</a:t>
            </a:fld>
            <a:endParaRPr lang="en-US" dirty="0"/>
          </a:p>
        </p:txBody>
      </p:sp>
      <p:pic>
        <p:nvPicPr>
          <p:cNvPr id="5" name="Picture 4" descr="elefante_in_corsa.svg.med.png"/>
          <p:cNvPicPr>
            <a:picLocks noChangeAspect="1"/>
          </p:cNvPicPr>
          <p:nvPr/>
        </p:nvPicPr>
        <p:blipFill>
          <a:blip r:embed="rId3"/>
          <a:stretch>
            <a:fillRect/>
          </a:stretch>
        </p:blipFill>
        <p:spPr>
          <a:xfrm>
            <a:off x="7390123" y="5047966"/>
            <a:ext cx="1527793" cy="1023622"/>
          </a:xfrm>
          <a:prstGeom prst="rect">
            <a:avLst/>
          </a:prstGeom>
        </p:spPr>
      </p:pic>
      <p:pic>
        <p:nvPicPr>
          <p:cNvPr id="6" name="Picture 5" descr="Wooden_Bridge.svg.med.png"/>
          <p:cNvPicPr>
            <a:picLocks noChangeAspect="1"/>
          </p:cNvPicPr>
          <p:nvPr/>
        </p:nvPicPr>
        <p:blipFill>
          <a:blip r:embed="rId4"/>
          <a:stretch>
            <a:fillRect/>
          </a:stretch>
        </p:blipFill>
        <p:spPr>
          <a:xfrm>
            <a:off x="6264371" y="5047966"/>
            <a:ext cx="1283729" cy="86437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marL="342900" lvl="1" indent="-342900">
              <a:buClr>
                <a:schemeClr val="accent1"/>
              </a:buClr>
              <a:buFont typeface="Wingdings" pitchFamily="2" charset="2"/>
              <a:buChar char="§"/>
            </a:pPr>
            <a:r>
              <a:rPr lang="en-US" sz="2400" dirty="0" smtClean="0"/>
              <a:t>Motivation: Typical Use-Cases</a:t>
            </a:r>
          </a:p>
          <a:p>
            <a:pPr lvl="1"/>
            <a:r>
              <a:rPr lang="en-US" dirty="0" smtClean="0"/>
              <a:t>External Index Maintenance</a:t>
            </a:r>
          </a:p>
          <a:p>
            <a:pPr lvl="1"/>
            <a:r>
              <a:rPr lang="en-US" dirty="0" smtClean="0"/>
              <a:t>Caching</a:t>
            </a:r>
          </a:p>
          <a:p>
            <a:pPr lvl="1"/>
            <a:r>
              <a:rPr lang="en-US" dirty="0" smtClean="0"/>
              <a:t>View Materialization</a:t>
            </a:r>
          </a:p>
          <a:p>
            <a:pPr lvl="1"/>
            <a:r>
              <a:rPr lang="en-US" dirty="0" smtClean="0"/>
              <a:t>Replication</a:t>
            </a:r>
          </a:p>
          <a:p>
            <a:pPr lvl="1"/>
            <a:r>
              <a:rPr lang="en-US" dirty="0" smtClean="0"/>
              <a:t>Near-line Processing</a:t>
            </a:r>
          </a:p>
          <a:p>
            <a:r>
              <a:rPr lang="en-US" dirty="0" smtClean="0">
                <a:solidFill>
                  <a:schemeClr val="tx1">
                    <a:lumMod val="50000"/>
                    <a:lumOff val="50000"/>
                  </a:schemeClr>
                </a:solidFill>
              </a:rPr>
              <a:t>Architecture </a:t>
            </a:r>
          </a:p>
          <a:p>
            <a:r>
              <a:rPr lang="en-US" dirty="0" smtClean="0">
                <a:solidFill>
                  <a:schemeClr val="tx1">
                    <a:lumMod val="50000"/>
                    <a:lumOff val="50000"/>
                  </a:schemeClr>
                </a:solidFill>
              </a:rPr>
              <a:t>Related Systems</a:t>
            </a:r>
          </a:p>
          <a:p>
            <a:r>
              <a:rPr lang="en-US" dirty="0" smtClean="0">
                <a:solidFill>
                  <a:schemeClr val="tx1">
                    <a:lumMod val="50000"/>
                    <a:lumOff val="50000"/>
                  </a:schemeClr>
                </a:solidFill>
              </a:rPr>
              <a:t>Conclusion &amp; 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Intro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a:t>
            </a:fld>
            <a:endParaRPr lang="en-US" dirty="0"/>
          </a:p>
        </p:txBody>
      </p:sp>
      <p:sp>
        <p:nvSpPr>
          <p:cNvPr id="7" name="Can 6"/>
          <p:cNvSpPr/>
          <p:nvPr/>
        </p:nvSpPr>
        <p:spPr>
          <a:xfrm>
            <a:off x="4836222" y="5089976"/>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sp>
        <p:nvSpPr>
          <p:cNvPr id="28" name="TextBox 27"/>
          <p:cNvSpPr txBox="1"/>
          <p:nvPr/>
        </p:nvSpPr>
        <p:spPr>
          <a:xfrm>
            <a:off x="3066143" y="26125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Alternate Process 95"/>
          <p:cNvSpPr/>
          <p:nvPr/>
        </p:nvSpPr>
        <p:spPr>
          <a:xfrm rot="5400000">
            <a:off x="856341" y="5314943"/>
            <a:ext cx="382813" cy="126093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Home</a:t>
            </a:r>
            <a:endParaRPr lang="en-US" dirty="0"/>
          </a:p>
        </p:txBody>
      </p:sp>
      <p:sp>
        <p:nvSpPr>
          <p:cNvPr id="97" name="Alternate Process 96"/>
          <p:cNvSpPr/>
          <p:nvPr/>
        </p:nvSpPr>
        <p:spPr>
          <a:xfrm rot="5400000">
            <a:off x="865413" y="4817150"/>
            <a:ext cx="382813" cy="126093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99" name="Alternate Process 98"/>
          <p:cNvSpPr/>
          <p:nvPr/>
        </p:nvSpPr>
        <p:spPr>
          <a:xfrm rot="5400000">
            <a:off x="869950" y="839473"/>
            <a:ext cx="382813" cy="130628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CAP</a:t>
            </a:r>
            <a:endParaRPr lang="en-US" dirty="0"/>
          </a:p>
        </p:txBody>
      </p:sp>
      <p:sp>
        <p:nvSpPr>
          <p:cNvPr id="100" name="Alternate Process 99"/>
          <p:cNvSpPr/>
          <p:nvPr/>
        </p:nvSpPr>
        <p:spPr>
          <a:xfrm rot="5400000">
            <a:off x="856342" y="3314693"/>
            <a:ext cx="382813" cy="1260928"/>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Groups</a:t>
            </a:r>
            <a:endParaRPr lang="en-US" dirty="0"/>
          </a:p>
        </p:txBody>
      </p:sp>
      <p:sp>
        <p:nvSpPr>
          <p:cNvPr id="116" name="TextBox 115"/>
          <p:cNvSpPr txBox="1"/>
          <p:nvPr/>
        </p:nvSpPr>
        <p:spPr>
          <a:xfrm>
            <a:off x="5506357" y="478063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31" name="Can 130"/>
          <p:cNvSpPr/>
          <p:nvPr/>
        </p:nvSpPr>
        <p:spPr>
          <a:xfrm>
            <a:off x="2817822" y="3755567"/>
            <a:ext cx="946823"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Groups</a:t>
            </a:r>
          </a:p>
        </p:txBody>
      </p:sp>
      <p:sp>
        <p:nvSpPr>
          <p:cNvPr id="132" name="Can 131"/>
          <p:cNvSpPr/>
          <p:nvPr/>
        </p:nvSpPr>
        <p:spPr>
          <a:xfrm>
            <a:off x="2817835" y="2764062"/>
            <a:ext cx="874260" cy="369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Comps</a:t>
            </a:r>
          </a:p>
        </p:txBody>
      </p:sp>
      <p:sp>
        <p:nvSpPr>
          <p:cNvPr id="152" name="Can 151"/>
          <p:cNvSpPr/>
          <p:nvPr/>
        </p:nvSpPr>
        <p:spPr>
          <a:xfrm>
            <a:off x="7004284" y="5660581"/>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153" name="Can 152"/>
          <p:cNvSpPr/>
          <p:nvPr/>
        </p:nvSpPr>
        <p:spPr>
          <a:xfrm>
            <a:off x="2445882" y="1288136"/>
            <a:ext cx="765403" cy="34012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Jobs</a:t>
            </a:r>
          </a:p>
        </p:txBody>
      </p:sp>
      <p:sp>
        <p:nvSpPr>
          <p:cNvPr id="159" name="Alternate Process 158"/>
          <p:cNvSpPr/>
          <p:nvPr/>
        </p:nvSpPr>
        <p:spPr>
          <a:xfrm rot="5400000">
            <a:off x="5953583" y="5451033"/>
            <a:ext cx="293912" cy="98515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err="1" smtClean="0"/>
              <a:t>Memrep</a:t>
            </a:r>
            <a:endParaRPr lang="en-US" sz="1400" dirty="0"/>
          </a:p>
        </p:txBody>
      </p:sp>
      <p:cxnSp>
        <p:nvCxnSpPr>
          <p:cNvPr id="161" name="Elbow Connector 160"/>
          <p:cNvCxnSpPr>
            <a:stCxn id="7" idx="4"/>
            <a:endCxn id="159" idx="1"/>
          </p:cNvCxnSpPr>
          <p:nvPr/>
        </p:nvCxnSpPr>
        <p:spPr>
          <a:xfrm>
            <a:off x="5905501" y="5271833"/>
            <a:ext cx="195038" cy="524824"/>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65" name="Elbow Connector 164"/>
          <p:cNvCxnSpPr>
            <a:stCxn id="159" idx="0"/>
            <a:endCxn id="152" idx="2"/>
          </p:cNvCxnSpPr>
          <p:nvPr/>
        </p:nvCxnSpPr>
        <p:spPr>
          <a:xfrm flipV="1">
            <a:off x="6593119" y="5836994"/>
            <a:ext cx="411165" cy="106619"/>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06" name="Elbow Connector 205"/>
          <p:cNvCxnSpPr>
            <a:stCxn id="1178" idx="1"/>
            <a:endCxn id="99" idx="1"/>
          </p:cNvCxnSpPr>
          <p:nvPr/>
        </p:nvCxnSpPr>
        <p:spPr>
          <a:xfrm rot="16200000" flipV="1">
            <a:off x="1856877" y="505688"/>
            <a:ext cx="1888304" cy="3479346"/>
          </a:xfrm>
          <a:prstGeom prst="bentConnector3">
            <a:avLst>
              <a:gd name="adj1" fmla="val 112539"/>
            </a:avLst>
          </a:prstGeom>
          <a:ln>
            <a:tailEnd type="arrow"/>
          </a:ln>
        </p:spPr>
        <p:style>
          <a:lnRef idx="2">
            <a:schemeClr val="accent2"/>
          </a:lnRef>
          <a:fillRef idx="0">
            <a:schemeClr val="accent2"/>
          </a:fillRef>
          <a:effectRef idx="1">
            <a:schemeClr val="accent2"/>
          </a:effectRef>
          <a:fontRef idx="minor">
            <a:schemeClr val="tx1"/>
          </a:fontRef>
        </p:style>
      </p:cxnSp>
      <p:sp>
        <p:nvSpPr>
          <p:cNvPr id="215" name="Alternate Process 214"/>
          <p:cNvSpPr/>
          <p:nvPr/>
        </p:nvSpPr>
        <p:spPr>
          <a:xfrm rot="5400000">
            <a:off x="3193143" y="5542648"/>
            <a:ext cx="329306" cy="83729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NUS</a:t>
            </a:r>
            <a:endParaRPr lang="en-US" sz="1400" dirty="0"/>
          </a:p>
        </p:txBody>
      </p:sp>
      <p:cxnSp>
        <p:nvCxnSpPr>
          <p:cNvPr id="240" name="Elbow Connector 239"/>
          <p:cNvCxnSpPr>
            <a:stCxn id="215" idx="2"/>
            <a:endCxn id="96" idx="0"/>
          </p:cNvCxnSpPr>
          <p:nvPr/>
        </p:nvCxnSpPr>
        <p:spPr>
          <a:xfrm rot="10800000">
            <a:off x="1678213" y="5945409"/>
            <a:ext cx="1260936" cy="15886"/>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2" name="Elbow Connector 521"/>
          <p:cNvCxnSpPr>
            <a:stCxn id="7" idx="1"/>
            <a:endCxn id="124" idx="1"/>
          </p:cNvCxnSpPr>
          <p:nvPr/>
        </p:nvCxnSpPr>
        <p:spPr>
          <a:xfrm rot="5400000" flipH="1" flipV="1">
            <a:off x="5166462" y="4481562"/>
            <a:ext cx="812814" cy="404014"/>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523" name="Elbow Connector 522"/>
          <p:cNvCxnSpPr>
            <a:stCxn id="131" idx="4"/>
            <a:endCxn id="124" idx="1"/>
          </p:cNvCxnSpPr>
          <p:nvPr/>
        </p:nvCxnSpPr>
        <p:spPr>
          <a:xfrm>
            <a:off x="3764645" y="3941051"/>
            <a:ext cx="2010231" cy="336111"/>
          </a:xfrm>
          <a:prstGeom prst="bentConnector3">
            <a:avLst>
              <a:gd name="adj1" fmla="val 82491"/>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529" name="Elbow Connector 528"/>
          <p:cNvCxnSpPr>
            <a:stCxn id="132" idx="4"/>
            <a:endCxn id="124" idx="1"/>
          </p:cNvCxnSpPr>
          <p:nvPr/>
        </p:nvCxnSpPr>
        <p:spPr>
          <a:xfrm>
            <a:off x="3692095" y="2948638"/>
            <a:ext cx="2082781" cy="1328524"/>
          </a:xfrm>
          <a:prstGeom prst="bentConnector3">
            <a:avLst>
              <a:gd name="adj1" fmla="val 8223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550" name="Alternate Process 549"/>
          <p:cNvSpPr/>
          <p:nvPr/>
        </p:nvSpPr>
        <p:spPr>
          <a:xfrm rot="5400000">
            <a:off x="2675177" y="1559376"/>
            <a:ext cx="263972" cy="113483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Jobs search</a:t>
            </a:r>
            <a:endParaRPr lang="en-US" sz="1400" dirty="0"/>
          </a:p>
        </p:txBody>
      </p:sp>
      <p:sp>
        <p:nvSpPr>
          <p:cNvPr id="562" name="Can 561"/>
          <p:cNvSpPr/>
          <p:nvPr/>
        </p:nvSpPr>
        <p:spPr>
          <a:xfrm>
            <a:off x="5584603" y="3232141"/>
            <a:ext cx="720044"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SDR</a:t>
            </a:r>
          </a:p>
        </p:txBody>
      </p:sp>
      <p:cxnSp>
        <p:nvCxnSpPr>
          <p:cNvPr id="572" name="Shape 571"/>
          <p:cNvCxnSpPr>
            <a:stCxn id="124" idx="0"/>
            <a:endCxn id="562" idx="3"/>
          </p:cNvCxnSpPr>
          <p:nvPr/>
        </p:nvCxnSpPr>
        <p:spPr>
          <a:xfrm rot="5400000" flipH="1" flipV="1">
            <a:off x="5818452" y="3729168"/>
            <a:ext cx="252232" cy="114"/>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86" name="Shape 585"/>
          <p:cNvCxnSpPr>
            <a:stCxn id="562" idx="2"/>
            <a:endCxn id="1178" idx="2"/>
          </p:cNvCxnSpPr>
          <p:nvPr/>
        </p:nvCxnSpPr>
        <p:spPr>
          <a:xfrm rot="10800000">
            <a:off x="5132159" y="3416299"/>
            <a:ext cx="452444" cy="1326"/>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594" name="Elbow Connector 593"/>
          <p:cNvCxnSpPr>
            <a:stCxn id="99" idx="0"/>
            <a:endCxn id="153" idx="2"/>
          </p:cNvCxnSpPr>
          <p:nvPr/>
        </p:nvCxnSpPr>
        <p:spPr>
          <a:xfrm flipV="1">
            <a:off x="1714499" y="1458198"/>
            <a:ext cx="731383" cy="3441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634" name="Alternate Process 633"/>
          <p:cNvSpPr/>
          <p:nvPr/>
        </p:nvSpPr>
        <p:spPr>
          <a:xfrm rot="5400000">
            <a:off x="5626100" y="1162985"/>
            <a:ext cx="312057" cy="81098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LIAR</a:t>
            </a:r>
            <a:endParaRPr lang="en-US" sz="1400" dirty="0"/>
          </a:p>
        </p:txBody>
      </p:sp>
      <p:cxnSp>
        <p:nvCxnSpPr>
          <p:cNvPr id="643" name="Shape 642"/>
          <p:cNvCxnSpPr>
            <a:stCxn id="153" idx="1"/>
            <a:endCxn id="634" idx="1"/>
          </p:cNvCxnSpPr>
          <p:nvPr/>
        </p:nvCxnSpPr>
        <p:spPr>
          <a:xfrm rot="16200000" flipH="1">
            <a:off x="4243199" y="-126480"/>
            <a:ext cx="124313" cy="2953545"/>
          </a:xfrm>
          <a:prstGeom prst="bentConnector3">
            <a:avLst>
              <a:gd name="adj1" fmla="val -8024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647" name="Shape 646"/>
          <p:cNvCxnSpPr>
            <a:stCxn id="634" idx="3"/>
            <a:endCxn id="1242" idx="0"/>
          </p:cNvCxnSpPr>
          <p:nvPr/>
        </p:nvCxnSpPr>
        <p:spPr>
          <a:xfrm rot="5400000">
            <a:off x="4652299" y="1089040"/>
            <a:ext cx="494364" cy="1765297"/>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49" name="Shape 648"/>
          <p:cNvCxnSpPr>
            <a:stCxn id="634" idx="2"/>
            <a:endCxn id="550" idx="0"/>
          </p:cNvCxnSpPr>
          <p:nvPr/>
        </p:nvCxnSpPr>
        <p:spPr>
          <a:xfrm rot="10800000" flipV="1">
            <a:off x="3374581" y="1568477"/>
            <a:ext cx="2002057" cy="558315"/>
          </a:xfrm>
          <a:prstGeom prst="bentConnector3">
            <a:avLst>
              <a:gd name="adj1" fmla="val 78546"/>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89" name="Shape 688"/>
          <p:cNvCxnSpPr>
            <a:stCxn id="634" idx="3"/>
            <a:endCxn id="1247" idx="1"/>
          </p:cNvCxnSpPr>
          <p:nvPr/>
        </p:nvCxnSpPr>
        <p:spPr>
          <a:xfrm rot="16200000" flipH="1">
            <a:off x="5544816" y="1961818"/>
            <a:ext cx="483481" cy="8855"/>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93" name="Shape 792"/>
          <p:cNvCxnSpPr>
            <a:stCxn id="550" idx="2"/>
            <a:endCxn id="99" idx="3"/>
          </p:cNvCxnSpPr>
          <p:nvPr/>
        </p:nvCxnSpPr>
        <p:spPr>
          <a:xfrm rot="10800000">
            <a:off x="1061356" y="1684023"/>
            <a:ext cx="1178390" cy="442771"/>
          </a:xfrm>
          <a:prstGeom prst="bentConnector4">
            <a:avLst>
              <a:gd name="adj1" fmla="val 60354"/>
              <a:gd name="adj2" fmla="val 51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85" name="Shape 884"/>
          <p:cNvCxnSpPr>
            <a:stCxn id="7" idx="4"/>
            <a:endCxn id="634" idx="0"/>
          </p:cNvCxnSpPr>
          <p:nvPr/>
        </p:nvCxnSpPr>
        <p:spPr>
          <a:xfrm flipV="1">
            <a:off x="5905501" y="1568478"/>
            <a:ext cx="282120" cy="3703355"/>
          </a:xfrm>
          <a:prstGeom prst="bentConnector3">
            <a:avLst>
              <a:gd name="adj1" fmla="val 21800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989" name="Alternate Process 988"/>
          <p:cNvSpPr/>
          <p:nvPr/>
        </p:nvSpPr>
        <p:spPr>
          <a:xfrm rot="5400000">
            <a:off x="4382404" y="5441950"/>
            <a:ext cx="370116" cy="1006927"/>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Standardization</a:t>
            </a:r>
            <a:endParaRPr lang="en-US" sz="1400" dirty="0"/>
          </a:p>
        </p:txBody>
      </p:sp>
      <p:cxnSp>
        <p:nvCxnSpPr>
          <p:cNvPr id="991" name="Elbow Connector 990"/>
          <p:cNvCxnSpPr>
            <a:stCxn id="7" idx="3"/>
            <a:endCxn id="989" idx="0"/>
          </p:cNvCxnSpPr>
          <p:nvPr/>
        </p:nvCxnSpPr>
        <p:spPr>
          <a:xfrm rot="5400000">
            <a:off x="4975032" y="5549583"/>
            <a:ext cx="491725" cy="299936"/>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993" name="Shape 992"/>
          <p:cNvCxnSpPr>
            <a:stCxn id="989" idx="1"/>
            <a:endCxn id="7" idx="2"/>
          </p:cNvCxnSpPr>
          <p:nvPr/>
        </p:nvCxnSpPr>
        <p:spPr>
          <a:xfrm rot="5400000" flipH="1" flipV="1">
            <a:off x="4457581" y="5381715"/>
            <a:ext cx="488523" cy="26876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41" name="Elbow Connector 1040"/>
          <p:cNvCxnSpPr>
            <a:stCxn id="1178" idx="5"/>
            <a:endCxn id="96" idx="0"/>
          </p:cNvCxnSpPr>
          <p:nvPr/>
        </p:nvCxnSpPr>
        <p:spPr>
          <a:xfrm rot="10800000" flipV="1">
            <a:off x="1678214" y="3416299"/>
            <a:ext cx="2157639" cy="2529110"/>
          </a:xfrm>
          <a:prstGeom prst="bentConnector3">
            <a:avLst>
              <a:gd name="adj1" fmla="val 57988"/>
            </a:avLst>
          </a:prstGeom>
          <a:ln>
            <a:tailEnd type="arrow"/>
          </a:ln>
        </p:spPr>
        <p:style>
          <a:lnRef idx="2">
            <a:schemeClr val="accent2"/>
          </a:lnRef>
          <a:fillRef idx="0">
            <a:schemeClr val="accent2"/>
          </a:fillRef>
          <a:effectRef idx="1">
            <a:schemeClr val="accent2"/>
          </a:effectRef>
          <a:fontRef idx="minor">
            <a:schemeClr val="tx1"/>
          </a:fontRef>
        </p:style>
      </p:cxnSp>
      <p:sp>
        <p:nvSpPr>
          <p:cNvPr id="124" name="Alternate Process 123"/>
          <p:cNvSpPr/>
          <p:nvPr/>
        </p:nvSpPr>
        <p:spPr>
          <a:xfrm>
            <a:off x="5774876" y="3855341"/>
            <a:ext cx="339270" cy="84364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SDR</a:t>
            </a:r>
            <a:endParaRPr lang="en-US" sz="1400" dirty="0"/>
          </a:p>
        </p:txBody>
      </p:sp>
      <p:cxnSp>
        <p:nvCxnSpPr>
          <p:cNvPr id="1124" name="Shape 1123"/>
          <p:cNvCxnSpPr>
            <a:stCxn id="1292" idx="1"/>
            <a:endCxn id="124" idx="1"/>
          </p:cNvCxnSpPr>
          <p:nvPr/>
        </p:nvCxnSpPr>
        <p:spPr>
          <a:xfrm rot="5400000" flipH="1" flipV="1">
            <a:off x="4297131" y="3295639"/>
            <a:ext cx="496221" cy="2459269"/>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157" name="Parallelogram 1156"/>
          <p:cNvSpPr/>
          <p:nvPr/>
        </p:nvSpPr>
        <p:spPr>
          <a:xfrm>
            <a:off x="6939640" y="5107225"/>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1169" name="Parallelogram 1168"/>
          <p:cNvSpPr/>
          <p:nvPr/>
        </p:nvSpPr>
        <p:spPr>
          <a:xfrm>
            <a:off x="3826323" y="4406897"/>
            <a:ext cx="1308098"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Social Graph Index</a:t>
            </a:r>
          </a:p>
        </p:txBody>
      </p:sp>
      <p:sp>
        <p:nvSpPr>
          <p:cNvPr id="1178" name="Parallelogram 1177"/>
          <p:cNvSpPr/>
          <p:nvPr/>
        </p:nvSpPr>
        <p:spPr>
          <a:xfrm>
            <a:off x="3779156" y="3189513"/>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cxnSp>
        <p:nvCxnSpPr>
          <p:cNvPr id="1194" name="Elbow Connector 1193"/>
          <p:cNvCxnSpPr>
            <a:stCxn id="100" idx="0"/>
            <a:endCxn id="131" idx="2"/>
          </p:cNvCxnSpPr>
          <p:nvPr/>
        </p:nvCxnSpPr>
        <p:spPr>
          <a:xfrm flipV="1">
            <a:off x="1678213" y="3941051"/>
            <a:ext cx="1139609" cy="4107"/>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196" name="Elbow Connector 1195"/>
          <p:cNvCxnSpPr>
            <a:stCxn id="97" idx="0"/>
            <a:endCxn id="7" idx="2"/>
          </p:cNvCxnSpPr>
          <p:nvPr/>
        </p:nvCxnSpPr>
        <p:spPr>
          <a:xfrm flipV="1">
            <a:off x="1687285" y="5271833"/>
            <a:ext cx="3148937" cy="175783"/>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197" name="Alternate Process 1196"/>
          <p:cNvSpPr/>
          <p:nvPr/>
        </p:nvSpPr>
        <p:spPr>
          <a:xfrm rot="5400000">
            <a:off x="865413" y="4319354"/>
            <a:ext cx="382813" cy="126093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Contacts</a:t>
            </a:r>
            <a:endParaRPr lang="en-US" dirty="0"/>
          </a:p>
        </p:txBody>
      </p:sp>
      <p:sp>
        <p:nvSpPr>
          <p:cNvPr id="1199" name="Alternate Process 1198"/>
          <p:cNvSpPr/>
          <p:nvPr/>
        </p:nvSpPr>
        <p:spPr>
          <a:xfrm rot="5400000">
            <a:off x="860878" y="3812486"/>
            <a:ext cx="382813" cy="1270003"/>
          </a:xfrm>
          <a:prstGeom prst="flowChartAlternateProcess">
            <a:avLst/>
          </a:prstGeom>
          <a:gradFill flip="none"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tileRect/>
          </a:gradFill>
          <a:ln>
            <a:solidFill>
              <a:schemeClr val="accent4">
                <a:shade val="95000"/>
                <a:satMod val="105000"/>
              </a:schemeClr>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Jobs</a:t>
            </a:r>
            <a:endParaRPr lang="en-US" dirty="0"/>
          </a:p>
        </p:txBody>
      </p:sp>
      <p:sp>
        <p:nvSpPr>
          <p:cNvPr id="1200" name="Alternate Process 1199"/>
          <p:cNvSpPr/>
          <p:nvPr/>
        </p:nvSpPr>
        <p:spPr>
          <a:xfrm rot="5400000">
            <a:off x="856341" y="2816897"/>
            <a:ext cx="382813" cy="1260931"/>
          </a:xfrm>
          <a:prstGeom prst="flowChartAlternateProcess">
            <a:avLst/>
          </a:prstGeom>
          <a:gradFill flip="none" rotWithShape="1">
            <a:gsLst>
              <a:gs pos="0">
                <a:schemeClr val="accent4">
                  <a:tint val="50000"/>
                  <a:satMod val="300000"/>
                  <a:alpha val="16000"/>
                </a:schemeClr>
              </a:gs>
              <a:gs pos="35000">
                <a:schemeClr val="accent4">
                  <a:tint val="37000"/>
                  <a:satMod val="300000"/>
                  <a:alpha val="16000"/>
                </a:schemeClr>
              </a:gs>
              <a:gs pos="100000">
                <a:schemeClr val="accent4">
                  <a:tint val="15000"/>
                  <a:satMod val="350000"/>
                  <a:alpha val="16000"/>
                </a:schemeClr>
              </a:gs>
            </a:gsLst>
            <a:lin ang="16200000" scaled="1"/>
            <a:tileRect/>
          </a:gradFill>
          <a:ln>
            <a:solidFill>
              <a:schemeClr val="accent4">
                <a:shade val="95000"/>
                <a:satMod val="105000"/>
                <a:alpha val="15000"/>
              </a:schemeClr>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solidFill>
                  <a:srgbClr val="9C9A96"/>
                </a:solidFill>
              </a:rPr>
              <a:t>Inbox</a:t>
            </a:r>
            <a:endParaRPr lang="en-US" dirty="0">
              <a:solidFill>
                <a:srgbClr val="9C9A96"/>
              </a:solidFill>
            </a:endParaRPr>
          </a:p>
        </p:txBody>
      </p:sp>
      <p:sp>
        <p:nvSpPr>
          <p:cNvPr id="1201" name="Alternate Process 1200"/>
          <p:cNvSpPr/>
          <p:nvPr/>
        </p:nvSpPr>
        <p:spPr>
          <a:xfrm rot="5400000">
            <a:off x="860878" y="2310030"/>
            <a:ext cx="382813" cy="1270002"/>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sz="1700" dirty="0" smtClean="0"/>
              <a:t>Companies</a:t>
            </a:r>
            <a:endParaRPr lang="en-US" sz="1700" dirty="0"/>
          </a:p>
        </p:txBody>
      </p:sp>
      <p:sp>
        <p:nvSpPr>
          <p:cNvPr id="1202" name="Alternate Process 1201"/>
          <p:cNvSpPr/>
          <p:nvPr/>
        </p:nvSpPr>
        <p:spPr>
          <a:xfrm rot="5400000">
            <a:off x="859065" y="1803163"/>
            <a:ext cx="382813" cy="1270002"/>
          </a:xfrm>
          <a:prstGeom prst="flowChartAlternateProcess">
            <a:avLst/>
          </a:prstGeom>
          <a:gradFill flip="none" rotWithShape="1">
            <a:gsLst>
              <a:gs pos="0">
                <a:schemeClr val="accent4">
                  <a:tint val="50000"/>
                  <a:satMod val="300000"/>
                  <a:alpha val="19000"/>
                </a:schemeClr>
              </a:gs>
              <a:gs pos="35000">
                <a:schemeClr val="accent4">
                  <a:tint val="37000"/>
                  <a:satMod val="300000"/>
                  <a:alpha val="19000"/>
                </a:schemeClr>
              </a:gs>
              <a:gs pos="100000">
                <a:schemeClr val="accent4">
                  <a:tint val="15000"/>
                  <a:satMod val="350000"/>
                  <a:alpha val="19000"/>
                </a:schemeClr>
              </a:gs>
            </a:gsLst>
            <a:lin ang="16200000" scaled="1"/>
            <a:tileRect/>
          </a:gradFill>
          <a:ln>
            <a:solidFill>
              <a:schemeClr val="accent4">
                <a:shade val="95000"/>
                <a:satMod val="105000"/>
                <a:alpha val="19000"/>
              </a:schemeClr>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solidFill>
                  <a:schemeClr val="bg2">
                    <a:lumMod val="75000"/>
                  </a:schemeClr>
                </a:solidFill>
              </a:rPr>
              <a:t>News</a:t>
            </a:r>
            <a:endParaRPr lang="en-US" dirty="0">
              <a:solidFill>
                <a:schemeClr val="bg2">
                  <a:lumMod val="75000"/>
                </a:schemeClr>
              </a:solidFill>
            </a:endParaRPr>
          </a:p>
        </p:txBody>
      </p:sp>
      <p:sp>
        <p:nvSpPr>
          <p:cNvPr id="1242" name="Parallelogram 1241"/>
          <p:cNvSpPr/>
          <p:nvPr/>
        </p:nvSpPr>
        <p:spPr>
          <a:xfrm>
            <a:off x="3615877" y="2218870"/>
            <a:ext cx="801909" cy="411839"/>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Jobs </a:t>
            </a:r>
            <a:r>
              <a:rPr lang="en-US" sz="1400" dirty="0" err="1" smtClean="0"/>
              <a:t>Recos</a:t>
            </a:r>
            <a:endParaRPr lang="en-US" sz="1400" dirty="0" smtClean="0"/>
          </a:p>
        </p:txBody>
      </p:sp>
      <p:sp>
        <p:nvSpPr>
          <p:cNvPr id="1247" name="Parallelogram 1246"/>
          <p:cNvSpPr/>
          <p:nvPr/>
        </p:nvSpPr>
        <p:spPr>
          <a:xfrm>
            <a:off x="5283215" y="2207987"/>
            <a:ext cx="912579" cy="411839"/>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Talent Matches</a:t>
            </a:r>
          </a:p>
        </p:txBody>
      </p:sp>
      <p:cxnSp>
        <p:nvCxnSpPr>
          <p:cNvPr id="1253" name="Elbow Connector 1252"/>
          <p:cNvCxnSpPr>
            <a:stCxn id="1242" idx="5"/>
            <a:endCxn id="1199" idx="0"/>
          </p:cNvCxnSpPr>
          <p:nvPr/>
        </p:nvCxnSpPr>
        <p:spPr>
          <a:xfrm rot="10800000" flipV="1">
            <a:off x="1687287" y="2424790"/>
            <a:ext cx="1980071" cy="2022698"/>
          </a:xfrm>
          <a:prstGeom prst="bentConnector3">
            <a:avLst>
              <a:gd name="adj1" fmla="val 60995"/>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57" name="Elbow Connector 1256"/>
          <p:cNvCxnSpPr>
            <a:stCxn id="1247" idx="5"/>
            <a:endCxn id="99" idx="1"/>
          </p:cNvCxnSpPr>
          <p:nvPr/>
        </p:nvCxnSpPr>
        <p:spPr>
          <a:xfrm rot="10800000">
            <a:off x="1061357" y="1301209"/>
            <a:ext cx="4273339" cy="1112698"/>
          </a:xfrm>
          <a:prstGeom prst="bentConnector4">
            <a:avLst>
              <a:gd name="adj1" fmla="val 8735"/>
              <a:gd name="adj2" fmla="val 120545"/>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71" name="Shape 1270"/>
          <p:cNvCxnSpPr>
            <a:stCxn id="159" idx="0"/>
            <a:endCxn id="1157" idx="5"/>
          </p:cNvCxnSpPr>
          <p:nvPr/>
        </p:nvCxnSpPr>
        <p:spPr>
          <a:xfrm flipV="1">
            <a:off x="6593119" y="5334011"/>
            <a:ext cx="403217" cy="609602"/>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92" name="Can 1291"/>
          <p:cNvSpPr/>
          <p:nvPr/>
        </p:nvSpPr>
        <p:spPr>
          <a:xfrm>
            <a:off x="2866571" y="4773383"/>
            <a:ext cx="898072"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Conns</a:t>
            </a:r>
            <a:endParaRPr lang="en-US" sz="1600" dirty="0" smtClean="0"/>
          </a:p>
        </p:txBody>
      </p:sp>
      <p:cxnSp>
        <p:nvCxnSpPr>
          <p:cNvPr id="1327" name="Elbow Connector 1326"/>
          <p:cNvCxnSpPr>
            <a:stCxn id="97" idx="0"/>
            <a:endCxn id="132" idx="2"/>
          </p:cNvCxnSpPr>
          <p:nvPr/>
        </p:nvCxnSpPr>
        <p:spPr>
          <a:xfrm flipV="1">
            <a:off x="1687285" y="2948638"/>
            <a:ext cx="1130550" cy="2498978"/>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329" name="Elbow Connector 1328"/>
          <p:cNvCxnSpPr>
            <a:stCxn id="1201" idx="0"/>
            <a:endCxn id="132" idx="2"/>
          </p:cNvCxnSpPr>
          <p:nvPr/>
        </p:nvCxnSpPr>
        <p:spPr>
          <a:xfrm>
            <a:off x="1687286" y="2945032"/>
            <a:ext cx="1130549" cy="3606"/>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394" name="Elbow Connector 1393"/>
          <p:cNvCxnSpPr>
            <a:stCxn id="1199" idx="0"/>
            <a:endCxn id="153" idx="2"/>
          </p:cNvCxnSpPr>
          <p:nvPr/>
        </p:nvCxnSpPr>
        <p:spPr>
          <a:xfrm flipV="1">
            <a:off x="1687286" y="1458198"/>
            <a:ext cx="758596" cy="2989290"/>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36" name="Elbow Connector 1435"/>
          <p:cNvCxnSpPr>
            <a:stCxn id="1169" idx="3"/>
            <a:endCxn id="215" idx="1"/>
          </p:cNvCxnSpPr>
          <p:nvPr/>
        </p:nvCxnSpPr>
        <p:spPr>
          <a:xfrm rot="5400000">
            <a:off x="3422649" y="4795615"/>
            <a:ext cx="936174" cy="1065880"/>
          </a:xfrm>
          <a:prstGeom prst="bentConnector3">
            <a:avLst>
              <a:gd name="adj1" fmla="val 62597"/>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41" name="Elbow Connector 1440"/>
          <p:cNvCxnSpPr>
            <a:stCxn id="1197" idx="0"/>
            <a:endCxn id="1292" idx="2"/>
          </p:cNvCxnSpPr>
          <p:nvPr/>
        </p:nvCxnSpPr>
        <p:spPr>
          <a:xfrm>
            <a:off x="1687285" y="4949820"/>
            <a:ext cx="1179286" cy="5420"/>
          </a:xfrm>
          <a:prstGeom prst="bentConnector3">
            <a:avLst>
              <a:gd name="adj1" fmla="val 50000"/>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24" name="Shape 1723"/>
          <p:cNvCxnSpPr>
            <a:stCxn id="153" idx="3"/>
            <a:endCxn id="550" idx="1"/>
          </p:cNvCxnSpPr>
          <p:nvPr/>
        </p:nvCxnSpPr>
        <p:spPr>
          <a:xfrm rot="5400000">
            <a:off x="2634601" y="1800823"/>
            <a:ext cx="366547" cy="21421"/>
          </a:xfrm>
          <a:prstGeom prst="bentConnector5">
            <a:avLst>
              <a:gd name="adj1" fmla="val 62366"/>
              <a:gd name="adj2" fmla="val 143462"/>
              <a:gd name="adj3" fmla="val 546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External Indexes</a:t>
            </a:r>
            <a:endParaRPr lang="en-US" dirty="0"/>
          </a:p>
        </p:txBody>
      </p:sp>
      <p:sp>
        <p:nvSpPr>
          <p:cNvPr id="3" name="Content Placeholder 2"/>
          <p:cNvSpPr>
            <a:spLocks noGrp="1"/>
          </p:cNvSpPr>
          <p:nvPr>
            <p:ph idx="1"/>
          </p:nvPr>
        </p:nvSpPr>
        <p:spPr>
          <a:xfrm>
            <a:off x="457200" y="1331881"/>
            <a:ext cx="4059391" cy="4754563"/>
          </a:xfrm>
        </p:spPr>
        <p:txBody>
          <a:bodyPr/>
          <a:lstStyle/>
          <a:p>
            <a:r>
              <a:rPr lang="en-US" dirty="0" smtClean="0"/>
              <a:t>Description</a:t>
            </a:r>
          </a:p>
          <a:p>
            <a:pPr lvl="1"/>
            <a:r>
              <a:rPr lang="en-US" dirty="0" smtClean="0"/>
              <a:t>Full-text and faceted search over profile data</a:t>
            </a:r>
          </a:p>
          <a:p>
            <a:pPr lvl="1"/>
            <a:r>
              <a:rPr lang="en-US" dirty="0" smtClean="0"/>
              <a:t>Social graph search</a:t>
            </a:r>
          </a:p>
          <a:p>
            <a:r>
              <a:rPr lang="en-US" dirty="0" smtClean="0"/>
              <a:t>Requirements</a:t>
            </a:r>
          </a:p>
          <a:p>
            <a:pPr lvl="1"/>
            <a:r>
              <a:rPr lang="en-US" dirty="0" smtClean="0"/>
              <a:t>Timeline consistency</a:t>
            </a:r>
          </a:p>
          <a:p>
            <a:pPr lvl="1"/>
            <a:r>
              <a:rPr lang="en-US" dirty="0" smtClean="0"/>
              <a:t>Guaranteed delivery</a:t>
            </a:r>
          </a:p>
          <a:p>
            <a:pPr lvl="1"/>
            <a:r>
              <a:rPr lang="en-US" dirty="0" smtClean="0"/>
              <a:t>Low latency</a:t>
            </a:r>
          </a:p>
          <a:p>
            <a:pPr lvl="1"/>
            <a:r>
              <a:rPr lang="en-US" dirty="0" smtClean="0"/>
              <a:t>User-space visibility</a:t>
            </a:r>
          </a:p>
        </p:txBody>
      </p:sp>
      <p:sp>
        <p:nvSpPr>
          <p:cNvPr id="4" name="Slide Number Placeholder 3"/>
          <p:cNvSpPr>
            <a:spLocks noGrp="1"/>
          </p:cNvSpPr>
          <p:nvPr>
            <p:ph type="sldNum" sz="quarter" idx="12"/>
          </p:nvPr>
        </p:nvSpPr>
        <p:spPr/>
        <p:txBody>
          <a:bodyPr/>
          <a:lstStyle/>
          <a:p>
            <a:fld id="{75897B0D-BA2C-2244-86F3-025175B80EAC}" type="slidenum">
              <a:rPr lang="en-US" smtClean="0"/>
              <a:pPr/>
              <a:t>5</a:t>
            </a:fld>
            <a:endParaRPr lang="en-US" dirty="0"/>
          </a:p>
        </p:txBody>
      </p:sp>
      <p:sp>
        <p:nvSpPr>
          <p:cNvPr id="5" name="Can 4"/>
          <p:cNvSpPr/>
          <p:nvPr/>
        </p:nvSpPr>
        <p:spPr>
          <a:xfrm>
            <a:off x="4503979" y="4524866"/>
            <a:ext cx="992581" cy="864420"/>
          </a:xfrm>
          <a:prstGeom prst="can">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Members</a:t>
            </a:r>
          </a:p>
        </p:txBody>
      </p:sp>
      <p:grpSp>
        <p:nvGrpSpPr>
          <p:cNvPr id="69" name="Group 68"/>
          <p:cNvGrpSpPr/>
          <p:nvPr/>
        </p:nvGrpSpPr>
        <p:grpSpPr>
          <a:xfrm>
            <a:off x="4181929" y="2558143"/>
            <a:ext cx="975217" cy="1968502"/>
            <a:chOff x="4394465" y="2854096"/>
            <a:chExt cx="757776" cy="1670770"/>
          </a:xfrm>
        </p:grpSpPr>
        <p:cxnSp>
          <p:nvCxnSpPr>
            <p:cNvPr id="8" name="Straight Arrow Connector 7"/>
            <p:cNvCxnSpPr/>
            <p:nvPr/>
          </p:nvCxnSpPr>
          <p:spPr>
            <a:xfrm rot="5400000">
              <a:off x="4295485" y="3685761"/>
              <a:ext cx="1670770" cy="7439"/>
            </a:xfrm>
            <a:prstGeom prst="straightConnector1">
              <a:avLst/>
            </a:prstGeom>
            <a:ln>
              <a:solidFill>
                <a:schemeClr val="accent3"/>
              </a:solidFill>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394465" y="3639102"/>
              <a:ext cx="757776" cy="59762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Update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skills</a:t>
              </a:r>
            </a:p>
          </p:txBody>
        </p:sp>
      </p:grpSp>
      <p:grpSp>
        <p:nvGrpSpPr>
          <p:cNvPr id="71" name="Group 70"/>
          <p:cNvGrpSpPr/>
          <p:nvPr/>
        </p:nvGrpSpPr>
        <p:grpSpPr>
          <a:xfrm>
            <a:off x="6581174" y="3338286"/>
            <a:ext cx="794313" cy="861785"/>
            <a:chOff x="6744452" y="2540000"/>
            <a:chExt cx="794313" cy="1504678"/>
          </a:xfrm>
        </p:grpSpPr>
        <p:cxnSp>
          <p:nvCxnSpPr>
            <p:cNvPr id="21" name="Elbow Connector 20"/>
            <p:cNvCxnSpPr/>
            <p:nvPr/>
          </p:nvCxnSpPr>
          <p:spPr>
            <a:xfrm rot="16200000" flipV="1">
              <a:off x="6786222" y="3292135"/>
              <a:ext cx="1504678" cy="408"/>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6744452" y="2852904"/>
              <a:ext cx="775762" cy="597623"/>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Network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updates</a:t>
              </a:r>
            </a:p>
          </p:txBody>
        </p:sp>
      </p:grpSp>
      <p:pic>
        <p:nvPicPr>
          <p:cNvPr id="45" name="Picture 44"/>
          <p:cNvPicPr>
            <a:picLocks noChangeAspect="1"/>
          </p:cNvPicPr>
          <p:nvPr/>
        </p:nvPicPr>
        <p:blipFill>
          <a:blip r:embed="rId3"/>
          <a:stretch>
            <a:fillRect/>
          </a:stretch>
        </p:blipFill>
        <p:spPr>
          <a:xfrm>
            <a:off x="-677112" y="-8265801"/>
            <a:ext cx="928840" cy="1828800"/>
          </a:xfrm>
          <a:prstGeom prst="rect">
            <a:avLst/>
          </a:prstGeom>
        </p:spPr>
      </p:pic>
      <p:grpSp>
        <p:nvGrpSpPr>
          <p:cNvPr id="70" name="Group 69"/>
          <p:cNvGrpSpPr/>
          <p:nvPr/>
        </p:nvGrpSpPr>
        <p:grpSpPr>
          <a:xfrm>
            <a:off x="8046357" y="2512786"/>
            <a:ext cx="1097641" cy="2930071"/>
            <a:chOff x="7970531" y="2794001"/>
            <a:chExt cx="1173468" cy="2381276"/>
          </a:xfrm>
        </p:grpSpPr>
        <p:cxnSp>
          <p:nvCxnSpPr>
            <p:cNvPr id="23" name="Elbow Connector 22"/>
            <p:cNvCxnSpPr/>
            <p:nvPr/>
          </p:nvCxnSpPr>
          <p:spPr>
            <a:xfrm rot="5400000" flipH="1" flipV="1">
              <a:off x="6780536" y="3983996"/>
              <a:ext cx="2381276" cy="1285"/>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8010070" y="3682646"/>
              <a:ext cx="1133929" cy="107985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Recruiters</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rgbClr val="8CC63F"/>
                  </a:solidFill>
                  <a:latin typeface="Arial" pitchFamily="34" charset="0"/>
                  <a:cs typeface="Arial" pitchFamily="34" charset="0"/>
                </a:rPr>
                <a:t>Search</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Results</a:t>
              </a:r>
            </a:p>
          </p:txBody>
        </p:sp>
      </p:grpSp>
      <p:grpSp>
        <p:nvGrpSpPr>
          <p:cNvPr id="67" name="Group 66"/>
          <p:cNvGrpSpPr/>
          <p:nvPr/>
        </p:nvGrpSpPr>
        <p:grpSpPr>
          <a:xfrm>
            <a:off x="5000270" y="5389286"/>
            <a:ext cx="2429229" cy="561571"/>
            <a:chOff x="5059709" y="5389286"/>
            <a:chExt cx="1745891" cy="561571"/>
          </a:xfrm>
        </p:grpSpPr>
        <p:cxnSp>
          <p:nvCxnSpPr>
            <p:cNvPr id="15" name="Shape 14"/>
            <p:cNvCxnSpPr>
              <a:stCxn id="5" idx="3"/>
            </p:cNvCxnSpPr>
            <p:nvPr/>
          </p:nvCxnSpPr>
          <p:spPr>
            <a:xfrm rot="16200000" flipH="1">
              <a:off x="5793920" y="4655075"/>
              <a:ext cx="277469" cy="174589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65" name="TextBox 64"/>
            <p:cNvSpPr txBox="1"/>
            <p:nvPr/>
          </p:nvSpPr>
          <p:spPr>
            <a:xfrm>
              <a:off x="5885270" y="5551360"/>
              <a:ext cx="757776"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68" name="Group 67"/>
          <p:cNvGrpSpPr/>
          <p:nvPr/>
        </p:nvGrpSpPr>
        <p:grpSpPr>
          <a:xfrm>
            <a:off x="6776357" y="4680857"/>
            <a:ext cx="698499" cy="671286"/>
            <a:chOff x="5496560" y="4525903"/>
            <a:chExt cx="2312494" cy="826240"/>
          </a:xfrm>
        </p:grpSpPr>
        <p:cxnSp>
          <p:nvCxnSpPr>
            <p:cNvPr id="19" name="Shape 18"/>
            <p:cNvCxnSpPr>
              <a:stCxn id="5" idx="4"/>
            </p:cNvCxnSpPr>
            <p:nvPr/>
          </p:nvCxnSpPr>
          <p:spPr>
            <a:xfrm flipV="1">
              <a:off x="5496560" y="4525903"/>
              <a:ext cx="2042205" cy="431173"/>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66" name="TextBox 65"/>
            <p:cNvSpPr txBox="1"/>
            <p:nvPr/>
          </p:nvSpPr>
          <p:spPr>
            <a:xfrm>
              <a:off x="6010454" y="4941760"/>
              <a:ext cx="1798600" cy="41038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72" name="Alternate Process 71"/>
          <p:cNvSpPr/>
          <p:nvPr/>
        </p:nvSpPr>
        <p:spPr>
          <a:xfrm rot="5400000">
            <a:off x="4716244" y="1782756"/>
            <a:ext cx="382813" cy="105229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82" name="Alternate Process 81"/>
          <p:cNvSpPr/>
          <p:nvPr/>
        </p:nvSpPr>
        <p:spPr>
          <a:xfrm rot="5400000">
            <a:off x="8240488" y="1742085"/>
            <a:ext cx="382813" cy="111578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CAP</a:t>
            </a:r>
            <a:endParaRPr lang="en-US" dirty="0"/>
          </a:p>
        </p:txBody>
      </p:sp>
      <p:sp>
        <p:nvSpPr>
          <p:cNvPr id="83" name="Parallelogram 82"/>
          <p:cNvSpPr/>
          <p:nvPr/>
        </p:nvSpPr>
        <p:spPr>
          <a:xfrm>
            <a:off x="7389585" y="5439226"/>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sp>
        <p:nvSpPr>
          <p:cNvPr id="84" name="Can 83"/>
          <p:cNvSpPr/>
          <p:nvPr/>
        </p:nvSpPr>
        <p:spPr>
          <a:xfrm>
            <a:off x="5681450" y="4541194"/>
            <a:ext cx="992581" cy="864420"/>
          </a:xfrm>
          <a:prstGeom prst="can">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err="1" smtClean="0"/>
              <a:t>Conns</a:t>
            </a:r>
            <a:endParaRPr lang="en-US" sz="1600" dirty="0" smtClean="0"/>
          </a:p>
        </p:txBody>
      </p:sp>
      <p:grpSp>
        <p:nvGrpSpPr>
          <p:cNvPr id="85" name="Group 84"/>
          <p:cNvGrpSpPr/>
          <p:nvPr/>
        </p:nvGrpSpPr>
        <p:grpSpPr>
          <a:xfrm>
            <a:off x="5386341" y="2574471"/>
            <a:ext cx="790887" cy="1950357"/>
            <a:chOff x="4535441" y="2869496"/>
            <a:chExt cx="790887" cy="1655370"/>
          </a:xfrm>
        </p:grpSpPr>
        <p:cxnSp>
          <p:nvCxnSpPr>
            <p:cNvPr id="86" name="Straight Arrow Connector 85"/>
            <p:cNvCxnSpPr/>
            <p:nvPr/>
          </p:nvCxnSpPr>
          <p:spPr>
            <a:xfrm rot="5400000">
              <a:off x="4494364" y="3692902"/>
              <a:ext cx="1655370" cy="855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87" name="TextBox 86"/>
            <p:cNvSpPr txBox="1"/>
            <p:nvPr/>
          </p:nvSpPr>
          <p:spPr>
            <a:xfrm>
              <a:off x="4535441" y="3639103"/>
              <a:ext cx="757776" cy="59762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rPr>
                <a:t>Add </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rPr>
                <a:t>connection</a:t>
              </a:r>
            </a:p>
          </p:txBody>
        </p:sp>
      </p:grpSp>
      <p:sp>
        <p:nvSpPr>
          <p:cNvPr id="88" name="Alternate Process 87"/>
          <p:cNvSpPr/>
          <p:nvPr/>
        </p:nvSpPr>
        <p:spPr>
          <a:xfrm rot="5400000">
            <a:off x="5884634" y="1799087"/>
            <a:ext cx="382813" cy="105229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Contacts</a:t>
            </a:r>
            <a:endParaRPr lang="en-US" dirty="0"/>
          </a:p>
        </p:txBody>
      </p:sp>
      <p:sp>
        <p:nvSpPr>
          <p:cNvPr id="93" name="Parallelogram 92"/>
          <p:cNvSpPr/>
          <p:nvPr/>
        </p:nvSpPr>
        <p:spPr>
          <a:xfrm>
            <a:off x="6683828" y="4198247"/>
            <a:ext cx="1308098"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Social Graph Index</a:t>
            </a:r>
          </a:p>
        </p:txBody>
      </p:sp>
      <p:sp>
        <p:nvSpPr>
          <p:cNvPr id="95" name="Alternate Process 94"/>
          <p:cNvSpPr/>
          <p:nvPr/>
        </p:nvSpPr>
        <p:spPr>
          <a:xfrm rot="5400000">
            <a:off x="7184571" y="2748648"/>
            <a:ext cx="329306" cy="83729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NUS</a:t>
            </a:r>
            <a:endParaRPr lang="en-US" sz="1400" dirty="0"/>
          </a:p>
        </p:txBody>
      </p:sp>
      <p:sp>
        <p:nvSpPr>
          <p:cNvPr id="96" name="Alternate Process 95"/>
          <p:cNvSpPr/>
          <p:nvPr/>
        </p:nvSpPr>
        <p:spPr>
          <a:xfrm rot="5400000">
            <a:off x="7163704" y="1877104"/>
            <a:ext cx="382813" cy="874492"/>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Home</a:t>
            </a:r>
            <a:endParaRPr lang="en-US" dirty="0"/>
          </a:p>
        </p:txBody>
      </p:sp>
      <p:cxnSp>
        <p:nvCxnSpPr>
          <p:cNvPr id="98" name="Straight Arrow Connector 97"/>
          <p:cNvCxnSpPr>
            <a:stCxn id="95" idx="1"/>
            <a:endCxn id="96" idx="3"/>
          </p:cNvCxnSpPr>
          <p:nvPr/>
        </p:nvCxnSpPr>
        <p:spPr>
          <a:xfrm rot="5400000" flipH="1" flipV="1">
            <a:off x="7103725" y="2751257"/>
            <a:ext cx="496885" cy="58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2" grpId="0" animBg="1"/>
      <p:bldP spid="83" grpId="0" animBg="1"/>
      <p:bldP spid="84" grpId="0" animBg="1"/>
      <p:bldP spid="88" grpId="0" animBg="1"/>
      <p:bldP spid="93" grpId="0" animBg="1"/>
      <p:bldP spid="95" grpId="0" animBg="1"/>
      <p:bldP spid="96" grpId="1"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View Materialization</a:t>
            </a:r>
            <a:endParaRPr lang="en-US" dirty="0"/>
          </a:p>
        </p:txBody>
      </p:sp>
      <p:sp>
        <p:nvSpPr>
          <p:cNvPr id="3" name="Content Placeholder 2"/>
          <p:cNvSpPr>
            <a:spLocks noGrp="1"/>
          </p:cNvSpPr>
          <p:nvPr>
            <p:ph idx="1"/>
          </p:nvPr>
        </p:nvSpPr>
        <p:spPr>
          <a:xfrm>
            <a:off x="457201" y="1331881"/>
            <a:ext cx="3262086" cy="4754563"/>
          </a:xfrm>
        </p:spPr>
        <p:txBody>
          <a:bodyPr/>
          <a:lstStyle/>
          <a:p>
            <a:r>
              <a:rPr lang="en-US" dirty="0" smtClean="0"/>
              <a:t>Description</a:t>
            </a:r>
          </a:p>
          <a:p>
            <a:pPr lvl="1"/>
            <a:r>
              <a:rPr lang="en-US" dirty="0" smtClean="0"/>
              <a:t>Aggregate across data sources</a:t>
            </a:r>
          </a:p>
          <a:p>
            <a:r>
              <a:rPr lang="en-US" dirty="0" smtClean="0"/>
              <a:t>Requirements</a:t>
            </a:r>
          </a:p>
          <a:p>
            <a:pPr lvl="1"/>
            <a:r>
              <a:rPr lang="en-US" dirty="0" smtClean="0"/>
              <a:t>Timeline consistency</a:t>
            </a:r>
          </a:p>
          <a:p>
            <a:pPr lvl="1"/>
            <a:r>
              <a:rPr lang="en-US" dirty="0" smtClean="0"/>
              <a:t>Guaranteed delivery</a:t>
            </a:r>
          </a:p>
          <a:p>
            <a:pPr lvl="1"/>
            <a:r>
              <a:rPr lang="en-US" dirty="0" smtClean="0"/>
              <a:t>User-space visibility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sp>
        <p:nvSpPr>
          <p:cNvPr id="30" name="Can 29"/>
          <p:cNvSpPr/>
          <p:nvPr/>
        </p:nvSpPr>
        <p:spPr>
          <a:xfrm>
            <a:off x="4100286" y="5380261"/>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sp>
        <p:nvSpPr>
          <p:cNvPr id="31" name="TextBox 30"/>
          <p:cNvSpPr txBox="1"/>
          <p:nvPr/>
        </p:nvSpPr>
        <p:spPr>
          <a:xfrm>
            <a:off x="6821714" y="526142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2" name="Can 31"/>
          <p:cNvSpPr/>
          <p:nvPr/>
        </p:nvSpPr>
        <p:spPr>
          <a:xfrm>
            <a:off x="4161514" y="4139287"/>
            <a:ext cx="946823"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Groups</a:t>
            </a:r>
          </a:p>
        </p:txBody>
      </p:sp>
      <p:sp>
        <p:nvSpPr>
          <p:cNvPr id="33" name="Can 32"/>
          <p:cNvSpPr/>
          <p:nvPr/>
        </p:nvSpPr>
        <p:spPr>
          <a:xfrm>
            <a:off x="4197795" y="3516989"/>
            <a:ext cx="874260" cy="369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Comps</a:t>
            </a:r>
          </a:p>
        </p:txBody>
      </p:sp>
      <p:cxnSp>
        <p:nvCxnSpPr>
          <p:cNvPr id="37" name="Elbow Connector 521"/>
          <p:cNvCxnSpPr>
            <a:stCxn id="30" idx="4"/>
            <a:endCxn id="46" idx="1"/>
          </p:cNvCxnSpPr>
          <p:nvPr/>
        </p:nvCxnSpPr>
        <p:spPr>
          <a:xfrm flipV="1">
            <a:off x="5169565" y="4757947"/>
            <a:ext cx="1612240" cy="804171"/>
          </a:xfrm>
          <a:prstGeom prst="bentConnector3">
            <a:avLst>
              <a:gd name="adj1" fmla="val 59566"/>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38" name="Elbow Connector 37"/>
          <p:cNvCxnSpPr>
            <a:stCxn id="32" idx="4"/>
            <a:endCxn id="46" idx="1"/>
          </p:cNvCxnSpPr>
          <p:nvPr/>
        </p:nvCxnSpPr>
        <p:spPr>
          <a:xfrm>
            <a:off x="5108337" y="4324771"/>
            <a:ext cx="1673468" cy="433176"/>
          </a:xfrm>
          <a:prstGeom prst="bentConnector3">
            <a:avLst>
              <a:gd name="adj1" fmla="val 61384"/>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39" name="Elbow Connector 38"/>
          <p:cNvCxnSpPr>
            <a:stCxn id="33" idx="4"/>
            <a:endCxn id="46" idx="1"/>
          </p:cNvCxnSpPr>
          <p:nvPr/>
        </p:nvCxnSpPr>
        <p:spPr>
          <a:xfrm>
            <a:off x="5072055" y="3701565"/>
            <a:ext cx="1709750" cy="1056382"/>
          </a:xfrm>
          <a:prstGeom prst="bentConnector3">
            <a:avLst>
              <a:gd name="adj1" fmla="val 62203"/>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40" name="Can 39"/>
          <p:cNvSpPr/>
          <p:nvPr/>
        </p:nvSpPr>
        <p:spPr>
          <a:xfrm>
            <a:off x="7952249" y="4565639"/>
            <a:ext cx="720044"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SDR</a:t>
            </a:r>
          </a:p>
        </p:txBody>
      </p:sp>
      <p:cxnSp>
        <p:nvCxnSpPr>
          <p:cNvPr id="41" name="Shape 571"/>
          <p:cNvCxnSpPr>
            <a:stCxn id="46" idx="3"/>
            <a:endCxn id="40" idx="2"/>
          </p:cNvCxnSpPr>
          <p:nvPr/>
        </p:nvCxnSpPr>
        <p:spPr>
          <a:xfrm flipV="1">
            <a:off x="7121075" y="4751123"/>
            <a:ext cx="831174" cy="6824"/>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46" name="Alternate Process 45"/>
          <p:cNvSpPr/>
          <p:nvPr/>
        </p:nvSpPr>
        <p:spPr>
          <a:xfrm>
            <a:off x="6781805" y="4336126"/>
            <a:ext cx="339270" cy="84364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SDR</a:t>
            </a:r>
            <a:endParaRPr lang="en-US" sz="1400" dirty="0"/>
          </a:p>
        </p:txBody>
      </p:sp>
      <p:sp>
        <p:nvSpPr>
          <p:cNvPr id="49" name="Parallelogram 48"/>
          <p:cNvSpPr/>
          <p:nvPr/>
        </p:nvSpPr>
        <p:spPr>
          <a:xfrm>
            <a:off x="7607299" y="3352799"/>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cxnSp>
        <p:nvCxnSpPr>
          <p:cNvPr id="52" name="Shape 51"/>
          <p:cNvCxnSpPr>
            <a:stCxn id="53" idx="4"/>
            <a:endCxn id="46" idx="1"/>
          </p:cNvCxnSpPr>
          <p:nvPr/>
        </p:nvCxnSpPr>
        <p:spPr>
          <a:xfrm flipV="1">
            <a:off x="5074890" y="4757947"/>
            <a:ext cx="1706915" cy="187311"/>
          </a:xfrm>
          <a:prstGeom prst="bentConnector3">
            <a:avLst>
              <a:gd name="adj1" fmla="val 6169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53" name="Can 52"/>
          <p:cNvSpPr/>
          <p:nvPr/>
        </p:nvSpPr>
        <p:spPr>
          <a:xfrm>
            <a:off x="4176818" y="4763401"/>
            <a:ext cx="898072"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Conns</a:t>
            </a:r>
            <a:endParaRPr lang="en-US" sz="1600" dirty="0" smtClean="0"/>
          </a:p>
        </p:txBody>
      </p:sp>
      <p:grpSp>
        <p:nvGrpSpPr>
          <p:cNvPr id="86" name="Group 85"/>
          <p:cNvGrpSpPr/>
          <p:nvPr/>
        </p:nvGrpSpPr>
        <p:grpSpPr>
          <a:xfrm>
            <a:off x="7391739" y="3806370"/>
            <a:ext cx="935832" cy="759269"/>
            <a:chOff x="7391739" y="3806370"/>
            <a:chExt cx="935832" cy="759269"/>
          </a:xfrm>
        </p:grpSpPr>
        <p:cxnSp>
          <p:nvCxnSpPr>
            <p:cNvPr id="42" name="Shape 585"/>
            <p:cNvCxnSpPr>
              <a:stCxn id="40" idx="1"/>
              <a:endCxn id="49" idx="4"/>
            </p:cNvCxnSpPr>
            <p:nvPr/>
          </p:nvCxnSpPr>
          <p:spPr>
            <a:xfrm rot="16200000" flipV="1">
              <a:off x="7932576" y="4185944"/>
              <a:ext cx="759269" cy="122"/>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85" name="TextBox 84"/>
            <p:cNvSpPr txBox="1"/>
            <p:nvPr/>
          </p:nvSpPr>
          <p:spPr>
            <a:xfrm>
              <a:off x="7391739" y="4009217"/>
              <a:ext cx="935832"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87" name="TextBox 86"/>
          <p:cNvSpPr txBox="1"/>
          <p:nvPr/>
        </p:nvSpPr>
        <p:spPr>
          <a:xfrm>
            <a:off x="5151097" y="3365146"/>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8" name="TextBox 87"/>
          <p:cNvSpPr txBox="1"/>
          <p:nvPr/>
        </p:nvSpPr>
        <p:spPr>
          <a:xfrm>
            <a:off x="5094858" y="3998332"/>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9" name="TextBox 88"/>
          <p:cNvSpPr txBox="1"/>
          <p:nvPr/>
        </p:nvSpPr>
        <p:spPr>
          <a:xfrm>
            <a:off x="5103926" y="4642403"/>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0" name="TextBox 89"/>
          <p:cNvSpPr txBox="1"/>
          <p:nvPr/>
        </p:nvSpPr>
        <p:spPr>
          <a:xfrm>
            <a:off x="5149283" y="5277403"/>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9"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Read Scaling</a:t>
            </a:r>
            <a:endParaRPr lang="en-US" dirty="0"/>
          </a:p>
        </p:txBody>
      </p:sp>
      <p:sp>
        <p:nvSpPr>
          <p:cNvPr id="3" name="Content Placeholder 2"/>
          <p:cNvSpPr>
            <a:spLocks noGrp="1"/>
          </p:cNvSpPr>
          <p:nvPr>
            <p:ph idx="1"/>
          </p:nvPr>
        </p:nvSpPr>
        <p:spPr>
          <a:xfrm>
            <a:off x="457200" y="1331881"/>
            <a:ext cx="3352800" cy="4754563"/>
          </a:xfrm>
        </p:spPr>
        <p:txBody>
          <a:bodyPr/>
          <a:lstStyle/>
          <a:p>
            <a:r>
              <a:rPr lang="en-US" dirty="0" smtClean="0"/>
              <a:t>Description</a:t>
            </a:r>
          </a:p>
          <a:p>
            <a:pPr lvl="1"/>
            <a:r>
              <a:rPr lang="en-US" dirty="0" smtClean="0"/>
              <a:t>Read replicas</a:t>
            </a:r>
          </a:p>
          <a:p>
            <a:pPr lvl="1"/>
            <a:r>
              <a:rPr lang="en-US" dirty="0" smtClean="0"/>
              <a:t>Cache invalidation</a:t>
            </a:r>
          </a:p>
          <a:p>
            <a:r>
              <a:rPr lang="en-US" dirty="0" smtClean="0"/>
              <a:t>Requirements</a:t>
            </a:r>
          </a:p>
          <a:p>
            <a:pPr lvl="1"/>
            <a:r>
              <a:rPr lang="en-US" dirty="0" smtClean="0"/>
              <a:t>Timeline consistency</a:t>
            </a:r>
          </a:p>
          <a:p>
            <a:pPr lvl="1"/>
            <a:r>
              <a:rPr lang="en-US" dirty="0" smtClean="0"/>
              <a:t>Guaranteed delivery</a:t>
            </a:r>
          </a:p>
          <a:p>
            <a:pPr lvl="1"/>
            <a:r>
              <a:rPr lang="en-US" dirty="0" smtClean="0"/>
              <a:t>Low latency</a:t>
            </a:r>
          </a:p>
          <a:p>
            <a:pPr lvl="1"/>
            <a:r>
              <a:rPr lang="en-US" dirty="0" smtClean="0"/>
              <a:t>User-space visibility</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7</a:t>
            </a:fld>
            <a:endParaRPr lang="en-US" dirty="0"/>
          </a:p>
        </p:txBody>
      </p:sp>
      <p:sp>
        <p:nvSpPr>
          <p:cNvPr id="10" name="Decision 9"/>
          <p:cNvSpPr/>
          <p:nvPr/>
        </p:nvSpPr>
        <p:spPr>
          <a:xfrm>
            <a:off x="4785208" y="2529226"/>
            <a:ext cx="2081214" cy="779045"/>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router</a:t>
            </a:r>
            <a:endParaRPr lang="en-US" dirty="0"/>
          </a:p>
        </p:txBody>
      </p:sp>
      <p:grpSp>
        <p:nvGrpSpPr>
          <p:cNvPr id="106" name="Group 105"/>
          <p:cNvGrpSpPr/>
          <p:nvPr/>
        </p:nvGrpSpPr>
        <p:grpSpPr>
          <a:xfrm>
            <a:off x="3986329" y="2918749"/>
            <a:ext cx="798879" cy="1726728"/>
            <a:chOff x="3986329" y="2918749"/>
            <a:chExt cx="798879" cy="1726728"/>
          </a:xfrm>
        </p:grpSpPr>
        <p:cxnSp>
          <p:nvCxnSpPr>
            <p:cNvPr id="14" name="Elbow Connector 13"/>
            <p:cNvCxnSpPr>
              <a:stCxn id="10" idx="1"/>
              <a:endCxn id="55" idx="1"/>
            </p:cNvCxnSpPr>
            <p:nvPr/>
          </p:nvCxnSpPr>
          <p:spPr>
            <a:xfrm rot="10800000" flipV="1">
              <a:off x="4354862" y="2918749"/>
              <a:ext cx="430346" cy="172672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3986329" y="3329928"/>
              <a:ext cx="448261"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W</a:t>
              </a:r>
            </a:p>
          </p:txBody>
        </p:sp>
      </p:grpSp>
      <p:sp>
        <p:nvSpPr>
          <p:cNvPr id="21" name="TextBox 20"/>
          <p:cNvSpPr txBox="1"/>
          <p:nvPr/>
        </p:nvSpPr>
        <p:spPr>
          <a:xfrm>
            <a:off x="5016257" y="287072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47" name="Group 46"/>
          <p:cNvGrpSpPr/>
          <p:nvPr/>
        </p:nvGrpSpPr>
        <p:grpSpPr>
          <a:xfrm>
            <a:off x="5197929" y="4988338"/>
            <a:ext cx="712114" cy="744823"/>
            <a:chOff x="5379370" y="4988338"/>
            <a:chExt cx="712114" cy="744823"/>
          </a:xfrm>
        </p:grpSpPr>
        <p:cxnSp>
          <p:nvCxnSpPr>
            <p:cNvPr id="32" name="Shape 31"/>
            <p:cNvCxnSpPr>
              <a:stCxn id="57" idx="1"/>
              <a:endCxn id="56" idx="3"/>
            </p:cNvCxnSpPr>
            <p:nvPr/>
          </p:nvCxnSpPr>
          <p:spPr>
            <a:xfrm rot="16200000" flipV="1">
              <a:off x="5718504" y="5360181"/>
              <a:ext cx="744823" cy="1137"/>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5379370" y="5188970"/>
              <a:ext cx="565197"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changes</a:t>
              </a:r>
            </a:p>
          </p:txBody>
        </p:sp>
      </p:grpSp>
      <p:grpSp>
        <p:nvGrpSpPr>
          <p:cNvPr id="48" name="Group 47"/>
          <p:cNvGrpSpPr/>
          <p:nvPr/>
        </p:nvGrpSpPr>
        <p:grpSpPr>
          <a:xfrm>
            <a:off x="6402622" y="5061873"/>
            <a:ext cx="1512195" cy="1069762"/>
            <a:chOff x="4225717" y="4912465"/>
            <a:chExt cx="3783675" cy="1069762"/>
          </a:xfrm>
        </p:grpSpPr>
        <p:sp>
          <p:nvSpPr>
            <p:cNvPr id="40" name="TextBox 39"/>
            <p:cNvSpPr txBox="1"/>
            <p:nvPr/>
          </p:nvSpPr>
          <p:spPr>
            <a:xfrm>
              <a:off x="5614797" y="5683415"/>
              <a:ext cx="1585989"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invalidations</a:t>
              </a:r>
            </a:p>
          </p:txBody>
        </p:sp>
        <p:cxnSp>
          <p:nvCxnSpPr>
            <p:cNvPr id="42" name="Shape 31"/>
            <p:cNvCxnSpPr>
              <a:stCxn id="57" idx="0"/>
              <a:endCxn id="62" idx="4"/>
            </p:cNvCxnSpPr>
            <p:nvPr/>
          </p:nvCxnSpPr>
          <p:spPr>
            <a:xfrm flipV="1">
              <a:off x="4225717" y="4912465"/>
              <a:ext cx="3783675" cy="818244"/>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6" name="TextBox 45"/>
          <p:cNvSpPr txBox="1"/>
          <p:nvPr/>
        </p:nvSpPr>
        <p:spPr>
          <a:xfrm>
            <a:off x="5112313" y="469561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5" name="Can 54"/>
          <p:cNvSpPr/>
          <p:nvPr/>
        </p:nvSpPr>
        <p:spPr>
          <a:xfrm>
            <a:off x="3820222" y="4645477"/>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grpSp>
        <p:nvGrpSpPr>
          <p:cNvPr id="94" name="Group 93"/>
          <p:cNvGrpSpPr/>
          <p:nvPr/>
        </p:nvGrpSpPr>
        <p:grpSpPr>
          <a:xfrm>
            <a:off x="5160974" y="4406912"/>
            <a:ext cx="1321691" cy="581426"/>
            <a:chOff x="5160974" y="4406912"/>
            <a:chExt cx="1321691" cy="581426"/>
          </a:xfrm>
        </p:grpSpPr>
        <p:sp>
          <p:nvSpPr>
            <p:cNvPr id="83" name="Can 82"/>
            <p:cNvSpPr/>
            <p:nvPr/>
          </p:nvSpPr>
          <p:spPr>
            <a:xfrm>
              <a:off x="5160974" y="44069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82" name="Can 81"/>
            <p:cNvSpPr/>
            <p:nvPr/>
          </p:nvSpPr>
          <p:spPr>
            <a:xfrm>
              <a:off x="5251688" y="4524841"/>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56" name="Can 55"/>
            <p:cNvSpPr/>
            <p:nvPr/>
          </p:nvSpPr>
          <p:spPr>
            <a:xfrm>
              <a:off x="5335145" y="46355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grpSp>
      <p:sp>
        <p:nvSpPr>
          <p:cNvPr id="57" name="Alternate Process 56"/>
          <p:cNvSpPr/>
          <p:nvPr/>
        </p:nvSpPr>
        <p:spPr>
          <a:xfrm rot="5400000">
            <a:off x="5763086" y="5387537"/>
            <a:ext cx="293912" cy="98515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err="1" smtClean="0"/>
              <a:t>Memrep</a:t>
            </a:r>
            <a:endParaRPr lang="en-US" sz="1400" dirty="0"/>
          </a:p>
        </p:txBody>
      </p:sp>
      <p:grpSp>
        <p:nvGrpSpPr>
          <p:cNvPr id="95" name="Group 94"/>
          <p:cNvGrpSpPr/>
          <p:nvPr/>
        </p:nvGrpSpPr>
        <p:grpSpPr>
          <a:xfrm>
            <a:off x="7155539" y="4488559"/>
            <a:ext cx="1407884" cy="573314"/>
            <a:chOff x="7155539" y="4488559"/>
            <a:chExt cx="1407884" cy="573314"/>
          </a:xfrm>
        </p:grpSpPr>
        <p:sp>
          <p:nvSpPr>
            <p:cNvPr id="89" name="Parallelogram 88"/>
            <p:cNvSpPr/>
            <p:nvPr/>
          </p:nvSpPr>
          <p:spPr>
            <a:xfrm>
              <a:off x="7155539" y="4488559"/>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8" name="Parallelogram 87"/>
            <p:cNvSpPr/>
            <p:nvPr/>
          </p:nvSpPr>
          <p:spPr>
            <a:xfrm>
              <a:off x="7209968" y="4552057"/>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62" name="Parallelogram 61"/>
            <p:cNvSpPr/>
            <p:nvPr/>
          </p:nvSpPr>
          <p:spPr>
            <a:xfrm>
              <a:off x="7266211" y="4608302"/>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grpSp>
      <p:sp>
        <p:nvSpPr>
          <p:cNvPr id="66" name="TextBox 65"/>
          <p:cNvSpPr txBox="1"/>
          <p:nvPr/>
        </p:nvSpPr>
        <p:spPr>
          <a:xfrm>
            <a:off x="4236357" y="573314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93" name="Group 92"/>
          <p:cNvGrpSpPr/>
          <p:nvPr/>
        </p:nvGrpSpPr>
        <p:grpSpPr>
          <a:xfrm>
            <a:off x="4307454" y="5009189"/>
            <a:ext cx="1110009" cy="870927"/>
            <a:chOff x="4307454" y="5009189"/>
            <a:chExt cx="1110009" cy="870927"/>
          </a:xfrm>
        </p:grpSpPr>
        <p:cxnSp>
          <p:nvCxnSpPr>
            <p:cNvPr id="58" name="Elbow Connector 160"/>
            <p:cNvCxnSpPr>
              <a:stCxn id="55" idx="3"/>
              <a:endCxn id="57" idx="2"/>
            </p:cNvCxnSpPr>
            <p:nvPr/>
          </p:nvCxnSpPr>
          <p:spPr>
            <a:xfrm rot="16200000" flipH="1">
              <a:off x="4450699" y="4913352"/>
              <a:ext cx="870927" cy="106260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92" name="TextBox 91"/>
            <p:cNvSpPr txBox="1"/>
            <p:nvPr/>
          </p:nvSpPr>
          <p:spPr>
            <a:xfrm>
              <a:off x="4307454" y="5478789"/>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86" name="Group 85"/>
          <p:cNvGrpSpPr/>
          <p:nvPr/>
        </p:nvGrpSpPr>
        <p:grpSpPr>
          <a:xfrm>
            <a:off x="5825448" y="3308272"/>
            <a:ext cx="415696" cy="1216570"/>
            <a:chOff x="5825448" y="3308272"/>
            <a:chExt cx="415696" cy="1216570"/>
          </a:xfrm>
        </p:grpSpPr>
        <p:cxnSp>
          <p:nvCxnSpPr>
            <p:cNvPr id="19" name="Elbow Connector 18"/>
            <p:cNvCxnSpPr>
              <a:stCxn id="10" idx="2"/>
              <a:endCxn id="82" idx="1"/>
            </p:cNvCxnSpPr>
            <p:nvPr/>
          </p:nvCxnSpPr>
          <p:spPr>
            <a:xfrm rot="5400000">
              <a:off x="5217347" y="3916373"/>
              <a:ext cx="1216570" cy="367"/>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939751" y="3465999"/>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87" name="Group 86"/>
          <p:cNvGrpSpPr/>
          <p:nvPr/>
        </p:nvGrpSpPr>
        <p:grpSpPr>
          <a:xfrm>
            <a:off x="6866422" y="2918749"/>
            <a:ext cx="1452077" cy="1633308"/>
            <a:chOff x="6866422" y="2918749"/>
            <a:chExt cx="1452077" cy="1633308"/>
          </a:xfrm>
        </p:grpSpPr>
        <p:cxnSp>
          <p:nvCxnSpPr>
            <p:cNvPr id="24" name="Elbow Connector 13"/>
            <p:cNvCxnSpPr>
              <a:stCxn id="10" idx="3"/>
              <a:endCxn id="88" idx="1"/>
            </p:cNvCxnSpPr>
            <p:nvPr/>
          </p:nvCxnSpPr>
          <p:spPr>
            <a:xfrm>
              <a:off x="6866422" y="2918749"/>
              <a:ext cx="1048848" cy="163330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8000448" y="3329928"/>
              <a:ext cx="318051"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101" name="Group 100"/>
          <p:cNvGrpSpPr/>
          <p:nvPr/>
        </p:nvGrpSpPr>
        <p:grpSpPr>
          <a:xfrm>
            <a:off x="4590144" y="2918748"/>
            <a:ext cx="406400" cy="1716751"/>
            <a:chOff x="5834744" y="2802633"/>
            <a:chExt cx="406400" cy="1716751"/>
          </a:xfrm>
        </p:grpSpPr>
        <p:cxnSp>
          <p:nvCxnSpPr>
            <p:cNvPr id="102" name="Elbow Connector 101"/>
            <p:cNvCxnSpPr>
              <a:stCxn id="10" idx="1"/>
            </p:cNvCxnSpPr>
            <p:nvPr/>
          </p:nvCxnSpPr>
          <p:spPr>
            <a:xfrm rot="10800000" flipV="1">
              <a:off x="5834744" y="2802633"/>
              <a:ext cx="195065" cy="1716751"/>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03" name="TextBox 102"/>
            <p:cNvSpPr txBox="1"/>
            <p:nvPr/>
          </p:nvSpPr>
          <p:spPr>
            <a:xfrm>
              <a:off x="5939751" y="3465999"/>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7"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Near-line Processing</a:t>
            </a:r>
            <a:endParaRPr lang="en-US" dirty="0"/>
          </a:p>
        </p:txBody>
      </p:sp>
      <p:sp>
        <p:nvSpPr>
          <p:cNvPr id="3" name="Content Placeholder 2"/>
          <p:cNvSpPr>
            <a:spLocks noGrp="1"/>
          </p:cNvSpPr>
          <p:nvPr>
            <p:ph idx="1"/>
          </p:nvPr>
        </p:nvSpPr>
        <p:spPr>
          <a:xfrm>
            <a:off x="457200" y="1331881"/>
            <a:ext cx="3171371" cy="4754563"/>
          </a:xfrm>
        </p:spPr>
        <p:txBody>
          <a:bodyPr/>
          <a:lstStyle/>
          <a:p>
            <a:r>
              <a:rPr lang="en-US" dirty="0" smtClean="0"/>
              <a:t>Description</a:t>
            </a:r>
          </a:p>
          <a:p>
            <a:pPr lvl="1"/>
            <a:r>
              <a:rPr lang="en-US" dirty="0" smtClean="0"/>
              <a:t>Talent match</a:t>
            </a:r>
          </a:p>
          <a:p>
            <a:pPr lvl="1"/>
            <a:r>
              <a:rPr lang="en-US" dirty="0" smtClean="0"/>
              <a:t>Standardization/Canonization</a:t>
            </a:r>
          </a:p>
          <a:p>
            <a:r>
              <a:rPr lang="en-US" dirty="0" smtClean="0"/>
              <a:t>Requirements</a:t>
            </a:r>
          </a:p>
          <a:p>
            <a:pPr lvl="1"/>
            <a:r>
              <a:rPr lang="en-US" dirty="0" smtClean="0"/>
              <a:t>User-space visibility</a:t>
            </a:r>
          </a:p>
          <a:p>
            <a:pPr lvl="1"/>
            <a:r>
              <a:rPr lang="en-US" dirty="0" smtClean="0"/>
              <a:t>Timeline consistency</a:t>
            </a:r>
          </a:p>
          <a:p>
            <a:pPr lvl="1"/>
            <a:r>
              <a:rPr lang="en-US" dirty="0" smtClean="0"/>
              <a:t>Guaranteed delivery</a:t>
            </a:r>
          </a:p>
          <a:p>
            <a:pPr lvl="1"/>
            <a:r>
              <a:rPr lang="en-US" dirty="0" smtClean="0"/>
              <a:t>Low-latency</a:t>
            </a:r>
          </a:p>
          <a:p>
            <a:pPr lvl="1"/>
            <a:endParaRPr lang="en-US" dirty="0" smtClean="0"/>
          </a:p>
        </p:txBody>
      </p:sp>
      <p:sp>
        <p:nvSpPr>
          <p:cNvPr id="4" name="Slide Number Placeholder 3"/>
          <p:cNvSpPr>
            <a:spLocks noGrp="1"/>
          </p:cNvSpPr>
          <p:nvPr>
            <p:ph type="sldNum" sz="quarter" idx="12"/>
          </p:nvPr>
        </p:nvSpPr>
        <p:spPr/>
        <p:txBody>
          <a:bodyPr/>
          <a:lstStyle/>
          <a:p>
            <a:fld id="{75897B0D-BA2C-2244-86F3-025175B80EAC}" type="slidenum">
              <a:rPr lang="en-US" smtClean="0"/>
              <a:pPr/>
              <a:t>8</a:t>
            </a:fld>
            <a:endParaRPr lang="en-US" dirty="0"/>
          </a:p>
        </p:txBody>
      </p:sp>
      <p:sp>
        <p:nvSpPr>
          <p:cNvPr id="5" name="Can 4"/>
          <p:cNvSpPr/>
          <p:nvPr/>
        </p:nvSpPr>
        <p:spPr>
          <a:xfrm>
            <a:off x="3950622" y="2638010"/>
            <a:ext cx="1120307" cy="39351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Jobs</a:t>
            </a:r>
          </a:p>
        </p:txBody>
      </p:sp>
      <p:grpSp>
        <p:nvGrpSpPr>
          <p:cNvPr id="81" name="Group 80"/>
          <p:cNvGrpSpPr/>
          <p:nvPr/>
        </p:nvGrpSpPr>
        <p:grpSpPr>
          <a:xfrm>
            <a:off x="4510776" y="3031522"/>
            <a:ext cx="977426" cy="695299"/>
            <a:chOff x="4510776" y="2988284"/>
            <a:chExt cx="977426" cy="1529290"/>
          </a:xfrm>
        </p:grpSpPr>
        <p:sp>
          <p:nvSpPr>
            <p:cNvPr id="14" name="TextBox 13"/>
            <p:cNvSpPr txBox="1"/>
            <p:nvPr/>
          </p:nvSpPr>
          <p:spPr>
            <a:xfrm>
              <a:off x="4544786" y="3457262"/>
              <a:ext cx="771072" cy="10603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Job</a:t>
              </a:r>
              <a:endParaRPr lang="en-US" sz="1600" dirty="0" smtClean="0">
                <a:solidFill>
                  <a:schemeClr val="accent5"/>
                </a:solidFill>
                <a:latin typeface="Arial" pitchFamily="34" charset="0"/>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changes</a:t>
              </a:r>
            </a:p>
          </p:txBody>
        </p:sp>
        <p:cxnSp>
          <p:nvCxnSpPr>
            <p:cNvPr id="16" name="Shape 15"/>
            <p:cNvCxnSpPr>
              <a:stCxn id="5" idx="3"/>
            </p:cNvCxnSpPr>
            <p:nvPr/>
          </p:nvCxnSpPr>
          <p:spPr>
            <a:xfrm rot="16200000" flipH="1">
              <a:off x="4343700" y="3155360"/>
              <a:ext cx="1311578" cy="977426"/>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grpSp>
      <p:grpSp>
        <p:nvGrpSpPr>
          <p:cNvPr id="68" name="Group 67"/>
          <p:cNvGrpSpPr/>
          <p:nvPr/>
        </p:nvGrpSpPr>
        <p:grpSpPr>
          <a:xfrm>
            <a:off x="4510776" y="1696358"/>
            <a:ext cx="1285867" cy="941652"/>
            <a:chOff x="4510776" y="1696358"/>
            <a:chExt cx="1285867" cy="941652"/>
          </a:xfrm>
        </p:grpSpPr>
        <p:cxnSp>
          <p:nvCxnSpPr>
            <p:cNvPr id="10" name="Shape 9"/>
            <p:cNvCxnSpPr>
              <a:endCxn id="5" idx="1"/>
            </p:cNvCxnSpPr>
            <p:nvPr/>
          </p:nvCxnSpPr>
          <p:spPr>
            <a:xfrm rot="10800000" flipV="1">
              <a:off x="4510776" y="2026670"/>
              <a:ext cx="1267506" cy="61134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4" name="TextBox 53"/>
            <p:cNvSpPr txBox="1"/>
            <p:nvPr/>
          </p:nvSpPr>
          <p:spPr>
            <a:xfrm>
              <a:off x="4590143" y="1696358"/>
              <a:ext cx="1206500" cy="7620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Edit Job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Description</a:t>
              </a:r>
            </a:p>
          </p:txBody>
        </p:sp>
      </p:grpSp>
      <p:sp>
        <p:nvSpPr>
          <p:cNvPr id="71" name="Can 70"/>
          <p:cNvSpPr/>
          <p:nvPr/>
        </p:nvSpPr>
        <p:spPr>
          <a:xfrm>
            <a:off x="4592879" y="5141820"/>
            <a:ext cx="1120307" cy="44499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Profiles</a:t>
            </a:r>
          </a:p>
        </p:txBody>
      </p:sp>
      <p:sp>
        <p:nvSpPr>
          <p:cNvPr id="75" name="Rounded Rectangle 74"/>
          <p:cNvSpPr/>
          <p:nvPr/>
        </p:nvSpPr>
        <p:spPr>
          <a:xfrm>
            <a:off x="6883399" y="5085837"/>
            <a:ext cx="1832429" cy="5624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Standardization</a:t>
            </a:r>
            <a:endParaRPr lang="en-US" dirty="0"/>
          </a:p>
        </p:txBody>
      </p:sp>
      <p:grpSp>
        <p:nvGrpSpPr>
          <p:cNvPr id="90" name="Group 89"/>
          <p:cNvGrpSpPr/>
          <p:nvPr/>
        </p:nvGrpSpPr>
        <p:grpSpPr>
          <a:xfrm>
            <a:off x="3577991" y="5121092"/>
            <a:ext cx="1227853" cy="762000"/>
            <a:chOff x="3577991" y="5031803"/>
            <a:chExt cx="1227853" cy="762000"/>
          </a:xfrm>
        </p:grpSpPr>
        <p:cxnSp>
          <p:nvCxnSpPr>
            <p:cNvPr id="73" name="Elbow Connector 72"/>
            <p:cNvCxnSpPr>
              <a:endCxn id="71" idx="2"/>
            </p:cNvCxnSpPr>
            <p:nvPr/>
          </p:nvCxnSpPr>
          <p:spPr>
            <a:xfrm>
              <a:off x="3577991" y="5363899"/>
              <a:ext cx="1014888" cy="41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89" name="TextBox 88"/>
            <p:cNvSpPr txBox="1"/>
            <p:nvPr/>
          </p:nvSpPr>
          <p:spPr>
            <a:xfrm>
              <a:off x="3599344" y="5031803"/>
              <a:ext cx="1206500" cy="7620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Add</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Position</a:t>
              </a:r>
            </a:p>
          </p:txBody>
        </p:sp>
      </p:grpSp>
      <p:grpSp>
        <p:nvGrpSpPr>
          <p:cNvPr id="94" name="Group 93"/>
          <p:cNvGrpSpPr/>
          <p:nvPr/>
        </p:nvGrpSpPr>
        <p:grpSpPr>
          <a:xfrm>
            <a:off x="5713186" y="4984233"/>
            <a:ext cx="1340756" cy="762000"/>
            <a:chOff x="5713186" y="4894944"/>
            <a:chExt cx="1340756" cy="762000"/>
          </a:xfrm>
        </p:grpSpPr>
        <p:cxnSp>
          <p:nvCxnSpPr>
            <p:cNvPr id="77" name="Elbow Connector 76"/>
            <p:cNvCxnSpPr>
              <a:stCxn id="71" idx="4"/>
              <a:endCxn id="75" idx="1"/>
            </p:cNvCxnSpPr>
            <p:nvPr/>
          </p:nvCxnSpPr>
          <p:spPr>
            <a:xfrm>
              <a:off x="5713186" y="5265107"/>
              <a:ext cx="1170213" cy="2734"/>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91" name="TextBox 90"/>
            <p:cNvSpPr txBox="1"/>
            <p:nvPr/>
          </p:nvSpPr>
          <p:spPr>
            <a:xfrm>
              <a:off x="5847442" y="4894944"/>
              <a:ext cx="1206500" cy="7620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solidFill>
                    <a:schemeClr val="accent5"/>
                  </a:solidFill>
                  <a:latin typeface="Arial" pitchFamily="34" charset="0"/>
                  <a:cs typeface="Arial" pitchFamily="34" charset="0"/>
                </a:rPr>
                <a:t>c</a:t>
              </a:r>
              <a:r>
                <a:rPr kumimoji="0" lang="en-US" b="0" i="0" u="none" strike="noStrike" kern="1200" cap="none" spc="0" normalizeH="0" baseline="0" noProof="0" dirty="0" err="1" smtClean="0">
                  <a:ln>
                    <a:noFill/>
                  </a:ln>
                  <a:solidFill>
                    <a:schemeClr val="accent5"/>
                  </a:solidFill>
                  <a:effectLst/>
                  <a:uLnTx/>
                  <a:uFillTx/>
                  <a:latin typeface="Arial" pitchFamily="34" charset="0"/>
                  <a:ea typeface="+mn-ea"/>
                  <a:cs typeface="Arial" pitchFamily="34" charset="0"/>
                </a:rPr>
                <a:t>hanges</a:t>
              </a:r>
              <a:endParaRPr kumimoji="0" lang="en-US"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96" name="Group 95"/>
          <p:cNvGrpSpPr/>
          <p:nvPr/>
        </p:nvGrpSpPr>
        <p:grpSpPr>
          <a:xfrm>
            <a:off x="5153033" y="5532447"/>
            <a:ext cx="2646581" cy="762000"/>
            <a:chOff x="5153033" y="5532447"/>
            <a:chExt cx="2646581" cy="762000"/>
          </a:xfrm>
        </p:grpSpPr>
        <p:cxnSp>
          <p:nvCxnSpPr>
            <p:cNvPr id="80" name="Elbow Connector 79"/>
            <p:cNvCxnSpPr>
              <a:stCxn id="75" idx="2"/>
              <a:endCxn id="71" idx="3"/>
            </p:cNvCxnSpPr>
            <p:nvPr/>
          </p:nvCxnSpPr>
          <p:spPr>
            <a:xfrm rot="5400000" flipH="1">
              <a:off x="6445598" y="4294249"/>
              <a:ext cx="61452" cy="2646581"/>
            </a:xfrm>
            <a:prstGeom prst="bentConnector3">
              <a:avLst>
                <a:gd name="adj1" fmla="val -371998"/>
              </a:avLst>
            </a:prstGeom>
            <a:ln>
              <a:tailEnd type="arrow"/>
            </a:ln>
          </p:spPr>
          <p:style>
            <a:lnRef idx="2">
              <a:schemeClr val="accent3"/>
            </a:lnRef>
            <a:fillRef idx="0">
              <a:schemeClr val="accent3"/>
            </a:fillRef>
            <a:effectRef idx="1">
              <a:schemeClr val="accent3"/>
            </a:effectRef>
            <a:fontRef idx="minor">
              <a:schemeClr val="tx1"/>
            </a:fontRef>
          </p:style>
        </p:cxnSp>
        <p:sp>
          <p:nvSpPr>
            <p:cNvPr id="95" name="TextBox 94"/>
            <p:cNvSpPr txBox="1"/>
            <p:nvPr/>
          </p:nvSpPr>
          <p:spPr>
            <a:xfrm>
              <a:off x="5747657" y="5532447"/>
              <a:ext cx="1206500" cy="7620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noProof="0" dirty="0" smtClean="0">
                  <a:solidFill>
                    <a:srgbClr val="FE7328"/>
                  </a:solidFill>
                  <a:latin typeface="Arial" pitchFamily="34" charset="0"/>
                  <a:cs typeface="Arial" pitchFamily="34" charset="0"/>
                </a:rPr>
                <a:t>Standardized</a:t>
              </a:r>
              <a:endPar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rPr>
                <a:t>company</a:t>
              </a:r>
              <a:r>
                <a:rPr kumimoji="0" lang="en-US" sz="1600" b="0" i="0" u="none" strike="noStrike" kern="1200" cap="none" spc="0" normalizeH="0" noProof="0" dirty="0" smtClean="0">
                  <a:ln>
                    <a:noFill/>
                  </a:ln>
                  <a:solidFill>
                    <a:srgbClr val="FE7328"/>
                  </a:solidFill>
                  <a:effectLst/>
                  <a:uLnTx/>
                  <a:uFillTx/>
                  <a:latin typeface="Arial" pitchFamily="34" charset="0"/>
                  <a:ea typeface="+mn-ea"/>
                  <a:cs typeface="Arial" pitchFamily="34" charset="0"/>
                </a:rPr>
                <a:t> and position</a:t>
              </a:r>
              <a:endParaRPr kumimoji="0" lang="en-US" sz="1600" b="0" i="0" u="none" strike="noStrike" kern="1200" cap="none" spc="0" normalizeH="0" baseline="0" noProof="0" dirty="0" smtClean="0">
                <a:ln>
                  <a:noFill/>
                </a:ln>
                <a:solidFill>
                  <a:srgbClr val="FE7328"/>
                </a:solidFill>
                <a:effectLst/>
                <a:uLnTx/>
                <a:uFillTx/>
                <a:latin typeface="Arial" pitchFamily="34" charset="0"/>
                <a:ea typeface="+mn-ea"/>
                <a:cs typeface="Arial" pitchFamily="34" charset="0"/>
              </a:endParaRPr>
            </a:p>
          </p:txBody>
        </p:sp>
      </p:grpSp>
      <p:sp>
        <p:nvSpPr>
          <p:cNvPr id="98" name="Alternate Process 97"/>
          <p:cNvSpPr/>
          <p:nvPr/>
        </p:nvSpPr>
        <p:spPr>
          <a:xfrm rot="5400000">
            <a:off x="6126307" y="1468397"/>
            <a:ext cx="382813" cy="1084627"/>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CAP</a:t>
            </a:r>
            <a:endParaRPr lang="en-US" dirty="0"/>
          </a:p>
        </p:txBody>
      </p:sp>
      <p:sp>
        <p:nvSpPr>
          <p:cNvPr id="102" name="Alternate Process 101"/>
          <p:cNvSpPr/>
          <p:nvPr/>
        </p:nvSpPr>
        <p:spPr>
          <a:xfrm rot="5400000">
            <a:off x="5693284" y="3126194"/>
            <a:ext cx="407002" cy="81098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LIAR</a:t>
            </a:r>
            <a:endParaRPr lang="en-US" sz="1400" dirty="0"/>
          </a:p>
        </p:txBody>
      </p:sp>
      <p:cxnSp>
        <p:nvCxnSpPr>
          <p:cNvPr id="104" name="Shape 646"/>
          <p:cNvCxnSpPr>
            <a:stCxn id="102" idx="3"/>
            <a:endCxn id="109" idx="4"/>
          </p:cNvCxnSpPr>
          <p:nvPr/>
        </p:nvCxnSpPr>
        <p:spPr>
          <a:xfrm rot="16200000" flipH="1">
            <a:off x="7077944" y="2554027"/>
            <a:ext cx="6942" cy="2369261"/>
          </a:xfrm>
          <a:prstGeom prst="bentConnector3">
            <a:avLst>
              <a:gd name="adj1" fmla="val 6202694"/>
            </a:avLst>
          </a:prstGeom>
          <a:ln>
            <a:headEnd type="none"/>
            <a:tailEnd type="arrow"/>
          </a:ln>
        </p:spPr>
        <p:style>
          <a:lnRef idx="2">
            <a:schemeClr val="accent3"/>
          </a:lnRef>
          <a:fillRef idx="0">
            <a:schemeClr val="accent3"/>
          </a:fillRef>
          <a:effectRef idx="1">
            <a:schemeClr val="accent3"/>
          </a:effectRef>
          <a:fontRef idx="minor">
            <a:schemeClr val="tx1"/>
          </a:fontRef>
        </p:style>
      </p:cxnSp>
      <p:cxnSp>
        <p:nvCxnSpPr>
          <p:cNvPr id="106" name="Shape 688"/>
          <p:cNvCxnSpPr>
            <a:stCxn id="102" idx="3"/>
            <a:endCxn id="110" idx="4"/>
          </p:cNvCxnSpPr>
          <p:nvPr/>
        </p:nvCxnSpPr>
        <p:spPr>
          <a:xfrm rot="5400000" flipH="1" flipV="1">
            <a:off x="6503883" y="3105607"/>
            <a:ext cx="22482" cy="1236678"/>
          </a:xfrm>
          <a:prstGeom prst="bentConnector3">
            <a:avLst>
              <a:gd name="adj1" fmla="val -1915270"/>
            </a:avLst>
          </a:prstGeom>
          <a:ln>
            <a:headEnd type="none"/>
            <a:tailEnd type="arrow"/>
          </a:ln>
        </p:spPr>
        <p:style>
          <a:lnRef idx="2">
            <a:schemeClr val="accent3"/>
          </a:lnRef>
          <a:fillRef idx="0">
            <a:schemeClr val="accent3"/>
          </a:fillRef>
          <a:effectRef idx="1">
            <a:schemeClr val="accent3"/>
          </a:effectRef>
          <a:fontRef idx="minor">
            <a:schemeClr val="tx1"/>
          </a:fontRef>
        </p:style>
      </p:cxnSp>
      <p:sp>
        <p:nvSpPr>
          <p:cNvPr id="108" name="Alternate Process 107"/>
          <p:cNvSpPr/>
          <p:nvPr/>
        </p:nvSpPr>
        <p:spPr>
          <a:xfrm rot="5400000">
            <a:off x="-565150" y="4805806"/>
            <a:ext cx="382813" cy="1270002"/>
          </a:xfrm>
          <a:prstGeom prst="flowChartAlternateProcess">
            <a:avLst/>
          </a:prstGeom>
          <a:gradFill flip="none" rotWithShape="1">
            <a:gsLst>
              <a:gs pos="0">
                <a:schemeClr val="accent4">
                  <a:tint val="50000"/>
                  <a:satMod val="300000"/>
                  <a:alpha val="19000"/>
                </a:schemeClr>
              </a:gs>
              <a:gs pos="35000">
                <a:schemeClr val="accent4">
                  <a:tint val="37000"/>
                  <a:satMod val="300000"/>
                  <a:alpha val="19000"/>
                </a:schemeClr>
              </a:gs>
              <a:gs pos="100000">
                <a:schemeClr val="accent4">
                  <a:tint val="15000"/>
                  <a:satMod val="350000"/>
                  <a:alpha val="19000"/>
                </a:schemeClr>
              </a:gs>
            </a:gsLst>
            <a:lin ang="16200000" scaled="1"/>
            <a:tileRect/>
          </a:gradFill>
          <a:ln>
            <a:solidFill>
              <a:schemeClr val="accent4">
                <a:shade val="95000"/>
                <a:satMod val="105000"/>
                <a:alpha val="19000"/>
              </a:schemeClr>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solidFill>
                  <a:schemeClr val="bg2">
                    <a:lumMod val="75000"/>
                  </a:schemeClr>
                </a:solidFill>
              </a:rPr>
              <a:t>News</a:t>
            </a:r>
            <a:endParaRPr lang="en-US" dirty="0">
              <a:solidFill>
                <a:schemeClr val="bg2">
                  <a:lumMod val="75000"/>
                </a:schemeClr>
              </a:solidFill>
            </a:endParaRPr>
          </a:p>
        </p:txBody>
      </p:sp>
      <p:sp>
        <p:nvSpPr>
          <p:cNvPr id="109" name="Parallelogram 108"/>
          <p:cNvSpPr/>
          <p:nvPr/>
        </p:nvSpPr>
        <p:spPr>
          <a:xfrm>
            <a:off x="7865091" y="3330290"/>
            <a:ext cx="801909" cy="411839"/>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Jobs </a:t>
            </a:r>
            <a:r>
              <a:rPr lang="en-US" sz="1400" dirty="0" err="1" smtClean="0"/>
              <a:t>Recos</a:t>
            </a:r>
            <a:endParaRPr lang="en-US" sz="1400" dirty="0" smtClean="0"/>
          </a:p>
        </p:txBody>
      </p:sp>
      <p:sp>
        <p:nvSpPr>
          <p:cNvPr id="110" name="Parallelogram 109"/>
          <p:cNvSpPr/>
          <p:nvPr/>
        </p:nvSpPr>
        <p:spPr>
          <a:xfrm>
            <a:off x="6677173" y="3300866"/>
            <a:ext cx="912579" cy="411839"/>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Talent Matches</a:t>
            </a:r>
          </a:p>
        </p:txBody>
      </p:sp>
      <p:cxnSp>
        <p:nvCxnSpPr>
          <p:cNvPr id="111" name="Elbow Connector 1256"/>
          <p:cNvCxnSpPr>
            <a:stCxn id="110" idx="1"/>
            <a:endCxn id="98" idx="0"/>
          </p:cNvCxnSpPr>
          <p:nvPr/>
        </p:nvCxnSpPr>
        <p:spPr>
          <a:xfrm rot="16200000" flipV="1">
            <a:off x="6377408" y="2493331"/>
            <a:ext cx="1290155" cy="324915"/>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57" name="Alternate Process 156"/>
          <p:cNvSpPr/>
          <p:nvPr/>
        </p:nvSpPr>
        <p:spPr>
          <a:xfrm rot="5400000">
            <a:off x="8077147" y="1472466"/>
            <a:ext cx="382813" cy="1084627"/>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Home</a:t>
            </a:r>
            <a:endParaRPr lang="en-US" dirty="0"/>
          </a:p>
        </p:txBody>
      </p:sp>
      <p:cxnSp>
        <p:nvCxnSpPr>
          <p:cNvPr id="158" name="Elbow Connector 1256"/>
          <p:cNvCxnSpPr>
            <a:stCxn id="109" idx="0"/>
            <a:endCxn id="157" idx="3"/>
          </p:cNvCxnSpPr>
          <p:nvPr/>
        </p:nvCxnSpPr>
        <p:spPr>
          <a:xfrm rot="5400000" flipH="1" flipV="1">
            <a:off x="7705247" y="2766985"/>
            <a:ext cx="1124104" cy="2507"/>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62" name="Alternate Process 161"/>
          <p:cNvSpPr/>
          <p:nvPr/>
        </p:nvSpPr>
        <p:spPr>
          <a:xfrm rot="5400000">
            <a:off x="2756555" y="4730296"/>
            <a:ext cx="382813" cy="126093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163" name="TextBox 162"/>
          <p:cNvSpPr txBox="1"/>
          <p:nvPr/>
        </p:nvSpPr>
        <p:spPr>
          <a:xfrm>
            <a:off x="4227260" y="419035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0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4"/>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1" grpId="1" animBg="1"/>
      <p:bldP spid="75" grpId="0" animBg="1"/>
      <p:bldP spid="98" grpId="0" animBg="1"/>
      <p:bldP spid="102" grpId="0" animBg="1"/>
      <p:bldP spid="109" grpId="0" animBg="1"/>
      <p:bldP spid="110" grpId="0" animBg="1"/>
      <p:bldP spid="157" grpId="0" animBg="1"/>
      <p:bldP spid="162"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Summary of Requirements</a:t>
            </a:r>
            <a:endParaRPr lang="en-US" dirty="0"/>
          </a:p>
        </p:txBody>
      </p:sp>
      <p:sp>
        <p:nvSpPr>
          <p:cNvPr id="3" name="Content Placeholder 2"/>
          <p:cNvSpPr>
            <a:spLocks noGrp="1"/>
          </p:cNvSpPr>
          <p:nvPr>
            <p:ph idx="1"/>
          </p:nvPr>
        </p:nvSpPr>
        <p:spPr>
          <a:xfrm>
            <a:off x="457200" y="1331881"/>
            <a:ext cx="8229600" cy="2441833"/>
          </a:xfrm>
        </p:spPr>
        <p:txBody>
          <a:bodyPr/>
          <a:lstStyle/>
          <a:p>
            <a:r>
              <a:rPr lang="en-US" dirty="0" smtClean="0"/>
              <a:t>Timeline consistency</a:t>
            </a:r>
          </a:p>
          <a:p>
            <a:r>
              <a:rPr lang="en-US" dirty="0" smtClean="0"/>
              <a:t>Guaranteed delivery</a:t>
            </a:r>
          </a:p>
          <a:p>
            <a:r>
              <a:rPr lang="en-US" dirty="0" smtClean="0"/>
              <a:t>User-space visibility</a:t>
            </a:r>
          </a:p>
          <a:p>
            <a:r>
              <a:rPr lang="en-US" dirty="0" smtClean="0"/>
              <a:t>Low 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9</a:t>
            </a:fld>
            <a:endParaRPr lang="en-US" dirty="0"/>
          </a:p>
        </p:txBody>
      </p:sp>
      <p:sp>
        <p:nvSpPr>
          <p:cNvPr id="6" name="Content Placeholder 2"/>
          <p:cNvSpPr txBox="1">
            <a:spLocks/>
          </p:cNvSpPr>
          <p:nvPr/>
        </p:nvSpPr>
        <p:spPr>
          <a:xfrm>
            <a:off x="464457" y="3625138"/>
            <a:ext cx="8229600" cy="2441833"/>
          </a:xfrm>
          <a:prstGeom prst="rect">
            <a:avLst/>
          </a:prstGeom>
        </p:spPr>
        <p:txBody>
          <a:bodyPr vert="horz" lIns="0" tIns="45720" rIns="91440" bIns="45720" rtlCol="0">
            <a:normAutofit/>
          </a:bodyPr>
          <a:lstStyle/>
          <a:p>
            <a:pPr marL="342900" lvl="0" indent="-342900">
              <a:spcBef>
                <a:spcPct val="20000"/>
              </a:spcBef>
              <a:buClr>
                <a:schemeClr val="accent1"/>
              </a:buClr>
              <a:buFont typeface="Wingdings" pitchFamily="2" charset="2"/>
              <a:buChar char="§"/>
            </a:pPr>
            <a:r>
              <a:rPr lang="en-US" sz="2400" dirty="0" smtClean="0"/>
              <a:t>Schema versioning and migration</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Long look-back</a:t>
            </a:r>
            <a:endPar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400" baseline="0" dirty="0" smtClean="0">
                <a:latin typeface="Arial" pitchFamily="34" charset="0"/>
                <a:cs typeface="Arial" pitchFamily="34" charset="0"/>
              </a:rPr>
              <a:t>Partitioning</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LinkedIn_generic">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LinkedIn_org_logo">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36178</TotalTime>
  <Words>2813</Words>
  <Application>Microsoft Macintosh PowerPoint</Application>
  <PresentationFormat>On-screen Show (4:3)</PresentationFormat>
  <Paragraphs>474</Paragraphs>
  <Slides>23</Slides>
  <Notes>18</Notes>
  <HiddenSlides>0</HiddenSlides>
  <MMClips>0</MMClips>
  <ScaleCrop>false</ScaleCrop>
  <HeadingPairs>
    <vt:vector size="4" baseType="variant">
      <vt:variant>
        <vt:lpstr>Design Template</vt:lpstr>
      </vt:variant>
      <vt:variant>
        <vt:i4>2</vt:i4>
      </vt:variant>
      <vt:variant>
        <vt:lpstr>Slide Titles</vt:lpstr>
      </vt:variant>
      <vt:variant>
        <vt:i4>23</vt:i4>
      </vt:variant>
    </vt:vector>
  </HeadingPairs>
  <TitlesOfParts>
    <vt:vector size="25" baseType="lpstr">
      <vt:lpstr>LinkedIn_generic</vt:lpstr>
      <vt:lpstr>LinkedIn_org_logo</vt:lpstr>
      <vt:lpstr>Databus</vt:lpstr>
      <vt:lpstr>About LinkedIn</vt:lpstr>
      <vt:lpstr>Agenda</vt:lpstr>
      <vt:lpstr>Use Cases: Intro</vt:lpstr>
      <vt:lpstr>Use Case: External Indexes</vt:lpstr>
      <vt:lpstr>Use Case: View Materialization</vt:lpstr>
      <vt:lpstr>Use Case: Read Scaling</vt:lpstr>
      <vt:lpstr>Use Case: Near-line Processing</vt:lpstr>
      <vt:lpstr>Use Cases: Summary of Requirements</vt:lpstr>
      <vt:lpstr>Agenda</vt:lpstr>
      <vt:lpstr>High-Level Overview</vt:lpstr>
      <vt:lpstr>High-Level Overview</vt:lpstr>
      <vt:lpstr>Architecture</vt:lpstr>
      <vt:lpstr>Relay</vt:lpstr>
      <vt:lpstr>Bootstrap Server</vt:lpstr>
      <vt:lpstr>Bootstrap Server (cont.)</vt:lpstr>
      <vt:lpstr>Client Library</vt:lpstr>
      <vt:lpstr>Agenda</vt:lpstr>
      <vt:lpstr>Criteria</vt:lpstr>
      <vt:lpstr>Related Systems</vt:lpstr>
      <vt:lpstr>Agenda</vt:lpstr>
      <vt:lpstr>Conclusion</vt:lpstr>
      <vt:lpstr>Future Work</vt:lpstr>
    </vt:vector>
  </TitlesOfParts>
  <Company>LinkedIn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Chavdar Botev</cp:lastModifiedBy>
  <cp:revision>771</cp:revision>
  <cp:lastPrinted>2011-10-21T20:43:54Z</cp:lastPrinted>
  <dcterms:created xsi:type="dcterms:W3CDTF">2011-10-26T02:49:52Z</dcterms:created>
  <dcterms:modified xsi:type="dcterms:W3CDTF">2011-10-26T02:51:11Z</dcterms:modified>
</cp:coreProperties>
</file>