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61" r:id="rId1"/>
    <p:sldMasterId id="2147483733" r:id="rId2"/>
  </p:sldMasterIdLst>
  <p:notesMasterIdLst>
    <p:notesMasterId r:id="rId36"/>
  </p:notesMasterIdLst>
  <p:handoutMasterIdLst>
    <p:handoutMasterId r:id="rId37"/>
  </p:handoutMasterIdLst>
  <p:sldIdLst>
    <p:sldId id="429" r:id="rId3"/>
    <p:sldId id="431" r:id="rId4"/>
    <p:sldId id="469" r:id="rId5"/>
    <p:sldId id="488" r:id="rId6"/>
    <p:sldId id="441" r:id="rId7"/>
    <p:sldId id="470" r:id="rId8"/>
    <p:sldId id="471" r:id="rId9"/>
    <p:sldId id="489" r:id="rId10"/>
    <p:sldId id="472" r:id="rId11"/>
    <p:sldId id="475" r:id="rId12"/>
    <p:sldId id="473" r:id="rId13"/>
    <p:sldId id="476" r:id="rId14"/>
    <p:sldId id="490" r:id="rId15"/>
    <p:sldId id="477" r:id="rId16"/>
    <p:sldId id="478" r:id="rId17"/>
    <p:sldId id="504" r:id="rId18"/>
    <p:sldId id="492" r:id="rId19"/>
    <p:sldId id="493" r:id="rId20"/>
    <p:sldId id="494" r:id="rId21"/>
    <p:sldId id="491" r:id="rId22"/>
    <p:sldId id="485" r:id="rId23"/>
    <p:sldId id="486" r:id="rId24"/>
    <p:sldId id="487" r:id="rId25"/>
    <p:sldId id="496" r:id="rId26"/>
    <p:sldId id="497" r:id="rId27"/>
    <p:sldId id="502" r:id="rId28"/>
    <p:sldId id="503" r:id="rId29"/>
    <p:sldId id="484" r:id="rId30"/>
    <p:sldId id="501" r:id="rId31"/>
    <p:sldId id="498" r:id="rId32"/>
    <p:sldId id="499" r:id="rId33"/>
    <p:sldId id="500" r:id="rId34"/>
    <p:sldId id="49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43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6" autoAdjust="0"/>
    <p:restoredTop sz="77393" autoAdjust="0"/>
  </p:normalViewPr>
  <p:slideViewPr>
    <p:cSldViewPr snapToGrid="0">
      <p:cViewPr varScale="1">
        <p:scale>
          <a:sx n="115" d="100"/>
          <a:sy n="115" d="100"/>
        </p:scale>
        <p:origin x="-2504" y="-104"/>
      </p:cViewPr>
      <p:guideLst>
        <p:guide orient="horz" pos="4250"/>
        <p:guide pos="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latin typeface="Arial" pitchFamily="34" charset="0"/>
              </a:rPr>
              <a:pPr/>
              <a:t>11/10/11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11/10/11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7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-Point</a:t>
            </a:r>
            <a:r>
              <a:rPr lang="en-US" baseline="0" dirty="0" smtClean="0"/>
              <a:t> out differences in v1 (parts in orange) : </a:t>
            </a:r>
            <a:r>
              <a:rPr lang="en-US" baseline="0" dirty="0" err="1" smtClean="0"/>
              <a:t>onCheckpoint</a:t>
            </a:r>
            <a:r>
              <a:rPr lang="en-US" baseline="0" dirty="0" smtClean="0"/>
              <a:t>() – useful for saving progress while processing large windows.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in bootstrap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onRollback</a:t>
            </a:r>
            <a:r>
              <a:rPr lang="en-US" baseline="0" dirty="0" smtClean="0"/>
              <a:t> – explanation- when does this happen – an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onDataEvent</a:t>
            </a:r>
            <a:r>
              <a:rPr lang="en-US" baseline="0" dirty="0" smtClean="0"/>
              <a:t> – example – how to use the decoder.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-is </a:t>
            </a:r>
            <a:r>
              <a:rPr lang="en-US" baseline="0" dirty="0" err="1" smtClean="0"/>
              <a:t>onStartConsumption</a:t>
            </a:r>
            <a:r>
              <a:rPr lang="en-US" baseline="0" dirty="0" smtClean="0"/>
              <a:t> called on mastership? –only on mastership – consumers are instantiated – but not invoked callbacks unless they are ‘master’ – in a hot-standby situation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Parallelism -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</a:t>
            </a:r>
            <a:r>
              <a:rPr lang="en-US" baseline="0" dirty="0" smtClean="0"/>
              <a:t> make this brief.</a:t>
            </a:r>
          </a:p>
          <a:p>
            <a:r>
              <a:rPr lang="en-US" baseline="0" dirty="0" smtClean="0"/>
              <a:t>Should we talk about all the sources and clients?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Unclear.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8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</a:t>
            </a:r>
            <a:r>
              <a:rPr lang="en-US" dirty="0" err="1" smtClean="0"/>
              <a:t>infrastructur</a:t>
            </a:r>
            <a:r>
              <a:rPr lang="en-US" baseline="0" dirty="0" smtClean="0"/>
              <a:t> </a:t>
            </a:r>
            <a:r>
              <a:rPr lang="en-US" baseline="0" dirty="0" smtClean="0"/>
              <a:t>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Depict</a:t>
            </a:r>
            <a:r>
              <a:rPr lang="en-US" baseline="0" dirty="0" smtClean="0"/>
              <a:t> Client Library in the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itle 27"/>
          <p:cNvSpPr txBox="1">
            <a:spLocks/>
          </p:cNvSpPr>
          <p:nvPr userDrawn="1"/>
        </p:nvSpPr>
        <p:spPr>
          <a:xfrm>
            <a:off x="4536139" y="2903015"/>
            <a:ext cx="4246675" cy="73327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Recruiting Solutions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655267"/>
            <a:ext cx="3627244" cy="9038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PT_logo_small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21435" y="6459379"/>
            <a:ext cx="1090167" cy="269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76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7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1435" y="6459379"/>
            <a:ext cx="4006698" cy="320717"/>
            <a:chOff x="221435" y="6425275"/>
            <a:chExt cx="4006698" cy="320717"/>
          </a:xfrm>
        </p:grpSpPr>
        <p:pic>
          <p:nvPicPr>
            <p:cNvPr id="12" name="Picture 11" descr="PPT_logo_small.png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221435" y="6425275"/>
              <a:ext cx="1090167" cy="269905"/>
            </a:xfrm>
            <a:prstGeom prst="rect">
              <a:avLst/>
            </a:prstGeom>
          </p:spPr>
        </p:pic>
        <p:sp>
          <p:nvSpPr>
            <p:cNvPr id="10" name="Text Placeholder 7"/>
            <p:cNvSpPr txBox="1">
              <a:spLocks/>
            </p:cNvSpPr>
            <p:nvPr userDrawn="1"/>
          </p:nvSpPr>
          <p:spPr>
            <a:xfrm>
              <a:off x="1392858" y="6434842"/>
              <a:ext cx="2835275" cy="311150"/>
            </a:xfrm>
            <a:prstGeom prst="rect">
              <a:avLst/>
            </a:prstGeom>
          </p:spPr>
          <p:txBody>
            <a:bodyPr vert="horz" lIns="0" tIns="45720" rIns="91440" bIns="45720" rtlCol="0">
              <a:noAutofit/>
            </a:bodyPr>
            <a:lstStyle>
              <a:lvl1pPr>
                <a:buNone/>
                <a:defRPr sz="1000"/>
              </a:lvl1pPr>
              <a:lvl2pPr>
                <a:buNone/>
                <a:defRPr sz="1000"/>
              </a:lvl2pPr>
              <a:lvl3pPr>
                <a:buNone/>
                <a:defRPr sz="1000"/>
              </a:lvl3pPr>
              <a:lvl4pPr>
                <a:buNone/>
                <a:defRPr sz="1000"/>
              </a:lvl4pPr>
              <a:lvl5pPr>
                <a:buNone/>
                <a:defRPr sz="1000"/>
              </a:lvl5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Tech Talk, 09/21/2011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60" r:id="rId2"/>
    <p:sldLayoutId id="214748377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7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78" r:id="rId1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iwww.corp.linkedin.com/wiki/cf/display/ENGS/Databus+2.0+User+Guide" TargetMode="External"/><Relationship Id="rId3" Type="http://schemas.openxmlformats.org/officeDocument/2006/relationships/hyperlink" Target="https://iwww.corp.linkedin.com/wiki/cf/display/ENGS/Chapter+IV+-+Creating+a+Simple+Databus+2.0+Cli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ingraphs.prod.linkedin.com/dashboard/databus2_bizfollow_e2e" TargetMode="External"/><Relationship Id="rId3" Type="http://schemas.openxmlformats.org/officeDocument/2006/relationships/hyperlink" Target="http://esv4-monitor03.corp.linkedin.com:5001/dashboard/databus2_liar_e2e?fabrics=ela4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Databus2 Migration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Balaji</a:t>
            </a:r>
            <a:r>
              <a:rPr lang="en-US" dirty="0" smtClean="0"/>
              <a:t> </a:t>
            </a:r>
            <a:r>
              <a:rPr lang="en-US" dirty="0" err="1" smtClean="0"/>
              <a:t>Varadarajan</a:t>
            </a:r>
            <a:r>
              <a:rPr lang="en-US" dirty="0" smtClean="0"/>
              <a:t> , Sunil </a:t>
            </a:r>
            <a:r>
              <a:rPr lang="en-US" dirty="0" err="1" smtClean="0"/>
              <a:t>Nagaraj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LinkedIn Tech Talk, </a:t>
            </a:r>
            <a:r>
              <a:rPr lang="en-US" dirty="0" smtClean="0"/>
              <a:t>11/16/2011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7160" y="4447352"/>
            <a:ext cx="842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 </a:t>
            </a:r>
            <a:r>
              <a:rPr lang="en-US" sz="2400" i="1" dirty="0" smtClean="0"/>
              <a:t>System for </a:t>
            </a:r>
            <a:r>
              <a:rPr lang="en-US" sz="2400" i="1" dirty="0" smtClean="0"/>
              <a:t>Timeline Consistent </a:t>
            </a:r>
            <a:r>
              <a:rPr lang="en-US" sz="2400" i="1" dirty="0" smtClean="0"/>
              <a:t>Change Data Capture </a:t>
            </a:r>
            <a:endParaRPr lang="en-US" sz="2400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57" y="3734577"/>
            <a:ext cx="861392" cy="853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65" y="92650"/>
            <a:ext cx="8229600" cy="1005840"/>
          </a:xfrm>
        </p:spPr>
        <p:txBody>
          <a:bodyPr/>
          <a:lstStyle/>
          <a:p>
            <a:r>
              <a:rPr lang="en-US" dirty="0" smtClean="0"/>
              <a:t>How To Migrate –  Databus Consumer 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2696" y="203200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62261" y="2584175"/>
            <a:ext cx="1855305" cy="1258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 Client  API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6052" y="2723324"/>
            <a:ext cx="1866347" cy="1239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Event Callback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13653" y="1163985"/>
            <a:ext cx="1546087" cy="702364"/>
          </a:xfrm>
          <a:prstGeom prst="roundRect">
            <a:avLst/>
          </a:prstGeom>
          <a:solidFill>
            <a:schemeClr val="accent2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Consumers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10451" y="2643812"/>
            <a:ext cx="1866347" cy="1239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Event Callback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17" name="Elbow Connector 16"/>
          <p:cNvCxnSpPr>
            <a:stCxn id="12" idx="1"/>
            <a:endCxn id="11" idx="0"/>
          </p:cNvCxnSpPr>
          <p:nvPr/>
        </p:nvCxnSpPr>
        <p:spPr>
          <a:xfrm rot="10800000" flipV="1">
            <a:off x="1759227" y="1515166"/>
            <a:ext cx="1454427" cy="12081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7" idx="3"/>
            <a:endCxn id="9" idx="0"/>
          </p:cNvCxnSpPr>
          <p:nvPr/>
        </p:nvCxnSpPr>
        <p:spPr>
          <a:xfrm>
            <a:off x="6855792" y="1535045"/>
            <a:ext cx="234122" cy="10491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79218" y="4119218"/>
            <a:ext cx="2661478" cy="2054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r>
              <a:rPr lang="en-US" sz="1200" b="1" i="1" dirty="0" err="1" smtClean="0">
                <a:solidFill>
                  <a:schemeClr val="accent5"/>
                </a:solidFill>
              </a:rPr>
              <a:t>onStartConsumption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onStartDataEventSequence</a:t>
            </a:r>
            <a:r>
              <a:rPr lang="en-US" sz="1200" b="1" i="1" dirty="0">
                <a:solidFill>
                  <a:schemeClr val="accent5"/>
                </a:solidFill>
              </a:rPr>
              <a:t>(SCN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onStartSource</a:t>
            </a:r>
            <a:r>
              <a:rPr lang="en-US" sz="1200" b="1" i="1" dirty="0">
                <a:solidFill>
                  <a:schemeClr val="accent5"/>
                </a:solidFill>
              </a:rPr>
              <a:t>(Source, Schema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onDataEvent</a:t>
            </a:r>
            <a:r>
              <a:rPr lang="en-US" sz="1200" b="1" i="1" dirty="0" smtClean="0">
                <a:solidFill>
                  <a:schemeClr val="accent5"/>
                </a:solidFill>
              </a:rPr>
              <a:t>(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DbusEvent</a:t>
            </a:r>
            <a:r>
              <a:rPr lang="en-US" sz="1200" b="1" i="1" dirty="0" smtClean="0">
                <a:solidFill>
                  <a:schemeClr val="accent5"/>
                </a:solidFill>
              </a:rPr>
              <a:t>, </a:t>
            </a:r>
            <a:r>
              <a:rPr lang="en-US" sz="1200" b="1" i="1" dirty="0">
                <a:solidFill>
                  <a:schemeClr val="accent5"/>
                </a:solidFill>
              </a:rPr>
              <a:t>Decoder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onCheckPoint</a:t>
            </a:r>
            <a:r>
              <a:rPr lang="en-US" sz="1200" b="1" i="1" dirty="0">
                <a:solidFill>
                  <a:schemeClr val="accent5"/>
                </a:solidFill>
              </a:rPr>
              <a:t>(SCN)	</a:t>
            </a:r>
            <a:endParaRPr lang="en-US" sz="1200" b="1" i="1" dirty="0" smtClean="0">
              <a:solidFill>
                <a:schemeClr val="accent5"/>
              </a:solidFill>
            </a:endParaRP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onEndSource</a:t>
            </a:r>
            <a:r>
              <a:rPr lang="en-US" sz="1200" b="1" i="1" dirty="0">
                <a:solidFill>
                  <a:schemeClr val="accent5"/>
                </a:solidFill>
              </a:rPr>
              <a:t>(Source, Schema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onEndDataEventSequence</a:t>
            </a:r>
            <a:r>
              <a:rPr lang="en-US" sz="1200" b="1" i="1" dirty="0">
                <a:solidFill>
                  <a:schemeClr val="accent5"/>
                </a:solidFill>
              </a:rPr>
              <a:t>(SCN</a:t>
            </a:r>
            <a:r>
              <a:rPr lang="en-US" sz="1200" b="1" i="1" dirty="0" smtClean="0">
                <a:solidFill>
                  <a:schemeClr val="accent5"/>
                </a:solidFill>
              </a:rPr>
              <a:t>).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onEndConsumption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b="1" i="1" dirty="0">
                <a:solidFill>
                  <a:schemeClr val="accent5"/>
                </a:solidFill>
              </a:rPr>
              <a:t> </a:t>
            </a:r>
            <a:r>
              <a:rPr lang="en-US" sz="1200" b="1" i="1" dirty="0" err="1">
                <a:solidFill>
                  <a:schemeClr val="accent5"/>
                </a:solidFill>
              </a:rPr>
              <a:t>onError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err="1">
                <a:solidFill>
                  <a:schemeClr val="accent5"/>
                </a:solidFill>
              </a:rPr>
              <a:t>Throwable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onRollback</a:t>
            </a:r>
            <a:r>
              <a:rPr lang="en-US" sz="1200" b="1" i="1" dirty="0">
                <a:solidFill>
                  <a:schemeClr val="accent5"/>
                </a:solidFill>
              </a:rPr>
              <a:t>(SCN)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91652" y="3951357"/>
            <a:ext cx="4340087" cy="99612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subscribe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lang="en-US" sz="16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consumers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kumimoji="0" lang="en-US" sz="1600" b="1" i="1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ources,filter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start() ,</a:t>
            </a:r>
            <a:r>
              <a:rPr lang="en-US" sz="1600" b="1" i="1" noProof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startAsync</a:t>
            </a: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hutdown(), 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awaitShutdown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()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6800" y="5373757"/>
            <a:ext cx="1943652" cy="276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Elbow Connector 51"/>
          <p:cNvCxnSpPr>
            <a:stCxn id="12" idx="2"/>
            <a:endCxn id="13" idx="0"/>
          </p:cNvCxnSpPr>
          <p:nvPr/>
        </p:nvCxnSpPr>
        <p:spPr>
          <a:xfrm rot="5400000">
            <a:off x="3576430" y="2233544"/>
            <a:ext cx="777463" cy="43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00696" y="522356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75565" y="1921565"/>
            <a:ext cx="1292087" cy="51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4087" y="2009913"/>
            <a:ext cx="1524000" cy="47487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</a:t>
            </a:r>
            <a:endParaRPr kumimoji="0" lang="en-US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25704" y="1919357"/>
            <a:ext cx="1524000" cy="47487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uses</a:t>
            </a:r>
            <a:endParaRPr kumimoji="0" lang="en-US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33010" y="4832625"/>
            <a:ext cx="3006034" cy="1473201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configure()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-source URIs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hot standby clusters</a:t>
            </a:r>
            <a:endParaRPr lang="en-US" sz="1600" b="1" i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-resource specs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misc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failure/recovery 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params</a:t>
            </a:r>
            <a:endParaRPr lang="en-US" sz="1600" b="1" i="1" noProof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endParaRPr kumimoji="0" lang="en-US" sz="1600" b="1" i="1" u="none" strike="noStrike" kern="1200" cap="none" spc="0" normalizeH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304" y="4295913"/>
            <a:ext cx="2175566" cy="178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96348" y="2440609"/>
            <a:ext cx="7719391" cy="160130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309705" y="1183863"/>
            <a:ext cx="1546087" cy="702364"/>
          </a:xfrm>
          <a:prstGeom prst="roundRect">
            <a:avLst/>
          </a:prstGeom>
          <a:solidFill>
            <a:schemeClr val="accent2">
              <a:alpha val="55000"/>
            </a:scheme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Consumer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Startable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Elbow Connector 82"/>
          <p:cNvCxnSpPr>
            <a:stCxn id="77" idx="1"/>
            <a:endCxn id="12" idx="3"/>
          </p:cNvCxnSpPr>
          <p:nvPr/>
        </p:nvCxnSpPr>
        <p:spPr>
          <a:xfrm rot="10800000">
            <a:off x="4759741" y="1515167"/>
            <a:ext cx="549965" cy="19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8017" y="989496"/>
            <a:ext cx="1524000" cy="47487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b="1" i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has</a:t>
            </a:r>
            <a:endParaRPr kumimoji="0" lang="en-US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4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22" grpId="0"/>
      <p:bldP spid="30" grpId="0"/>
      <p:bldP spid="65" grpId="0"/>
      <p:bldP spid="66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Consumer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Migration Options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Convert v2 Databus Events to v1 Event</a:t>
            </a:r>
          </a:p>
          <a:p>
            <a:pPr lvl="1" indent="-342900"/>
            <a:r>
              <a:rPr lang="en-US" dirty="0" smtClean="0"/>
              <a:t>Requires implementation of fewest  v2 callbacks </a:t>
            </a:r>
            <a:endParaRPr lang="en-US" dirty="0"/>
          </a:p>
          <a:p>
            <a:pPr lvl="1"/>
            <a:r>
              <a:rPr lang="en-US" dirty="0" smtClean="0"/>
              <a:t>No rewrite of core application logic , merely implement a wrapper</a:t>
            </a:r>
          </a:p>
          <a:p>
            <a:pPr lvl="1"/>
            <a:r>
              <a:rPr lang="en-US" dirty="0" smtClean="0"/>
              <a:t>Cannot leverage consumer parallelism support easily </a:t>
            </a:r>
          </a:p>
          <a:p>
            <a:pPr lvl="1"/>
            <a:endParaRPr lang="en-US" dirty="0"/>
          </a:p>
          <a:p>
            <a:pPr marL="400050"/>
            <a:r>
              <a:rPr lang="en-US" dirty="0" smtClean="0"/>
              <a:t>Develop new processing logic built around v2 API</a:t>
            </a:r>
          </a:p>
          <a:p>
            <a:pPr marL="800100" lvl="1"/>
            <a:r>
              <a:rPr lang="en-US" dirty="0" smtClean="0"/>
              <a:t>Requires restructuring of event processing logic</a:t>
            </a:r>
          </a:p>
          <a:p>
            <a:pPr marL="857250" lvl="1" indent="-342900"/>
            <a:r>
              <a:rPr lang="en-US" dirty="0" smtClean="0"/>
              <a:t>Consumer can be made </a:t>
            </a:r>
            <a:r>
              <a:rPr lang="en-US" dirty="0" err="1" smtClean="0"/>
              <a:t>threadsafe</a:t>
            </a:r>
            <a:r>
              <a:rPr lang="en-US" dirty="0" smtClean="0"/>
              <a:t> to utilize parallelism</a:t>
            </a:r>
          </a:p>
          <a:p>
            <a:pPr marL="857250" lvl="1" indent="-342900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3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Deployment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5045" y="1144142"/>
            <a:ext cx="8366538" cy="4929771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Packaging</a:t>
            </a:r>
            <a:endParaRPr lang="en-US" sz="3400" dirty="0" smtClean="0"/>
          </a:p>
          <a:p>
            <a:pPr lvl="1"/>
            <a:r>
              <a:rPr lang="en-US" sz="2909" dirty="0" smtClean="0"/>
              <a:t>Dev Environment </a:t>
            </a:r>
          </a:p>
          <a:p>
            <a:pPr lvl="2"/>
            <a:r>
              <a:rPr lang="en-US" sz="2947" dirty="0" smtClean="0"/>
              <a:t>One WAR stub (databus2-dev) containing all databus2 </a:t>
            </a:r>
            <a:r>
              <a:rPr lang="en-US" sz="2947" dirty="0" smtClean="0"/>
              <a:t>WARs provided</a:t>
            </a:r>
          </a:p>
          <a:p>
            <a:pPr lvl="2"/>
            <a:r>
              <a:rPr lang="en-US" sz="2947" dirty="0" smtClean="0"/>
              <a:t>Consumers can bring up Databus2 components (relays , bootstrap servers) in </a:t>
            </a:r>
            <a:r>
              <a:rPr lang="en-US" sz="2947" dirty="0" err="1" smtClean="0"/>
              <a:t>dev</a:t>
            </a:r>
            <a:r>
              <a:rPr lang="en-US" sz="2947" dirty="0" smtClean="0"/>
              <a:t> using the WAR stub</a:t>
            </a:r>
            <a:endParaRPr lang="en-US" sz="2947" dirty="0" smtClean="0"/>
          </a:p>
          <a:p>
            <a:pPr lvl="1"/>
            <a:r>
              <a:rPr lang="en-US" sz="2909" dirty="0" smtClean="0"/>
              <a:t>Other Environments </a:t>
            </a:r>
          </a:p>
          <a:p>
            <a:pPr lvl="2"/>
            <a:r>
              <a:rPr lang="en-US" sz="2709" dirty="0" smtClean="0"/>
              <a:t>Centrally managed EI, BETA environments for your sources</a:t>
            </a:r>
          </a:p>
          <a:p>
            <a:pPr lvl="2"/>
            <a:r>
              <a:rPr lang="en-US" sz="2709" dirty="0"/>
              <a:t> </a:t>
            </a:r>
            <a:r>
              <a:rPr lang="en-US" sz="2709" dirty="0" smtClean="0"/>
              <a:t>[wiki link here]</a:t>
            </a:r>
          </a:p>
          <a:p>
            <a:endParaRPr lang="en-US" sz="3200" dirty="0" smtClean="0"/>
          </a:p>
          <a:p>
            <a:r>
              <a:rPr lang="en-US" sz="3200" dirty="0" smtClean="0"/>
              <a:t>Monitoring</a:t>
            </a:r>
          </a:p>
          <a:p>
            <a:pPr lvl="1"/>
            <a:r>
              <a:rPr lang="en-US" sz="2800" dirty="0" smtClean="0"/>
              <a:t>Databus </a:t>
            </a:r>
            <a:r>
              <a:rPr lang="en-US" sz="2800" dirty="0"/>
              <a:t>Client Library is integrated with </a:t>
            </a:r>
            <a:r>
              <a:rPr lang="en-US" sz="2800" dirty="0" err="1"/>
              <a:t>Autometrics</a:t>
            </a:r>
            <a:endParaRPr lang="en-US" sz="2800" dirty="0"/>
          </a:p>
          <a:p>
            <a:endParaRPr lang="en-US" sz="2909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521" y="4886277"/>
            <a:ext cx="7874000" cy="1090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 &lt;bean id="databus2ClientSensorFactory" class="</a:t>
            </a:r>
            <a:r>
              <a:rPr lang="en-US" sz="1000" dirty="0" err="1" smtClean="0">
                <a:solidFill>
                  <a:schemeClr val="tx1"/>
                </a:solidFill>
              </a:rPr>
              <a:t>com.linkedin.databus.client.DatabusClientSensorFactory</a:t>
            </a:r>
            <a:r>
              <a:rPr lang="en-US" sz="1000" dirty="0" smtClean="0">
                <a:solidFill>
                  <a:schemeClr val="tx1"/>
                </a:solidFill>
              </a:rPr>
              <a:t>" lazy-init="false"&gt;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    &lt;constructor-</a:t>
            </a:r>
            <a:r>
              <a:rPr lang="en-US" sz="1000" dirty="0" err="1" smtClean="0">
                <a:solidFill>
                  <a:schemeClr val="tx1"/>
                </a:solidFill>
              </a:rPr>
              <a:t>arg</a:t>
            </a:r>
            <a:r>
              <a:rPr lang="en-US" sz="1000" dirty="0" smtClean="0">
                <a:solidFill>
                  <a:schemeClr val="tx1"/>
                </a:solidFill>
              </a:rPr>
              <a:t> index="0" ref="</a:t>
            </a:r>
            <a:r>
              <a:rPr lang="en-US" sz="1000" dirty="0" err="1" smtClean="0">
                <a:solidFill>
                  <a:schemeClr val="tx1"/>
                </a:solidFill>
              </a:rPr>
              <a:t>sensorRegistry</a:t>
            </a:r>
            <a:r>
              <a:rPr lang="en-US" sz="1000" dirty="0" smtClean="0">
                <a:solidFill>
                  <a:schemeClr val="tx1"/>
                </a:solidFill>
              </a:rPr>
              <a:t>" type="</a:t>
            </a:r>
            <a:r>
              <a:rPr lang="en-US" sz="1000" dirty="0" err="1" smtClean="0">
                <a:solidFill>
                  <a:schemeClr val="tx1"/>
                </a:solidFill>
              </a:rPr>
              <a:t>com.linkedin.healthcheck.pub.spring.SensorRegistry</a:t>
            </a:r>
            <a:r>
              <a:rPr lang="en-US" sz="10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    &lt;constructor-</a:t>
            </a:r>
            <a:r>
              <a:rPr lang="en-US" sz="1000" dirty="0" err="1" smtClean="0">
                <a:solidFill>
                  <a:schemeClr val="tx1"/>
                </a:solidFill>
              </a:rPr>
              <a:t>arg</a:t>
            </a:r>
            <a:r>
              <a:rPr lang="en-US" sz="1000" dirty="0" smtClean="0">
                <a:solidFill>
                  <a:schemeClr val="tx1"/>
                </a:solidFill>
              </a:rPr>
              <a:t> index="1" ref="databus2Client" type="</a:t>
            </a:r>
            <a:r>
              <a:rPr lang="en-US" sz="1000" dirty="0" err="1" smtClean="0">
                <a:solidFill>
                  <a:schemeClr val="tx1"/>
                </a:solidFill>
              </a:rPr>
              <a:t>com.linkedin.databus.client.DatabusClientRunnable</a:t>
            </a:r>
            <a:r>
              <a:rPr lang="en-US" sz="10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&lt;/bean&gt;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1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Client Library : Closer Look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62261" y="2584175"/>
            <a:ext cx="1855305" cy="1258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 Client  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6052" y="2568715"/>
            <a:ext cx="1866347" cy="1239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Event Callback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41756" y="2577551"/>
            <a:ext cx="1866347" cy="1239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Event Callback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9218" y="4119218"/>
            <a:ext cx="2661478" cy="2054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r>
              <a:rPr lang="en-US" sz="1200" b="1" i="1" dirty="0" err="1" smtClean="0">
                <a:solidFill>
                  <a:schemeClr val="accent5"/>
                </a:solidFill>
              </a:rPr>
              <a:t>onStartConsumption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onStartDataEventSequence</a:t>
            </a:r>
            <a:r>
              <a:rPr lang="en-US" sz="1200" b="1" i="1" dirty="0">
                <a:solidFill>
                  <a:schemeClr val="accent5"/>
                </a:solidFill>
              </a:rPr>
              <a:t>(SCN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onStartSource</a:t>
            </a:r>
            <a:r>
              <a:rPr lang="en-US" sz="1200" b="1" i="1" dirty="0">
                <a:solidFill>
                  <a:schemeClr val="accent5"/>
                </a:solidFill>
              </a:rPr>
              <a:t>(Source, Schema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onDataEvent</a:t>
            </a:r>
            <a:r>
              <a:rPr lang="en-US" sz="1200" b="1" i="1" dirty="0" smtClean="0">
                <a:solidFill>
                  <a:schemeClr val="accent5"/>
                </a:solidFill>
              </a:rPr>
              <a:t>(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DbusEvent</a:t>
            </a:r>
            <a:r>
              <a:rPr lang="en-US" sz="1200" b="1" i="1" dirty="0" smtClean="0">
                <a:solidFill>
                  <a:schemeClr val="accent5"/>
                </a:solidFill>
              </a:rPr>
              <a:t>, </a:t>
            </a:r>
            <a:r>
              <a:rPr lang="en-US" sz="1200" b="1" i="1" dirty="0">
                <a:solidFill>
                  <a:schemeClr val="accent5"/>
                </a:solidFill>
              </a:rPr>
              <a:t>Decoder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onCheckPoint</a:t>
            </a:r>
            <a:r>
              <a:rPr lang="en-US" sz="1200" b="1" i="1" dirty="0">
                <a:solidFill>
                  <a:schemeClr val="accent5"/>
                </a:solidFill>
              </a:rPr>
              <a:t>(SCN)	</a:t>
            </a:r>
            <a:endParaRPr lang="en-US" sz="1200" b="1" i="1" dirty="0" smtClean="0">
              <a:solidFill>
                <a:schemeClr val="accent5"/>
              </a:solidFill>
            </a:endParaRP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onEndSource</a:t>
            </a:r>
            <a:r>
              <a:rPr lang="en-US" sz="1200" b="1" i="1" dirty="0">
                <a:solidFill>
                  <a:schemeClr val="accent5"/>
                </a:solidFill>
              </a:rPr>
              <a:t>(Source, Schema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onEndDataEventSequence</a:t>
            </a:r>
            <a:r>
              <a:rPr lang="en-US" sz="1200" b="1" i="1" dirty="0">
                <a:solidFill>
                  <a:schemeClr val="accent5"/>
                </a:solidFill>
              </a:rPr>
              <a:t>(SCN</a:t>
            </a:r>
            <a:r>
              <a:rPr lang="en-US" sz="1200" b="1" i="1" dirty="0" smtClean="0">
                <a:solidFill>
                  <a:schemeClr val="accent5"/>
                </a:solidFill>
              </a:rPr>
              <a:t>).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onEndConsumption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b="1" i="1" dirty="0">
                <a:solidFill>
                  <a:schemeClr val="accent5"/>
                </a:solidFill>
              </a:rPr>
              <a:t> </a:t>
            </a:r>
            <a:r>
              <a:rPr lang="en-US" sz="1200" b="1" i="1" dirty="0" err="1">
                <a:solidFill>
                  <a:schemeClr val="accent5"/>
                </a:solidFill>
              </a:rPr>
              <a:t>onError</a:t>
            </a:r>
            <a:r>
              <a:rPr lang="en-US" sz="1200" b="1" i="1" dirty="0">
                <a:solidFill>
                  <a:schemeClr val="accent5"/>
                </a:solidFill>
              </a:rPr>
              <a:t>(</a:t>
            </a:r>
            <a:r>
              <a:rPr lang="en-US" sz="1200" b="1" i="1" dirty="0" err="1">
                <a:solidFill>
                  <a:schemeClr val="accent5"/>
                </a:solidFill>
              </a:rPr>
              <a:t>Throwable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onRollback</a:t>
            </a:r>
            <a:r>
              <a:rPr lang="en-US" sz="1200" b="1" i="1" dirty="0">
                <a:solidFill>
                  <a:schemeClr val="accent5"/>
                </a:solidFill>
              </a:rPr>
              <a:t>(SCN)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782" y="3929270"/>
            <a:ext cx="3611217" cy="99612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kumimoji="0" lang="en-US" sz="1600" b="1" i="1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egister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sz="1600" b="1" i="1" noProof="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onsumer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kumimoji="0" lang="en-US" sz="1600" b="1" i="1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ources,</a:t>
            </a:r>
            <a:r>
              <a:rPr lang="en-US" sz="1600" b="1" i="1" noProof="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ilter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start() , </a:t>
            </a:r>
            <a:r>
              <a:rPr lang="en-US" sz="1600" b="1" i="1" noProof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startAsynchronously</a:t>
            </a: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b="1" i="1" noProof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hutdown</a:t>
            </a: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() ,</a:t>
            </a:r>
            <a:r>
              <a:rPr lang="en-US" sz="1600" b="1" i="1" noProof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awaitShutdown</a:t>
            </a: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()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5373757"/>
            <a:ext cx="1943652" cy="276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0696" y="522356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5966" y="4843668"/>
            <a:ext cx="3006034" cy="1506331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configure()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-source URIs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hot standby clusters</a:t>
            </a:r>
            <a:endParaRPr lang="en-US" sz="1600" b="1" i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-resource specs, </a:t>
            </a:r>
            <a:r>
              <a:rPr lang="en-US" sz="1600" b="1" i="1" noProof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deg</a:t>
            </a: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en-US" sz="1600" b="1" i="1" noProof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parall</a:t>
            </a:r>
            <a:endParaRPr lang="en-US" sz="1600" b="1" i="1" noProof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misc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failure/recovery 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params</a:t>
            </a:r>
            <a:endParaRPr lang="en-US" sz="1600" b="1" i="1" noProof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endParaRPr kumimoji="0" lang="en-US" sz="1600" b="1" i="1" u="none" strike="noStrike" kern="1200" cap="none" spc="0" normalizeH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304" y="4295913"/>
            <a:ext cx="2175566" cy="178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5739" y="1590261"/>
            <a:ext cx="7719391" cy="23853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3478" y="1833218"/>
            <a:ext cx="4958522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Databus Client Library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80"/>
            <a:ext cx="8229600" cy="1005840"/>
          </a:xfrm>
        </p:spPr>
        <p:txBody>
          <a:bodyPr/>
          <a:lstStyle/>
          <a:p>
            <a:r>
              <a:rPr lang="en-US" dirty="0" smtClean="0"/>
              <a:t>Databus Event Callback API and Execution Model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31881"/>
            <a:ext cx="8229600" cy="4754563"/>
          </a:xfrm>
        </p:spPr>
        <p:txBody>
          <a:bodyPr>
            <a:noAutofit/>
          </a:bodyPr>
          <a:lstStyle/>
          <a:p>
            <a:pPr marL="0" indent="0"/>
            <a:r>
              <a:rPr lang="en-US" sz="1800" dirty="0" smtClean="0"/>
              <a:t> </a:t>
            </a:r>
            <a:r>
              <a:rPr lang="en-US" sz="1200" b="1" dirty="0" err="1" smtClean="0"/>
              <a:t>onStartConsumption</a:t>
            </a:r>
            <a:r>
              <a:rPr lang="en-US" sz="1200" dirty="0" smtClean="0"/>
              <a:t>() </a:t>
            </a:r>
          </a:p>
          <a:p>
            <a:pPr marL="400050" lvl="1" indent="0"/>
            <a:r>
              <a:rPr lang="en-US" sz="1200" dirty="0" smtClean="0"/>
              <a:t>-consumer is started (called once)</a:t>
            </a:r>
            <a:endParaRPr lang="en-US" sz="1200" dirty="0" smtClean="0"/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onStartDataEventSequence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Start of an event window.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onStartSource</a:t>
            </a:r>
            <a:r>
              <a:rPr lang="en-US" sz="1200" dirty="0" err="1" smtClean="0"/>
              <a:t>(Source</a:t>
            </a:r>
            <a:r>
              <a:rPr lang="en-US" sz="1200" dirty="0" smtClean="0"/>
              <a:t>, Schema)</a:t>
            </a:r>
          </a:p>
          <a:p>
            <a:pPr marL="400050" lvl="1" indent="0"/>
            <a:r>
              <a:rPr lang="en-US" sz="1200" dirty="0" smtClean="0"/>
              <a:t>start of a new Databus source in a window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onDataEvent</a:t>
            </a:r>
            <a:r>
              <a:rPr lang="en-US" sz="1200" dirty="0" err="1" smtClean="0"/>
              <a:t>(DbusEvent</a:t>
            </a:r>
            <a:r>
              <a:rPr lang="en-US" sz="1200" dirty="0" smtClean="0"/>
              <a:t>, Decoder)</a:t>
            </a:r>
          </a:p>
          <a:p>
            <a:pPr marL="400050" lvl="1" indent="0"/>
            <a:r>
              <a:rPr lang="en-US" sz="1200" dirty="0" smtClean="0"/>
              <a:t>- A new data event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chemeClr val="accent3"/>
                </a:solidFill>
              </a:rPr>
              <a:t>onCheckPoint</a:t>
            </a:r>
            <a:r>
              <a:rPr lang="en-US" sz="1200" dirty="0" err="1" smtClean="0"/>
              <a:t>(SCN</a:t>
            </a:r>
            <a:r>
              <a:rPr lang="en-US" sz="1200" dirty="0" smtClean="0"/>
              <a:t>)	</a:t>
            </a:r>
          </a:p>
          <a:p>
            <a:pPr marL="400050" lvl="1" indent="0"/>
            <a:r>
              <a:rPr lang="en-US" sz="1200" dirty="0" smtClean="0"/>
              <a:t>Databus wants to persist a checkpoint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onEndSource</a:t>
            </a:r>
            <a:r>
              <a:rPr lang="en-US" sz="1200" dirty="0" err="1" smtClean="0"/>
              <a:t>(Source</a:t>
            </a:r>
            <a:r>
              <a:rPr lang="en-US" sz="1200" dirty="0" smtClean="0"/>
              <a:t>, Schema)</a:t>
            </a:r>
          </a:p>
          <a:p>
            <a:pPr marL="400050" lvl="1" indent="0"/>
            <a:r>
              <a:rPr lang="en-US" sz="1200" dirty="0" smtClean="0"/>
              <a:t>end of a Databus source in a window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onEndDataEventSequence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end of an event window.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onEndConsumption</a:t>
            </a:r>
            <a:r>
              <a:rPr lang="en-US" sz="1200" dirty="0" smtClean="0"/>
              <a:t>()</a:t>
            </a:r>
          </a:p>
          <a:p>
            <a:pPr marL="400050" lvl="1" indent="0"/>
            <a:r>
              <a:rPr lang="en-US" sz="1200" dirty="0" smtClean="0"/>
              <a:t>Consumer is stopped (called once)</a:t>
            </a:r>
            <a:endParaRPr lang="en-US" sz="1200" dirty="0" smtClean="0"/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chemeClr val="accent3"/>
                </a:solidFill>
              </a:rPr>
              <a:t>onError</a:t>
            </a:r>
            <a:r>
              <a:rPr lang="en-US" sz="1200" dirty="0" err="1" smtClean="0"/>
              <a:t>(Throwable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- on Error encountered by </a:t>
            </a:r>
            <a:r>
              <a:rPr lang="en-US" sz="1200" dirty="0" err="1" smtClean="0"/>
              <a:t>databus</a:t>
            </a:r>
            <a:r>
              <a:rPr lang="en-US" sz="1200" dirty="0" smtClean="0"/>
              <a:t> client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chemeClr val="accent3"/>
                </a:solidFill>
              </a:rPr>
              <a:t>onRollback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rollback to the specified SCN</a:t>
            </a:r>
          </a:p>
          <a:p>
            <a:pPr marL="0" indent="0"/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 </a:t>
            </a:r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8" name="Picture 7" descr="DatabusV2Ev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56" y="1298069"/>
            <a:ext cx="4974167" cy="4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9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Consumer -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81"/>
            <a:ext cx="3993322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Consumer should be thread-safe</a:t>
            </a:r>
          </a:p>
          <a:p>
            <a:endParaRPr lang="en-US" dirty="0" smtClean="0"/>
          </a:p>
          <a:p>
            <a:r>
              <a:rPr lang="en-US" dirty="0" smtClean="0"/>
              <a:t>Multiple threads of execution of consumer </a:t>
            </a:r>
          </a:p>
          <a:p>
            <a:pPr lvl="1"/>
            <a:r>
              <a:rPr lang="en-US" dirty="0" smtClean="0"/>
              <a:t>Degree of parallelism [size of </a:t>
            </a:r>
            <a:r>
              <a:rPr lang="en-US" dirty="0" err="1" smtClean="0"/>
              <a:t>threadpool</a:t>
            </a:r>
            <a:r>
              <a:rPr lang="en-US" dirty="0" smtClean="0"/>
              <a:t>] specified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Parallelism achieved when processing data events within an event window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onStartSeq,onEndSeq,onStart</a:t>
            </a:r>
            <a:r>
              <a:rPr lang="en-US" dirty="0" smtClean="0"/>
              <a:t>/</a:t>
            </a:r>
            <a:r>
              <a:rPr lang="en-US" dirty="0" err="1" smtClean="0"/>
              <a:t>onEndSource</a:t>
            </a:r>
            <a:r>
              <a:rPr lang="en-US" dirty="0" smtClean="0"/>
              <a:t> invoked for all threads </a:t>
            </a:r>
          </a:p>
          <a:p>
            <a:endParaRPr lang="en-US" dirty="0" smtClean="0"/>
          </a:p>
          <a:p>
            <a:r>
              <a:rPr lang="en-US" dirty="0" smtClean="0"/>
              <a:t>Barrier  on </a:t>
            </a:r>
            <a:r>
              <a:rPr lang="en-US" dirty="0" err="1" smtClean="0"/>
              <a:t>onStart</a:t>
            </a:r>
            <a:r>
              <a:rPr lang="en-US" dirty="0" smtClean="0"/>
              <a:t> and </a:t>
            </a:r>
            <a:r>
              <a:rPr lang="en-US" dirty="0" err="1" smtClean="0"/>
              <a:t>onEndSource</a:t>
            </a:r>
            <a:r>
              <a:rPr lang="en-US" dirty="0" smtClean="0"/>
              <a:t> for all threads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957" y="1126435"/>
            <a:ext cx="4337623" cy="50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Client :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81"/>
            <a:ext cx="8229600" cy="48855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register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Consumer</a:t>
            </a:r>
            <a:r>
              <a:rPr lang="en-US" dirty="0" smtClean="0"/>
              <a:t>, </a:t>
            </a:r>
            <a:r>
              <a:rPr lang="en-US" i="1" dirty="0" smtClean="0"/>
              <a:t>Source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Subscribe to source and provide pointer to processing logic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register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Consumer</a:t>
            </a:r>
            <a:r>
              <a:rPr lang="en-US" dirty="0" err="1" smtClean="0"/>
              <a:t>,</a:t>
            </a:r>
            <a:r>
              <a:rPr lang="en-US" i="1" dirty="0" err="1" smtClean="0"/>
              <a:t>Source</a:t>
            </a:r>
            <a:r>
              <a:rPr lang="en-US" dirty="0" err="1" smtClean="0"/>
              <a:t>,</a:t>
            </a:r>
            <a:r>
              <a:rPr lang="en-US" i="1" dirty="0" err="1" smtClean="0"/>
              <a:t>Filters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Subscribe , but define filters (partition-id) at source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start</a:t>
            </a:r>
            <a:r>
              <a:rPr lang="en-US" dirty="0" smtClean="0"/>
              <a:t>() 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startAsynchronously</a:t>
            </a:r>
            <a:r>
              <a:rPr lang="en-US" dirty="0" smtClean="0"/>
              <a:t> </a:t>
            </a:r>
            <a:r>
              <a:rPr lang="en-US" dirty="0"/>
              <a:t>register</a:t>
            </a:r>
            <a:endParaRPr lang="en-US" dirty="0" smtClean="0"/>
          </a:p>
          <a:p>
            <a:pPr lvl="1"/>
            <a:r>
              <a:rPr lang="en-US" dirty="0" smtClean="0"/>
              <a:t>Starts the http client , connects to relevant databus2 event stream</a:t>
            </a:r>
          </a:p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hutdown</a:t>
            </a:r>
            <a:r>
              <a:rPr lang="en-US" dirty="0" smtClean="0"/>
              <a:t>()  , </a:t>
            </a:r>
            <a:r>
              <a:rPr lang="en-US" dirty="0" err="1" smtClean="0"/>
              <a:t>awaitShutdown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Stops the consumer and client, wait until all processing stops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configure</a:t>
            </a:r>
            <a:r>
              <a:rPr lang="en-US" dirty="0" smtClean="0"/>
              <a:t>()</a:t>
            </a:r>
          </a:p>
          <a:p>
            <a:pPr lvl="1"/>
            <a:r>
              <a:rPr lang="en-US" i="1" dirty="0" smtClean="0"/>
              <a:t>checkpoint type </a:t>
            </a:r>
            <a:r>
              <a:rPr lang="en-US" dirty="0" smtClean="0"/>
              <a:t>: Progress saved on file or centrally in zookeeper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heckpoint </a:t>
            </a:r>
            <a:r>
              <a:rPr lang="en-US" i="1" dirty="0" err="1" smtClean="0"/>
              <a:t>freq</a:t>
            </a:r>
            <a:r>
              <a:rPr lang="en-US" i="1" dirty="0" smtClean="0"/>
              <a:t> </a:t>
            </a:r>
            <a:r>
              <a:rPr lang="en-US" dirty="0" smtClean="0"/>
              <a:t>: For large windows, save progress periodically</a:t>
            </a:r>
          </a:p>
          <a:p>
            <a:pPr lvl="1"/>
            <a:r>
              <a:rPr lang="en-US" i="1" dirty="0" smtClean="0"/>
              <a:t> optional bootstrap </a:t>
            </a:r>
            <a:r>
              <a:rPr lang="en-US" dirty="0" smtClean="0"/>
              <a:t>: Don’t rely on bootstrap at all !</a:t>
            </a:r>
          </a:p>
          <a:p>
            <a:pPr lvl="1"/>
            <a:r>
              <a:rPr lang="en-US" i="1" dirty="0"/>
              <a:t>h</a:t>
            </a:r>
            <a:r>
              <a:rPr lang="en-US" i="1" dirty="0" smtClean="0"/>
              <a:t>ot standby cluster  </a:t>
            </a:r>
            <a:r>
              <a:rPr lang="en-US" dirty="0" smtClean="0"/>
              <a:t>: Part of a “one-active , n-standby” group 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onsumer parallelism </a:t>
            </a:r>
            <a:r>
              <a:rPr lang="en-US" dirty="0" smtClean="0"/>
              <a:t>: number of concurrent executions of data event processing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Migration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4208" b="24208"/>
          <a:stretch>
            <a:fillRect/>
          </a:stretch>
        </p:blipFill>
        <p:spPr>
          <a:xfrm>
            <a:off x="4549913" y="1766957"/>
            <a:ext cx="4203146" cy="3855662"/>
          </a:xfrm>
        </p:spPr>
      </p:pic>
    </p:spTree>
    <p:extLst>
      <p:ext uri="{BB962C8B-B14F-4D97-AF65-F5344CB8AC3E}">
        <p14:creationId xmlns:p14="http://schemas.microsoft.com/office/powerpoint/2010/main" val="262835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Migration Patterns – The Big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Databus V1 writes to store/index</a:t>
            </a:r>
          </a:p>
          <a:p>
            <a:endParaRPr lang="en-US" dirty="0" smtClean="0"/>
          </a:p>
          <a:p>
            <a:r>
              <a:rPr lang="en-US" dirty="0" smtClean="0"/>
              <a:t>Start Databus v2 writes to store/index</a:t>
            </a:r>
          </a:p>
          <a:p>
            <a:endParaRPr lang="en-US" dirty="0" smtClean="0"/>
          </a:p>
          <a:p>
            <a:r>
              <a:rPr lang="en-US" dirty="0" smtClean="0"/>
              <a:t>No bootstrap required for V2</a:t>
            </a:r>
          </a:p>
          <a:p>
            <a:endParaRPr lang="en-US" dirty="0" smtClean="0"/>
          </a:p>
          <a:p>
            <a:r>
              <a:rPr lang="en-US" dirty="0" smtClean="0"/>
              <a:t>Reads occur from original store through the switch.</a:t>
            </a:r>
          </a:p>
          <a:p>
            <a:pPr lvl="1"/>
            <a:r>
              <a:rPr lang="en-US" dirty="0" smtClean="0"/>
              <a:t>Callers can live with stale data for a while</a:t>
            </a:r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More risk , less capacity requirements from both application and </a:t>
            </a:r>
            <a:r>
              <a:rPr lang="en-US" b="1" i="1" dirty="0" err="1" smtClean="0"/>
              <a:t>databus</a:t>
            </a:r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43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Migration Patterns – The V2 Replica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 new store using Databus V2 </a:t>
            </a:r>
          </a:p>
          <a:p>
            <a:endParaRPr lang="en-US" dirty="0" smtClean="0"/>
          </a:p>
          <a:p>
            <a:r>
              <a:rPr lang="en-US" dirty="0" smtClean="0"/>
              <a:t>Prove V2 store is equivalent to V1 store</a:t>
            </a:r>
          </a:p>
          <a:p>
            <a:endParaRPr lang="en-US" dirty="0" smtClean="0"/>
          </a:p>
          <a:p>
            <a:r>
              <a:rPr lang="en-US" dirty="0" smtClean="0"/>
              <a:t>Switch read traffic to V2 store</a:t>
            </a:r>
          </a:p>
          <a:p>
            <a:endParaRPr lang="en-US" dirty="0" smtClean="0"/>
          </a:p>
          <a:p>
            <a:r>
              <a:rPr lang="en-US" dirty="0" smtClean="0"/>
              <a:t>Disable and decommission V1 store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 smtClean="0"/>
              <a:t>Less risk, more capacity needs, effort to validate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5243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Databus V2 System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Why Migrate</a:t>
            </a:r>
            <a:r>
              <a:rPr lang="en-US" sz="2000" dirty="0" smtClean="0"/>
              <a:t>?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How to Migrate to</a:t>
            </a:r>
            <a:r>
              <a:rPr lang="en-US" sz="2000" dirty="0" smtClean="0"/>
              <a:t> </a:t>
            </a:r>
            <a:r>
              <a:rPr lang="en-US" sz="2000" b="1" i="1" dirty="0" smtClean="0"/>
              <a:t>Databus V2</a:t>
            </a:r>
            <a:r>
              <a:rPr lang="en-US" sz="2000" dirty="0" smtClean="0"/>
              <a:t>?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i="1" dirty="0" smtClean="0"/>
              <a:t>Databus V2 Consumer Development</a:t>
            </a:r>
          </a:p>
          <a:p>
            <a:pPr marL="0" indent="0">
              <a:buNone/>
            </a:pPr>
            <a:endParaRPr lang="en-US" sz="2000" b="1" i="1" dirty="0" smtClean="0"/>
          </a:p>
          <a:p>
            <a:r>
              <a:rPr lang="en-US" sz="2000" b="1" i="1" dirty="0" smtClean="0"/>
              <a:t>Migration Patterns</a:t>
            </a:r>
          </a:p>
          <a:p>
            <a:endParaRPr lang="en-US" sz="2000" b="1" i="1" dirty="0"/>
          </a:p>
          <a:p>
            <a:r>
              <a:rPr lang="en-US" sz="2000" b="1" i="1" dirty="0" smtClean="0"/>
              <a:t>Pilots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Program : The early adopters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Liar</a:t>
            </a:r>
          </a:p>
          <a:p>
            <a:endParaRPr lang="en-US" dirty="0"/>
          </a:p>
          <a:p>
            <a:r>
              <a:rPr lang="en-US" dirty="0" smtClean="0"/>
              <a:t>Bizfollow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77" y="1501913"/>
            <a:ext cx="4100587" cy="45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635631"/>
          </a:xfrm>
        </p:spPr>
        <p:txBody>
          <a:bodyPr anchor="t" anchorCtr="0"/>
          <a:lstStyle/>
          <a:p>
            <a:r>
              <a:rPr lang="en-US" dirty="0" smtClean="0"/>
              <a:t>Pilot</a:t>
            </a:r>
            <a:r>
              <a:rPr lang="en-US" dirty="0" smtClean="0"/>
              <a:t>: </a:t>
            </a:r>
            <a:r>
              <a:rPr lang="en-US" dirty="0" smtClean="0"/>
              <a:t>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643"/>
            <a:ext cx="8229600" cy="51998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136" y="1018440"/>
            <a:ext cx="4073317" cy="32590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Sources</a:t>
            </a:r>
            <a:r>
              <a:rPr lang="en-US" sz="1000" b="1" dirty="0" smtClean="0">
                <a:solidFill>
                  <a:schemeClr val="tx1"/>
                </a:solidFill>
              </a:rPr>
              <a:t>:</a:t>
            </a:r>
          </a:p>
          <a:p>
            <a:pPr marL="400050" lvl="1" indent="0"/>
            <a:r>
              <a:rPr lang="en-US" sz="1200" dirty="0" smtClean="0">
                <a:solidFill>
                  <a:schemeClr val="tx1"/>
                </a:solidFill>
              </a:rPr>
              <a:t> LIAR Job Relay</a:t>
            </a:r>
          </a:p>
          <a:p>
            <a:pPr marL="400050" lvl="1" indent="0"/>
            <a:r>
              <a:rPr lang="en-US" sz="1200" dirty="0" smtClean="0">
                <a:solidFill>
                  <a:schemeClr val="tx1"/>
                </a:solidFill>
              </a:rPr>
              <a:t> LIAR Member Relay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Services</a:t>
            </a:r>
            <a:r>
              <a:rPr lang="en-US" sz="1000" dirty="0" smtClean="0">
                <a:solidFill>
                  <a:schemeClr val="tx1"/>
                </a:solidFill>
              </a:rPr>
              <a:t>:</a:t>
            </a:r>
          </a:p>
          <a:p>
            <a:pPr marL="400050" lvl="1" indent="0"/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LIAR Job Recommendation  (LIAR Job Relay)</a:t>
            </a:r>
          </a:p>
          <a:p>
            <a:pPr marL="400050" lvl="1" indent="0"/>
            <a:r>
              <a:rPr lang="en-US" sz="1200" dirty="0" smtClean="0">
                <a:solidFill>
                  <a:schemeClr val="tx1"/>
                </a:solidFill>
              </a:rPr>
              <a:t> LIAR Member Search (LIAR Member Relay)</a:t>
            </a:r>
          </a:p>
          <a:p>
            <a:pPr marL="400050" lvl="1" indent="0"/>
            <a:r>
              <a:rPr lang="en-US" sz="1200" dirty="0" smtClean="0">
                <a:solidFill>
                  <a:schemeClr val="tx1"/>
                </a:solidFill>
              </a:rPr>
              <a:t> LIAR App  (LIAR Job Relay)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2139" y="1039042"/>
            <a:ext cx="3746506" cy="32590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Characteristics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- Number Of Clients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Job Recommendation ( 8 )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Member Search (96)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Application (11)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- Number Of Rows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Job Relay (15M rows)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Member Relay ( 100M rows)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- Row Size 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Job Relay  (22 bytes)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ember Relay (18 bytes)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- Event Rate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Job Relay ( 1 – 2 </a:t>
            </a:r>
            <a:r>
              <a:rPr lang="en-US" sz="1200" dirty="0" err="1" smtClean="0">
                <a:solidFill>
                  <a:schemeClr val="tx1"/>
                </a:solidFill>
              </a:rPr>
              <a:t>eps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marL="800100" lvl="2" indent="0"/>
            <a:r>
              <a:rPr lang="en-US" sz="1200" dirty="0" smtClean="0">
                <a:solidFill>
                  <a:schemeClr val="tx1"/>
                </a:solidFill>
              </a:rPr>
              <a:t> LIAR Member Relay (60 </a:t>
            </a:r>
            <a:r>
              <a:rPr lang="en-US" sz="1200" dirty="0" err="1" smtClean="0">
                <a:solidFill>
                  <a:schemeClr val="tx1"/>
                </a:solidFill>
              </a:rPr>
              <a:t>eps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0309" y="4600956"/>
            <a:ext cx="6888701" cy="14617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Features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marL="400050" lvl="1" indent="0" algn="ctr"/>
            <a:r>
              <a:rPr lang="en-US" sz="1200" dirty="0" smtClean="0">
                <a:solidFill>
                  <a:schemeClr val="tx1"/>
                </a:solidFill>
              </a:rPr>
              <a:t>Server side Filtering for Liar Member Search and Liar App services</a:t>
            </a:r>
          </a:p>
          <a:p>
            <a:pPr marL="400050" lvl="1" indent="0" algn="ctr"/>
            <a:r>
              <a:rPr lang="en-US" sz="1200" dirty="0" smtClean="0">
                <a:solidFill>
                  <a:schemeClr val="tx1"/>
                </a:solidFill>
              </a:rPr>
              <a:t> Stream from Latest Window on client  falling off  for Liar App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6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078659"/>
            <a:ext cx="2887133" cy="22395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EV1 -&gt; Partition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EV2 -&gt; Partition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EV31 -&gt; Partition 31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2707590"/>
            <a:ext cx="821437" cy="913386"/>
          </a:xfrm>
          <a:prstGeom prst="ca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Oracle </a:t>
            </a:r>
            <a:r>
              <a:rPr lang="en-US" sz="1000" b="1" dirty="0">
                <a:solidFill>
                  <a:schemeClr val="tx1"/>
                </a:solidFill>
              </a:rPr>
              <a:t>DB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297548" y="2814564"/>
            <a:ext cx="2152792" cy="303973"/>
            <a:chOff x="1063048" y="2948064"/>
            <a:chExt cx="1909202" cy="303973"/>
          </a:xfrm>
        </p:grpSpPr>
        <p:sp>
          <p:nvSpPr>
            <p:cNvPr id="10" name="Plaque 9"/>
            <p:cNvSpPr/>
            <p:nvPr/>
          </p:nvSpPr>
          <p:spPr>
            <a:xfrm>
              <a:off x="2419970" y="2948064"/>
              <a:ext cx="552280" cy="295193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31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Plaque 10"/>
            <p:cNvSpPr/>
            <p:nvPr/>
          </p:nvSpPr>
          <p:spPr>
            <a:xfrm>
              <a:off x="1607241" y="2953642"/>
              <a:ext cx="440655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Plaque 11"/>
            <p:cNvSpPr/>
            <p:nvPr/>
          </p:nvSpPr>
          <p:spPr>
            <a:xfrm>
              <a:off x="1063048" y="2948064"/>
              <a:ext cx="498463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1297548" y="3211056"/>
            <a:ext cx="2313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2363" y="2618372"/>
            <a:ext cx="1187850" cy="118854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</a:t>
            </a:r>
            <a:r>
              <a:rPr lang="en-US" sz="1000" b="1" dirty="0">
                <a:solidFill>
                  <a:schemeClr val="tx1"/>
                </a:solidFill>
              </a:rPr>
              <a:t>Relay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3592363" y="3526082"/>
            <a:ext cx="1069881" cy="189788"/>
            <a:chOff x="3213989" y="3324570"/>
            <a:chExt cx="1069881" cy="189788"/>
          </a:xfrm>
        </p:grpSpPr>
        <p:sp>
          <p:nvSpPr>
            <p:cNvPr id="16" name="Rectangle 15"/>
            <p:cNvSpPr/>
            <p:nvPr/>
          </p:nvSpPr>
          <p:spPr>
            <a:xfrm>
              <a:off x="3213989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70616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27243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E31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19098" y="1465782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1)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9098" y="2772205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2)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9098" y="4485373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31)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80213" y="1938270"/>
            <a:ext cx="2238885" cy="1272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>
            <a:off x="4780213" y="3212644"/>
            <a:ext cx="2238885" cy="32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21" idx="1"/>
          </p:cNvCxnSpPr>
          <p:nvPr/>
        </p:nvCxnSpPr>
        <p:spPr>
          <a:xfrm>
            <a:off x="4780213" y="3212644"/>
            <a:ext cx="2238885" cy="174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laque 32"/>
          <p:cNvSpPr/>
          <p:nvPr/>
        </p:nvSpPr>
        <p:spPr>
          <a:xfrm rot="19902091">
            <a:off x="4906534" y="2671088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Plaque 33"/>
          <p:cNvSpPr/>
          <p:nvPr/>
        </p:nvSpPr>
        <p:spPr>
          <a:xfrm>
            <a:off x="5390116" y="2969483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Plaque 34"/>
          <p:cNvSpPr/>
          <p:nvPr/>
        </p:nvSpPr>
        <p:spPr>
          <a:xfrm rot="2466573">
            <a:off x="5272257" y="3473838"/>
            <a:ext cx="483333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E31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Server Side Filtering Use Case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7239002" y="3926418"/>
            <a:ext cx="645582" cy="43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0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-0.03034 C 0.12537 -0.09912 0.21862 -0.1679 0.26359 -0.17879 C 0.30856 -0.18967 0.30544 -0.14312 0.30249 -0.09634 " pathEditMode="relative" ptsTypes="a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3 0.00116 C 0.10766 -0.00533 0.18718 -0.01158 0.22591 -0.00139 C 0.26463 0.0088 0.26237 0.03543 0.26011 0.06206 " pathEditMode="relative" ptsTypes="a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9 0.02779 C 0.108 0.09541 0.19569 0.16327 0.23546 0.19893 C 0.27522 0.2346 0.26723 0.2383 0.25925 0.24224 " pathEditMode="relative" ptsTypes="aaA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  <p:bldP spid="14" grpId="0" animBg="1"/>
      <p:bldP spid="19" grpId="0" animBg="1"/>
      <p:bldP spid="20" grpId="0" animBg="1"/>
      <p:bldP spid="21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527165"/>
          </a:xfrm>
        </p:spPr>
        <p:txBody>
          <a:bodyPr/>
          <a:lstStyle/>
          <a:p>
            <a:r>
              <a:rPr lang="en-US" dirty="0" smtClean="0"/>
              <a:t>LIAR  </a:t>
            </a:r>
            <a:r>
              <a:rPr lang="en-US" dirty="0" smtClean="0"/>
              <a:t>(Post Databus V2 Migration)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13319" y="914399"/>
            <a:ext cx="867833" cy="941917"/>
          </a:xfrm>
          <a:prstGeom prst="can">
            <a:avLst>
              <a:gd name="adj" fmla="val 28659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Liar DB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8216" y="1856315"/>
            <a:ext cx="1077383" cy="1680635"/>
            <a:chOff x="548216" y="1856315"/>
            <a:chExt cx="1077383" cy="1680635"/>
          </a:xfrm>
        </p:grpSpPr>
        <p:sp>
          <p:nvSpPr>
            <p:cNvPr id="40" name="Rectangle 39"/>
            <p:cNvSpPr/>
            <p:nvPr/>
          </p:nvSpPr>
          <p:spPr>
            <a:xfrm>
              <a:off x="711199" y="245744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chemeClr val="tx1"/>
                  </a:solidFill>
                </a:rPr>
                <a:t>LIAR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 Job V2 </a:t>
              </a:r>
              <a:r>
                <a:rPr lang="en-US" sz="1000" b="1" dirty="0">
                  <a:solidFill>
                    <a:schemeClr val="tx1"/>
                  </a:solidFill>
                </a:rPr>
                <a:t>Relay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216" y="262255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chemeClr val="tx1"/>
                  </a:solidFill>
                </a:rPr>
                <a:t>LIAR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 V2 </a:t>
              </a:r>
              <a:r>
                <a:rPr lang="en-US" sz="1000" b="1" dirty="0">
                  <a:solidFill>
                    <a:schemeClr val="tx1"/>
                  </a:solidFill>
                </a:rPr>
                <a:t>Relay</a:t>
              </a:r>
            </a:p>
          </p:txBody>
        </p:sp>
        <p:cxnSp>
          <p:nvCxnSpPr>
            <p:cNvPr id="42" name="Straight Arrow Connector 41"/>
            <p:cNvCxnSpPr>
              <a:stCxn id="7" idx="3"/>
              <a:endCxn id="40" idx="0"/>
            </p:cNvCxnSpPr>
            <p:nvPr/>
          </p:nvCxnSpPr>
          <p:spPr>
            <a:xfrm rot="16200000" flipH="1">
              <a:off x="857251" y="2146300"/>
              <a:ext cx="601133" cy="211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97418" y="3536950"/>
            <a:ext cx="1807062" cy="2552698"/>
            <a:chOff x="497418" y="3536950"/>
            <a:chExt cx="1807062" cy="2552698"/>
          </a:xfrm>
        </p:grpSpPr>
        <p:cxnSp>
          <p:nvCxnSpPr>
            <p:cNvPr id="45" name="Straight Arrow Connector 44"/>
            <p:cNvCxnSpPr>
              <a:stCxn id="8" idx="2"/>
            </p:cNvCxnSpPr>
            <p:nvPr/>
          </p:nvCxnSpPr>
          <p:spPr>
            <a:xfrm rot="16200000" flipH="1">
              <a:off x="622829" y="3919537"/>
              <a:ext cx="791634" cy="26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97418" y="4328584"/>
              <a:ext cx="941916" cy="1761064"/>
              <a:chOff x="497418" y="4328584"/>
              <a:chExt cx="941916" cy="1761064"/>
            </a:xfrm>
          </p:grpSpPr>
          <p:sp>
            <p:nvSpPr>
              <p:cNvPr id="31" name="Can 30"/>
              <p:cNvSpPr/>
              <p:nvPr/>
            </p:nvSpPr>
            <p:spPr>
              <a:xfrm>
                <a:off x="543984" y="5259916"/>
                <a:ext cx="867833" cy="829732"/>
              </a:xfrm>
              <a:prstGeom prst="can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Bootstrap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7418" y="4328584"/>
                <a:ext cx="941916" cy="46566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Bootstrap Producer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Arrow Connector 49"/>
              <p:cNvCxnSpPr>
                <a:stCxn id="37" idx="2"/>
                <a:endCxn id="31" idx="1"/>
              </p:cNvCxnSpPr>
              <p:nvPr/>
            </p:nvCxnSpPr>
            <p:spPr>
              <a:xfrm rot="16200000" flipH="1">
                <a:off x="740306" y="5022320"/>
                <a:ext cx="465665" cy="9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411817" y="4352898"/>
              <a:ext cx="892663" cy="1321884"/>
              <a:chOff x="1411817" y="4352898"/>
              <a:chExt cx="892663" cy="132188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542479" y="4352898"/>
                <a:ext cx="762001" cy="84666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Bootstrap Server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hape 62"/>
              <p:cNvCxnSpPr>
                <a:stCxn id="31" idx="4"/>
                <a:endCxn id="39" idx="2"/>
              </p:cNvCxnSpPr>
              <p:nvPr/>
            </p:nvCxnSpPr>
            <p:spPr>
              <a:xfrm flipV="1">
                <a:off x="1411817" y="5199565"/>
                <a:ext cx="511663" cy="47521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Can 109"/>
          <p:cNvSpPr/>
          <p:nvPr/>
        </p:nvSpPr>
        <p:spPr>
          <a:xfrm>
            <a:off x="7905749" y="2396068"/>
            <a:ext cx="967317" cy="86360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Liar Job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Info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625599" y="2529229"/>
            <a:ext cx="6280150" cy="1823669"/>
            <a:chOff x="1625599" y="2529229"/>
            <a:chExt cx="6280150" cy="1823669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31568" y="2550495"/>
              <a:ext cx="2443721" cy="719667"/>
              <a:chOff x="3672417" y="5439833"/>
              <a:chExt cx="2667000" cy="719667"/>
            </a:xfrm>
          </p:grpSpPr>
          <p:sp>
            <p:nvSpPr>
              <p:cNvPr id="10" name="Rounded Rectangle 9"/>
              <p:cNvSpPr>
                <a:spLocks noChangeArrowheads="1"/>
              </p:cNvSpPr>
              <p:nvPr/>
            </p:nvSpPr>
            <p:spPr bwMode="auto">
              <a:xfrm>
                <a:off x="3838287" y="5439833"/>
                <a:ext cx="2501130" cy="57868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dk1"/>
                  </a:solidFill>
                  <a:latin typeface="+mn-lt"/>
                </a:endParaRPr>
              </a:p>
            </p:txBody>
          </p:sp>
          <p:sp>
            <p:nvSpPr>
              <p:cNvPr id="9" name="Rounded Rectangle 8"/>
              <p:cNvSpPr>
                <a:spLocks noChangeArrowheads="1"/>
              </p:cNvSpPr>
              <p:nvPr/>
            </p:nvSpPr>
            <p:spPr bwMode="auto">
              <a:xfrm>
                <a:off x="3672417" y="5580817"/>
                <a:ext cx="2472104" cy="57868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smtClean="0">
                    <a:solidFill>
                      <a:schemeClr val="dk1"/>
                    </a:solidFill>
                    <a:latin typeface="+mn-lt"/>
                  </a:rPr>
                  <a:t>Job Recommendation</a:t>
                </a:r>
                <a:endParaRPr lang="en-US" sz="1000" dirty="0">
                  <a:solidFill>
                    <a:schemeClr val="dk1"/>
                  </a:solidFill>
                  <a:latin typeface="+mn-l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543550" y="5861049"/>
                <a:ext cx="584200" cy="2751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Index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0" name="Straight Arrow Connector 59"/>
            <p:cNvCxnSpPr>
              <a:stCxn id="40" idx="3"/>
              <a:endCxn id="9" idx="1"/>
            </p:cNvCxnSpPr>
            <p:nvPr/>
          </p:nvCxnSpPr>
          <p:spPr>
            <a:xfrm>
              <a:off x="1625599" y="2914649"/>
              <a:ext cx="2205969" cy="66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0" idx="2"/>
              <a:endCxn id="10" idx="3"/>
            </p:cNvCxnSpPr>
            <p:nvPr/>
          </p:nvCxnSpPr>
          <p:spPr>
            <a:xfrm rot="10800000" flipV="1">
              <a:off x="6275289" y="2827867"/>
              <a:ext cx="1630460" cy="119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2930583" y="2529229"/>
              <a:ext cx="666182" cy="3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Job Relay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Elbow Connector 65"/>
            <p:cNvCxnSpPr>
              <a:stCxn id="39" idx="0"/>
            </p:cNvCxnSpPr>
            <p:nvPr/>
          </p:nvCxnSpPr>
          <p:spPr>
            <a:xfrm rot="5400000" flipH="1" flipV="1">
              <a:off x="1890960" y="2999296"/>
              <a:ext cx="1386123" cy="132108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652400" y="3135467"/>
            <a:ext cx="7186080" cy="2984495"/>
            <a:chOff x="1640420" y="3111503"/>
            <a:chExt cx="7186080" cy="2984495"/>
          </a:xfrm>
        </p:grpSpPr>
        <p:grpSp>
          <p:nvGrpSpPr>
            <p:cNvPr id="85" name="Group 84"/>
            <p:cNvGrpSpPr/>
            <p:nvPr/>
          </p:nvGrpSpPr>
          <p:grpSpPr>
            <a:xfrm>
              <a:off x="1640420" y="3111503"/>
              <a:ext cx="7186080" cy="2984495"/>
              <a:chOff x="1640420" y="3111503"/>
              <a:chExt cx="7186080" cy="2984495"/>
            </a:xfrm>
          </p:grpSpPr>
          <p:sp>
            <p:nvSpPr>
              <p:cNvPr id="5" name="Can 4"/>
              <p:cNvSpPr/>
              <p:nvPr/>
            </p:nvSpPr>
            <p:spPr>
              <a:xfrm>
                <a:off x="7895167" y="4402667"/>
                <a:ext cx="931333" cy="941917"/>
              </a:xfrm>
              <a:prstGeom prst="can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Liar Member Info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661833" y="3534831"/>
                <a:ext cx="2836334" cy="2561167"/>
                <a:chOff x="3619500" y="4387849"/>
                <a:chExt cx="2000250" cy="19092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619500" y="4387849"/>
                  <a:ext cx="2000250" cy="1909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13"/>
                <p:cNvGrpSpPr/>
                <p:nvPr/>
              </p:nvGrpSpPr>
              <p:grpSpPr>
                <a:xfrm>
                  <a:off x="3909483" y="4490421"/>
                  <a:ext cx="1414250" cy="623111"/>
                  <a:chOff x="3915833" y="1480521"/>
                  <a:chExt cx="1414250" cy="623111"/>
                </a:xfrm>
              </p:grpSpPr>
              <p:sp>
                <p:nvSpPr>
                  <p:cNvPr id="28" name="Rounded 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053416" y="1480521"/>
                    <a:ext cx="1276667" cy="460463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0">
                        <a:srgbClr val="9EEAFF"/>
                      </a:gs>
                      <a:gs pos="35001">
                        <a:srgbClr val="BBEFFF"/>
                      </a:gs>
                      <a:gs pos="100000">
                        <a:srgbClr val="E4F9FF"/>
                      </a:gs>
                    </a:gsLst>
                    <a:lin ang="16200000" scaled="1"/>
                  </a:gradFill>
                  <a:ln w="9525">
                    <a:solidFill>
                      <a:srgbClr val="46AAC5"/>
                    </a:solidFill>
                    <a:round/>
                    <a:headEnd/>
                    <a:tailEnd/>
                  </a:ln>
                  <a:effectLst>
                    <a:outerShdw blurRad="63500" dist="20000" dir="5400000" rotWithShape="0">
                      <a:srgbClr val="000000">
                        <a:alpha val="37999"/>
                      </a:srgbClr>
                    </a:outerShdw>
                  </a:effectLst>
                </p:spPr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solidFill>
                        <a:schemeClr val="dk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Rounded 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15833" y="1571537"/>
                    <a:ext cx="1261851" cy="532095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0">
                        <a:srgbClr val="9EEAFF"/>
                      </a:gs>
                      <a:gs pos="35001">
                        <a:srgbClr val="BBEFFF"/>
                      </a:gs>
                      <a:gs pos="100000">
                        <a:srgbClr val="E4F9FF"/>
                      </a:gs>
                    </a:gsLst>
                    <a:lin ang="16200000" scaled="1"/>
                  </a:gradFill>
                  <a:ln w="9525">
                    <a:solidFill>
                      <a:srgbClr val="46AAC5"/>
                    </a:solidFill>
                    <a:round/>
                    <a:headEnd/>
                    <a:tailEnd/>
                  </a:ln>
                  <a:effectLst>
                    <a:outerShdw blurRad="63500" dist="20000" dir="5400000" rotWithShape="0">
                      <a:srgbClr val="000000">
                        <a:alpha val="37999"/>
                      </a:srgbClr>
                    </a:outerShdw>
                  </a:effectLst>
                </p:spPr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 smtClean="0">
                        <a:solidFill>
                          <a:schemeClr val="dk1"/>
                        </a:solidFill>
                      </a:rPr>
                      <a:t>Member Search</a:t>
                    </a:r>
                    <a:endParaRPr lang="en-US" sz="1000" dirty="0" smtClean="0">
                      <a:solidFill>
                        <a:schemeClr val="dk1"/>
                      </a:solidFill>
                      <a:latin typeface="+mn-lt"/>
                    </a:endParaRPr>
                  </a:p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 smtClean="0">
                        <a:solidFill>
                          <a:schemeClr val="dk1"/>
                        </a:solidFill>
                      </a:rPr>
                      <a:t>(Shard 1)</a:t>
                    </a:r>
                    <a:endParaRPr lang="en-US" sz="1000" dirty="0">
                      <a:solidFill>
                        <a:schemeClr val="dk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25" name="Group 16"/>
                <p:cNvGrpSpPr/>
                <p:nvPr/>
              </p:nvGrpSpPr>
              <p:grpSpPr>
                <a:xfrm>
                  <a:off x="3881966" y="5707629"/>
                  <a:ext cx="1414250" cy="551480"/>
                  <a:chOff x="3884083" y="1994996"/>
                  <a:chExt cx="1414250" cy="551480"/>
                </a:xfrm>
              </p:grpSpPr>
              <p:sp>
                <p:nvSpPr>
                  <p:cNvPr id="26" name="Rounded 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021666" y="1994996"/>
                    <a:ext cx="1276667" cy="460462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0">
                        <a:srgbClr val="9EEAFF"/>
                      </a:gs>
                      <a:gs pos="35001">
                        <a:srgbClr val="BBEFFF"/>
                      </a:gs>
                      <a:gs pos="100000">
                        <a:srgbClr val="E4F9FF"/>
                      </a:gs>
                    </a:gsLst>
                    <a:lin ang="16200000" scaled="1"/>
                  </a:gradFill>
                  <a:ln w="9525">
                    <a:solidFill>
                      <a:srgbClr val="46AAC5"/>
                    </a:solidFill>
                    <a:round/>
                    <a:headEnd/>
                    <a:tailEnd/>
                  </a:ln>
                  <a:effectLst>
                    <a:outerShdw blurRad="63500" dist="20000" dir="5400000" rotWithShape="0">
                      <a:srgbClr val="000000">
                        <a:alpha val="37999"/>
                      </a:srgbClr>
                    </a:outerShdw>
                  </a:effectLst>
                </p:spPr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solidFill>
                        <a:schemeClr val="dk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7" name="Rounded 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884083" y="2086013"/>
                    <a:ext cx="1306357" cy="460463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0">
                        <a:srgbClr val="9EEAFF"/>
                      </a:gs>
                      <a:gs pos="35001">
                        <a:srgbClr val="BBEFFF"/>
                      </a:gs>
                      <a:gs pos="100000">
                        <a:srgbClr val="E4F9FF"/>
                      </a:gs>
                    </a:gsLst>
                    <a:lin ang="16200000" scaled="1"/>
                  </a:gradFill>
                  <a:ln w="9525">
                    <a:solidFill>
                      <a:srgbClr val="46AAC5"/>
                    </a:solidFill>
                    <a:round/>
                    <a:headEnd/>
                    <a:tailEnd/>
                  </a:ln>
                  <a:effectLst>
                    <a:outerShdw blurRad="63500" dist="20000" dir="5400000" rotWithShape="0">
                      <a:srgbClr val="000000">
                        <a:alpha val="37999"/>
                      </a:srgbClr>
                    </a:outerShdw>
                  </a:effectLst>
                </p:spPr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 smtClean="0">
                        <a:solidFill>
                          <a:schemeClr val="dk1"/>
                        </a:solidFill>
                      </a:rPr>
                      <a:t>Member Search</a:t>
                    </a:r>
                    <a:endParaRPr lang="en-US" sz="1000" dirty="0" smtClean="0">
                      <a:solidFill>
                        <a:schemeClr val="dk1"/>
                      </a:solidFill>
                      <a:latin typeface="+mn-lt"/>
                    </a:endParaRPr>
                  </a:p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 smtClean="0">
                        <a:solidFill>
                          <a:schemeClr val="dk1"/>
                        </a:solidFill>
                      </a:rPr>
                      <a:t>(Shard 32)</a:t>
                    </a:r>
                    <a:endParaRPr lang="en-US" sz="1000" dirty="0">
                      <a:solidFill>
                        <a:schemeClr val="dk1"/>
                      </a:solidFill>
                      <a:latin typeface="+mn-lt"/>
                    </a:endParaRPr>
                  </a:p>
                </p:txBody>
              </p:sp>
            </p:grpSp>
          </p:grpSp>
          <p:cxnSp>
            <p:nvCxnSpPr>
              <p:cNvPr id="116" name="Straight Arrow Connector 115"/>
              <p:cNvCxnSpPr/>
              <p:nvPr/>
            </p:nvCxnSpPr>
            <p:spPr>
              <a:xfrm rot="10800000">
                <a:off x="6487584" y="4995333"/>
                <a:ext cx="141816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hape 138"/>
              <p:cNvCxnSpPr>
                <a:endCxn id="23" idx="1"/>
              </p:cNvCxnSpPr>
              <p:nvPr/>
            </p:nvCxnSpPr>
            <p:spPr>
              <a:xfrm>
                <a:off x="1640420" y="3111503"/>
                <a:ext cx="2021413" cy="170391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2767112" y="4864953"/>
                <a:ext cx="719666" cy="524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Member Relay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Connector 67"/>
              <p:cNvCxnSpPr>
                <a:stCxn id="39" idx="3"/>
              </p:cNvCxnSpPr>
              <p:nvPr/>
            </p:nvCxnSpPr>
            <p:spPr>
              <a:xfrm>
                <a:off x="2304480" y="4776232"/>
                <a:ext cx="427780" cy="261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5327061" y="4214441"/>
              <a:ext cx="535291" cy="2751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Index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51021" y="5760075"/>
              <a:ext cx="535291" cy="2751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Index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276984" y="4816625"/>
              <a:ext cx="1425661" cy="311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…….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641308" y="836082"/>
            <a:ext cx="7147091" cy="1907717"/>
            <a:chOff x="1641308" y="836082"/>
            <a:chExt cx="7147091" cy="1907717"/>
          </a:xfrm>
        </p:grpSpPr>
        <p:grpSp>
          <p:nvGrpSpPr>
            <p:cNvPr id="88" name="Group 87"/>
            <p:cNvGrpSpPr/>
            <p:nvPr/>
          </p:nvGrpSpPr>
          <p:grpSpPr>
            <a:xfrm>
              <a:off x="1641308" y="836082"/>
              <a:ext cx="7147091" cy="1907717"/>
              <a:chOff x="1641308" y="836082"/>
              <a:chExt cx="7147091" cy="190771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619500" y="836082"/>
                <a:ext cx="2730500" cy="1322917"/>
                <a:chOff x="4000500" y="4804833"/>
                <a:chExt cx="2000250" cy="168275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000500" y="4804833"/>
                  <a:ext cx="2000250" cy="1682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>
                  <a:spLocks noChangeArrowheads="1"/>
                </p:cNvSpPr>
                <p:nvPr/>
              </p:nvSpPr>
              <p:spPr bwMode="auto">
                <a:xfrm>
                  <a:off x="4387702" y="4985635"/>
                  <a:ext cx="1261851" cy="46046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9EEAFF"/>
                    </a:gs>
                    <a:gs pos="35001">
                      <a:srgbClr val="BBEFFF"/>
                    </a:gs>
                    <a:gs pos="100000">
                      <a:srgbClr val="E4F9FF"/>
                    </a:gs>
                  </a:gsLst>
                  <a:lin ang="16200000" scaled="1"/>
                </a:gradFill>
                <a:ln w="9525">
                  <a:solidFill>
                    <a:srgbClr val="46AAC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 smtClean="0">
                      <a:solidFill>
                        <a:schemeClr val="dk1"/>
                      </a:solidFill>
                      <a:latin typeface="+mn-lt"/>
                    </a:rPr>
                    <a:t>LIAR App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 smtClean="0">
                      <a:solidFill>
                        <a:schemeClr val="dk1"/>
                      </a:solidFill>
                    </a:rPr>
                    <a:t>(Mod 0)</a:t>
                  </a:r>
                  <a:endParaRPr lang="en-US" sz="1000" dirty="0">
                    <a:solidFill>
                      <a:schemeClr val="dk1"/>
                    </a:solidFill>
                    <a:latin typeface="+mn-lt"/>
                  </a:endParaRPr>
                </a:p>
              </p:txBody>
            </p:sp>
            <p:sp>
              <p:nvSpPr>
                <p:cNvPr id="19" name="Rounded Rectangle 18"/>
                <p:cNvSpPr>
                  <a:spLocks noChangeArrowheads="1"/>
                </p:cNvSpPr>
                <p:nvPr/>
              </p:nvSpPr>
              <p:spPr bwMode="auto">
                <a:xfrm>
                  <a:off x="4399689" y="5876837"/>
                  <a:ext cx="1261851" cy="46046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9EEAFF"/>
                    </a:gs>
                    <a:gs pos="35001">
                      <a:srgbClr val="BBEFFF"/>
                    </a:gs>
                    <a:gs pos="100000">
                      <a:srgbClr val="E4F9FF"/>
                    </a:gs>
                  </a:gsLst>
                  <a:lin ang="16200000" scaled="1"/>
                </a:gradFill>
                <a:ln w="9525">
                  <a:solidFill>
                    <a:srgbClr val="46AAC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 smtClean="0">
                      <a:solidFill>
                        <a:schemeClr val="dk1"/>
                      </a:solidFill>
                      <a:latin typeface="+mn-lt"/>
                    </a:rPr>
                    <a:t>LIAR App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 smtClean="0">
                      <a:solidFill>
                        <a:schemeClr val="dk1"/>
                      </a:solidFill>
                    </a:rPr>
                    <a:t>(Mod 1)</a:t>
                  </a:r>
                  <a:endParaRPr lang="en-US" sz="1000" dirty="0">
                    <a:solidFill>
                      <a:schemeClr val="dk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11" name="Can 110"/>
              <p:cNvSpPr/>
              <p:nvPr/>
            </p:nvSpPr>
            <p:spPr>
              <a:xfrm>
                <a:off x="7920566" y="967318"/>
                <a:ext cx="867833" cy="831850"/>
              </a:xfrm>
              <a:prstGeom prst="can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Liar Entity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Matches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" name="Straight Arrow Connector 122"/>
              <p:cNvCxnSpPr>
                <a:endCxn id="111" idx="2"/>
              </p:cNvCxnSpPr>
              <p:nvPr/>
            </p:nvCxnSpPr>
            <p:spPr>
              <a:xfrm>
                <a:off x="6371167" y="1365250"/>
                <a:ext cx="1549399" cy="179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/>
              <p:nvPr/>
            </p:nvCxnSpPr>
            <p:spPr>
              <a:xfrm flipV="1">
                <a:off x="1641308" y="1248834"/>
                <a:ext cx="2031109" cy="149496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783475" y="1339684"/>
                <a:ext cx="666182" cy="3499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Job Relay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Elbow Connector 89"/>
            <p:cNvCxnSpPr/>
            <p:nvPr/>
          </p:nvCxnSpPr>
          <p:spPr>
            <a:xfrm rot="10800000">
              <a:off x="6325625" y="1713380"/>
              <a:ext cx="1569424" cy="98249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61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0" grpId="0" animBg="1"/>
      <p:bldP spid="110" grpId="1" animBg="1"/>
      <p:bldP spid="110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: BizFollow Migration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36434" y="2164522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/>
              <a:t>company-bizfollow DS</a:t>
            </a:r>
          </a:p>
        </p:txBody>
      </p:sp>
      <p:sp>
        <p:nvSpPr>
          <p:cNvPr id="6" name="Magnetic Disk 5"/>
          <p:cNvSpPr/>
          <p:nvPr/>
        </p:nvSpPr>
        <p:spPr>
          <a:xfrm>
            <a:off x="552174" y="3555990"/>
            <a:ext cx="1148522" cy="1512966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bizfollow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30172" y="3620053"/>
            <a:ext cx="1877391" cy="45278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Databus V1 Stream</a:t>
            </a:r>
            <a:endParaRPr lang="en-US" sz="1400" dirty="0"/>
          </a:p>
        </p:txBody>
      </p:sp>
      <p:sp>
        <p:nvSpPr>
          <p:cNvPr id="9" name="Direct Access Storage 8"/>
          <p:cNvSpPr/>
          <p:nvPr/>
        </p:nvSpPr>
        <p:spPr>
          <a:xfrm>
            <a:off x="6835913" y="2904434"/>
            <a:ext cx="1568174" cy="828260"/>
          </a:xfrm>
          <a:prstGeom prst="flowChartMagneticDrum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Vdmt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65913" y="2793999"/>
            <a:ext cx="541131" cy="115956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V1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48174" y="2694609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Elbow Connector 13"/>
          <p:cNvCxnSpPr>
            <a:stCxn id="6" idx="4"/>
            <a:endCxn id="8" idx="1"/>
          </p:cNvCxnSpPr>
          <p:nvPr/>
        </p:nvCxnSpPr>
        <p:spPr>
          <a:xfrm flipV="1">
            <a:off x="1700696" y="3846444"/>
            <a:ext cx="629476" cy="4660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4207563" y="3373782"/>
            <a:ext cx="1358350" cy="472662"/>
          </a:xfrm>
          <a:prstGeom prst="bentConnector3">
            <a:avLst>
              <a:gd name="adj1" fmla="val 394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9" idx="1"/>
          </p:cNvCxnSpPr>
          <p:nvPr/>
        </p:nvCxnSpPr>
        <p:spPr>
          <a:xfrm flipV="1">
            <a:off x="6107044" y="3318564"/>
            <a:ext cx="728869" cy="55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303" y="27498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4052" y="339918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7269" y="3586922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9235" y="48326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3168" y="388951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Elbow Connector 26"/>
          <p:cNvCxnSpPr>
            <a:stCxn id="5" idx="1"/>
            <a:endCxn id="6" idx="1"/>
          </p:cNvCxnSpPr>
          <p:nvPr/>
        </p:nvCxnSpPr>
        <p:spPr>
          <a:xfrm rot="10800000" flipV="1">
            <a:off x="1126436" y="3114260"/>
            <a:ext cx="3809999" cy="44172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5" idx="3"/>
          </p:cNvCxnSpPr>
          <p:nvPr/>
        </p:nvCxnSpPr>
        <p:spPr>
          <a:xfrm rot="16200000" flipH="1" flipV="1">
            <a:off x="6830390" y="2324651"/>
            <a:ext cx="209827" cy="1369392"/>
          </a:xfrm>
          <a:prstGeom prst="bentConnector4">
            <a:avLst>
              <a:gd name="adj1" fmla="val -108947"/>
              <a:gd name="adj2" fmla="val 7862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3655" y="2385391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4505740" y="1314175"/>
            <a:ext cx="1087781" cy="9055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5" idx="0"/>
          </p:cNvCxnSpPr>
          <p:nvPr/>
        </p:nvCxnSpPr>
        <p:spPr>
          <a:xfrm rot="10800000" flipV="1">
            <a:off x="5593522" y="1314174"/>
            <a:ext cx="1120921" cy="8503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7006" y="1378228"/>
            <a:ext cx="1603515" cy="60959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Company-follows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(writes)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2885" y="1387062"/>
            <a:ext cx="1429027" cy="42406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eads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522" y="5179391"/>
            <a:ext cx="1855304" cy="795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 M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Rows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Event Size: 200 bytes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Size: 200 G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07096" y="2548835"/>
            <a:ext cx="1855304" cy="300383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Peak: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10 events/sec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90365" y="4048539"/>
            <a:ext cx="1855304" cy="300383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Peak: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10 events/sec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52592" y="2246243"/>
            <a:ext cx="1855304" cy="300383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Peak: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1000 events/sec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57828" y="4991652"/>
            <a:ext cx="5080000" cy="1159566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Significant number of rows , low update rate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Only one DS instance has an active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databus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consumer at a given time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812747" y="2294835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3152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>
            <a:stCxn id="10" idx="3"/>
            <a:endCxn id="9" idx="1"/>
          </p:cNvCxnSpPr>
          <p:nvPr/>
        </p:nvCxnSpPr>
        <p:spPr>
          <a:xfrm flipV="1">
            <a:off x="6107044" y="3318564"/>
            <a:ext cx="728869" cy="55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088834" y="2316922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/>
              <a:t>-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: BizFollow Migration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22573" y="4282660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/>
              <a:t>company-bizfollow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36434" y="2164522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/>
              <a:t>company-bizfollow</a:t>
            </a:r>
          </a:p>
        </p:txBody>
      </p:sp>
      <p:sp>
        <p:nvSpPr>
          <p:cNvPr id="6" name="Magnetic Disk 5"/>
          <p:cNvSpPr/>
          <p:nvPr/>
        </p:nvSpPr>
        <p:spPr>
          <a:xfrm>
            <a:off x="667182" y="3555990"/>
            <a:ext cx="1033514" cy="1512966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3307" y="4560956"/>
            <a:ext cx="1943652" cy="4527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Databus V2 Stream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330172" y="3620053"/>
            <a:ext cx="1877391" cy="45278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Databus V1 Stream</a:t>
            </a:r>
            <a:endParaRPr lang="en-US" sz="1400" dirty="0"/>
          </a:p>
        </p:txBody>
      </p:sp>
      <p:sp>
        <p:nvSpPr>
          <p:cNvPr id="9" name="Direct Access Storage 8"/>
          <p:cNvSpPr/>
          <p:nvPr/>
        </p:nvSpPr>
        <p:spPr>
          <a:xfrm>
            <a:off x="6835913" y="2904434"/>
            <a:ext cx="1568174" cy="828260"/>
          </a:xfrm>
          <a:prstGeom prst="flowChartMagneticDrum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Vdmt</a:t>
            </a:r>
            <a:endParaRPr lang="en-US" dirty="0" smtClean="0"/>
          </a:p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65913" y="2793999"/>
            <a:ext cx="541131" cy="115956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V1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11" name="Direct Access Storage 10"/>
          <p:cNvSpPr/>
          <p:nvPr/>
        </p:nvSpPr>
        <p:spPr>
          <a:xfrm>
            <a:off x="6866836" y="5011531"/>
            <a:ext cx="1568174" cy="82826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Vdmt</a:t>
            </a:r>
            <a:endParaRPr lang="en-US" dirty="0" smtClean="0"/>
          </a:p>
          <a:p>
            <a:pPr algn="ctr"/>
            <a:r>
              <a:rPr lang="en-US" dirty="0" smtClean="0"/>
              <a:t>V2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21130" y="4892261"/>
            <a:ext cx="585304" cy="11706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V2 Consumer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48174" y="2694609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Elbow Connector 13"/>
          <p:cNvCxnSpPr>
            <a:stCxn id="6" idx="4"/>
            <a:endCxn id="8" idx="1"/>
          </p:cNvCxnSpPr>
          <p:nvPr/>
        </p:nvCxnSpPr>
        <p:spPr>
          <a:xfrm flipV="1">
            <a:off x="1700696" y="3846444"/>
            <a:ext cx="629476" cy="4660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4"/>
            <a:endCxn id="7" idx="1"/>
          </p:cNvCxnSpPr>
          <p:nvPr/>
        </p:nvCxnSpPr>
        <p:spPr>
          <a:xfrm>
            <a:off x="1700696" y="4312473"/>
            <a:ext cx="662611" cy="474874"/>
          </a:xfrm>
          <a:prstGeom prst="bentConnector3">
            <a:avLst>
              <a:gd name="adj1" fmla="val 4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4207563" y="3373782"/>
            <a:ext cx="1358350" cy="472662"/>
          </a:xfrm>
          <a:prstGeom prst="bentConnector3">
            <a:avLst>
              <a:gd name="adj1" fmla="val 394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2" idx="1"/>
          </p:cNvCxnSpPr>
          <p:nvPr/>
        </p:nvCxnSpPr>
        <p:spPr>
          <a:xfrm>
            <a:off x="4306959" y="4787347"/>
            <a:ext cx="1314171" cy="690217"/>
          </a:xfrm>
          <a:prstGeom prst="bentConnector3">
            <a:avLst>
              <a:gd name="adj1" fmla="val 390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1" idx="1"/>
          </p:cNvCxnSpPr>
          <p:nvPr/>
        </p:nvCxnSpPr>
        <p:spPr>
          <a:xfrm flipV="1">
            <a:off x="6206434" y="5425661"/>
            <a:ext cx="660402" cy="519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303" y="27498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4052" y="339918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8104" y="5506278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7269" y="3586922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9235" y="48326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88070" y="5139636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3168" y="388951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Elbow Connector 26"/>
          <p:cNvCxnSpPr>
            <a:stCxn id="5" idx="1"/>
            <a:endCxn id="6" idx="1"/>
          </p:cNvCxnSpPr>
          <p:nvPr/>
        </p:nvCxnSpPr>
        <p:spPr>
          <a:xfrm rot="10800000" flipV="1">
            <a:off x="1183940" y="3114260"/>
            <a:ext cx="3752495" cy="44172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5" idx="3"/>
          </p:cNvCxnSpPr>
          <p:nvPr/>
        </p:nvCxnSpPr>
        <p:spPr>
          <a:xfrm rot="16200000" flipH="1" flipV="1">
            <a:off x="6830390" y="2324651"/>
            <a:ext cx="209827" cy="1369392"/>
          </a:xfrm>
          <a:prstGeom prst="bentConnector4">
            <a:avLst>
              <a:gd name="adj1" fmla="val -108947"/>
              <a:gd name="adj2" fmla="val 7862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3655" y="2385391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089" y="1468783"/>
            <a:ext cx="4317997" cy="1314173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600" noProof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V2 Event “converted” to v1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“v2 Replica” method chosen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Bootstrap of new store was challenging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Hot standby picks active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databus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consumer improving fault tolerance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6" name="Elbow Connector 35"/>
          <p:cNvCxnSpPr>
            <a:stCxn id="11" idx="4"/>
            <a:endCxn id="35" idx="0"/>
          </p:cNvCxnSpPr>
          <p:nvPr/>
        </p:nvCxnSpPr>
        <p:spPr>
          <a:xfrm flipH="1" flipV="1">
            <a:off x="5745921" y="2316922"/>
            <a:ext cx="2689089" cy="3108739"/>
          </a:xfrm>
          <a:prstGeom prst="bentConnector4">
            <a:avLst>
              <a:gd name="adj1" fmla="val -8501"/>
              <a:gd name="adj2" fmla="val 10735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01881" y="4636051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563704" y="2802835"/>
            <a:ext cx="585304" cy="11706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V2 Consumer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167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1" grpId="0"/>
      <p:bldP spid="23" grpId="0"/>
      <p:bldP spid="26" grpId="0"/>
      <p:bldP spid="34" grpId="0"/>
      <p:bldP spid="44" grpId="0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Pilot: Bizfollow Databus2 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83" y="934317"/>
            <a:ext cx="8229600" cy="64979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</a:t>
            </a:r>
            <a:r>
              <a:rPr lang="en-US" sz="1400" dirty="0" smtClean="0"/>
              <a:t>ublic </a:t>
            </a:r>
            <a:r>
              <a:rPr lang="en-US" sz="1400" dirty="0" err="1" smtClean="0"/>
              <a:t>ConsumerCallbackResult</a:t>
            </a:r>
            <a:r>
              <a:rPr lang="en-US" sz="1400" dirty="0" smtClean="0"/>
              <a:t>  </a:t>
            </a:r>
            <a:r>
              <a:rPr lang="en-US" sz="1400" dirty="0" err="1" smtClean="0"/>
              <a:t>onDataEvent</a:t>
            </a:r>
            <a:r>
              <a:rPr lang="en-US" sz="1400" dirty="0" smtClean="0"/>
              <a:t>(</a:t>
            </a:r>
            <a:r>
              <a:rPr lang="en-US" sz="1400" dirty="0" err="1"/>
              <a:t>DbusEvent</a:t>
            </a:r>
            <a:r>
              <a:rPr lang="en-US" sz="1400" dirty="0"/>
              <a:t> e, </a:t>
            </a:r>
            <a:r>
              <a:rPr lang="en-US" sz="1400" dirty="0" err="1"/>
              <a:t>DbusEventDecoder</a:t>
            </a:r>
            <a:r>
              <a:rPr lang="en-US" sz="1400" dirty="0"/>
              <a:t> </a:t>
            </a:r>
            <a:r>
              <a:rPr lang="en-US" sz="1400" dirty="0" err="1"/>
              <a:t>eventDecoder</a:t>
            </a:r>
            <a:r>
              <a:rPr lang="en-US" sz="1400" dirty="0" smtClean="0"/>
              <a:t>) 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//get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avro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deserialized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object representation of changed row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// BizFollow is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type represented by Avro schema [available in a package]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/>
              <a:t>    BizFollow event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b="1" i="1" dirty="0" err="1" smtClean="0"/>
              <a:t>eventDecoder.getTypedValue</a:t>
            </a:r>
            <a:r>
              <a:rPr lang="en-US" sz="1400" dirty="0"/>
              <a:t>(</a:t>
            </a:r>
            <a:r>
              <a:rPr lang="en-US" sz="1400" i="1" dirty="0"/>
              <a:t>e, (BizFollow)null, </a:t>
            </a:r>
            <a:r>
              <a:rPr lang="en-US" sz="1400" i="1" dirty="0" err="1"/>
              <a:t>BizFollow.class</a:t>
            </a:r>
            <a:r>
              <a:rPr lang="en-US" sz="1400" dirty="0"/>
              <a:t>)</a:t>
            </a:r>
            <a:r>
              <a:rPr lang="en-US" sz="1400" dirty="0" smtClean="0"/>
              <a:t>;   …….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//object that bridges v1 and v2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BizFollowInfo</a:t>
            </a:r>
            <a:r>
              <a:rPr lang="en-US" sz="1400" dirty="0" smtClean="0"/>
              <a:t> </a:t>
            </a:r>
            <a:r>
              <a:rPr lang="en-US" sz="1400" dirty="0"/>
              <a:t>= new </a:t>
            </a:r>
            <a:r>
              <a:rPr lang="en-US" sz="1400" dirty="0" err="1"/>
              <a:t>BizFollowInfo</a:t>
            </a:r>
            <a:r>
              <a:rPr lang="en-US" sz="1400" dirty="0"/>
              <a:t>(</a:t>
            </a:r>
            <a:r>
              <a:rPr lang="en-US" sz="1400" dirty="0" err="1"/>
              <a:t>event.id.longValue</a:t>
            </a:r>
            <a:r>
              <a:rPr lang="en-US" sz="1400" dirty="0"/>
              <a:t>(), </a:t>
            </a:r>
            <a:r>
              <a:rPr lang="en-US" sz="1400" dirty="0" err="1"/>
              <a:t>event.memberId</a:t>
            </a:r>
            <a:r>
              <a:rPr lang="en-US" sz="1400" dirty="0"/>
              <a:t>, </a:t>
            </a:r>
            <a:r>
              <a:rPr lang="en-US" sz="1400" dirty="0" err="1"/>
              <a:t>event.companyId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                </a:t>
            </a:r>
            <a:r>
              <a:rPr lang="en-US" sz="1400" dirty="0" err="1"/>
              <a:t>BizFollowNotifyOptions.fromXml</a:t>
            </a:r>
            <a:r>
              <a:rPr lang="en-US" sz="1400" dirty="0"/>
              <a:t>(</a:t>
            </a:r>
            <a:r>
              <a:rPr lang="en-US" sz="1400" dirty="0" err="1"/>
              <a:t>event.notifyOptions.toString</a:t>
            </a:r>
            <a:r>
              <a:rPr lang="en-US" sz="1400" dirty="0"/>
              <a:t>())</a:t>
            </a:r>
            <a:r>
              <a:rPr lang="en-US" sz="1400" dirty="0" smtClean="0"/>
              <a:t>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…,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new </a:t>
            </a:r>
            <a:r>
              <a:rPr lang="en-US" sz="1400" dirty="0"/>
              <a:t>Date(</a:t>
            </a:r>
            <a:r>
              <a:rPr lang="en-US" sz="1400" dirty="0" err="1"/>
              <a:t>event.lastModified</a:t>
            </a:r>
            <a:r>
              <a:rPr lang="en-US" sz="1400" dirty="0"/>
              <a:t>),</a:t>
            </a:r>
          </a:p>
          <a:p>
            <a:pPr marL="0" indent="0">
              <a:buNone/>
            </a:pPr>
            <a:r>
              <a:rPr lang="en-US" sz="1400" dirty="0"/>
              <a:t>                               </a:t>
            </a:r>
            <a:r>
              <a:rPr lang="en-US" sz="1400" dirty="0" err="1"/>
              <a:t>event.txn.longValue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cacheEvent</a:t>
            </a:r>
            <a:r>
              <a:rPr lang="en-US" sz="1400" dirty="0"/>
              <a:t> = new </a:t>
            </a:r>
            <a:r>
              <a:rPr lang="en-US" sz="1400" dirty="0" err="1"/>
              <a:t>MiCacheDatabusEvent</a:t>
            </a:r>
            <a:r>
              <a:rPr lang="en-US" sz="1400" dirty="0"/>
              <a:t>&lt;</a:t>
            </a:r>
            <a:r>
              <a:rPr lang="en-US" sz="1400" dirty="0" err="1"/>
              <a:t>BizFollowInfo</a:t>
            </a:r>
            <a:r>
              <a:rPr lang="en-US" sz="1400" dirty="0"/>
              <a:t>&gt;(</a:t>
            </a:r>
            <a:r>
              <a:rPr lang="en-US" sz="1400" dirty="0" err="1"/>
              <a:t>e.sequence</a:t>
            </a:r>
            <a:r>
              <a:rPr lang="en-US" sz="1400" dirty="0"/>
              <a:t>(), info);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/>
              <a:t>v1Event </a:t>
            </a:r>
            <a:r>
              <a:rPr lang="en-US" sz="1400" b="1" i="1" dirty="0"/>
              <a:t>= new Event&lt;String, </a:t>
            </a:r>
            <a:r>
              <a:rPr lang="en-US" sz="1400" b="1" i="1" dirty="0" err="1"/>
              <a:t>MiCacheDatabusEvent</a:t>
            </a:r>
            <a:r>
              <a:rPr lang="en-US" sz="1400" b="1" i="1" dirty="0"/>
              <a:t>&lt;</a:t>
            </a:r>
            <a:r>
              <a:rPr lang="en-US" sz="1400" b="1" i="1" dirty="0" err="1"/>
              <a:t>BizFollowInfo</a:t>
            </a:r>
            <a:r>
              <a:rPr lang="en-US" sz="1400" b="1" i="1" dirty="0"/>
              <a:t>&gt;&gt;</a:t>
            </a:r>
            <a:r>
              <a:rPr lang="en-US" sz="1400" b="1" dirty="0"/>
              <a:t>(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          </a:t>
            </a:r>
            <a:r>
              <a:rPr lang="en-US" sz="1400" i="1" dirty="0" err="1"/>
              <a:t>Long.toString</a:t>
            </a:r>
            <a:r>
              <a:rPr lang="en-US" sz="1400" i="1" dirty="0"/>
              <a:t>(</a:t>
            </a:r>
            <a:r>
              <a:rPr lang="en-US" sz="1400" i="1" dirty="0" err="1"/>
              <a:t>e.key</a:t>
            </a:r>
            <a:r>
              <a:rPr lang="en-US" sz="1400" i="1" dirty="0"/>
              <a:t>()), </a:t>
            </a:r>
            <a:r>
              <a:rPr lang="en-US" sz="1400" i="1" dirty="0" err="1"/>
              <a:t>cacheEvent</a:t>
            </a:r>
            <a:r>
              <a:rPr lang="en-US" sz="1400" i="1" dirty="0"/>
              <a:t>, </a:t>
            </a:r>
            <a:r>
              <a:rPr lang="en-US" sz="1400" i="1" dirty="0" err="1"/>
              <a:t>e.sequence</a:t>
            </a:r>
            <a:r>
              <a:rPr lang="en-US" sz="1400" i="1" dirty="0"/>
              <a:t>(),</a:t>
            </a:r>
          </a:p>
          <a:p>
            <a:pPr marL="0" indent="0">
              <a:buNone/>
            </a:pPr>
            <a:r>
              <a:rPr lang="en-US" sz="1400" i="1" dirty="0"/>
              <a:t>          </a:t>
            </a:r>
            <a:r>
              <a:rPr lang="en-US" sz="1400" i="1" dirty="0" err="1"/>
              <a:t>e.timestampInNanos</a:t>
            </a:r>
            <a:r>
              <a:rPr lang="en-US" sz="1400" i="1" dirty="0"/>
              <a:t>() / 1000000)</a:t>
            </a:r>
            <a:r>
              <a:rPr lang="en-US" sz="1400" i="1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try 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//v1 callback – does the real wor</a:t>
            </a:r>
            <a:r>
              <a:rPr lang="en-US" sz="1400" dirty="0" smtClean="0"/>
              <a:t>k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</a:t>
            </a:r>
            <a:r>
              <a:rPr lang="en-US" sz="1400" b="1" i="1" dirty="0" smtClean="0"/>
              <a:t> _v1Callback.onEvent</a:t>
            </a:r>
            <a:r>
              <a:rPr lang="en-US" sz="1400" dirty="0"/>
              <a:t>(</a:t>
            </a:r>
            <a:r>
              <a:rPr lang="en-US" sz="1400" i="1" dirty="0"/>
              <a:t>v1Event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   </a:t>
            </a:r>
            <a:r>
              <a:rPr lang="en-US" sz="1400" dirty="0"/>
              <a:t>catch (Exception </a:t>
            </a:r>
            <a:r>
              <a:rPr lang="en-US" sz="1400" dirty="0" smtClean="0"/>
              <a:t>ex)  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return </a:t>
            </a:r>
            <a:r>
              <a:rPr lang="en-US" sz="1400" dirty="0" err="1" smtClean="0"/>
              <a:t>ConsumerCallbackResult.ERROR</a:t>
            </a:r>
            <a:r>
              <a:rPr lang="en-US" sz="1400" dirty="0" smtClean="0"/>
              <a:t>;  }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return </a:t>
            </a:r>
            <a:r>
              <a:rPr lang="en-US" sz="1400" dirty="0" err="1" smtClean="0"/>
              <a:t>ConsumerCallbackResult.SUCCESS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45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Pilot: Bizfollow Databus Consumer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2" y="997939"/>
            <a:ext cx="8658087" cy="51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7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52" y="1331881"/>
            <a:ext cx="8348870" cy="49849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Packaging</a:t>
            </a:r>
          </a:p>
          <a:p>
            <a:pPr lvl="1"/>
            <a:r>
              <a:rPr lang="en-US" dirty="0" smtClean="0"/>
              <a:t>One war stub , different </a:t>
            </a:r>
            <a:r>
              <a:rPr lang="en-US" dirty="0" err="1" smtClean="0"/>
              <a:t>configs</a:t>
            </a:r>
            <a:r>
              <a:rPr lang="en-US" dirty="0" smtClean="0"/>
              <a:t> for relays and bootstraps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Event Compression </a:t>
            </a:r>
          </a:p>
          <a:p>
            <a:pPr lvl="1"/>
            <a:r>
              <a:rPr lang="en-US" dirty="0" smtClean="0"/>
              <a:t>Buffer longer durations of  larger events in memory [member2]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V1 Relay as a Source</a:t>
            </a:r>
          </a:p>
          <a:p>
            <a:pPr lvl="1"/>
            <a:r>
              <a:rPr lang="en-US" dirty="0" smtClean="0"/>
              <a:t>Case of overloaded DB , consume from v1 Relay</a:t>
            </a:r>
          </a:p>
          <a:p>
            <a:endParaRPr lang="en-US" dirty="0" smtClean="0"/>
          </a:p>
          <a:p>
            <a:r>
              <a:rPr lang="en-US" dirty="0" smtClean="0"/>
              <a:t>Consumer Chaining</a:t>
            </a:r>
          </a:p>
          <a:p>
            <a:pPr lvl="1"/>
            <a:r>
              <a:rPr lang="en-US" dirty="0" smtClean="0"/>
              <a:t>Mimics v1 </a:t>
            </a:r>
            <a:r>
              <a:rPr lang="en-US" dirty="0" err="1" smtClean="0"/>
              <a:t>behaviour</a:t>
            </a:r>
            <a:r>
              <a:rPr lang="en-US" dirty="0" smtClean="0"/>
              <a:t> of chaining consumers</a:t>
            </a:r>
          </a:p>
          <a:p>
            <a:endParaRPr lang="en-US" dirty="0"/>
          </a:p>
          <a:p>
            <a:r>
              <a:rPr lang="en-US" dirty="0" smtClean="0"/>
              <a:t>Source Discovery </a:t>
            </a:r>
          </a:p>
          <a:p>
            <a:pPr lvl="1"/>
            <a:r>
              <a:rPr lang="en-US" dirty="0" smtClean="0"/>
              <a:t>Discovery of source parameters </a:t>
            </a:r>
          </a:p>
          <a:p>
            <a:pPr lvl="1"/>
            <a:r>
              <a:rPr lang="en-US" dirty="0" smtClean="0"/>
              <a:t>Simplifies configuration for clients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Databus2 User Guide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Databus2 Consumer Development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List: </a:t>
            </a:r>
            <a:r>
              <a:rPr lang="en-US" dirty="0" err="1" smtClean="0"/>
              <a:t>databus-development</a:t>
            </a:r>
            <a:r>
              <a:rPr lang="en-US" dirty="0" err="1"/>
              <a:t>@</a:t>
            </a:r>
            <a:r>
              <a:rPr lang="en-US" dirty="0" err="1" smtClean="0"/>
              <a:t>linkedin.com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7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gnetic Disk 5"/>
          <p:cNvSpPr/>
          <p:nvPr/>
        </p:nvSpPr>
        <p:spPr>
          <a:xfrm>
            <a:off x="216608" y="2078373"/>
            <a:ext cx="817118" cy="1141962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198" y="3280225"/>
            <a:ext cx="830881" cy="460871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2400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Sources 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7041" y="1325291"/>
            <a:ext cx="3191934" cy="460871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Relays</a:t>
            </a:r>
          </a:p>
        </p:txBody>
      </p:sp>
      <p:grpSp>
        <p:nvGrpSpPr>
          <p:cNvPr id="9" name="Group 22"/>
          <p:cNvGrpSpPr/>
          <p:nvPr/>
        </p:nvGrpSpPr>
        <p:grpSpPr>
          <a:xfrm>
            <a:off x="6577180" y="886715"/>
            <a:ext cx="2320365" cy="2109760"/>
            <a:chOff x="6452781" y="1013914"/>
            <a:chExt cx="2437717" cy="2109760"/>
          </a:xfrm>
        </p:grpSpPr>
        <p:sp>
          <p:nvSpPr>
            <p:cNvPr id="10" name="Rectangle 9"/>
            <p:cNvSpPr/>
            <p:nvPr/>
          </p:nvSpPr>
          <p:spPr>
            <a:xfrm>
              <a:off x="6452781" y="1013914"/>
              <a:ext cx="2437717" cy="210976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7147" y="1596706"/>
              <a:ext cx="747702" cy="1218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+mj-lt"/>
                </a:rPr>
                <a:t>Databus2 Client Lib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733095" y="1802514"/>
              <a:ext cx="850128" cy="1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731858" y="2344093"/>
              <a:ext cx="850128" cy="1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984153" y="1033174"/>
              <a:ext cx="1435189" cy="666923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marL="342900" marR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en-US" sz="2400" b="1" dirty="0" smtClean="0">
                  <a:solidFill>
                    <a:srgbClr val="000090"/>
                  </a:solidFill>
                  <a:latin typeface="+mj-lt"/>
                  <a:cs typeface="Arial" pitchFamily="34" charset="0"/>
                </a:rPr>
                <a:t>Client </a:t>
              </a:r>
              <a:br>
                <a:rPr lang="en-US" sz="2400" b="1" dirty="0" smtClean="0">
                  <a:solidFill>
                    <a:srgbClr val="000090"/>
                  </a:solidFill>
                  <a:latin typeface="+mj-lt"/>
                  <a:cs typeface="Arial" pitchFamily="34" charset="0"/>
                </a:rPr>
              </a:br>
              <a:endPara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" name="Group 25"/>
          <p:cNvGrpSpPr/>
          <p:nvPr/>
        </p:nvGrpSpPr>
        <p:grpSpPr>
          <a:xfrm>
            <a:off x="6568713" y="3715221"/>
            <a:ext cx="2310657" cy="2109760"/>
            <a:chOff x="6492512" y="3603803"/>
            <a:chExt cx="2437717" cy="2109760"/>
          </a:xfrm>
        </p:grpSpPr>
        <p:sp>
          <p:nvSpPr>
            <p:cNvPr id="16" name="Rectangle 15"/>
            <p:cNvSpPr/>
            <p:nvPr/>
          </p:nvSpPr>
          <p:spPr>
            <a:xfrm>
              <a:off x="6492512" y="3603803"/>
              <a:ext cx="2437717" cy="210976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61198" y="4137291"/>
              <a:ext cx="747702" cy="1218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Databus2 Client  Lib</a:t>
              </a:r>
            </a:p>
            <a:p>
              <a:pPr algn="ctr"/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803555" y="4392403"/>
              <a:ext cx="850128" cy="1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802318" y="4933982"/>
              <a:ext cx="850128" cy="1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54613" y="3623063"/>
              <a:ext cx="1435189" cy="666923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marL="342900" marR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lang="en-US" sz="2400" b="1" dirty="0" smtClean="0">
                  <a:solidFill>
                    <a:srgbClr val="000090"/>
                  </a:solidFill>
                  <a:latin typeface="Arial" pitchFamily="34" charset="0"/>
                  <a:cs typeface="Arial" pitchFamily="34" charset="0"/>
                </a:rPr>
                <a:t>Client</a:t>
              </a:r>
              <a:r>
                <a:rPr lang="en-US" sz="2400" b="1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en-US" sz="2400" b="1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</a:br>
              <a:endPara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940210" y="328351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0870" y="3468673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endCxn id="31" idx="1"/>
          </p:cNvCxnSpPr>
          <p:nvPr/>
        </p:nvCxnSpPr>
        <p:spPr>
          <a:xfrm flipV="1">
            <a:off x="1041345" y="2044808"/>
            <a:ext cx="1162113" cy="545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 flipV="1">
            <a:off x="5530457" y="2078880"/>
            <a:ext cx="1184139" cy="10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726522" y="2734423"/>
            <a:ext cx="1589" cy="1702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8" idx="3"/>
            <a:endCxn id="17" idx="1"/>
          </p:cNvCxnSpPr>
          <p:nvPr/>
        </p:nvCxnSpPr>
        <p:spPr>
          <a:xfrm>
            <a:off x="5530457" y="3622417"/>
            <a:ext cx="1198150" cy="123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41668" y="4343401"/>
            <a:ext cx="1311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Consumer 1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Consumer 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5418" y="1666277"/>
            <a:ext cx="1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37337" y="1367988"/>
            <a:ext cx="144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Consumer 1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Consumer 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203458" y="1760637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355858" y="1913037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508258" y="2065437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 </a:t>
            </a:r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660658" y="4512398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13058" y="4664798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965458" y="4817198"/>
            <a:ext cx="2382425" cy="568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 Store</a:t>
            </a:r>
          </a:p>
          <a:p>
            <a:pPr algn="ctr"/>
            <a:r>
              <a:rPr lang="en-US" dirty="0" smtClean="0"/>
              <a:t>Events in MySQL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61240" y="5294438"/>
            <a:ext cx="3191934" cy="460871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Bootstrap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Servers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31761" y="1193008"/>
            <a:ext cx="3998696" cy="4858818"/>
          </a:xfrm>
          <a:prstGeom prst="roundRect">
            <a:avLst/>
          </a:prstGeom>
          <a:noFill/>
          <a:ln>
            <a:prstDash val="dash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5" name="Magnetic Disk 44"/>
          <p:cNvSpPr/>
          <p:nvPr/>
        </p:nvSpPr>
        <p:spPr>
          <a:xfrm>
            <a:off x="369008" y="2230773"/>
            <a:ext cx="817118" cy="1141962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678609" y="3469746"/>
            <a:ext cx="2794000" cy="67155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3"/>
                </a:solidFill>
              </a:rPr>
              <a:t>DatabusV2</a:t>
            </a:r>
          </a:p>
          <a:p>
            <a:r>
              <a:rPr lang="en-US" sz="2400" b="1" dirty="0" smtClean="0">
                <a:solidFill>
                  <a:schemeClr val="accent3"/>
                </a:solidFill>
              </a:rPr>
              <a:t>Event Stream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49470" y="3508330"/>
            <a:ext cx="1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54870" y="4152348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E7328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07878" y="2217531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E7328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8835" y="3355008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E7328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8887" y="1872973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rows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E7328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717" y="3776294"/>
            <a:ext cx="1712286" cy="57835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Works with V1 instrumentation</a:t>
            </a:r>
            <a:endParaRPr kumimoji="0" lang="en-US" sz="12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236330" y="0"/>
            <a:ext cx="8229600" cy="1005840"/>
          </a:xfrm>
        </p:spPr>
        <p:txBody>
          <a:bodyPr/>
          <a:lstStyle/>
          <a:p>
            <a:r>
              <a:rPr lang="en-US" dirty="0" smtClean="0"/>
              <a:t>DatabusV2 System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21" grpId="0"/>
      <p:bldP spid="22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45" grpId="0" animBg="1"/>
      <p:bldP spid="47" grpId="0"/>
      <p:bldP spid="49" grpId="0"/>
      <p:bldP spid="50" grpId="0"/>
      <p:bldP spid="51" grpId="0"/>
      <p:bldP spid="52" grpId="0"/>
      <p:bldP spid="53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Consumer : Callback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  public </a:t>
            </a:r>
            <a:r>
              <a:rPr lang="en-US" dirty="0" err="1"/>
              <a:t>ConsumerCallbackResult</a:t>
            </a:r>
            <a:r>
              <a:rPr lang="en-US" dirty="0"/>
              <a:t> </a:t>
            </a:r>
            <a:r>
              <a:rPr lang="en-US" dirty="0" err="1"/>
              <a:t>onDataEvent</a:t>
            </a:r>
            <a:r>
              <a:rPr lang="en-US" dirty="0"/>
              <a:t>(</a:t>
            </a:r>
            <a:r>
              <a:rPr lang="en-US" dirty="0" err="1"/>
              <a:t>DbusEvent</a:t>
            </a:r>
            <a:r>
              <a:rPr lang="en-US" dirty="0"/>
              <a:t> e, </a:t>
            </a:r>
            <a:r>
              <a:rPr lang="en-US" dirty="0" err="1"/>
              <a:t>DbusEventDecoder</a:t>
            </a:r>
            <a:r>
              <a:rPr lang="en-US" dirty="0"/>
              <a:t> </a:t>
            </a:r>
            <a:r>
              <a:rPr lang="en-US" dirty="0" err="1"/>
              <a:t>eventDecoder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//decode the Databus Event  to get Avro Record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GenericRecord</a:t>
            </a:r>
            <a:r>
              <a:rPr lang="en-US" dirty="0"/>
              <a:t> </a:t>
            </a:r>
            <a:r>
              <a:rPr lang="en-US" dirty="0" err="1"/>
              <a:t>decodedEvent</a:t>
            </a:r>
            <a:r>
              <a:rPr lang="en-US" dirty="0"/>
              <a:t> = </a:t>
            </a:r>
            <a:r>
              <a:rPr lang="en-US" dirty="0" err="1"/>
              <a:t>eventDecoder.getGenericRecord</a:t>
            </a:r>
            <a:r>
              <a:rPr lang="en-US" dirty="0"/>
              <a:t>(e, null);</a:t>
            </a:r>
          </a:p>
          <a:p>
            <a:pPr marL="0" indent="0">
              <a:buNone/>
            </a:pPr>
            <a:r>
              <a:rPr lang="en-US" dirty="0"/>
              <a:t>    Integer </a:t>
            </a:r>
            <a:r>
              <a:rPr lang="en-US" dirty="0" err="1"/>
              <a:t>memberId</a:t>
            </a:r>
            <a:r>
              <a:rPr lang="en-US" dirty="0"/>
              <a:t> = (Integer)</a:t>
            </a:r>
            <a:r>
              <a:rPr lang="en-US" dirty="0" err="1"/>
              <a:t>decodedEvent.get</a:t>
            </a:r>
            <a:r>
              <a:rPr lang="en-US" dirty="0"/>
              <a:t>("</a:t>
            </a:r>
            <a:r>
              <a:rPr lang="en-US" dirty="0" err="1"/>
              <a:t>memberId</a:t>
            </a:r>
            <a:r>
              <a:rPr lang="en-US" dirty="0"/>
              <a:t>")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  List&lt;</a:t>
            </a:r>
            <a:r>
              <a:rPr lang="en-US" dirty="0" err="1"/>
              <a:t>GenericRecord</a:t>
            </a:r>
            <a:r>
              <a:rPr lang="en-US" dirty="0"/>
              <a:t>&gt; positions = (List&lt;</a:t>
            </a:r>
            <a:r>
              <a:rPr lang="en-US" dirty="0" err="1"/>
              <a:t>GenericRecord</a:t>
            </a:r>
            <a:r>
              <a:rPr lang="en-US" dirty="0"/>
              <a:t>&gt;)</a:t>
            </a:r>
            <a:r>
              <a:rPr lang="en-US" dirty="0" err="1"/>
              <a:t>decodedEvent.get</a:t>
            </a:r>
            <a:r>
              <a:rPr lang="en-US" dirty="0"/>
              <a:t>("</a:t>
            </a:r>
            <a:r>
              <a:rPr lang="en-US" dirty="0" err="1"/>
              <a:t>profPositions</a:t>
            </a:r>
            <a:r>
              <a:rPr lang="en-US" dirty="0"/>
              <a:t>")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  List&lt;</a:t>
            </a:r>
            <a:r>
              <a:rPr lang="en-US" dirty="0" err="1"/>
              <a:t>GenericRecord</a:t>
            </a:r>
            <a:r>
              <a:rPr lang="en-US" dirty="0"/>
              <a:t>&gt; educations = (List&lt;</a:t>
            </a:r>
            <a:r>
              <a:rPr lang="en-US" dirty="0" err="1"/>
              <a:t>GenericRecord</a:t>
            </a:r>
            <a:r>
              <a:rPr lang="en-US" dirty="0"/>
              <a:t>&gt;)</a:t>
            </a:r>
            <a:r>
              <a:rPr lang="en-US" dirty="0" err="1"/>
              <a:t>decodedEvent.get</a:t>
            </a:r>
            <a:r>
              <a:rPr lang="en-US" dirty="0"/>
              <a:t>("</a:t>
            </a:r>
            <a:r>
              <a:rPr lang="en-US" dirty="0" err="1"/>
              <a:t>profEducations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LOG.info</a:t>
            </a:r>
            <a:r>
              <a:rPr lang="en-US" dirty="0"/>
              <a:t>("member: id=" + </a:t>
            </a:r>
            <a:r>
              <a:rPr lang="en-US" dirty="0" err="1"/>
              <a:t>memberId</a:t>
            </a:r>
            <a:r>
              <a:rPr lang="en-US" dirty="0"/>
              <a:t> + " #positions=" + </a:t>
            </a:r>
            <a:r>
              <a:rPr lang="en-US" dirty="0" err="1"/>
              <a:t>positions.size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             " #educations=" + </a:t>
            </a:r>
            <a:r>
              <a:rPr lang="en-US" dirty="0" err="1"/>
              <a:t>educations.size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   return </a:t>
            </a:r>
            <a:r>
              <a:rPr lang="en-US" dirty="0" err="1"/>
              <a:t>ConsumerCallbackResult.SUCCESS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Consumers: </a:t>
            </a:r>
            <a:r>
              <a:rPr lang="en-US" dirty="0" err="1" smtClean="0"/>
              <a:t>Ingraphs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Bizfollow Dashboard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LIAR Dashboard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2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022573" y="4282660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/>
              <a:t>Service DS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36434" y="2164522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/>
              <a:t>Service DS</a:t>
            </a:r>
          </a:p>
        </p:txBody>
      </p:sp>
      <p:sp>
        <p:nvSpPr>
          <p:cNvPr id="5" name="Magnetic Disk 4"/>
          <p:cNvSpPr/>
          <p:nvPr/>
        </p:nvSpPr>
        <p:spPr>
          <a:xfrm>
            <a:off x="667182" y="3555990"/>
            <a:ext cx="1033514" cy="1512966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3307" y="4560956"/>
            <a:ext cx="1943652" cy="4527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Databus V2 Stream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330172" y="3620053"/>
            <a:ext cx="1877391" cy="45278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Databus V1 Stream</a:t>
            </a:r>
            <a:endParaRPr lang="en-US" sz="1400" dirty="0"/>
          </a:p>
        </p:txBody>
      </p:sp>
      <p:sp>
        <p:nvSpPr>
          <p:cNvPr id="8" name="Direct Access Storage 7"/>
          <p:cNvSpPr/>
          <p:nvPr/>
        </p:nvSpPr>
        <p:spPr>
          <a:xfrm>
            <a:off x="6835913" y="2904434"/>
            <a:ext cx="1568174" cy="828260"/>
          </a:xfrm>
          <a:prstGeom prst="flowChartMagneticDrum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Index/Store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5913" y="2683565"/>
            <a:ext cx="541131" cy="127000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V1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11" name="Direct Access Storage 10"/>
          <p:cNvSpPr/>
          <p:nvPr/>
        </p:nvSpPr>
        <p:spPr>
          <a:xfrm>
            <a:off x="6866836" y="5011531"/>
            <a:ext cx="1568174" cy="82826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Index/Store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21130" y="4781826"/>
            <a:ext cx="585304" cy="12810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V2 Consumer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48174" y="2694609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" name="Elbow Connector 16"/>
          <p:cNvCxnSpPr>
            <a:stCxn id="5" idx="4"/>
            <a:endCxn id="7" idx="1"/>
          </p:cNvCxnSpPr>
          <p:nvPr/>
        </p:nvCxnSpPr>
        <p:spPr>
          <a:xfrm flipV="1">
            <a:off x="1700696" y="3846444"/>
            <a:ext cx="629476" cy="4660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6" idx="1"/>
          </p:cNvCxnSpPr>
          <p:nvPr/>
        </p:nvCxnSpPr>
        <p:spPr>
          <a:xfrm>
            <a:off x="1700696" y="4312473"/>
            <a:ext cx="662611" cy="474874"/>
          </a:xfrm>
          <a:prstGeom prst="bentConnector3">
            <a:avLst>
              <a:gd name="adj1" fmla="val 4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9" idx="1"/>
          </p:cNvCxnSpPr>
          <p:nvPr/>
        </p:nvCxnSpPr>
        <p:spPr>
          <a:xfrm flipV="1">
            <a:off x="4207563" y="3318565"/>
            <a:ext cx="1358350" cy="527879"/>
          </a:xfrm>
          <a:prstGeom prst="bentConnector3">
            <a:avLst>
              <a:gd name="adj1" fmla="val 329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12" idx="1"/>
          </p:cNvCxnSpPr>
          <p:nvPr/>
        </p:nvCxnSpPr>
        <p:spPr>
          <a:xfrm>
            <a:off x="4306959" y="4787347"/>
            <a:ext cx="1314171" cy="635000"/>
          </a:xfrm>
          <a:prstGeom prst="bentConnector3">
            <a:avLst>
              <a:gd name="adj1" fmla="val 331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3"/>
            <a:endCxn id="8" idx="1"/>
          </p:cNvCxnSpPr>
          <p:nvPr/>
        </p:nvCxnSpPr>
        <p:spPr>
          <a:xfrm flipV="1">
            <a:off x="6107044" y="3318564"/>
            <a:ext cx="72886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3"/>
            <a:endCxn id="11" idx="1"/>
          </p:cNvCxnSpPr>
          <p:nvPr/>
        </p:nvCxnSpPr>
        <p:spPr>
          <a:xfrm>
            <a:off x="6206434" y="5422347"/>
            <a:ext cx="660402" cy="3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79303" y="27498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14052" y="339918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78104" y="5506278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7269" y="3586922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39235" y="48326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88070" y="5139636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3168" y="388951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Elbow Connector 54"/>
          <p:cNvCxnSpPr>
            <a:stCxn id="13" idx="1"/>
            <a:endCxn id="5" idx="1"/>
          </p:cNvCxnSpPr>
          <p:nvPr/>
        </p:nvCxnSpPr>
        <p:spPr>
          <a:xfrm rot="10800000" flipV="1">
            <a:off x="1183940" y="3114260"/>
            <a:ext cx="3752495" cy="44172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8" idx="0"/>
            <a:endCxn id="13" idx="3"/>
          </p:cNvCxnSpPr>
          <p:nvPr/>
        </p:nvCxnSpPr>
        <p:spPr>
          <a:xfrm rot="16200000" flipH="1" flipV="1">
            <a:off x="6830390" y="2324651"/>
            <a:ext cx="209827" cy="1369392"/>
          </a:xfrm>
          <a:prstGeom prst="bentConnector4">
            <a:avLst>
              <a:gd name="adj1" fmla="val -108947"/>
              <a:gd name="adj2" fmla="val 7862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23655" y="2385391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>
            <a:off x="4505740" y="1314175"/>
            <a:ext cx="1087781" cy="9055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13" idx="0"/>
          </p:cNvCxnSpPr>
          <p:nvPr/>
        </p:nvCxnSpPr>
        <p:spPr>
          <a:xfrm rot="10800000" flipV="1">
            <a:off x="5593522" y="1314174"/>
            <a:ext cx="1120921" cy="8503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17007" y="1378228"/>
            <a:ext cx="554384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Writes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22886" y="1387062"/>
            <a:ext cx="896732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Reads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rcRect t="11484" b="11484"/>
          <a:stretch>
            <a:fillRect/>
          </a:stretch>
        </p:blipFill>
        <p:spPr>
          <a:xfrm>
            <a:off x="3590377" y="1497533"/>
            <a:ext cx="5206858" cy="4234031"/>
          </a:xfrm>
        </p:spPr>
      </p:pic>
    </p:spTree>
    <p:extLst>
      <p:ext uri="{BB962C8B-B14F-4D97-AF65-F5344CB8AC3E}">
        <p14:creationId xmlns:p14="http://schemas.microsoft.com/office/powerpoint/2010/main" val="394201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 smtClean="0"/>
              <a:t>Supports Common </a:t>
            </a:r>
            <a:r>
              <a:rPr lang="en-US" b="1" dirty="0"/>
              <a:t>U</a:t>
            </a:r>
            <a:r>
              <a:rPr lang="en-US" b="1" dirty="0" smtClean="0"/>
              <a:t>se-Cases of Databus Consumers</a:t>
            </a:r>
          </a:p>
          <a:p>
            <a:pPr marL="400050"/>
            <a:endParaRPr lang="en-US" dirty="0" smtClean="0"/>
          </a:p>
          <a:p>
            <a:pPr marL="400050"/>
            <a:r>
              <a:rPr lang="en-US" dirty="0" smtClean="0"/>
              <a:t>Consumers seamlessly bootstrap</a:t>
            </a:r>
          </a:p>
          <a:p>
            <a:pPr marL="800100" lvl="1"/>
            <a:r>
              <a:rPr lang="en-US" dirty="0" smtClean="0"/>
              <a:t>No load on primary Database</a:t>
            </a:r>
          </a:p>
          <a:p>
            <a:pPr marL="800100" lvl="1"/>
            <a:r>
              <a:rPr lang="en-US" dirty="0" smtClean="0"/>
              <a:t>Custom bootstrap from warehouse not necessary</a:t>
            </a:r>
          </a:p>
          <a:p>
            <a:pPr marL="800100" lvl="1"/>
            <a:endParaRPr lang="en-US" dirty="0" smtClean="0"/>
          </a:p>
          <a:p>
            <a:pPr marL="400050"/>
            <a:r>
              <a:rPr lang="en-US" dirty="0"/>
              <a:t>Lagging consumers automatically switch to snapshot store </a:t>
            </a:r>
          </a:p>
          <a:p>
            <a:pPr marL="800100" lvl="1"/>
            <a:r>
              <a:rPr lang="en-US" dirty="0"/>
              <a:t>No load on primary Database</a:t>
            </a:r>
          </a:p>
          <a:p>
            <a:pPr marL="800100" lvl="1"/>
            <a:r>
              <a:rPr lang="en-US" dirty="0"/>
              <a:t>No SRE intervention</a:t>
            </a:r>
          </a:p>
          <a:p>
            <a:pPr marL="514350" lvl="1" indent="0">
              <a:buNone/>
            </a:pPr>
            <a:endParaRPr lang="en-US" dirty="0" smtClean="0"/>
          </a:p>
          <a:p>
            <a:r>
              <a:rPr lang="en-US" dirty="0" smtClean="0"/>
              <a:t>Schema Evolution of Databus Events </a:t>
            </a:r>
          </a:p>
          <a:p>
            <a:pPr lvl="1"/>
            <a:r>
              <a:rPr lang="en-US" dirty="0" smtClean="0"/>
              <a:t>No need to launch new relay if schema of source changes</a:t>
            </a:r>
          </a:p>
          <a:p>
            <a:pPr lvl="1"/>
            <a:r>
              <a:rPr lang="en-US" dirty="0" smtClean="0"/>
              <a:t>Databus Events are represented by versioned Avro schemas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 smtClean="0"/>
              <a:t>New Ownership Model 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Databus2 Event Streams are centrally managed, owned and operated </a:t>
            </a:r>
          </a:p>
          <a:p>
            <a:pPr lvl="1"/>
            <a:r>
              <a:rPr lang="en-US" dirty="0" smtClean="0"/>
              <a:t>Relay and Bootstrap Server creation ,deployment and operations</a:t>
            </a:r>
          </a:p>
          <a:p>
            <a:pPr lvl="1"/>
            <a:r>
              <a:rPr lang="en-US" dirty="0" smtClean="0"/>
              <a:t>Instrumentation of Primary Database (</a:t>
            </a:r>
            <a:r>
              <a:rPr lang="en-US" dirty="0" err="1" smtClean="0"/>
              <a:t>databusification</a:t>
            </a:r>
            <a:r>
              <a:rPr lang="en-US" dirty="0" smtClean="0"/>
              <a:t>) for new sources</a:t>
            </a:r>
          </a:p>
          <a:p>
            <a:r>
              <a:rPr lang="en-US" dirty="0" smtClean="0"/>
              <a:t>Databus2 Consumers  are provided  Databus Client Library and API </a:t>
            </a:r>
          </a:p>
          <a:p>
            <a:pPr lvl="1"/>
            <a:r>
              <a:rPr lang="en-US" dirty="0" smtClean="0"/>
              <a:t>Teams </a:t>
            </a:r>
            <a:r>
              <a:rPr lang="en-US" i="1" dirty="0" smtClean="0"/>
              <a:t>will only be </a:t>
            </a:r>
            <a:r>
              <a:rPr lang="en-US" dirty="0" smtClean="0"/>
              <a:t>responsible for creating and operating the services that are  </a:t>
            </a:r>
            <a:r>
              <a:rPr lang="en-US" dirty="0" err="1" smtClean="0"/>
              <a:t>databus</a:t>
            </a:r>
            <a:r>
              <a:rPr lang="en-US" dirty="0" smtClean="0"/>
              <a:t> consumers </a:t>
            </a:r>
          </a:p>
          <a:p>
            <a:pPr lvl="1"/>
            <a:r>
              <a:rPr lang="en-US" dirty="0" smtClean="0"/>
              <a:t>Network branch independence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9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Scalability and Operability Features </a:t>
            </a:r>
          </a:p>
          <a:p>
            <a:endParaRPr lang="en-US" b="1" dirty="0" smtClean="0"/>
          </a:p>
          <a:p>
            <a:r>
              <a:rPr lang="en-US" dirty="0" smtClean="0"/>
              <a:t>Databus Consumers support parallelism</a:t>
            </a:r>
          </a:p>
          <a:p>
            <a:pPr lvl="1"/>
            <a:r>
              <a:rPr lang="en-US" dirty="0" smtClean="0"/>
              <a:t>Multiple threads of execution of consumer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 side partitioning support</a:t>
            </a:r>
          </a:p>
          <a:p>
            <a:pPr lvl="1"/>
            <a:r>
              <a:rPr lang="en-US" dirty="0" smtClean="0"/>
              <a:t>No need for consumers to filter at client </a:t>
            </a:r>
          </a:p>
          <a:p>
            <a:endParaRPr lang="en-US" dirty="0" smtClean="0"/>
          </a:p>
          <a:p>
            <a:r>
              <a:rPr lang="en-US" dirty="0" smtClean="0"/>
              <a:t>Cluster of </a:t>
            </a:r>
            <a:r>
              <a:rPr lang="en-US" dirty="0" err="1" smtClean="0"/>
              <a:t>databus</a:t>
            </a:r>
            <a:r>
              <a:rPr lang="en-US" dirty="0" smtClean="0"/>
              <a:t> client nodes with hot standby</a:t>
            </a:r>
          </a:p>
          <a:p>
            <a:pPr lvl="1"/>
            <a:r>
              <a:rPr lang="en-US" dirty="0" smtClean="0"/>
              <a:t>Services can have 1 “master” </a:t>
            </a:r>
            <a:r>
              <a:rPr lang="en-US" dirty="0" err="1" smtClean="0"/>
              <a:t>databus</a:t>
            </a:r>
            <a:r>
              <a:rPr lang="en-US" dirty="0" smtClean="0"/>
              <a:t> consumer node with n “stand-by” nodes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362" r="1362"/>
          <a:stretch>
            <a:fillRect/>
          </a:stretch>
        </p:blipFill>
        <p:spPr>
          <a:xfrm>
            <a:off x="3403482" y="1331882"/>
            <a:ext cx="5283318" cy="3825422"/>
          </a:xfrm>
        </p:spPr>
      </p:pic>
    </p:spTree>
    <p:extLst>
      <p:ext uri="{BB962C8B-B14F-4D97-AF65-F5344CB8AC3E}">
        <p14:creationId xmlns:p14="http://schemas.microsoft.com/office/powerpoint/2010/main" val="106509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 Identify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Identify Sources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Is it a new source?</a:t>
            </a:r>
          </a:p>
          <a:p>
            <a:pPr lvl="1"/>
            <a:r>
              <a:rPr lang="en-US" dirty="0" smtClean="0"/>
              <a:t>Does a Databus V1 Relay exist for this source?</a:t>
            </a:r>
          </a:p>
          <a:p>
            <a:pPr lvl="1"/>
            <a:r>
              <a:rPr lang="en-US" dirty="0" smtClean="0"/>
              <a:t>If not, fill out request for </a:t>
            </a:r>
            <a:r>
              <a:rPr lang="en-US" dirty="0" err="1" smtClean="0"/>
              <a:t>Databusification</a:t>
            </a:r>
            <a:r>
              <a:rPr lang="en-US" dirty="0" smtClean="0"/>
              <a:t> and give capacity estimates [link]</a:t>
            </a:r>
          </a:p>
          <a:p>
            <a:pPr lvl="1"/>
            <a:endParaRPr lang="en-US" dirty="0"/>
          </a:p>
          <a:p>
            <a:r>
              <a:rPr lang="en-US" dirty="0" smtClean="0"/>
              <a:t>Get the Avro schemas for the sources</a:t>
            </a:r>
          </a:p>
          <a:p>
            <a:pPr lvl="1"/>
            <a:r>
              <a:rPr lang="en-US" dirty="0" smtClean="0"/>
              <a:t>Databus Team will generate and publish schema package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5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inkedIn_generic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inkedIn_org_logo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26144</TotalTime>
  <Words>1979</Words>
  <Application>Microsoft Macintosh PowerPoint</Application>
  <PresentationFormat>On-screen Show (4:3)</PresentationFormat>
  <Paragraphs>518</Paragraphs>
  <Slides>33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LinkedIn_generic</vt:lpstr>
      <vt:lpstr>LinkedIn_org_logo</vt:lpstr>
      <vt:lpstr>Databus2 Migration_x0013_</vt:lpstr>
      <vt:lpstr>Overview</vt:lpstr>
      <vt:lpstr>DatabusV2 System</vt:lpstr>
      <vt:lpstr>Why Migrate?</vt:lpstr>
      <vt:lpstr>Why Migrate?</vt:lpstr>
      <vt:lpstr>Why Migrate?</vt:lpstr>
      <vt:lpstr>Why Migrate?</vt:lpstr>
      <vt:lpstr>How to Migrate?</vt:lpstr>
      <vt:lpstr>How To Migrate –  Identify Sources</vt:lpstr>
      <vt:lpstr>How To Migrate –  Databus Consumer Development</vt:lpstr>
      <vt:lpstr>How To Migrate – Consumer Development</vt:lpstr>
      <vt:lpstr>How To Migrate – Deployment</vt:lpstr>
      <vt:lpstr>Databus Client Library : Closer Look</vt:lpstr>
      <vt:lpstr>Databus Event Callback API and Execution Model</vt:lpstr>
      <vt:lpstr>Databus Consumer - Parallelism</vt:lpstr>
      <vt:lpstr>HTTP Client : Execution Model</vt:lpstr>
      <vt:lpstr>Consumer Migration Patterns</vt:lpstr>
      <vt:lpstr>Consumer Migration Patterns – The Big Switch</vt:lpstr>
      <vt:lpstr>Consumer Migration Patterns – The V2 Replica</vt:lpstr>
      <vt:lpstr>Pilot Program : The early adopters</vt:lpstr>
      <vt:lpstr>Pilot: LIAR</vt:lpstr>
      <vt:lpstr>Server Side Filtering Use Case </vt:lpstr>
      <vt:lpstr>LIAR  (Post Databus V2 Migration)</vt:lpstr>
      <vt:lpstr>Pilot : BizFollow Migration</vt:lpstr>
      <vt:lpstr>Pilot : BizFollow Migration</vt:lpstr>
      <vt:lpstr>Pilot: Bizfollow Databus2 Consumer</vt:lpstr>
      <vt:lpstr>Pilot: Bizfollow Databus Consumer Monitoring</vt:lpstr>
      <vt:lpstr>Work in Progress</vt:lpstr>
      <vt:lpstr>Important Links</vt:lpstr>
      <vt:lpstr>Questions</vt:lpstr>
      <vt:lpstr>Databus Consumer : Callback API Example</vt:lpstr>
      <vt:lpstr>Databus Consumers: Ingraphs </vt:lpstr>
      <vt:lpstr>PowerPoint Presentation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Recruiting Solutions “tagline”</dc:title>
  <dc:creator>LinkedIn Corporation</dc:creator>
  <cp:lastModifiedBy>Operations</cp:lastModifiedBy>
  <cp:revision>877</cp:revision>
  <cp:lastPrinted>2011-09-21T15:55:06Z</cp:lastPrinted>
  <dcterms:created xsi:type="dcterms:W3CDTF">2011-09-21T06:28:40Z</dcterms:created>
  <dcterms:modified xsi:type="dcterms:W3CDTF">2011-11-14T18:38:56Z</dcterms:modified>
</cp:coreProperties>
</file>