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 autoCompressPictures="0">
  <p:sldMasterIdLst>
    <p:sldMasterId id="2147483761" r:id="rId1"/>
    <p:sldMasterId id="2147483733" r:id="rId2"/>
  </p:sldMasterIdLst>
  <p:notesMasterIdLst>
    <p:notesMasterId r:id="rId20"/>
  </p:notesMasterIdLst>
  <p:handoutMasterIdLst>
    <p:handoutMasterId r:id="rId21"/>
  </p:handoutMasterIdLst>
  <p:sldIdLst>
    <p:sldId id="429" r:id="rId3"/>
    <p:sldId id="431" r:id="rId4"/>
    <p:sldId id="469" r:id="rId5"/>
    <p:sldId id="441" r:id="rId6"/>
    <p:sldId id="470" r:id="rId7"/>
    <p:sldId id="471" r:id="rId8"/>
    <p:sldId id="472" r:id="rId9"/>
    <p:sldId id="475" r:id="rId10"/>
    <p:sldId id="473" r:id="rId11"/>
    <p:sldId id="488" r:id="rId12"/>
    <p:sldId id="489" r:id="rId13"/>
    <p:sldId id="476" r:id="rId14"/>
    <p:sldId id="477" r:id="rId15"/>
    <p:sldId id="478" r:id="rId16"/>
    <p:sldId id="485" r:id="rId17"/>
    <p:sldId id="486" r:id="rId18"/>
    <p:sldId id="4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/>
  <p:clrMru>
    <a:srgbClr val="43B1F5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976" autoAdjust="0"/>
    <p:restoredTop sz="77393" autoAdjust="0"/>
  </p:normalViewPr>
  <p:slideViewPr>
    <p:cSldViewPr snapToGrid="0">
      <p:cViewPr varScale="1">
        <p:scale>
          <a:sx n="119" d="100"/>
          <a:sy n="119" d="100"/>
        </p:scale>
        <p:origin x="-1600" y="-104"/>
      </p:cViewPr>
      <p:guideLst>
        <p:guide orient="horz" pos="4250"/>
        <p:guide pos="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latin typeface="Arial" pitchFamily="34" charset="0"/>
              </a:rPr>
              <a:pPr/>
              <a:t>11/13/11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11/13/11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-Point</a:t>
            </a:r>
            <a:r>
              <a:rPr lang="en-US" baseline="0" dirty="0" smtClean="0"/>
              <a:t> out differences in v1 (parts in orange) : </a:t>
            </a:r>
            <a:r>
              <a:rPr lang="en-US" baseline="0" dirty="0" err="1" smtClean="0"/>
              <a:t>onCheckpoint</a:t>
            </a:r>
            <a:r>
              <a:rPr lang="en-US" baseline="0" dirty="0" smtClean="0"/>
              <a:t>() – useful for saving progress while processing large windows.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in bootstrap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onRollback</a:t>
            </a:r>
            <a:r>
              <a:rPr lang="en-US" baseline="0" dirty="0" smtClean="0"/>
              <a:t> – explanation- when does this happen – an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onDataEvent</a:t>
            </a:r>
            <a:r>
              <a:rPr lang="en-US" baseline="0" dirty="0" smtClean="0"/>
              <a:t> – example – how to use the decoder.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-is </a:t>
            </a:r>
            <a:r>
              <a:rPr lang="en-US" baseline="0" dirty="0" err="1" smtClean="0"/>
              <a:t>onStartConsumption</a:t>
            </a:r>
            <a:r>
              <a:rPr lang="en-US" baseline="0" dirty="0" smtClean="0"/>
              <a:t> called on mastership? –only on mastership – consumers are instantiated – but not invoked callbacks unless they are ‘master’ – in a hot-standby situation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Parallelism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</a:t>
            </a:r>
            <a:r>
              <a:rPr lang="en-US" baseline="0" dirty="0" smtClean="0"/>
              <a:t> make this brief.</a:t>
            </a:r>
          </a:p>
          <a:p>
            <a:r>
              <a:rPr lang="en-US" baseline="0" dirty="0" smtClean="0"/>
              <a:t>Should we talk about all the sources </a:t>
            </a:r>
            <a:r>
              <a:rPr lang="en-US" baseline="0" smtClean="0"/>
              <a:t>and clients?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9688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2446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</a:t>
            </a:r>
            <a:r>
              <a:rPr lang="en-US" dirty="0" err="1" smtClean="0"/>
              <a:t>Databus</a:t>
            </a:r>
            <a:r>
              <a:rPr lang="en-US" dirty="0" smtClean="0"/>
              <a:t> </a:t>
            </a:r>
            <a:r>
              <a:rPr lang="en-US" dirty="0" err="1" smtClean="0"/>
              <a:t>infrastructur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Depict</a:t>
            </a:r>
            <a:r>
              <a:rPr lang="en-US" baseline="0" dirty="0" smtClean="0"/>
              <a:t> Client Library in the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itle 27"/>
          <p:cNvSpPr txBox="1">
            <a:spLocks/>
          </p:cNvSpPr>
          <p:nvPr userDrawn="1"/>
        </p:nvSpPr>
        <p:spPr>
          <a:xfrm>
            <a:off x="4536139" y="2903015"/>
            <a:ext cx="4246675" cy="73327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Recruiting Solutions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655267"/>
            <a:ext cx="3627244" cy="9038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11/16/2011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PT_logo_small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21435" y="6459379"/>
            <a:ext cx="1090167" cy="269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76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1435" y="6459379"/>
            <a:ext cx="4006698" cy="320717"/>
            <a:chOff x="221435" y="6425275"/>
            <a:chExt cx="4006698" cy="320717"/>
          </a:xfrm>
        </p:grpSpPr>
        <p:pic>
          <p:nvPicPr>
            <p:cNvPr id="12" name="Picture 11" descr="PPT_logo_small.png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221435" y="6425275"/>
              <a:ext cx="1090167" cy="269905"/>
            </a:xfrm>
            <a:prstGeom prst="rect">
              <a:avLst/>
            </a:prstGeom>
          </p:spPr>
        </p:pic>
        <p:sp>
          <p:nvSpPr>
            <p:cNvPr id="10" name="Text Placeholder 7"/>
            <p:cNvSpPr txBox="1">
              <a:spLocks/>
            </p:cNvSpPr>
            <p:nvPr userDrawn="1"/>
          </p:nvSpPr>
          <p:spPr>
            <a:xfrm>
              <a:off x="1392858" y="6434842"/>
              <a:ext cx="2835275" cy="311150"/>
            </a:xfrm>
            <a:prstGeom prst="rect">
              <a:avLst/>
            </a:prstGeom>
          </p:spPr>
          <p:txBody>
            <a:bodyPr vert="horz" lIns="0" tIns="45720" rIns="91440" bIns="45720" rtlCol="0">
              <a:noAutofit/>
            </a:bodyPr>
            <a:lstStyle>
              <a:lvl1pPr>
                <a:buNone/>
                <a:defRPr sz="1000"/>
              </a:lvl1pPr>
              <a:lvl2pPr>
                <a:buNone/>
                <a:defRPr sz="1000"/>
              </a:lvl2pPr>
              <a:lvl3pPr>
                <a:buNone/>
                <a:defRPr sz="1000"/>
              </a:lvl3pPr>
              <a:lvl4pPr>
                <a:buNone/>
                <a:defRPr sz="1000"/>
              </a:lvl4pPr>
              <a:lvl5pPr>
                <a:buNone/>
                <a:defRPr sz="1000"/>
              </a:lvl5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Tech Talk, 09/21/2011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60" r:id="rId2"/>
    <p:sldLayoutId id="214748377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7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7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www.corp.linkedin.com/wiki/cf/display/ENGS/Chapter+V+-+Migration+of+Legacy+Clients+to+Databus+2.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www.corp.linkedin.com/wiki/cf/display/ENGS/Chapter+IV+-+Creating+a+Simple+Databus+2.0+Clien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Databus2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Balaji</a:t>
            </a:r>
            <a:r>
              <a:rPr lang="en-US" dirty="0" smtClean="0"/>
              <a:t> </a:t>
            </a:r>
            <a:r>
              <a:rPr lang="en-US" dirty="0" err="1" smtClean="0"/>
              <a:t>Varadarajan</a:t>
            </a:r>
            <a:r>
              <a:rPr lang="en-US" dirty="0" smtClean="0"/>
              <a:t> , Sunil </a:t>
            </a:r>
            <a:r>
              <a:rPr lang="en-US" dirty="0" err="1" smtClean="0"/>
              <a:t>Nagaraj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LinkedIn Tech Talk, 11/16/2011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724" y="4370048"/>
            <a:ext cx="842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 System for Timeline Consistent Change Data Capture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Migrate </a:t>
            </a:r>
            <a:r>
              <a:rPr lang="en-US" dirty="0" smtClean="0"/>
              <a:t>–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17" y="1321299"/>
            <a:ext cx="8252883" cy="6392641"/>
          </a:xfrm>
        </p:spPr>
        <p:txBody>
          <a:bodyPr wrap="square" anchor="t">
            <a:spAutoFit/>
          </a:bodyPr>
          <a:lstStyle/>
          <a:p>
            <a:pPr marL="0" indent="0">
              <a:buNone/>
            </a:pPr>
            <a:r>
              <a:rPr lang="en-US" dirty="0" smtClean="0"/>
              <a:t>Wiki: </a:t>
            </a:r>
            <a:r>
              <a:rPr lang="en-US" sz="1400" dirty="0" smtClean="0">
                <a:hlinkClick r:id="rId3"/>
              </a:rPr>
              <a:t>https://iwww.corp.linkedin.com/wiki/cf/display/ENGS/Chapter+V+-+Migration+of+Legacy+Clients+to+Databus+2.0</a:t>
            </a:r>
            <a:r>
              <a:rPr lang="en-US" sz="1400" dirty="0" smtClean="0">
                <a:hlinkClick r:id="rId3"/>
              </a:rPr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Steps</a:t>
            </a:r>
            <a:r>
              <a:rPr lang="en-US" b="1" dirty="0" smtClean="0"/>
              <a:t>:</a:t>
            </a:r>
          </a:p>
          <a:p>
            <a:pPr marL="0" indent="0">
              <a:spcAft>
                <a:spcPts val="600"/>
              </a:spcAft>
            </a:pPr>
            <a:r>
              <a:rPr lang="en-US" sz="1946" dirty="0" smtClean="0"/>
              <a:t> Implement V2 to V1 DTO </a:t>
            </a:r>
            <a:r>
              <a:rPr lang="en-US" sz="1946" dirty="0" smtClean="0"/>
              <a:t>Converter</a:t>
            </a:r>
          </a:p>
          <a:p>
            <a:pPr marL="0" indent="0">
              <a:spcAft>
                <a:spcPts val="600"/>
              </a:spcAft>
            </a:pPr>
            <a:endParaRPr lang="en-US" sz="1946" dirty="0" smtClean="0"/>
          </a:p>
          <a:p>
            <a:pPr marL="0" indent="0">
              <a:spcAft>
                <a:spcPts val="600"/>
              </a:spcAft>
            </a:pPr>
            <a:r>
              <a:rPr lang="en-US" sz="1946" dirty="0" smtClean="0"/>
              <a:t>Implement </a:t>
            </a:r>
            <a:r>
              <a:rPr lang="en-US" sz="1946" dirty="0" smtClean="0"/>
              <a:t>new V1 Consumer interface </a:t>
            </a:r>
            <a:r>
              <a:rPr lang="en-US" sz="1800" i="1" dirty="0" smtClean="0"/>
              <a:t>(to be made optional)</a:t>
            </a:r>
            <a:r>
              <a:rPr lang="en-US" sz="1800" i="1" dirty="0" smtClean="0"/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950" dirty="0" smtClean="0"/>
              <a:t> </a:t>
            </a:r>
          </a:p>
          <a:p>
            <a:pPr marL="0" indent="0">
              <a:spcAft>
                <a:spcPts val="600"/>
              </a:spcAft>
            </a:pPr>
            <a:r>
              <a:rPr lang="en-US" sz="1950" dirty="0" smtClean="0"/>
              <a:t>Register your consumer to </a:t>
            </a:r>
            <a:r>
              <a:rPr lang="en-US" sz="1950" dirty="0" smtClean="0"/>
              <a:t>Client </a:t>
            </a:r>
            <a:r>
              <a:rPr lang="en-US" sz="1950" dirty="0" smtClean="0"/>
              <a:t>Library</a:t>
            </a:r>
            <a:endParaRPr lang="en-US" sz="1950" dirty="0" smtClean="0"/>
          </a:p>
          <a:p>
            <a:pPr marL="0" indent="0">
              <a:spcAft>
                <a:spcPts val="600"/>
              </a:spcAft>
            </a:pPr>
            <a:r>
              <a:rPr lang="en-US" sz="1946" dirty="0" smtClean="0"/>
              <a:t>Use </a:t>
            </a:r>
            <a:r>
              <a:rPr lang="en-US" sz="1946" dirty="0" smtClean="0"/>
              <a:t>Databus V1V2 Client </a:t>
            </a:r>
            <a:r>
              <a:rPr lang="en-US" sz="1946" dirty="0" err="1" smtClean="0"/>
              <a:t>Startable</a:t>
            </a:r>
            <a:r>
              <a:rPr lang="en-US" sz="1946" dirty="0" smtClean="0"/>
              <a:t> (</a:t>
            </a:r>
            <a:r>
              <a:rPr lang="en-US" sz="1800" i="1" dirty="0" smtClean="0"/>
              <a:t>recommended</a:t>
            </a:r>
            <a:r>
              <a:rPr lang="en-US" sz="1946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1906" y="2988120"/>
            <a:ext cx="6585174" cy="55493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DatabusEventHolder</a:t>
            </a:r>
            <a:r>
              <a:rPr lang="en-US" sz="1400" i="1" dirty="0" smtClean="0">
                <a:solidFill>
                  <a:schemeClr val="tx1"/>
                </a:solidFill>
              </a:rPr>
              <a:t>&lt;V1&gt; </a:t>
            </a:r>
            <a:r>
              <a:rPr lang="en-US" sz="1400" i="1" dirty="0" smtClean="0">
                <a:solidFill>
                  <a:schemeClr val="tx1"/>
                </a:solidFill>
              </a:rPr>
              <a:t>convert ( DatabusEventHolder</a:t>
            </a:r>
            <a:r>
              <a:rPr lang="en-US" sz="1400" i="1" dirty="0" smtClean="0">
                <a:solidFill>
                  <a:schemeClr val="tx1"/>
                </a:solidFill>
              </a:rPr>
              <a:t>&lt;V2&gt; </a:t>
            </a:r>
            <a:r>
              <a:rPr lang="en-US" sz="1400" i="1" dirty="0" smtClean="0">
                <a:solidFill>
                  <a:schemeClr val="tx1"/>
                </a:solidFill>
              </a:rPr>
              <a:t>event )</a:t>
            </a:r>
            <a:r>
              <a:rPr lang="en-US" sz="1400" i="1" dirty="0" smtClean="0">
                <a:solidFill>
                  <a:schemeClr val="tx1"/>
                </a:solidFill>
              </a:rPr>
              <a:t>; 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3539" y="3799179"/>
            <a:ext cx="6585174" cy="56561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ConsumerCallbackResult </a:t>
            </a:r>
            <a:r>
              <a:rPr lang="en-US" sz="1400" i="1" dirty="0" err="1" smtClean="0">
                <a:solidFill>
                  <a:schemeClr val="tx1"/>
                </a:solidFill>
              </a:rPr>
              <a:t>onBootstrapEvent</a:t>
            </a:r>
            <a:r>
              <a:rPr lang="en-US" sz="1400" i="1" dirty="0" smtClean="0">
                <a:solidFill>
                  <a:schemeClr val="tx1"/>
                </a:solidFill>
              </a:rPr>
              <a:t> ( DatabusEventHolder</a:t>
            </a:r>
            <a:r>
              <a:rPr lang="en-US" sz="1400" i="1" dirty="0" smtClean="0">
                <a:solidFill>
                  <a:schemeClr val="tx1"/>
                </a:solidFill>
              </a:rPr>
              <a:t>&lt;V1&gt;</a:t>
            </a:r>
            <a:r>
              <a:rPr lang="en-US" sz="1400" i="1" dirty="0" smtClean="0">
                <a:solidFill>
                  <a:schemeClr val="tx1"/>
                </a:solidFill>
              </a:rPr>
              <a:t> event )</a:t>
            </a:r>
            <a:r>
              <a:rPr lang="en-US" sz="1400" i="1" dirty="0" smtClean="0">
                <a:solidFill>
                  <a:schemeClr val="tx1"/>
                </a:solidFill>
              </a:rPr>
              <a:t>; 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3828" y="5338921"/>
            <a:ext cx="6585174" cy="56561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&lt;entry key="liar_member_relay.databusv1.enabled" value="false" /&gt;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323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How To Migrate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Implement V2 Callbacks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Wiki:</a:t>
            </a:r>
          </a:p>
          <a:p>
            <a:pPr marL="0" indent="0">
              <a:buNone/>
            </a:pPr>
            <a:r>
              <a:rPr lang="en-US" sz="1400" b="1" dirty="0" smtClean="0">
                <a:hlinkClick r:id="rId3"/>
              </a:rPr>
              <a:t>https://iwww.corp.linkedin.com/wiki/cf/display/ENGS/Chapter+IV+-+Creating+a+Simple+Databus+2.0+Client</a:t>
            </a: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0" indent="0"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sz="1950" dirty="0" smtClean="0"/>
              <a:t>Implement Stream and/or Bootstrap Consumer Callback interface</a:t>
            </a:r>
          </a:p>
          <a:p>
            <a:pPr marL="0" indent="0">
              <a:spcAft>
                <a:spcPts val="600"/>
              </a:spcAft>
            </a:pPr>
            <a:r>
              <a:rPr lang="en-US" sz="1950" dirty="0" smtClean="0"/>
              <a:t> Register</a:t>
            </a:r>
            <a:r>
              <a:rPr lang="en-US" sz="1950" dirty="0" smtClean="0"/>
              <a:t> </a:t>
            </a:r>
            <a:r>
              <a:rPr lang="en-US" sz="1950" dirty="0" smtClean="0"/>
              <a:t>your consumer callback to</a:t>
            </a:r>
            <a:r>
              <a:rPr lang="en-US" sz="1950" dirty="0" smtClean="0"/>
              <a:t> </a:t>
            </a:r>
            <a:r>
              <a:rPr lang="en-US" sz="1950" dirty="0" smtClean="0"/>
              <a:t>the Client </a:t>
            </a:r>
            <a:r>
              <a:rPr lang="en-US" sz="1950" dirty="0" smtClean="0"/>
              <a:t>Library</a:t>
            </a:r>
            <a:endParaRPr lang="en-US" sz="1950" dirty="0" smtClean="0"/>
          </a:p>
          <a:p>
            <a:pPr marL="0" indent="0">
              <a:spcAft>
                <a:spcPts val="600"/>
              </a:spcAft>
            </a:pPr>
            <a:r>
              <a:rPr lang="en-US" sz="1950" dirty="0" smtClean="0"/>
              <a:t>Call </a:t>
            </a:r>
            <a:r>
              <a:rPr lang="en-US" sz="1950" dirty="0" smtClean="0"/>
              <a:t>one of several start() </a:t>
            </a:r>
            <a:r>
              <a:rPr lang="en-US" sz="1950" dirty="0" smtClean="0"/>
              <a:t>methods or use V1V2 Client </a:t>
            </a:r>
            <a:r>
              <a:rPr lang="en-US" sz="1950" dirty="0" err="1" smtClean="0"/>
              <a:t>Startable</a:t>
            </a:r>
            <a:r>
              <a:rPr lang="en-US" sz="1950" dirty="0" smtClean="0"/>
              <a:t> </a:t>
            </a:r>
            <a:r>
              <a:rPr lang="en-US" sz="1800" dirty="0" smtClean="0"/>
              <a:t>(</a:t>
            </a:r>
            <a:r>
              <a:rPr lang="en-US" sz="1800" i="1" dirty="0" smtClean="0"/>
              <a:t>if you are migrating</a:t>
            </a:r>
            <a:r>
              <a:rPr lang="en-US" sz="1800" dirty="0" smtClean="0"/>
              <a:t>)</a:t>
            </a:r>
          </a:p>
          <a:p>
            <a:pPr marL="0" indent="0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0250" y="2434167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583" y="6656917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0750" y="6551083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54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0262" y="1331881"/>
            <a:ext cx="8366538" cy="4929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sz="3789" dirty="0" err="1" smtClean="0"/>
              <a:t>Databus</a:t>
            </a:r>
            <a:r>
              <a:rPr lang="en-US" sz="3789" dirty="0"/>
              <a:t> </a:t>
            </a:r>
            <a:r>
              <a:rPr lang="en-US" sz="3789" dirty="0" smtClean="0"/>
              <a:t>Client Library is integrated with </a:t>
            </a:r>
            <a:r>
              <a:rPr lang="en-US" sz="3789" dirty="0" err="1" smtClean="0"/>
              <a:t>Autometrics</a:t>
            </a:r>
            <a:endParaRPr lang="en-US" sz="3789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273" dirty="0" smtClean="0"/>
          </a:p>
          <a:p>
            <a:endParaRPr lang="en-US" sz="3273" dirty="0" smtClean="0"/>
          </a:p>
          <a:p>
            <a:endParaRPr lang="en-US" sz="3789" dirty="0" smtClean="0"/>
          </a:p>
          <a:p>
            <a:r>
              <a:rPr lang="en-US" sz="3789" dirty="0" smtClean="0"/>
              <a:t>Packaging</a:t>
            </a:r>
          </a:p>
          <a:p>
            <a:pPr lvl="1"/>
            <a:r>
              <a:rPr lang="en-US" sz="2909" dirty="0" smtClean="0"/>
              <a:t>Dev Environment </a:t>
            </a:r>
          </a:p>
          <a:p>
            <a:pPr lvl="2"/>
            <a:r>
              <a:rPr lang="en-US" sz="2947" dirty="0" smtClean="0"/>
              <a:t>One WAR stub (databus2-dev) containing all databus2 WARs provided</a:t>
            </a:r>
          </a:p>
          <a:p>
            <a:pPr lvl="2"/>
            <a:r>
              <a:rPr lang="en-US" sz="2947" dirty="0" smtClean="0"/>
              <a:t>Consumers can bring up Databus2 artifacts </a:t>
            </a:r>
            <a:r>
              <a:rPr lang="en-US" sz="2947" dirty="0" smtClean="0"/>
              <a:t>( relays, bootstrap </a:t>
            </a:r>
            <a:r>
              <a:rPr lang="en-US" sz="2947" dirty="0" smtClean="0"/>
              <a:t>servers) in dev using the WAR stub</a:t>
            </a:r>
          </a:p>
          <a:p>
            <a:pPr lvl="1"/>
            <a:r>
              <a:rPr lang="en-US" sz="2909" dirty="0" smtClean="0"/>
              <a:t>Other Environments </a:t>
            </a:r>
          </a:p>
          <a:p>
            <a:pPr lvl="2"/>
            <a:r>
              <a:rPr lang="en-US" sz="2709" dirty="0" smtClean="0"/>
              <a:t>Centrally managed EI, BETA environments for your sources</a:t>
            </a:r>
          </a:p>
          <a:p>
            <a:pPr lvl="2"/>
            <a:r>
              <a:rPr lang="en-US" sz="2709" dirty="0"/>
              <a:t> </a:t>
            </a:r>
            <a:r>
              <a:rPr lang="en-US" sz="2709" dirty="0" smtClean="0"/>
              <a:t>[wiki link here]</a:t>
            </a:r>
            <a:endParaRPr lang="en-US" sz="2309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338" y="2434626"/>
            <a:ext cx="7874000" cy="1090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 &lt;bean id="databus2ClientSensorFactory" class="</a:t>
            </a:r>
            <a:r>
              <a:rPr lang="en-US" sz="1000" dirty="0" err="1" smtClean="0">
                <a:solidFill>
                  <a:schemeClr val="tx1"/>
                </a:solidFill>
              </a:rPr>
              <a:t>com.linkedin.databus.client.DatabusClientSensorFactory</a:t>
            </a:r>
            <a:r>
              <a:rPr lang="en-US" sz="1000" dirty="0" smtClean="0">
                <a:solidFill>
                  <a:schemeClr val="tx1"/>
                </a:solidFill>
              </a:rPr>
              <a:t>" lazy-init="false"&gt;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    &lt;constructor-</a:t>
            </a:r>
            <a:r>
              <a:rPr lang="en-US" sz="1000" dirty="0" err="1" smtClean="0">
                <a:solidFill>
                  <a:schemeClr val="tx1"/>
                </a:solidFill>
              </a:rPr>
              <a:t>arg</a:t>
            </a:r>
            <a:r>
              <a:rPr lang="en-US" sz="1000" dirty="0" smtClean="0">
                <a:solidFill>
                  <a:schemeClr val="tx1"/>
                </a:solidFill>
              </a:rPr>
              <a:t> index="0" ref="</a:t>
            </a:r>
            <a:r>
              <a:rPr lang="en-US" sz="1000" dirty="0" err="1" smtClean="0">
                <a:solidFill>
                  <a:schemeClr val="tx1"/>
                </a:solidFill>
              </a:rPr>
              <a:t>sensorRegistry</a:t>
            </a:r>
            <a:r>
              <a:rPr lang="en-US" sz="1000" dirty="0" smtClean="0">
                <a:solidFill>
                  <a:schemeClr val="tx1"/>
                </a:solidFill>
              </a:rPr>
              <a:t>" type="</a:t>
            </a:r>
            <a:r>
              <a:rPr lang="en-US" sz="1000" dirty="0" err="1" smtClean="0">
                <a:solidFill>
                  <a:schemeClr val="tx1"/>
                </a:solidFill>
              </a:rPr>
              <a:t>com.linkedin.healthcheck.pub.spring.SensorRegistry</a:t>
            </a:r>
            <a:r>
              <a:rPr lang="en-US" sz="10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    &lt;constructor-</a:t>
            </a:r>
            <a:r>
              <a:rPr lang="en-US" sz="1000" dirty="0" err="1" smtClean="0">
                <a:solidFill>
                  <a:schemeClr val="tx1"/>
                </a:solidFill>
              </a:rPr>
              <a:t>arg</a:t>
            </a:r>
            <a:r>
              <a:rPr lang="en-US" sz="1000" dirty="0" smtClean="0">
                <a:solidFill>
                  <a:schemeClr val="tx1"/>
                </a:solidFill>
              </a:rPr>
              <a:t> index="1" ref="databus2Client" type="</a:t>
            </a:r>
            <a:r>
              <a:rPr lang="en-US" sz="1000" dirty="0" err="1" smtClean="0">
                <a:solidFill>
                  <a:schemeClr val="tx1"/>
                </a:solidFill>
              </a:rPr>
              <a:t>com.linkedin.databus.client.DatabusClientRunnable</a:t>
            </a:r>
            <a:r>
              <a:rPr lang="en-US" sz="10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&lt;/bean&gt;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28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80"/>
            <a:ext cx="8229600" cy="1005840"/>
          </a:xfrm>
        </p:spPr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 Event Callback API and Execution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39123"/>
            <a:ext cx="8229600" cy="5147321"/>
          </a:xfrm>
        </p:spPr>
        <p:txBody>
          <a:bodyPr>
            <a:noAutofit/>
          </a:bodyPr>
          <a:lstStyle/>
          <a:p>
            <a:pPr marL="0" indent="0"/>
            <a:r>
              <a:rPr lang="en-US" sz="1800" dirty="0" smtClean="0"/>
              <a:t> </a:t>
            </a:r>
            <a:r>
              <a:rPr lang="en-US" sz="1200" b="1" dirty="0" err="1" smtClean="0"/>
              <a:t>onStartConsumption</a:t>
            </a:r>
            <a:r>
              <a:rPr lang="en-US" sz="1200" dirty="0" smtClean="0"/>
              <a:t>() </a:t>
            </a:r>
          </a:p>
          <a:p>
            <a:pPr marL="400050" lvl="1" indent="0"/>
            <a:r>
              <a:rPr lang="en-US" sz="1200" dirty="0" smtClean="0"/>
              <a:t>-consumer is started (called once)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onStartDataEventSequence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Start of an event window.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onStartSource</a:t>
            </a:r>
            <a:r>
              <a:rPr lang="en-US" sz="1200" dirty="0" err="1" smtClean="0"/>
              <a:t>(Source</a:t>
            </a:r>
            <a:r>
              <a:rPr lang="en-US" sz="1200" dirty="0" smtClean="0"/>
              <a:t>, Schema)</a:t>
            </a:r>
          </a:p>
          <a:p>
            <a:pPr marL="400050" lvl="1" indent="0"/>
            <a:r>
              <a:rPr lang="en-US" sz="1200" dirty="0" smtClean="0"/>
              <a:t>start of a new Databus source in a window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onDataEvent</a:t>
            </a:r>
            <a:r>
              <a:rPr lang="en-US" sz="1200" dirty="0" err="1" smtClean="0"/>
              <a:t>(DbusEvent</a:t>
            </a:r>
            <a:r>
              <a:rPr lang="en-US" sz="1200" dirty="0" smtClean="0"/>
              <a:t>, Decoder)</a:t>
            </a:r>
          </a:p>
          <a:p>
            <a:pPr marL="400050" lvl="1" indent="0"/>
            <a:r>
              <a:rPr lang="en-US" sz="1200" dirty="0" smtClean="0"/>
              <a:t>- A new data </a:t>
            </a:r>
            <a:r>
              <a:rPr lang="en-US" sz="1200" dirty="0" smtClean="0"/>
              <a:t>event</a:t>
            </a:r>
          </a:p>
          <a:p>
            <a:pPr marL="400050" lvl="1" indent="0"/>
            <a:endParaRPr lang="en-US" sz="1200" dirty="0" smtClean="0"/>
          </a:p>
          <a:p>
            <a:pPr marL="400050" lvl="1" indent="0"/>
            <a:endParaRPr lang="en-US" sz="1200" dirty="0" smtClean="0"/>
          </a:p>
          <a:p>
            <a:pPr marL="0" indent="0"/>
            <a:r>
              <a:rPr lang="en-US" sz="1200" b="1" dirty="0" err="1" smtClean="0"/>
              <a:t>onEndSource</a:t>
            </a:r>
            <a:r>
              <a:rPr lang="en-US" sz="1200" dirty="0" err="1" smtClean="0"/>
              <a:t>(Source</a:t>
            </a:r>
            <a:r>
              <a:rPr lang="en-US" sz="1200" dirty="0" smtClean="0"/>
              <a:t>, Schema)</a:t>
            </a:r>
          </a:p>
          <a:p>
            <a:pPr marL="400050" lvl="1" indent="0"/>
            <a:r>
              <a:rPr lang="en-US" sz="1200" dirty="0" smtClean="0"/>
              <a:t>end of a Databus source in a window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onEndDataEventSequence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end of an event window.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onEndConsumption</a:t>
            </a:r>
            <a:r>
              <a:rPr lang="en-US" sz="1200" dirty="0" smtClean="0"/>
              <a:t>()</a:t>
            </a:r>
          </a:p>
          <a:p>
            <a:pPr marL="400050" lvl="1" indent="0"/>
            <a:r>
              <a:rPr lang="en-US" sz="1200" dirty="0" smtClean="0"/>
              <a:t>Consumer is stopped (called once)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chemeClr val="accent3"/>
                </a:solidFill>
              </a:rPr>
              <a:t>onError</a:t>
            </a:r>
            <a:r>
              <a:rPr lang="en-US" sz="1200" dirty="0" err="1" smtClean="0"/>
              <a:t>(Throwable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- on Error encountered by </a:t>
            </a:r>
            <a:r>
              <a:rPr lang="en-US" sz="1200" dirty="0" err="1" smtClean="0"/>
              <a:t>databus</a:t>
            </a:r>
            <a:r>
              <a:rPr lang="en-US" sz="1200" dirty="0" smtClean="0"/>
              <a:t> </a:t>
            </a:r>
            <a:r>
              <a:rPr lang="en-US" sz="1200" dirty="0" smtClean="0"/>
              <a:t>client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chemeClr val="accent3"/>
                </a:solidFill>
              </a:rPr>
              <a:t>onCheckPoint</a:t>
            </a:r>
            <a:r>
              <a:rPr lang="en-US" sz="1200" dirty="0" err="1" smtClean="0"/>
              <a:t>(SCN</a:t>
            </a:r>
            <a:r>
              <a:rPr lang="en-US" sz="1200" dirty="0" smtClean="0"/>
              <a:t>)	</a:t>
            </a:r>
          </a:p>
          <a:p>
            <a:pPr marL="400050" lvl="1" indent="0"/>
            <a:r>
              <a:rPr lang="en-US" sz="1200" dirty="0" err="1" smtClean="0"/>
              <a:t>Databus</a:t>
            </a:r>
            <a:r>
              <a:rPr lang="en-US" sz="1200" dirty="0" smtClean="0"/>
              <a:t> wants to persist a </a:t>
            </a:r>
            <a:r>
              <a:rPr lang="en-US" sz="1200" dirty="0" smtClean="0"/>
              <a:t>checkpoint</a:t>
            </a:r>
            <a:endParaRPr lang="en-US" sz="1200" dirty="0" smtClean="0"/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chemeClr val="accent3"/>
                </a:solidFill>
              </a:rPr>
              <a:t>onRollback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rollback to the specified SCN</a:t>
            </a:r>
          </a:p>
          <a:p>
            <a:pPr marL="0" indent="0"/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 </a:t>
            </a:r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8" name="Picture 7" descr="DatabusV2Ev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56" y="1298069"/>
            <a:ext cx="4974167" cy="48683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486" y="2785354"/>
            <a:ext cx="7076127" cy="50157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 smtClean="0">
                <a:solidFill>
                  <a:schemeClr val="tx1"/>
                </a:solidFill>
              </a:rPr>
              <a:t>d</a:t>
            </a:r>
            <a:r>
              <a:rPr lang="en-US" sz="1200" i="1" dirty="0" err="1" smtClean="0">
                <a:solidFill>
                  <a:schemeClr val="tx1"/>
                </a:solidFill>
              </a:rPr>
              <a:t>ecoder.getTypedValue</a:t>
            </a:r>
            <a:r>
              <a:rPr lang="en-US" sz="1200" i="1" dirty="0" err="1" smtClean="0">
                <a:solidFill>
                  <a:schemeClr val="tx1"/>
                </a:solidFill>
              </a:rPr>
              <a:t>(</a:t>
            </a:r>
            <a:r>
              <a:rPr lang="en-US" sz="1200" i="1" dirty="0" err="1" smtClean="0">
                <a:solidFill>
                  <a:schemeClr val="tx1"/>
                </a:solidFill>
              </a:rPr>
              <a:t>event</a:t>
            </a:r>
            <a:r>
              <a:rPr lang="en-US" sz="1200" i="1" dirty="0" smtClean="0">
                <a:solidFill>
                  <a:schemeClr val="tx1"/>
                </a:solidFill>
              </a:rPr>
              <a:t>, </a:t>
            </a:r>
            <a:r>
              <a:rPr lang="en-US" sz="1200" i="1" dirty="0" err="1" smtClean="0">
                <a:solidFill>
                  <a:schemeClr val="tx1"/>
                </a:solidFill>
              </a:rPr>
              <a:t>liarJobRelayObj</a:t>
            </a:r>
            <a:r>
              <a:rPr lang="en-US" sz="1200" i="1" dirty="0" smtClean="0">
                <a:solidFill>
                  <a:schemeClr val="tx1"/>
                </a:solidFill>
              </a:rPr>
              <a:t>, </a:t>
            </a:r>
            <a:r>
              <a:rPr lang="en-US" sz="1200" i="1" dirty="0" err="1" smtClean="0">
                <a:solidFill>
                  <a:schemeClr val="tx1"/>
                </a:solidFill>
              </a:rPr>
              <a:t>LiarJobRelay.class</a:t>
            </a:r>
            <a:r>
              <a:rPr lang="en-US" sz="1200" i="1" dirty="0" smtClean="0">
                <a:solidFill>
                  <a:schemeClr val="tx1"/>
                </a:solidFill>
              </a:rPr>
              <a:t>); </a:t>
            </a:r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44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 Consumer -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81"/>
            <a:ext cx="3993322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Consumer should be thread-safe</a:t>
            </a:r>
          </a:p>
          <a:p>
            <a:endParaRPr lang="en-US" dirty="0" smtClean="0"/>
          </a:p>
          <a:p>
            <a:r>
              <a:rPr lang="en-US" dirty="0" smtClean="0"/>
              <a:t>Multiple threads of execution of consumer </a:t>
            </a:r>
          </a:p>
          <a:p>
            <a:pPr lvl="1"/>
            <a:r>
              <a:rPr lang="en-US" dirty="0" smtClean="0"/>
              <a:t>Degree of parallelism [size of </a:t>
            </a:r>
            <a:r>
              <a:rPr lang="en-US" dirty="0" err="1" smtClean="0"/>
              <a:t>threadpool</a:t>
            </a:r>
            <a:r>
              <a:rPr lang="en-US" dirty="0" smtClean="0"/>
              <a:t>] specified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Parallelism achieved when processing data events within an event window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onStartSeq,onEndSeq,onStart</a:t>
            </a:r>
            <a:r>
              <a:rPr lang="en-US" dirty="0" smtClean="0"/>
              <a:t>/</a:t>
            </a:r>
            <a:r>
              <a:rPr lang="en-US" dirty="0" err="1" smtClean="0"/>
              <a:t>onEndSource</a:t>
            </a:r>
            <a:r>
              <a:rPr lang="en-US" dirty="0" smtClean="0"/>
              <a:t> invoked for all threads </a:t>
            </a:r>
          </a:p>
          <a:p>
            <a:endParaRPr lang="en-US" dirty="0" smtClean="0"/>
          </a:p>
          <a:p>
            <a:r>
              <a:rPr lang="en-US" dirty="0" smtClean="0"/>
              <a:t>Barrier  on </a:t>
            </a:r>
            <a:r>
              <a:rPr lang="en-US" dirty="0" err="1" smtClean="0"/>
              <a:t>onStart</a:t>
            </a:r>
            <a:r>
              <a:rPr lang="en-US" dirty="0" smtClean="0"/>
              <a:t> and </a:t>
            </a:r>
            <a:r>
              <a:rPr lang="en-US" dirty="0" err="1" smtClean="0"/>
              <a:t>onEndSource</a:t>
            </a:r>
            <a:r>
              <a:rPr lang="en-US" dirty="0" smtClean="0"/>
              <a:t> for all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957" y="1126435"/>
            <a:ext cx="4337623" cy="50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86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635631"/>
          </a:xfrm>
        </p:spPr>
        <p:txBody>
          <a:bodyPr/>
          <a:lstStyle/>
          <a:p>
            <a:pPr algn="ctr"/>
            <a:r>
              <a:rPr lang="en-US" dirty="0" smtClean="0"/>
              <a:t>Case Studies: </a:t>
            </a:r>
            <a:r>
              <a:rPr lang="en-US" dirty="0" smtClean="0"/>
              <a:t>LIAR Member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643"/>
            <a:ext cx="8229600" cy="51998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136" y="1018440"/>
            <a:ext cx="4073317" cy="32590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Sources</a:t>
            </a:r>
            <a:r>
              <a:rPr lang="en-US" sz="1000" b="1" dirty="0" smtClean="0">
                <a:solidFill>
                  <a:schemeClr val="tx1"/>
                </a:solidFill>
              </a:rPr>
              <a:t>: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400050" lvl="1" indent="0"/>
            <a:r>
              <a:rPr lang="en-US" sz="1200" dirty="0" smtClean="0">
                <a:solidFill>
                  <a:schemeClr val="tx1"/>
                </a:solidFill>
              </a:rPr>
              <a:t>LIAR </a:t>
            </a:r>
            <a:r>
              <a:rPr lang="en-US" sz="1200" dirty="0" smtClean="0">
                <a:solidFill>
                  <a:schemeClr val="tx1"/>
                </a:solidFill>
              </a:rPr>
              <a:t>Member Relay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Services</a:t>
            </a:r>
            <a:r>
              <a:rPr lang="en-US" sz="1000" dirty="0" smtClean="0">
                <a:solidFill>
                  <a:schemeClr val="tx1"/>
                </a:solidFill>
              </a:rPr>
              <a:t>: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400050" lvl="1" indent="0"/>
            <a:r>
              <a:rPr lang="en-US" sz="1200" dirty="0" smtClean="0">
                <a:solidFill>
                  <a:schemeClr val="tx1"/>
                </a:solidFill>
              </a:rPr>
              <a:t>LIAR </a:t>
            </a:r>
            <a:r>
              <a:rPr lang="en-US" sz="1200" dirty="0" smtClean="0">
                <a:solidFill>
                  <a:schemeClr val="tx1"/>
                </a:solidFill>
              </a:rPr>
              <a:t>Member Search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2139" y="1039042"/>
            <a:ext cx="3746506" cy="32590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Prod Statistics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	- Number Of Clients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(96</a:t>
            </a:r>
            <a:r>
              <a:rPr lang="en-US" sz="1200" dirty="0" smtClean="0">
                <a:solidFill>
                  <a:schemeClr val="tx1"/>
                </a:solidFill>
              </a:rPr>
              <a:t> = 32 shards * 3 cluster/replica)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400050" lvl="1" indent="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   Number </a:t>
            </a:r>
            <a:r>
              <a:rPr lang="en-US" sz="1200" dirty="0" smtClean="0">
                <a:solidFill>
                  <a:schemeClr val="tx1"/>
                </a:solidFill>
              </a:rPr>
              <a:t>Of </a:t>
            </a:r>
            <a:r>
              <a:rPr lang="en-US" sz="1200" dirty="0" smtClean="0">
                <a:solidFill>
                  <a:schemeClr val="tx1"/>
                </a:solidFill>
              </a:rPr>
              <a:t>Rows</a:t>
            </a:r>
            <a:r>
              <a:rPr lang="en-US" sz="1200" dirty="0" smtClean="0">
                <a:solidFill>
                  <a:schemeClr val="tx1"/>
                </a:solidFill>
              </a:rPr>
              <a:t> : </a:t>
            </a:r>
            <a:r>
              <a:rPr lang="en-US" sz="1200" dirty="0" smtClean="0">
                <a:solidFill>
                  <a:schemeClr val="tx1"/>
                </a:solidFill>
              </a:rPr>
              <a:t>100M rows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- Event </a:t>
            </a:r>
            <a:r>
              <a:rPr lang="en-US" sz="1200" dirty="0" smtClean="0">
                <a:solidFill>
                  <a:schemeClr val="tx1"/>
                </a:solidFill>
              </a:rPr>
              <a:t>Rate : 60 </a:t>
            </a:r>
            <a:r>
              <a:rPr lang="en-US" sz="1200" dirty="0" err="1" smtClean="0">
                <a:solidFill>
                  <a:schemeClr val="tx1"/>
                </a:solidFill>
              </a:rPr>
              <a:t>eps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	-  </a:t>
            </a:r>
            <a:r>
              <a:rPr lang="en-US" sz="1200" dirty="0" smtClean="0">
                <a:solidFill>
                  <a:schemeClr val="tx1"/>
                </a:solidFill>
              </a:rPr>
              <a:t>Average Row Size : 18 bytes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0309" y="4600956"/>
            <a:ext cx="6888701" cy="14617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Databus</a:t>
            </a:r>
            <a:r>
              <a:rPr lang="en-US" sz="1400" b="1" dirty="0" smtClean="0">
                <a:solidFill>
                  <a:schemeClr val="tx1"/>
                </a:solidFill>
              </a:rPr>
              <a:t> v2 Feature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marL="400050" lvl="1" indent="0" algn="ctr"/>
            <a:r>
              <a:rPr lang="en-US" sz="1200" dirty="0" smtClean="0">
                <a:solidFill>
                  <a:schemeClr val="tx1"/>
                </a:solidFill>
              </a:rPr>
              <a:t>Range-based Server </a:t>
            </a:r>
            <a:r>
              <a:rPr lang="en-US" sz="1200" dirty="0" smtClean="0">
                <a:solidFill>
                  <a:schemeClr val="tx1"/>
                </a:solidFill>
              </a:rPr>
              <a:t>side Filtering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436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078659"/>
            <a:ext cx="2887133" cy="22395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EV1 -&gt;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Member Id ( 1200 )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EV2 -&gt;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Member Id ( 5M )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EV31 -&gt;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Member Id ( 150M ) 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2707590"/>
            <a:ext cx="821437" cy="913386"/>
          </a:xfrm>
          <a:prstGeom prst="ca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Oracle </a:t>
            </a:r>
            <a:r>
              <a:rPr lang="en-US" sz="1000" b="1" dirty="0">
                <a:solidFill>
                  <a:schemeClr val="tx1"/>
                </a:solidFill>
              </a:rPr>
              <a:t>DB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297548" y="2814564"/>
            <a:ext cx="2152792" cy="303973"/>
            <a:chOff x="1063048" y="2948064"/>
            <a:chExt cx="1909202" cy="303973"/>
          </a:xfrm>
        </p:grpSpPr>
        <p:sp>
          <p:nvSpPr>
            <p:cNvPr id="10" name="Plaque 9"/>
            <p:cNvSpPr/>
            <p:nvPr/>
          </p:nvSpPr>
          <p:spPr>
            <a:xfrm>
              <a:off x="2419970" y="2948064"/>
              <a:ext cx="552280" cy="295193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31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Plaque 10"/>
            <p:cNvSpPr/>
            <p:nvPr/>
          </p:nvSpPr>
          <p:spPr>
            <a:xfrm>
              <a:off x="1607241" y="2953642"/>
              <a:ext cx="440655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Plaque 11"/>
            <p:cNvSpPr/>
            <p:nvPr/>
          </p:nvSpPr>
          <p:spPr>
            <a:xfrm>
              <a:off x="1063048" y="2948064"/>
              <a:ext cx="498463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1297548" y="3211056"/>
            <a:ext cx="2313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2363" y="2618372"/>
            <a:ext cx="1187850" cy="118854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</a:t>
            </a:r>
            <a:r>
              <a:rPr lang="en-US" sz="1000" b="1" dirty="0">
                <a:solidFill>
                  <a:schemeClr val="tx1"/>
                </a:solidFill>
              </a:rPr>
              <a:t>Relay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3592363" y="3526082"/>
            <a:ext cx="1069881" cy="189788"/>
            <a:chOff x="3213989" y="3324570"/>
            <a:chExt cx="1069881" cy="189788"/>
          </a:xfrm>
        </p:grpSpPr>
        <p:sp>
          <p:nvSpPr>
            <p:cNvPr id="16" name="Rectangle 15"/>
            <p:cNvSpPr/>
            <p:nvPr/>
          </p:nvSpPr>
          <p:spPr>
            <a:xfrm>
              <a:off x="3213989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70616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27243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E31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19098" y="1465782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1)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[0-5M)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9098" y="2772205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2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[5M-10M)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9098" y="4485373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31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[150M-155M)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80213" y="1938270"/>
            <a:ext cx="2238885" cy="1272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>
            <a:off x="4780213" y="3212644"/>
            <a:ext cx="2238885" cy="32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21" idx="1"/>
          </p:cNvCxnSpPr>
          <p:nvPr/>
        </p:nvCxnSpPr>
        <p:spPr>
          <a:xfrm>
            <a:off x="4780213" y="3212644"/>
            <a:ext cx="2238885" cy="174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laque 32"/>
          <p:cNvSpPr/>
          <p:nvPr/>
        </p:nvSpPr>
        <p:spPr>
          <a:xfrm rot="19902091">
            <a:off x="4906534" y="2671088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Plaque 33"/>
          <p:cNvSpPr/>
          <p:nvPr/>
        </p:nvSpPr>
        <p:spPr>
          <a:xfrm>
            <a:off x="5390116" y="2969483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Plaque 34"/>
          <p:cNvSpPr/>
          <p:nvPr/>
        </p:nvSpPr>
        <p:spPr>
          <a:xfrm rot="2466573">
            <a:off x="5272257" y="3473838"/>
            <a:ext cx="483333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E31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Server Side Filtering Use Case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7239002" y="3926418"/>
            <a:ext cx="645582" cy="43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44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-0.03034 C 0.12537 -0.09912 0.21862 -0.1679 0.26359 -0.17879 C 0.30856 -0.18967 0.30544 -0.14312 0.30249 -0.09634 " pathEditMode="relative" ptsTypes="a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3 0.00116 C 0.10766 -0.00533 0.18718 -0.01158 0.22591 -0.00139 C 0.26463 0.0088 0.26237 0.03543 0.26011 0.06206 " pathEditMode="relative" ptsTypes="a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9 0.02779 C 0.108 0.09541 0.19569 0.16327 0.23546 0.19893 C 0.27522 0.2346 0.26723 0.2383 0.25925 0.24224 " pathEditMode="relative" ptsTypes="aaA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  <p:bldP spid="14" grpId="0" animBg="1"/>
      <p:bldP spid="19" grpId="0" animBg="1"/>
      <p:bldP spid="20" grpId="0" animBg="1"/>
      <p:bldP spid="21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52" y="1331881"/>
            <a:ext cx="8348870" cy="49849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Packaging</a:t>
            </a:r>
          </a:p>
          <a:p>
            <a:pPr lvl="1"/>
            <a:r>
              <a:rPr lang="en-US" dirty="0" smtClean="0"/>
              <a:t>One war stub , different </a:t>
            </a:r>
            <a:r>
              <a:rPr lang="en-US" dirty="0" err="1" smtClean="0"/>
              <a:t>configs</a:t>
            </a:r>
            <a:r>
              <a:rPr lang="en-US" dirty="0" smtClean="0"/>
              <a:t> for relays and bootstraps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Event Compression </a:t>
            </a:r>
          </a:p>
          <a:p>
            <a:pPr lvl="1"/>
            <a:r>
              <a:rPr lang="en-US" dirty="0" smtClean="0"/>
              <a:t>Buffer longer durations of  larger events in memory [member2]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V1 Relay as a Source</a:t>
            </a:r>
          </a:p>
          <a:p>
            <a:pPr lvl="1"/>
            <a:r>
              <a:rPr lang="en-US" dirty="0" smtClean="0"/>
              <a:t>Case of overloaded DB , consume from v1 Relay</a:t>
            </a:r>
          </a:p>
          <a:p>
            <a:endParaRPr lang="en-US" dirty="0" smtClean="0"/>
          </a:p>
          <a:p>
            <a:r>
              <a:rPr lang="en-US" dirty="0" smtClean="0"/>
              <a:t>Consumer Chaining</a:t>
            </a:r>
          </a:p>
          <a:p>
            <a:pPr lvl="1"/>
            <a:r>
              <a:rPr lang="en-US" dirty="0" smtClean="0"/>
              <a:t>Mimics v1 </a:t>
            </a:r>
            <a:r>
              <a:rPr lang="en-US" dirty="0" err="1" smtClean="0"/>
              <a:t>behaviour</a:t>
            </a:r>
            <a:r>
              <a:rPr lang="en-US" dirty="0" smtClean="0"/>
              <a:t> of chaining consumers</a:t>
            </a:r>
          </a:p>
          <a:p>
            <a:endParaRPr lang="en-US" dirty="0"/>
          </a:p>
          <a:p>
            <a:r>
              <a:rPr lang="en-US" dirty="0" smtClean="0"/>
              <a:t>Source Discovery </a:t>
            </a:r>
          </a:p>
          <a:p>
            <a:pPr lvl="1"/>
            <a:r>
              <a:rPr lang="en-US" dirty="0" smtClean="0"/>
              <a:t>Discovery of source parameters </a:t>
            </a:r>
          </a:p>
          <a:p>
            <a:pPr lvl="1"/>
            <a:r>
              <a:rPr lang="en-US" dirty="0" smtClean="0"/>
              <a:t>Simplifies configuration for clients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28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err="1" smtClean="0"/>
              <a:t>Databus</a:t>
            </a:r>
            <a:r>
              <a:rPr lang="en-US" sz="2000" b="1" i="1" dirty="0" smtClean="0"/>
              <a:t> V2 Ecosystem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Why Migrate</a:t>
            </a:r>
            <a:r>
              <a:rPr lang="en-US" sz="2000" dirty="0" smtClean="0"/>
              <a:t>?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How to Migrate to</a:t>
            </a:r>
            <a:r>
              <a:rPr lang="en-US" sz="2000" dirty="0" smtClean="0"/>
              <a:t> </a:t>
            </a:r>
            <a:r>
              <a:rPr lang="en-US" sz="2000" b="1" i="1" dirty="0" smtClean="0"/>
              <a:t>Databus V2</a:t>
            </a:r>
            <a:r>
              <a:rPr lang="en-US" sz="2000" dirty="0" smtClean="0"/>
              <a:t>? </a:t>
            </a:r>
          </a:p>
          <a:p>
            <a:endParaRPr lang="en-US" sz="2000" dirty="0" smtClean="0"/>
          </a:p>
          <a:p>
            <a:r>
              <a:rPr lang="en-US" sz="2000" b="1" i="1" dirty="0" err="1" smtClean="0"/>
              <a:t>Databus</a:t>
            </a:r>
            <a:r>
              <a:rPr lang="en-US" sz="2000" b="1" i="1" dirty="0" smtClean="0"/>
              <a:t> V2 Client Library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Case Studies</a:t>
            </a:r>
            <a:endParaRPr lang="en-US" sz="2000" dirty="0" smtClean="0"/>
          </a:p>
          <a:p>
            <a:endParaRPr lang="en-US" sz="2000" b="1" i="1" dirty="0" smtClean="0"/>
          </a:p>
          <a:p>
            <a:r>
              <a:rPr lang="en-US" sz="2000" b="1" i="1" dirty="0" smtClean="0"/>
              <a:t>Migration Patterns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4737"/>
            <a:ext cx="5903843" cy="8791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DatabusV2 Eco-System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216608" y="2078373"/>
            <a:ext cx="817118" cy="1141962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198" y="3280225"/>
            <a:ext cx="830881" cy="460871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2400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Sources 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7041" y="1325291"/>
            <a:ext cx="3191934" cy="460871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Relays</a:t>
            </a:r>
          </a:p>
        </p:txBody>
      </p:sp>
      <p:grpSp>
        <p:nvGrpSpPr>
          <p:cNvPr id="9" name="Group 22"/>
          <p:cNvGrpSpPr/>
          <p:nvPr/>
        </p:nvGrpSpPr>
        <p:grpSpPr>
          <a:xfrm>
            <a:off x="6577180" y="886715"/>
            <a:ext cx="2320365" cy="2109760"/>
            <a:chOff x="6452781" y="1013914"/>
            <a:chExt cx="2437717" cy="2109760"/>
          </a:xfrm>
        </p:grpSpPr>
        <p:sp>
          <p:nvSpPr>
            <p:cNvPr id="10" name="Rectangle 9"/>
            <p:cNvSpPr/>
            <p:nvPr/>
          </p:nvSpPr>
          <p:spPr>
            <a:xfrm>
              <a:off x="6452781" y="1013914"/>
              <a:ext cx="2437717" cy="210976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7147" y="1596706"/>
              <a:ext cx="747702" cy="1218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+mj-lt"/>
                </a:rPr>
                <a:t>Databus2 Client Lib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733095" y="1802514"/>
              <a:ext cx="850128" cy="1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731858" y="2344093"/>
              <a:ext cx="850128" cy="1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984153" y="1033174"/>
              <a:ext cx="1435189" cy="666923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marL="342900" marR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en-US" sz="2400" b="1" dirty="0" smtClean="0">
                  <a:solidFill>
                    <a:srgbClr val="000090"/>
                  </a:solidFill>
                  <a:latin typeface="+mj-lt"/>
                  <a:cs typeface="Arial" pitchFamily="34" charset="0"/>
                </a:rPr>
                <a:t>Client </a:t>
              </a:r>
              <a:br>
                <a:rPr lang="en-US" sz="2400" b="1" dirty="0" smtClean="0">
                  <a:solidFill>
                    <a:srgbClr val="000090"/>
                  </a:solidFill>
                  <a:latin typeface="+mj-lt"/>
                  <a:cs typeface="Arial" pitchFamily="34" charset="0"/>
                </a:rPr>
              </a:br>
              <a:endPara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" name="Group 25"/>
          <p:cNvGrpSpPr/>
          <p:nvPr/>
        </p:nvGrpSpPr>
        <p:grpSpPr>
          <a:xfrm>
            <a:off x="6568713" y="3715221"/>
            <a:ext cx="2310657" cy="2109760"/>
            <a:chOff x="6492512" y="3603803"/>
            <a:chExt cx="2437717" cy="2109760"/>
          </a:xfrm>
        </p:grpSpPr>
        <p:sp>
          <p:nvSpPr>
            <p:cNvPr id="16" name="Rectangle 15"/>
            <p:cNvSpPr/>
            <p:nvPr/>
          </p:nvSpPr>
          <p:spPr>
            <a:xfrm>
              <a:off x="6492512" y="3603803"/>
              <a:ext cx="2437717" cy="210976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61198" y="4137291"/>
              <a:ext cx="747702" cy="1218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Databus2 Client  Lib</a:t>
              </a:r>
            </a:p>
            <a:p>
              <a:pPr algn="ctr"/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803555" y="4392403"/>
              <a:ext cx="850128" cy="1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802318" y="4933982"/>
              <a:ext cx="850128" cy="1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54613" y="3623063"/>
              <a:ext cx="1435189" cy="666923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marL="342900" marR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en-US" sz="2400" b="1" dirty="0" smtClean="0">
                  <a:solidFill>
                    <a:srgbClr val="000090"/>
                  </a:solidFill>
                  <a:latin typeface="Arial" pitchFamily="34" charset="0"/>
                  <a:cs typeface="Arial" pitchFamily="34" charset="0"/>
                </a:rPr>
                <a:t>Client</a:t>
              </a:r>
              <a:r>
                <a:rPr lang="en-US" sz="2400" b="1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en-US" sz="2400" b="1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</a:br>
              <a:endPara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940210" y="328351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0870" y="3468673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endCxn id="31" idx="1"/>
          </p:cNvCxnSpPr>
          <p:nvPr/>
        </p:nvCxnSpPr>
        <p:spPr>
          <a:xfrm flipV="1">
            <a:off x="1041345" y="2044808"/>
            <a:ext cx="1162113" cy="545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 flipV="1">
            <a:off x="5530457" y="2078880"/>
            <a:ext cx="1184139" cy="10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726522" y="2734423"/>
            <a:ext cx="1589" cy="1702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8" idx="3"/>
            <a:endCxn id="17" idx="1"/>
          </p:cNvCxnSpPr>
          <p:nvPr/>
        </p:nvCxnSpPr>
        <p:spPr>
          <a:xfrm>
            <a:off x="5530457" y="3622417"/>
            <a:ext cx="1198150" cy="123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41668" y="4343401"/>
            <a:ext cx="1311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Consumer 1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Consumer 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5418" y="1666277"/>
            <a:ext cx="1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37337" y="1367988"/>
            <a:ext cx="144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Consumer 1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Consumer 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203458" y="1760637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355858" y="1913037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508258" y="2065437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 </a:t>
            </a:r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660658" y="4512398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13058" y="4664798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965458" y="4817198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 Store</a:t>
            </a:r>
          </a:p>
          <a:p>
            <a:pPr algn="ctr"/>
            <a:r>
              <a:rPr lang="en-US" dirty="0" smtClean="0"/>
              <a:t>Events in MySQL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61240" y="5294438"/>
            <a:ext cx="3191934" cy="460871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Bootstrap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Servers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31761" y="1193008"/>
            <a:ext cx="3998696" cy="4858818"/>
          </a:xfrm>
          <a:prstGeom prst="roundRect">
            <a:avLst/>
          </a:prstGeom>
          <a:noFill/>
          <a:ln>
            <a:prstDash val="dash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5" name="Magnetic Disk 44"/>
          <p:cNvSpPr/>
          <p:nvPr/>
        </p:nvSpPr>
        <p:spPr>
          <a:xfrm>
            <a:off x="369008" y="2230773"/>
            <a:ext cx="817118" cy="1141962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678609" y="3469746"/>
            <a:ext cx="2794000" cy="67155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3"/>
                </a:solidFill>
              </a:rPr>
              <a:t>DatabusV2</a:t>
            </a:r>
          </a:p>
          <a:p>
            <a:r>
              <a:rPr lang="en-US" sz="2400" b="1" dirty="0" smtClean="0">
                <a:solidFill>
                  <a:schemeClr val="accent3"/>
                </a:solidFill>
              </a:rPr>
              <a:t>Event Stream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49470" y="3508330"/>
            <a:ext cx="1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54870" y="4152348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07878" y="2217531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8835" y="3355008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8887" y="1872973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rows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717" y="3776294"/>
            <a:ext cx="1712286" cy="57835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Works with V1 instrumentation</a:t>
            </a:r>
            <a:endParaRPr kumimoji="0" lang="en-US" sz="12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21" grpId="0"/>
      <p:bldP spid="22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45" grpId="0" animBg="1"/>
      <p:bldP spid="47" grpId="0"/>
      <p:bldP spid="49" grpId="0"/>
      <p:bldP spid="50" grpId="0"/>
      <p:bldP spid="51" grpId="0"/>
      <p:bldP spid="52" grpId="0"/>
      <p:bldP spid="53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 smtClean="0"/>
              <a:t>Supports Common </a:t>
            </a:r>
            <a:r>
              <a:rPr lang="en-US" b="1" dirty="0"/>
              <a:t>U</a:t>
            </a:r>
            <a:r>
              <a:rPr lang="en-US" b="1" dirty="0" smtClean="0"/>
              <a:t>se-Cases of </a:t>
            </a:r>
            <a:r>
              <a:rPr lang="en-US" b="1" dirty="0" err="1" smtClean="0"/>
              <a:t>Databus</a:t>
            </a:r>
            <a:r>
              <a:rPr lang="en-US" b="1" dirty="0" smtClean="0"/>
              <a:t> Consumers</a:t>
            </a:r>
          </a:p>
          <a:p>
            <a:pPr marL="400050"/>
            <a:endParaRPr lang="en-US" dirty="0" smtClean="0"/>
          </a:p>
          <a:p>
            <a:pPr marL="400050"/>
            <a:r>
              <a:rPr lang="en-US" dirty="0" smtClean="0"/>
              <a:t>Consumers seamlessly bootstrap</a:t>
            </a:r>
          </a:p>
          <a:p>
            <a:pPr marL="800100" lvl="1"/>
            <a:r>
              <a:rPr lang="en-US" dirty="0" smtClean="0"/>
              <a:t>No load on primary Database</a:t>
            </a:r>
          </a:p>
          <a:p>
            <a:pPr marL="800100" lvl="1"/>
            <a:r>
              <a:rPr lang="en-US" dirty="0" smtClean="0"/>
              <a:t>Custom bootstrap from warehouse not necessary</a:t>
            </a:r>
          </a:p>
          <a:p>
            <a:pPr marL="800100" lvl="1"/>
            <a:endParaRPr lang="en-US" dirty="0" smtClean="0"/>
          </a:p>
          <a:p>
            <a:pPr marL="400050"/>
            <a:r>
              <a:rPr lang="en-US" dirty="0"/>
              <a:t>Lagging consumers automatically switch to snapshot store </a:t>
            </a:r>
          </a:p>
          <a:p>
            <a:pPr marL="800100" lvl="1"/>
            <a:r>
              <a:rPr lang="en-US" dirty="0"/>
              <a:t>No load on primary Database</a:t>
            </a:r>
          </a:p>
          <a:p>
            <a:pPr marL="800100" lvl="1"/>
            <a:r>
              <a:rPr lang="en-US" dirty="0"/>
              <a:t>No SRE intervention</a:t>
            </a:r>
          </a:p>
          <a:p>
            <a:pPr marL="514350" lvl="1" indent="0">
              <a:buNone/>
            </a:pPr>
            <a:endParaRPr lang="en-US" dirty="0" smtClean="0"/>
          </a:p>
          <a:p>
            <a:r>
              <a:rPr lang="en-US" dirty="0" smtClean="0"/>
              <a:t>Schema Evolution of </a:t>
            </a:r>
            <a:r>
              <a:rPr lang="en-US" dirty="0" err="1" smtClean="0"/>
              <a:t>Databus</a:t>
            </a:r>
            <a:r>
              <a:rPr lang="en-US" dirty="0" smtClean="0"/>
              <a:t> Events </a:t>
            </a:r>
          </a:p>
          <a:p>
            <a:pPr lvl="1"/>
            <a:r>
              <a:rPr lang="en-US" dirty="0" smtClean="0"/>
              <a:t>No need to launch new relay if schema of source changes</a:t>
            </a:r>
          </a:p>
          <a:p>
            <a:pPr lvl="1"/>
            <a:r>
              <a:rPr lang="en-US" dirty="0" err="1" smtClean="0"/>
              <a:t>Databus</a:t>
            </a:r>
            <a:r>
              <a:rPr lang="en-US" dirty="0" smtClean="0"/>
              <a:t> Events are represented by versioned Avro schemas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 smtClean="0"/>
              <a:t>New Ownership Model 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Databus2 Event Streams are centrally managed, owned and operated </a:t>
            </a:r>
          </a:p>
          <a:p>
            <a:pPr lvl="1"/>
            <a:r>
              <a:rPr lang="en-US" dirty="0" smtClean="0"/>
              <a:t>Relay and Bootstrap Server creation ,deployment and operations</a:t>
            </a:r>
          </a:p>
          <a:p>
            <a:pPr lvl="1"/>
            <a:r>
              <a:rPr lang="en-US" dirty="0" smtClean="0"/>
              <a:t>Instrumentation of Primary Database (</a:t>
            </a:r>
            <a:r>
              <a:rPr lang="en-US" dirty="0" err="1" smtClean="0"/>
              <a:t>databusification</a:t>
            </a:r>
            <a:r>
              <a:rPr lang="en-US" dirty="0" smtClean="0"/>
              <a:t>) for new 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Databus2 Consumers  are provided  </a:t>
            </a:r>
            <a:r>
              <a:rPr lang="en-US" dirty="0" err="1" smtClean="0"/>
              <a:t>Databus</a:t>
            </a:r>
            <a:r>
              <a:rPr lang="en-US" dirty="0" smtClean="0"/>
              <a:t> Client Library and API </a:t>
            </a:r>
          </a:p>
          <a:p>
            <a:pPr lvl="1"/>
            <a:r>
              <a:rPr lang="en-US" dirty="0" smtClean="0"/>
              <a:t>Teams </a:t>
            </a:r>
            <a:r>
              <a:rPr lang="en-US" i="1" dirty="0" smtClean="0"/>
              <a:t>will only be </a:t>
            </a:r>
            <a:r>
              <a:rPr lang="en-US" dirty="0" smtClean="0"/>
              <a:t>responsible for creating and operating the services that are  </a:t>
            </a:r>
            <a:r>
              <a:rPr lang="en-US" dirty="0" err="1" smtClean="0"/>
              <a:t>databus</a:t>
            </a:r>
            <a:r>
              <a:rPr lang="en-US" dirty="0" smtClean="0"/>
              <a:t> consumers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37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Scalability and Operability Features </a:t>
            </a:r>
          </a:p>
          <a:p>
            <a:endParaRPr lang="en-US" b="1" dirty="0" smtClean="0"/>
          </a:p>
          <a:p>
            <a:r>
              <a:rPr lang="en-US" dirty="0" err="1" smtClean="0"/>
              <a:t>Databus</a:t>
            </a:r>
            <a:r>
              <a:rPr lang="en-US" dirty="0" smtClean="0"/>
              <a:t> Consumers support parallelism</a:t>
            </a:r>
          </a:p>
          <a:p>
            <a:pPr lvl="1"/>
            <a:r>
              <a:rPr lang="en-US" dirty="0" smtClean="0"/>
              <a:t>Multiple threads of execution of consumer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 side partitioning support</a:t>
            </a:r>
          </a:p>
          <a:p>
            <a:pPr lvl="1"/>
            <a:r>
              <a:rPr lang="en-US" dirty="0" smtClean="0"/>
              <a:t>No need for consumers to filter at client </a:t>
            </a:r>
          </a:p>
          <a:p>
            <a:endParaRPr lang="en-US" dirty="0" smtClean="0"/>
          </a:p>
          <a:p>
            <a:r>
              <a:rPr lang="en-US" dirty="0" smtClean="0"/>
              <a:t>Cluster of </a:t>
            </a:r>
            <a:r>
              <a:rPr lang="en-US" dirty="0" err="1" smtClean="0"/>
              <a:t>databus</a:t>
            </a:r>
            <a:r>
              <a:rPr lang="en-US" dirty="0" smtClean="0"/>
              <a:t> client nodes with hot standby</a:t>
            </a:r>
          </a:p>
          <a:p>
            <a:pPr lvl="1"/>
            <a:r>
              <a:rPr lang="en-US" dirty="0" smtClean="0"/>
              <a:t>Services can have 1 “master” </a:t>
            </a:r>
            <a:r>
              <a:rPr lang="en-US" dirty="0" err="1" smtClean="0"/>
              <a:t>databus</a:t>
            </a:r>
            <a:r>
              <a:rPr lang="en-US" dirty="0" smtClean="0"/>
              <a:t> consumer node with n “stand-by” nodes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7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 Identify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Identify Sources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Is it a new source?</a:t>
            </a:r>
          </a:p>
          <a:p>
            <a:pPr lvl="1"/>
            <a:r>
              <a:rPr lang="en-US" dirty="0" smtClean="0"/>
              <a:t>Does a </a:t>
            </a:r>
            <a:r>
              <a:rPr lang="en-US" dirty="0" err="1" smtClean="0"/>
              <a:t>Databus</a:t>
            </a:r>
            <a:r>
              <a:rPr lang="en-US" dirty="0" smtClean="0"/>
              <a:t> V1 Relay exist for this source?</a:t>
            </a:r>
          </a:p>
          <a:p>
            <a:pPr lvl="1"/>
            <a:r>
              <a:rPr lang="en-US" dirty="0" smtClean="0"/>
              <a:t>If not, fill out request for </a:t>
            </a:r>
            <a:r>
              <a:rPr lang="en-US" dirty="0" err="1" smtClean="0"/>
              <a:t>Databusification</a:t>
            </a:r>
            <a:r>
              <a:rPr lang="en-US" dirty="0" smtClean="0"/>
              <a:t> and give capacity estimates [link]</a:t>
            </a:r>
          </a:p>
          <a:p>
            <a:pPr lvl="1"/>
            <a:endParaRPr lang="en-US" dirty="0"/>
          </a:p>
          <a:p>
            <a:r>
              <a:rPr lang="en-US" dirty="0" smtClean="0"/>
              <a:t>Get the Avro schemas for the sources</a:t>
            </a:r>
          </a:p>
          <a:p>
            <a:pPr lvl="1"/>
            <a:r>
              <a:rPr lang="en-US" dirty="0" err="1" smtClean="0"/>
              <a:t>Databus</a:t>
            </a:r>
            <a:r>
              <a:rPr lang="en-US" dirty="0" smtClean="0"/>
              <a:t> Team will generate and publish schema package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95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65" y="92650"/>
            <a:ext cx="8229600" cy="1005840"/>
          </a:xfrm>
        </p:spPr>
        <p:txBody>
          <a:bodyPr/>
          <a:lstStyle/>
          <a:p>
            <a:r>
              <a:rPr lang="en-US" dirty="0" smtClean="0"/>
              <a:t>How To Migrate –  </a:t>
            </a:r>
            <a:r>
              <a:rPr lang="en-US" dirty="0" err="1" smtClean="0"/>
              <a:t>Databus</a:t>
            </a:r>
            <a:r>
              <a:rPr lang="en-US" dirty="0" smtClean="0"/>
              <a:t> v2 Consumer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2696" y="203200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62261" y="2584175"/>
            <a:ext cx="1855305" cy="1258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 Client  API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6052" y="2723324"/>
            <a:ext cx="1866347" cy="1239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Event Callback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79305" y="1141898"/>
            <a:ext cx="1546087" cy="702364"/>
          </a:xfrm>
          <a:prstGeom prst="roundRect">
            <a:avLst/>
          </a:prstGeom>
          <a:solidFill>
            <a:schemeClr val="accent2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Consumers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10451" y="2643812"/>
            <a:ext cx="1866347" cy="1239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Event Callback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17" name="Elbow Connector 16"/>
          <p:cNvCxnSpPr>
            <a:stCxn id="12" idx="1"/>
            <a:endCxn id="11" idx="0"/>
          </p:cNvCxnSpPr>
          <p:nvPr/>
        </p:nvCxnSpPr>
        <p:spPr>
          <a:xfrm rot="10800000" flipV="1">
            <a:off x="1759227" y="1493080"/>
            <a:ext cx="1620079" cy="12302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3"/>
            <a:endCxn id="9" idx="0"/>
          </p:cNvCxnSpPr>
          <p:nvPr/>
        </p:nvCxnSpPr>
        <p:spPr>
          <a:xfrm>
            <a:off x="4925392" y="1493080"/>
            <a:ext cx="2164522" cy="10910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79218" y="4119218"/>
            <a:ext cx="2661478" cy="2054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r>
              <a:rPr lang="en-US" sz="1200" b="1" i="1" dirty="0" err="1" smtClean="0">
                <a:solidFill>
                  <a:schemeClr val="accent5"/>
                </a:solidFill>
              </a:rPr>
              <a:t>onStartConsumption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onStartDataEventSequence</a:t>
            </a:r>
            <a:r>
              <a:rPr lang="en-US" sz="1200" b="1" i="1" dirty="0">
                <a:solidFill>
                  <a:schemeClr val="accent5"/>
                </a:solidFill>
              </a:rPr>
              <a:t>(SCN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onStartSource</a:t>
            </a:r>
            <a:r>
              <a:rPr lang="en-US" sz="1200" b="1" i="1" dirty="0">
                <a:solidFill>
                  <a:schemeClr val="accent5"/>
                </a:solidFill>
              </a:rPr>
              <a:t>(Source, Schema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onDataEvent</a:t>
            </a:r>
            <a:r>
              <a:rPr lang="en-US" sz="1200" b="1" i="1" dirty="0" smtClean="0">
                <a:solidFill>
                  <a:schemeClr val="accent5"/>
                </a:solidFill>
              </a:rPr>
              <a:t>(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DbusEvent</a:t>
            </a:r>
            <a:r>
              <a:rPr lang="en-US" sz="1200" b="1" i="1" dirty="0" smtClean="0">
                <a:solidFill>
                  <a:schemeClr val="accent5"/>
                </a:solidFill>
              </a:rPr>
              <a:t>, </a:t>
            </a:r>
            <a:r>
              <a:rPr lang="en-US" sz="1200" b="1" i="1" dirty="0">
                <a:solidFill>
                  <a:schemeClr val="accent5"/>
                </a:solidFill>
              </a:rPr>
              <a:t>Decoder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onCheckPoint</a:t>
            </a:r>
            <a:r>
              <a:rPr lang="en-US" sz="1200" b="1" i="1" dirty="0">
                <a:solidFill>
                  <a:schemeClr val="accent5"/>
                </a:solidFill>
              </a:rPr>
              <a:t>(SCN)	</a:t>
            </a:r>
            <a:endParaRPr lang="en-US" sz="1200" b="1" i="1" dirty="0" smtClean="0">
              <a:solidFill>
                <a:schemeClr val="accent5"/>
              </a:solidFill>
            </a:endParaRP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onEndSource</a:t>
            </a:r>
            <a:r>
              <a:rPr lang="en-US" sz="1200" b="1" i="1" dirty="0">
                <a:solidFill>
                  <a:schemeClr val="accent5"/>
                </a:solidFill>
              </a:rPr>
              <a:t>(Source, Schema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onEndDataEventSequence</a:t>
            </a:r>
            <a:r>
              <a:rPr lang="en-US" sz="1200" b="1" i="1" dirty="0">
                <a:solidFill>
                  <a:schemeClr val="accent5"/>
                </a:solidFill>
              </a:rPr>
              <a:t>(SCN</a:t>
            </a:r>
            <a:r>
              <a:rPr lang="en-US" sz="1200" b="1" i="1" dirty="0" smtClean="0">
                <a:solidFill>
                  <a:schemeClr val="accent5"/>
                </a:solidFill>
              </a:rPr>
              <a:t>).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onEndConsumption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b="1" i="1" dirty="0">
                <a:solidFill>
                  <a:schemeClr val="accent5"/>
                </a:solidFill>
              </a:rPr>
              <a:t> </a:t>
            </a:r>
            <a:r>
              <a:rPr lang="en-US" sz="1200" b="1" i="1" dirty="0" err="1">
                <a:solidFill>
                  <a:schemeClr val="accent5"/>
                </a:solidFill>
              </a:rPr>
              <a:t>onError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err="1">
                <a:solidFill>
                  <a:schemeClr val="accent5"/>
                </a:solidFill>
              </a:rPr>
              <a:t>Throwable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onRollback</a:t>
            </a:r>
            <a:r>
              <a:rPr lang="en-US" sz="1200" b="1" i="1" dirty="0">
                <a:solidFill>
                  <a:schemeClr val="accent5"/>
                </a:solidFill>
              </a:rPr>
              <a:t>(SCN)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32783" y="3929270"/>
            <a:ext cx="3335130" cy="99612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subscribe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kumimoji="0" lang="en-US" sz="1600" b="1" i="1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Sources,partition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start() 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stop()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6800" y="5373757"/>
            <a:ext cx="1943652" cy="276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Elbow Connector 51"/>
          <p:cNvCxnSpPr>
            <a:stCxn id="12" idx="2"/>
            <a:endCxn id="13" idx="0"/>
          </p:cNvCxnSpPr>
          <p:nvPr/>
        </p:nvCxnSpPr>
        <p:spPr>
          <a:xfrm rot="5400000">
            <a:off x="3648212" y="2139675"/>
            <a:ext cx="799550" cy="2087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00696" y="522356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75565" y="1921565"/>
            <a:ext cx="1292087" cy="51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44573" y="1519008"/>
            <a:ext cx="1524000" cy="47487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69480" y="1505650"/>
            <a:ext cx="1524000" cy="47487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invoke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75357" y="4854712"/>
            <a:ext cx="3006034" cy="1197113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configure()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-source URIs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hot standby clusters</a:t>
            </a:r>
            <a:endParaRPr lang="en-US" sz="1600" b="1" i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-resource specs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misc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failure/recovery 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params</a:t>
            </a:r>
            <a:endParaRPr lang="en-US" sz="1600" b="1" i="1" noProof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endParaRPr kumimoji="0" lang="en-US" sz="1600" b="1" i="1" u="none" strike="noStrike" kern="1200" cap="none" spc="0" normalizeH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304" y="4295913"/>
            <a:ext cx="2175566" cy="178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96348" y="2440609"/>
            <a:ext cx="7719391" cy="160130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91645" y="2002236"/>
            <a:ext cx="1524000" cy="47487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4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22" grpId="0"/>
      <p:bldP spid="30" grpId="0"/>
      <p:bldP spid="64" grpId="0"/>
      <p:bldP spid="65" grpId="0"/>
      <p:bldP spid="66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Consumer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Migration Options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Convert v2 </a:t>
            </a:r>
            <a:r>
              <a:rPr lang="en-US" dirty="0" err="1" smtClean="0"/>
              <a:t>Databus</a:t>
            </a:r>
            <a:r>
              <a:rPr lang="en-US" dirty="0" smtClean="0"/>
              <a:t> </a:t>
            </a:r>
            <a:r>
              <a:rPr lang="en-US" dirty="0" smtClean="0"/>
              <a:t>Event </a:t>
            </a:r>
            <a:r>
              <a:rPr lang="en-US" dirty="0" smtClean="0"/>
              <a:t>to v1 Event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rewrite of core application logic , merely implement a wrapper</a:t>
            </a:r>
          </a:p>
          <a:p>
            <a:pPr lvl="1"/>
            <a:r>
              <a:rPr lang="en-US" dirty="0" smtClean="0"/>
              <a:t>Cannot leverage consumer parallelism </a:t>
            </a:r>
            <a:r>
              <a:rPr lang="en-US" dirty="0" smtClean="0"/>
              <a:t>support.</a:t>
            </a:r>
          </a:p>
          <a:p>
            <a:pPr lvl="1"/>
            <a:endParaRPr lang="en-US" dirty="0"/>
          </a:p>
          <a:p>
            <a:pPr marL="400050"/>
            <a:r>
              <a:rPr lang="en-US" dirty="0" smtClean="0"/>
              <a:t>Develop new processing logic built around v2 API</a:t>
            </a:r>
          </a:p>
          <a:p>
            <a:pPr marL="800100" lvl="1"/>
            <a:r>
              <a:rPr lang="en-US" dirty="0" smtClean="0"/>
              <a:t>Requires restructuring of event processing logic</a:t>
            </a:r>
          </a:p>
          <a:p>
            <a:pPr marL="857250" lvl="1" indent="-342900"/>
            <a:r>
              <a:rPr lang="en-US" dirty="0" smtClean="0"/>
              <a:t>Consumer can be made </a:t>
            </a:r>
            <a:r>
              <a:rPr lang="en-US" dirty="0" smtClean="0"/>
              <a:t>thread-safe </a:t>
            </a:r>
            <a:r>
              <a:rPr lang="en-US" dirty="0" smtClean="0"/>
              <a:t>to utilize parallelism</a:t>
            </a:r>
          </a:p>
          <a:p>
            <a:pPr marL="857250" lvl="1" indent="-342900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32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kedIn_generic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inkedIn_org_logo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24631</TotalTime>
  <Words>1520</Words>
  <Application>Microsoft Macintosh PowerPoint</Application>
  <PresentationFormat>On-screen Show (4:3)</PresentationFormat>
  <Paragraphs>336</Paragraphs>
  <Slides>17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LinkedIn_generic</vt:lpstr>
      <vt:lpstr>LinkedIn_org_logo</vt:lpstr>
      <vt:lpstr>Databus2 Migration</vt:lpstr>
      <vt:lpstr>Overview</vt:lpstr>
      <vt:lpstr>DatabusV2 Eco-System</vt:lpstr>
      <vt:lpstr>Why Migrate?</vt:lpstr>
      <vt:lpstr>Why Migrate?</vt:lpstr>
      <vt:lpstr>Why Migrate?</vt:lpstr>
      <vt:lpstr>How To Migrate –  Identify Sources</vt:lpstr>
      <vt:lpstr>How To Migrate –  Databus v2 Consumer Development</vt:lpstr>
      <vt:lpstr>How To Migrate – Consumer Development</vt:lpstr>
      <vt:lpstr>How To Migrate – Easy Way</vt:lpstr>
      <vt:lpstr>  How To Migrate – Implement V2 Callbacks </vt:lpstr>
      <vt:lpstr>How To Migrate – Deployment</vt:lpstr>
      <vt:lpstr>Databus Event Callback API and Execution Model</vt:lpstr>
      <vt:lpstr>Databus Consumer - Parallelism</vt:lpstr>
      <vt:lpstr>Case Studies: LIAR Member Search</vt:lpstr>
      <vt:lpstr>Server Side Filtering Use Case </vt:lpstr>
      <vt:lpstr>Work in Progress</vt:lpstr>
    </vt:vector>
  </TitlesOfParts>
  <Company>LinkedIn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Recruiting Solutions “tagline”</dc:title>
  <dc:creator>LinkedIn Corporation</dc:creator>
  <cp:lastModifiedBy>Balaji Varadarajan</cp:lastModifiedBy>
  <cp:revision>820</cp:revision>
  <cp:lastPrinted>2011-09-21T15:55:06Z</cp:lastPrinted>
  <dcterms:created xsi:type="dcterms:W3CDTF">2011-11-13T18:50:11Z</dcterms:created>
  <dcterms:modified xsi:type="dcterms:W3CDTF">2011-11-14T03:05:53Z</dcterms:modified>
</cp:coreProperties>
</file>