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audio1.bin" ContentType="audio/unknown"/>
  <Override PartName="/ppt/notesSlides/notesSlide4.xml" ContentType="application/vnd.openxmlformats-officedocument.presentationml.notesSlide+xml"/>
  <Override PartName="/ppt/media/audio2.bin" ContentType="audio/unknown"/>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86" r:id="rId2"/>
    <p:sldId id="284" r:id="rId3"/>
    <p:sldId id="289" r:id="rId4"/>
    <p:sldId id="287" r:id="rId5"/>
    <p:sldId id="283" r:id="rId6"/>
    <p:sldId id="259" r:id="rId7"/>
    <p:sldId id="261" r:id="rId8"/>
    <p:sldId id="262" r:id="rId9"/>
    <p:sldId id="290" r:id="rId10"/>
    <p:sldId id="285" r:id="rId11"/>
    <p:sldId id="258" r:id="rId12"/>
    <p:sldId id="291" r:id="rId13"/>
    <p:sldId id="292" r:id="rId14"/>
    <p:sldId id="263" r:id="rId15"/>
    <p:sldId id="273" r:id="rId16"/>
    <p:sldId id="265" r:id="rId17"/>
    <p:sldId id="281" r:id="rId18"/>
    <p:sldId id="293" r:id="rId19"/>
    <p:sldId id="294" r:id="rId20"/>
    <p:sldId id="295" r:id="rId21"/>
    <p:sldId id="296" r:id="rId22"/>
    <p:sldId id="282" r:id="rId23"/>
    <p:sldId id="297" r:id="rId24"/>
    <p:sldId id="276" r:id="rId25"/>
    <p:sldId id="271" r:id="rId26"/>
    <p:sldId id="275" r:id="rId27"/>
    <p:sldId id="298" r:id="rId28"/>
    <p:sldId id="257" r:id="rId29"/>
    <p:sldId id="277" r:id="rId30"/>
    <p:sldId id="278" r:id="rId31"/>
    <p:sldId id="279" r:id="rId32"/>
    <p:sldId id="280" r:id="rId33"/>
    <p:sldId id="274" r:id="rId34"/>
    <p:sldId id="28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32" autoAdjust="0"/>
  </p:normalViewPr>
  <p:slideViewPr>
    <p:cSldViewPr snapToGrid="0" snapToObjects="1">
      <p:cViewPr varScale="1">
        <p:scale>
          <a:sx n="52" d="100"/>
          <a:sy n="52" d="100"/>
        </p:scale>
        <p:origin x="-23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AC796-DAEF-F043-9FB0-6D6421D1C540}" type="doc">
      <dgm:prSet loTypeId="urn:microsoft.com/office/officeart/2005/8/layout/gear1" loCatId="" qsTypeId="urn:microsoft.com/office/officeart/2005/8/quickstyle/simple1" qsCatId="simple" csTypeId="urn:microsoft.com/office/officeart/2005/8/colors/accent1_2" csCatId="accent1" phldr="1"/>
      <dgm:spPr/>
    </dgm:pt>
    <dgm:pt modelId="{CB4D2C38-9525-6146-BA28-8A2DB03D39D0}">
      <dgm:prSet phldrT="[Text]"/>
      <dgm:spPr/>
      <dgm:t>
        <a:bodyPr/>
        <a:lstStyle/>
        <a:p>
          <a:r>
            <a:rPr lang="en-US" dirty="0" smtClean="0"/>
            <a:t>Java Services</a:t>
          </a:r>
          <a:endParaRPr lang="en-US" dirty="0"/>
        </a:p>
      </dgm:t>
    </dgm:pt>
    <dgm:pt modelId="{08E5C5F3-C3DE-9949-92DC-E73EF84C8CD0}" type="parTrans" cxnId="{09AFF918-883B-CF49-9A2A-18FEA1C148D3}">
      <dgm:prSet/>
      <dgm:spPr/>
      <dgm:t>
        <a:bodyPr/>
        <a:lstStyle/>
        <a:p>
          <a:endParaRPr lang="en-US"/>
        </a:p>
      </dgm:t>
    </dgm:pt>
    <dgm:pt modelId="{89D95997-589D-A244-BB32-CF88B4AEA9BD}" type="sibTrans" cxnId="{09AFF918-883B-CF49-9A2A-18FEA1C148D3}">
      <dgm:prSet/>
      <dgm:spPr/>
      <dgm:t>
        <a:bodyPr/>
        <a:lstStyle/>
        <a:p>
          <a:endParaRPr lang="en-US"/>
        </a:p>
      </dgm:t>
    </dgm:pt>
    <dgm:pt modelId="{0AF9CCD5-1742-7944-87F4-4C2B0027AAD2}">
      <dgm:prSet phldrT="[Text]"/>
      <dgm:spPr/>
      <dgm:t>
        <a:bodyPr/>
        <a:lstStyle/>
        <a:p>
          <a:r>
            <a:rPr lang="en-US" dirty="0" smtClean="0"/>
            <a:t>Python Driver</a:t>
          </a:r>
          <a:endParaRPr lang="en-US" dirty="0"/>
        </a:p>
      </dgm:t>
    </dgm:pt>
    <dgm:pt modelId="{D507C961-7A04-E348-B985-AB4A3A30CBA3}" type="parTrans" cxnId="{927C0A8C-7420-E940-A22C-C1ADC9D18874}">
      <dgm:prSet/>
      <dgm:spPr/>
      <dgm:t>
        <a:bodyPr/>
        <a:lstStyle/>
        <a:p>
          <a:endParaRPr lang="en-US"/>
        </a:p>
      </dgm:t>
    </dgm:pt>
    <dgm:pt modelId="{79AACA21-09A1-9148-8E71-FE3FF33A2C7A}" type="sibTrans" cxnId="{927C0A8C-7420-E940-A22C-C1ADC9D18874}">
      <dgm:prSet/>
      <dgm:spPr/>
      <dgm:t>
        <a:bodyPr/>
        <a:lstStyle/>
        <a:p>
          <a:endParaRPr lang="en-US"/>
        </a:p>
      </dgm:t>
    </dgm:pt>
    <dgm:pt modelId="{9F759142-88A3-F448-8D84-F4DDA1AABFAC}">
      <dgm:prSet phldrT="[Text]"/>
      <dgm:spPr/>
      <dgm:t>
        <a:bodyPr/>
        <a:lstStyle/>
        <a:p>
          <a:r>
            <a:rPr lang="en-US" dirty="0" smtClean="0"/>
            <a:t>Shell Script</a:t>
          </a:r>
          <a:endParaRPr lang="en-US" dirty="0"/>
        </a:p>
      </dgm:t>
    </dgm:pt>
    <dgm:pt modelId="{3652516E-5102-884E-8488-1FD952DCDC88}" type="parTrans" cxnId="{6AA81B44-0E40-6147-AFE7-04C608AB572C}">
      <dgm:prSet/>
      <dgm:spPr/>
      <dgm:t>
        <a:bodyPr/>
        <a:lstStyle/>
        <a:p>
          <a:endParaRPr lang="en-US"/>
        </a:p>
      </dgm:t>
    </dgm:pt>
    <dgm:pt modelId="{E5174B6D-99B9-634C-AA53-27795342F2BB}" type="sibTrans" cxnId="{6AA81B44-0E40-6147-AFE7-04C608AB572C}">
      <dgm:prSet/>
      <dgm:spPr/>
      <dgm:t>
        <a:bodyPr/>
        <a:lstStyle/>
        <a:p>
          <a:endParaRPr lang="en-US"/>
        </a:p>
      </dgm:t>
    </dgm:pt>
    <dgm:pt modelId="{A22C1610-115F-7342-88E3-F6F6C6B9374A}" type="pres">
      <dgm:prSet presAssocID="{131AC796-DAEF-F043-9FB0-6D6421D1C540}" presName="composite" presStyleCnt="0">
        <dgm:presLayoutVars>
          <dgm:chMax val="3"/>
          <dgm:animLvl val="lvl"/>
          <dgm:resizeHandles val="exact"/>
        </dgm:presLayoutVars>
      </dgm:prSet>
      <dgm:spPr/>
    </dgm:pt>
    <dgm:pt modelId="{7A63EB17-4C97-0243-96DD-56B731306B11}" type="pres">
      <dgm:prSet presAssocID="{CB4D2C38-9525-6146-BA28-8A2DB03D39D0}" presName="gear1" presStyleLbl="node1" presStyleIdx="0" presStyleCnt="3">
        <dgm:presLayoutVars>
          <dgm:chMax val="1"/>
          <dgm:bulletEnabled val="1"/>
        </dgm:presLayoutVars>
      </dgm:prSet>
      <dgm:spPr/>
      <dgm:t>
        <a:bodyPr/>
        <a:lstStyle/>
        <a:p>
          <a:endParaRPr lang="en-US"/>
        </a:p>
      </dgm:t>
    </dgm:pt>
    <dgm:pt modelId="{941FE22D-8668-F940-964C-F103375D6BF0}" type="pres">
      <dgm:prSet presAssocID="{CB4D2C38-9525-6146-BA28-8A2DB03D39D0}" presName="gear1srcNode" presStyleLbl="node1" presStyleIdx="0" presStyleCnt="3"/>
      <dgm:spPr/>
      <dgm:t>
        <a:bodyPr/>
        <a:lstStyle/>
        <a:p>
          <a:endParaRPr lang="en-US"/>
        </a:p>
      </dgm:t>
    </dgm:pt>
    <dgm:pt modelId="{DE962172-1269-4146-B5FF-9877A3C59182}" type="pres">
      <dgm:prSet presAssocID="{CB4D2C38-9525-6146-BA28-8A2DB03D39D0}" presName="gear1dstNode" presStyleLbl="node1" presStyleIdx="0" presStyleCnt="3"/>
      <dgm:spPr/>
      <dgm:t>
        <a:bodyPr/>
        <a:lstStyle/>
        <a:p>
          <a:endParaRPr lang="en-US"/>
        </a:p>
      </dgm:t>
    </dgm:pt>
    <dgm:pt modelId="{A9BCB281-9615-814F-899D-A1FA3F5567C7}" type="pres">
      <dgm:prSet presAssocID="{0AF9CCD5-1742-7944-87F4-4C2B0027AAD2}" presName="gear2" presStyleLbl="node1" presStyleIdx="1" presStyleCnt="3">
        <dgm:presLayoutVars>
          <dgm:chMax val="1"/>
          <dgm:bulletEnabled val="1"/>
        </dgm:presLayoutVars>
      </dgm:prSet>
      <dgm:spPr/>
      <dgm:t>
        <a:bodyPr/>
        <a:lstStyle/>
        <a:p>
          <a:endParaRPr lang="en-US"/>
        </a:p>
      </dgm:t>
    </dgm:pt>
    <dgm:pt modelId="{B50375F4-F79E-8E45-82BE-AC30AEA879B9}" type="pres">
      <dgm:prSet presAssocID="{0AF9CCD5-1742-7944-87F4-4C2B0027AAD2}" presName="gear2srcNode" presStyleLbl="node1" presStyleIdx="1" presStyleCnt="3"/>
      <dgm:spPr/>
      <dgm:t>
        <a:bodyPr/>
        <a:lstStyle/>
        <a:p>
          <a:endParaRPr lang="en-US"/>
        </a:p>
      </dgm:t>
    </dgm:pt>
    <dgm:pt modelId="{230A9703-6E9A-074D-B3F5-75E8176B4856}" type="pres">
      <dgm:prSet presAssocID="{0AF9CCD5-1742-7944-87F4-4C2B0027AAD2}" presName="gear2dstNode" presStyleLbl="node1" presStyleIdx="1" presStyleCnt="3"/>
      <dgm:spPr/>
      <dgm:t>
        <a:bodyPr/>
        <a:lstStyle/>
        <a:p>
          <a:endParaRPr lang="en-US"/>
        </a:p>
      </dgm:t>
    </dgm:pt>
    <dgm:pt modelId="{E3D1523C-6D4C-514A-B9EB-8DC5D9353B22}" type="pres">
      <dgm:prSet presAssocID="{9F759142-88A3-F448-8D84-F4DDA1AABFAC}" presName="gear3" presStyleLbl="node1" presStyleIdx="2" presStyleCnt="3"/>
      <dgm:spPr/>
      <dgm:t>
        <a:bodyPr/>
        <a:lstStyle/>
        <a:p>
          <a:endParaRPr lang="en-US"/>
        </a:p>
      </dgm:t>
    </dgm:pt>
    <dgm:pt modelId="{1ED89B36-75C2-374B-A2FB-AFAFDF170431}" type="pres">
      <dgm:prSet presAssocID="{9F759142-88A3-F448-8D84-F4DDA1AABFAC}" presName="gear3tx" presStyleLbl="node1" presStyleIdx="2" presStyleCnt="3">
        <dgm:presLayoutVars>
          <dgm:chMax val="1"/>
          <dgm:bulletEnabled val="1"/>
        </dgm:presLayoutVars>
      </dgm:prSet>
      <dgm:spPr/>
      <dgm:t>
        <a:bodyPr/>
        <a:lstStyle/>
        <a:p>
          <a:endParaRPr lang="en-US"/>
        </a:p>
      </dgm:t>
    </dgm:pt>
    <dgm:pt modelId="{26AAEF79-E113-754F-87B6-BCF4A5EB0B0E}" type="pres">
      <dgm:prSet presAssocID="{9F759142-88A3-F448-8D84-F4DDA1AABFAC}" presName="gear3srcNode" presStyleLbl="node1" presStyleIdx="2" presStyleCnt="3"/>
      <dgm:spPr/>
      <dgm:t>
        <a:bodyPr/>
        <a:lstStyle/>
        <a:p>
          <a:endParaRPr lang="en-US"/>
        </a:p>
      </dgm:t>
    </dgm:pt>
    <dgm:pt modelId="{B5432393-31FF-F646-919F-1756B522D937}" type="pres">
      <dgm:prSet presAssocID="{9F759142-88A3-F448-8D84-F4DDA1AABFAC}" presName="gear3dstNode" presStyleLbl="node1" presStyleIdx="2" presStyleCnt="3"/>
      <dgm:spPr/>
      <dgm:t>
        <a:bodyPr/>
        <a:lstStyle/>
        <a:p>
          <a:endParaRPr lang="en-US"/>
        </a:p>
      </dgm:t>
    </dgm:pt>
    <dgm:pt modelId="{BEDCB376-E79D-3D42-834C-30D7B2D3F1E2}" type="pres">
      <dgm:prSet presAssocID="{89D95997-589D-A244-BB32-CF88B4AEA9BD}" presName="connector1" presStyleLbl="sibTrans2D1" presStyleIdx="0" presStyleCnt="3"/>
      <dgm:spPr/>
      <dgm:t>
        <a:bodyPr/>
        <a:lstStyle/>
        <a:p>
          <a:endParaRPr lang="en-US"/>
        </a:p>
      </dgm:t>
    </dgm:pt>
    <dgm:pt modelId="{655EDE52-0691-204F-8F83-F4EDC58ACD46}" type="pres">
      <dgm:prSet presAssocID="{79AACA21-09A1-9148-8E71-FE3FF33A2C7A}" presName="connector2" presStyleLbl="sibTrans2D1" presStyleIdx="1" presStyleCnt="3"/>
      <dgm:spPr/>
      <dgm:t>
        <a:bodyPr/>
        <a:lstStyle/>
        <a:p>
          <a:endParaRPr lang="en-US"/>
        </a:p>
      </dgm:t>
    </dgm:pt>
    <dgm:pt modelId="{D451CCAE-663C-8B4B-AFDB-0FF3E3EB261C}" type="pres">
      <dgm:prSet presAssocID="{E5174B6D-99B9-634C-AA53-27795342F2BB}" presName="connector3" presStyleLbl="sibTrans2D1" presStyleIdx="2" presStyleCnt="3"/>
      <dgm:spPr/>
      <dgm:t>
        <a:bodyPr/>
        <a:lstStyle/>
        <a:p>
          <a:endParaRPr lang="en-US"/>
        </a:p>
      </dgm:t>
    </dgm:pt>
  </dgm:ptLst>
  <dgm:cxnLst>
    <dgm:cxn modelId="{1D526D24-50E2-8044-A5C9-DA9EAFF44184}" type="presOf" srcId="{CB4D2C38-9525-6146-BA28-8A2DB03D39D0}" destId="{DE962172-1269-4146-B5FF-9877A3C59182}" srcOrd="2" destOrd="0" presId="urn:microsoft.com/office/officeart/2005/8/layout/gear1"/>
    <dgm:cxn modelId="{5800D8EB-7392-E843-AD85-DF5AE85E8580}" type="presOf" srcId="{9F759142-88A3-F448-8D84-F4DDA1AABFAC}" destId="{1ED89B36-75C2-374B-A2FB-AFAFDF170431}" srcOrd="1" destOrd="0" presId="urn:microsoft.com/office/officeart/2005/8/layout/gear1"/>
    <dgm:cxn modelId="{B38AEA14-2FA5-5346-9DC5-736464C9D5E3}" type="presOf" srcId="{9F759142-88A3-F448-8D84-F4DDA1AABFAC}" destId="{E3D1523C-6D4C-514A-B9EB-8DC5D9353B22}" srcOrd="0" destOrd="0" presId="urn:microsoft.com/office/officeart/2005/8/layout/gear1"/>
    <dgm:cxn modelId="{CA8C42CD-ED5E-7749-B358-0AF899317603}" type="presOf" srcId="{CB4D2C38-9525-6146-BA28-8A2DB03D39D0}" destId="{7A63EB17-4C97-0243-96DD-56B731306B11}" srcOrd="0" destOrd="0" presId="urn:microsoft.com/office/officeart/2005/8/layout/gear1"/>
    <dgm:cxn modelId="{927C0A8C-7420-E940-A22C-C1ADC9D18874}" srcId="{131AC796-DAEF-F043-9FB0-6D6421D1C540}" destId="{0AF9CCD5-1742-7944-87F4-4C2B0027AAD2}" srcOrd="1" destOrd="0" parTransId="{D507C961-7A04-E348-B985-AB4A3A30CBA3}" sibTransId="{79AACA21-09A1-9148-8E71-FE3FF33A2C7A}"/>
    <dgm:cxn modelId="{6AA81B44-0E40-6147-AFE7-04C608AB572C}" srcId="{131AC796-DAEF-F043-9FB0-6D6421D1C540}" destId="{9F759142-88A3-F448-8D84-F4DDA1AABFAC}" srcOrd="2" destOrd="0" parTransId="{3652516E-5102-884E-8488-1FD952DCDC88}" sibTransId="{E5174B6D-99B9-634C-AA53-27795342F2BB}"/>
    <dgm:cxn modelId="{6A874950-41AB-4647-AF02-7E4178E223BB}" type="presOf" srcId="{131AC796-DAEF-F043-9FB0-6D6421D1C540}" destId="{A22C1610-115F-7342-88E3-F6F6C6B9374A}" srcOrd="0" destOrd="0" presId="urn:microsoft.com/office/officeart/2005/8/layout/gear1"/>
    <dgm:cxn modelId="{284974E7-6E90-F841-8D47-337BBA92141F}" type="presOf" srcId="{79AACA21-09A1-9148-8E71-FE3FF33A2C7A}" destId="{655EDE52-0691-204F-8F83-F4EDC58ACD46}" srcOrd="0" destOrd="0" presId="urn:microsoft.com/office/officeart/2005/8/layout/gear1"/>
    <dgm:cxn modelId="{E4A45B4D-2C4A-0A41-91D5-2E02A21E1BF4}" type="presOf" srcId="{0AF9CCD5-1742-7944-87F4-4C2B0027AAD2}" destId="{A9BCB281-9615-814F-899D-A1FA3F5567C7}" srcOrd="0" destOrd="0" presId="urn:microsoft.com/office/officeart/2005/8/layout/gear1"/>
    <dgm:cxn modelId="{44A0EA03-6213-B142-B394-6FDA9FF52846}" type="presOf" srcId="{9F759142-88A3-F448-8D84-F4DDA1AABFAC}" destId="{26AAEF79-E113-754F-87B6-BCF4A5EB0B0E}" srcOrd="2" destOrd="0" presId="urn:microsoft.com/office/officeart/2005/8/layout/gear1"/>
    <dgm:cxn modelId="{E06BFD52-5254-904D-B4BF-55CE4B2FD700}" type="presOf" srcId="{89D95997-589D-A244-BB32-CF88B4AEA9BD}" destId="{BEDCB376-E79D-3D42-834C-30D7B2D3F1E2}" srcOrd="0" destOrd="0" presId="urn:microsoft.com/office/officeart/2005/8/layout/gear1"/>
    <dgm:cxn modelId="{1C80E261-8327-D94C-9C05-9E368499CD80}" type="presOf" srcId="{0AF9CCD5-1742-7944-87F4-4C2B0027AAD2}" destId="{230A9703-6E9A-074D-B3F5-75E8176B4856}" srcOrd="2" destOrd="0" presId="urn:microsoft.com/office/officeart/2005/8/layout/gear1"/>
    <dgm:cxn modelId="{CDD3CD6D-3CFE-9B41-B0FC-A2E269DCAB47}" type="presOf" srcId="{E5174B6D-99B9-634C-AA53-27795342F2BB}" destId="{D451CCAE-663C-8B4B-AFDB-0FF3E3EB261C}" srcOrd="0" destOrd="0" presId="urn:microsoft.com/office/officeart/2005/8/layout/gear1"/>
    <dgm:cxn modelId="{A99B7C64-EC4D-C545-8233-03F6A752C820}" type="presOf" srcId="{CB4D2C38-9525-6146-BA28-8A2DB03D39D0}" destId="{941FE22D-8668-F940-964C-F103375D6BF0}" srcOrd="1" destOrd="0" presId="urn:microsoft.com/office/officeart/2005/8/layout/gear1"/>
    <dgm:cxn modelId="{6E209682-9DFB-814C-AF3D-59EBB67A2FF5}" type="presOf" srcId="{0AF9CCD5-1742-7944-87F4-4C2B0027AAD2}" destId="{B50375F4-F79E-8E45-82BE-AC30AEA879B9}" srcOrd="1" destOrd="0" presId="urn:microsoft.com/office/officeart/2005/8/layout/gear1"/>
    <dgm:cxn modelId="{09AFF918-883B-CF49-9A2A-18FEA1C148D3}" srcId="{131AC796-DAEF-F043-9FB0-6D6421D1C540}" destId="{CB4D2C38-9525-6146-BA28-8A2DB03D39D0}" srcOrd="0" destOrd="0" parTransId="{08E5C5F3-C3DE-9949-92DC-E73EF84C8CD0}" sibTransId="{89D95997-589D-A244-BB32-CF88B4AEA9BD}"/>
    <dgm:cxn modelId="{DACA7D0E-F363-AA4A-8729-64C801F23963}" type="presOf" srcId="{9F759142-88A3-F448-8D84-F4DDA1AABFAC}" destId="{B5432393-31FF-F646-919F-1756B522D937}" srcOrd="3" destOrd="0" presId="urn:microsoft.com/office/officeart/2005/8/layout/gear1"/>
    <dgm:cxn modelId="{97A6C3F4-B7FA-5E45-9B61-460DA2FA98A8}" type="presParOf" srcId="{A22C1610-115F-7342-88E3-F6F6C6B9374A}" destId="{7A63EB17-4C97-0243-96DD-56B731306B11}" srcOrd="0" destOrd="0" presId="urn:microsoft.com/office/officeart/2005/8/layout/gear1"/>
    <dgm:cxn modelId="{77763B2A-4A71-E644-9CCC-C064F12ED78B}" type="presParOf" srcId="{A22C1610-115F-7342-88E3-F6F6C6B9374A}" destId="{941FE22D-8668-F940-964C-F103375D6BF0}" srcOrd="1" destOrd="0" presId="urn:microsoft.com/office/officeart/2005/8/layout/gear1"/>
    <dgm:cxn modelId="{A5F0A842-CF42-AC44-A41C-FF5FF76966F0}" type="presParOf" srcId="{A22C1610-115F-7342-88E3-F6F6C6B9374A}" destId="{DE962172-1269-4146-B5FF-9877A3C59182}" srcOrd="2" destOrd="0" presId="urn:microsoft.com/office/officeart/2005/8/layout/gear1"/>
    <dgm:cxn modelId="{A69E1BAA-756E-1246-AE9F-4E8EB3F8A56C}" type="presParOf" srcId="{A22C1610-115F-7342-88E3-F6F6C6B9374A}" destId="{A9BCB281-9615-814F-899D-A1FA3F5567C7}" srcOrd="3" destOrd="0" presId="urn:microsoft.com/office/officeart/2005/8/layout/gear1"/>
    <dgm:cxn modelId="{5CB7A4AA-16BA-FA4B-988C-F28BEAF03745}" type="presParOf" srcId="{A22C1610-115F-7342-88E3-F6F6C6B9374A}" destId="{B50375F4-F79E-8E45-82BE-AC30AEA879B9}" srcOrd="4" destOrd="0" presId="urn:microsoft.com/office/officeart/2005/8/layout/gear1"/>
    <dgm:cxn modelId="{1198D138-A8D6-9448-880A-C0416A53BCA4}" type="presParOf" srcId="{A22C1610-115F-7342-88E3-F6F6C6B9374A}" destId="{230A9703-6E9A-074D-B3F5-75E8176B4856}" srcOrd="5" destOrd="0" presId="urn:microsoft.com/office/officeart/2005/8/layout/gear1"/>
    <dgm:cxn modelId="{640E79B8-BF7B-AB4B-B6D8-FF0E5D801624}" type="presParOf" srcId="{A22C1610-115F-7342-88E3-F6F6C6B9374A}" destId="{E3D1523C-6D4C-514A-B9EB-8DC5D9353B22}" srcOrd="6" destOrd="0" presId="urn:microsoft.com/office/officeart/2005/8/layout/gear1"/>
    <dgm:cxn modelId="{4C6F4DB4-92DE-8C49-952F-97DF5E237EDF}" type="presParOf" srcId="{A22C1610-115F-7342-88E3-F6F6C6B9374A}" destId="{1ED89B36-75C2-374B-A2FB-AFAFDF170431}" srcOrd="7" destOrd="0" presId="urn:microsoft.com/office/officeart/2005/8/layout/gear1"/>
    <dgm:cxn modelId="{12CCD2D2-FC78-B94C-9F70-61CC7F306BBB}" type="presParOf" srcId="{A22C1610-115F-7342-88E3-F6F6C6B9374A}" destId="{26AAEF79-E113-754F-87B6-BCF4A5EB0B0E}" srcOrd="8" destOrd="0" presId="urn:microsoft.com/office/officeart/2005/8/layout/gear1"/>
    <dgm:cxn modelId="{39E9FA75-28BE-B043-B0FA-E9C82E9D6D72}" type="presParOf" srcId="{A22C1610-115F-7342-88E3-F6F6C6B9374A}" destId="{B5432393-31FF-F646-919F-1756B522D937}" srcOrd="9" destOrd="0" presId="urn:microsoft.com/office/officeart/2005/8/layout/gear1"/>
    <dgm:cxn modelId="{90D2FF21-F352-C64E-AC8F-F9290FF91CBE}" type="presParOf" srcId="{A22C1610-115F-7342-88E3-F6F6C6B9374A}" destId="{BEDCB376-E79D-3D42-834C-30D7B2D3F1E2}" srcOrd="10" destOrd="0" presId="urn:microsoft.com/office/officeart/2005/8/layout/gear1"/>
    <dgm:cxn modelId="{C6D8C7C9-08CB-4A46-A32D-8FB5BE7C9D0E}" type="presParOf" srcId="{A22C1610-115F-7342-88E3-F6F6C6B9374A}" destId="{655EDE52-0691-204F-8F83-F4EDC58ACD46}" srcOrd="11" destOrd="0" presId="urn:microsoft.com/office/officeart/2005/8/layout/gear1"/>
    <dgm:cxn modelId="{5D401C9E-D80A-1945-938E-BB02C9FD9207}" type="presParOf" srcId="{A22C1610-115F-7342-88E3-F6F6C6B9374A}" destId="{D451CCAE-663C-8B4B-AFDB-0FF3E3EB261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3EB17-4C97-0243-96DD-56B731306B11}">
      <dsp:nvSpPr>
        <dsp:cNvPr id="0" name=""/>
        <dsp:cNvSpPr/>
      </dsp:nvSpPr>
      <dsp:spPr>
        <a:xfrm>
          <a:off x="3888501" y="2036683"/>
          <a:ext cx="2489279" cy="248927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Java Services</a:t>
          </a:r>
          <a:endParaRPr lang="en-US" sz="2300" kern="1200" dirty="0"/>
        </a:p>
      </dsp:txBody>
      <dsp:txXfrm>
        <a:off x="4388957" y="2619785"/>
        <a:ext cx="1488367" cy="1279541"/>
      </dsp:txXfrm>
    </dsp:sp>
    <dsp:sp modelId="{A9BCB281-9615-814F-899D-A1FA3F5567C7}">
      <dsp:nvSpPr>
        <dsp:cNvPr id="0" name=""/>
        <dsp:cNvSpPr/>
      </dsp:nvSpPr>
      <dsp:spPr>
        <a:xfrm>
          <a:off x="2440193" y="1448308"/>
          <a:ext cx="1810385" cy="181038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Python Driver</a:t>
          </a:r>
          <a:endParaRPr lang="en-US" sz="2300" kern="1200" dirty="0"/>
        </a:p>
      </dsp:txBody>
      <dsp:txXfrm>
        <a:off x="2895963" y="1906833"/>
        <a:ext cx="898845" cy="893335"/>
      </dsp:txXfrm>
    </dsp:sp>
    <dsp:sp modelId="{E3D1523C-6D4C-514A-B9EB-8DC5D9353B22}">
      <dsp:nvSpPr>
        <dsp:cNvPr id="0" name=""/>
        <dsp:cNvSpPr/>
      </dsp:nvSpPr>
      <dsp:spPr>
        <a:xfrm rot="20700000">
          <a:off x="3454194" y="199327"/>
          <a:ext cx="1773807" cy="1773807"/>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Shell Script</a:t>
          </a:r>
          <a:endParaRPr lang="en-US" sz="2300" kern="1200" dirty="0"/>
        </a:p>
      </dsp:txBody>
      <dsp:txXfrm rot="-20700000">
        <a:off x="3843242" y="588375"/>
        <a:ext cx="995711" cy="995711"/>
      </dsp:txXfrm>
    </dsp:sp>
    <dsp:sp modelId="{BEDCB376-E79D-3D42-834C-30D7B2D3F1E2}">
      <dsp:nvSpPr>
        <dsp:cNvPr id="0" name=""/>
        <dsp:cNvSpPr/>
      </dsp:nvSpPr>
      <dsp:spPr>
        <a:xfrm>
          <a:off x="3700746" y="1658974"/>
          <a:ext cx="3186277" cy="3186277"/>
        </a:xfrm>
        <a:prstGeom prst="circularArrow">
          <a:avLst>
            <a:gd name="adj1" fmla="val 4687"/>
            <a:gd name="adj2" fmla="val 299029"/>
            <a:gd name="adj3" fmla="val 2523572"/>
            <a:gd name="adj4" fmla="val 1584541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5EDE52-0691-204F-8F83-F4EDC58ACD46}">
      <dsp:nvSpPr>
        <dsp:cNvPr id="0" name=""/>
        <dsp:cNvSpPr/>
      </dsp:nvSpPr>
      <dsp:spPr>
        <a:xfrm>
          <a:off x="2119577" y="1046315"/>
          <a:ext cx="2315030" cy="231503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51CCAE-663C-8B4B-AFDB-0FF3E3EB261C}">
      <dsp:nvSpPr>
        <dsp:cNvPr id="0" name=""/>
        <dsp:cNvSpPr/>
      </dsp:nvSpPr>
      <dsp:spPr>
        <a:xfrm>
          <a:off x="3043894" y="-190626"/>
          <a:ext cx="2496068" cy="249606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942D48-4064-1D42-A245-1512F19F4006}" type="datetimeFigureOut">
              <a:rPr lang="en-US" smtClean="0"/>
              <a:t>5/30/12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95ED0B-371B-E04D-93E5-93443D0E0A78}" type="slidenum">
              <a:rPr lang="en-US" smtClean="0"/>
              <a:t>‹#›</a:t>
            </a:fld>
            <a:endParaRPr lang="en-US"/>
          </a:p>
        </p:txBody>
      </p:sp>
    </p:spTree>
    <p:extLst>
      <p:ext uri="{BB962C8B-B14F-4D97-AF65-F5344CB8AC3E}">
        <p14:creationId xmlns:p14="http://schemas.microsoft.com/office/powerpoint/2010/main" val="303739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D6AD4-3732-104F-B488-FFEDD46A9C8A}" type="datetimeFigureOut">
              <a:rPr lang="en-US" smtClean="0"/>
              <a:t>5/30/12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0B09C5-5375-C642-968D-898FB69C5949}" type="slidenum">
              <a:rPr lang="en-US" smtClean="0"/>
              <a:t>‹#›</a:t>
            </a:fld>
            <a:endParaRPr lang="en-US"/>
          </a:p>
        </p:txBody>
      </p:sp>
    </p:spTree>
    <p:extLst>
      <p:ext uri="{BB962C8B-B14F-4D97-AF65-F5344CB8AC3E}">
        <p14:creationId xmlns:p14="http://schemas.microsoft.com/office/powerpoint/2010/main" val="19263844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ja-JP" altLang="en-US">
              <a:latin typeface="Times"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a:t>
            </a:r>
            <a:r>
              <a:rPr lang="en-US" baseline="0" dirty="0" smtClean="0"/>
              <a:t> of Complex setup. </a:t>
            </a:r>
            <a:br>
              <a:rPr lang="en-US" baseline="0" dirty="0" smtClean="0"/>
            </a:br>
            <a:r>
              <a:rPr lang="en-US" baseline="0" dirty="0" smtClean="0"/>
              <a:t>Don</a:t>
            </a:r>
            <a:r>
              <a:rPr lang="fr-FR" baseline="0" dirty="0" smtClean="0"/>
              <a:t>’</a:t>
            </a:r>
            <a:r>
              <a:rPr lang="en-US" baseline="0" dirty="0" smtClean="0"/>
              <a:t>t talk about this slide just show it to give context into what we mean by a complex </a:t>
            </a:r>
            <a:r>
              <a:rPr lang="en-US" baseline="0" dirty="0" err="1" smtClean="0"/>
              <a:t>seutp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13</a:t>
            </a:fld>
            <a:endParaRPr lang="en-US"/>
          </a:p>
        </p:txBody>
      </p:sp>
    </p:spTree>
    <p:extLst>
      <p:ext uri="{BB962C8B-B14F-4D97-AF65-F5344CB8AC3E}">
        <p14:creationId xmlns:p14="http://schemas.microsoft.com/office/powerpoint/2010/main" val="304787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Components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0" dirty="0" smtClean="0"/>
              <a:t>(relay, bootstrap, zookeeper, clients, oracle, </a:t>
            </a:r>
            <a:r>
              <a:rPr lang="en-US" altLang="ja-JP" sz="1200" b="0" dirty="0" err="1" smtClean="0"/>
              <a:t>mysql</a:t>
            </a:r>
            <a:r>
              <a:rPr lang="en-US" altLang="ja-JP" sz="1200" b="0" dirty="0" smtClean="0"/>
              <a:t>, </a:t>
            </a:r>
            <a:r>
              <a:rPr lang="en-US" altLang="ja-JP" sz="1200" dirty="0" smtClean="0"/>
              <a:t>storage nodes</a:t>
            </a:r>
            <a:r>
              <a:rPr lang="en-US" altLang="ja-JP" sz="1200"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1" dirty="0" smtClean="0"/>
              <a:t>Complex Setup</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0" dirty="0" smtClean="0"/>
              <a:t>(See previous</a:t>
            </a:r>
            <a:r>
              <a:rPr lang="en-US" altLang="ja-JP" sz="1200" b="0" baseline="0" dirty="0" smtClean="0"/>
              <a:t> </a:t>
            </a:r>
            <a:r>
              <a:rPr lang="en-US" altLang="ja-JP" sz="1200" b="0" dirty="0" smtClean="0"/>
              <a:t>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1" dirty="0" smtClean="0"/>
              <a:t>Many Configurations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0" dirty="0" smtClean="0"/>
              <a:t>event buffer size, </a:t>
            </a:r>
            <a:r>
              <a:rPr lang="en-US" altLang="ja-JP" sz="1200" dirty="0" smtClean="0"/>
              <a:t>poll intervals</a:t>
            </a:r>
            <a:endParaRPr lang="en-US" altLang="ja-JP" sz="1200"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1" dirty="0" smtClean="0"/>
              <a:t>Tricky concurrency Issues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1" dirty="0" smtClean="0"/>
              <a:t>Keeping automated tests</a:t>
            </a:r>
            <a:r>
              <a:rPr lang="en-US" altLang="ja-JP" sz="1200" b="1" baseline="0" dirty="0" smtClean="0"/>
              <a:t> running in regression mode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1" dirty="0" smtClean="0"/>
              <a:t>Verification can be tricky</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200" b="0" dirty="0" smtClean="0"/>
              <a:t>events may get compressed, events distributed in many relays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14</a:t>
            </a:fld>
            <a:endParaRPr lang="en-US"/>
          </a:p>
        </p:txBody>
      </p:sp>
    </p:spTree>
    <p:extLst>
      <p:ext uri="{BB962C8B-B14F-4D97-AF65-F5344CB8AC3E}">
        <p14:creationId xmlns:p14="http://schemas.microsoft.com/office/powerpoint/2010/main" val="342520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Write a </a:t>
            </a:r>
            <a:r>
              <a:rPr lang="en-US" b="1" dirty="0" err="1" smtClean="0"/>
              <a:t>Testplan</a:t>
            </a:r>
            <a:endParaRPr lang="en-US" b="1" dirty="0" smtClean="0"/>
          </a:p>
          <a:p>
            <a:endParaRPr lang="en-US" dirty="0" smtClean="0"/>
          </a:p>
          <a:p>
            <a:r>
              <a:rPr lang="en-US" baseline="0" dirty="0" err="1" smtClean="0"/>
              <a:t>Databus</a:t>
            </a:r>
            <a:r>
              <a:rPr lang="en-US" baseline="0" dirty="0" smtClean="0"/>
              <a:t> Enhancement features to support Espresso</a:t>
            </a:r>
          </a:p>
          <a:p>
            <a:r>
              <a:rPr lang="en-US" baseline="0" dirty="0" smtClean="0"/>
              <a:t>Features are called Brews in Espresso language</a:t>
            </a:r>
          </a:p>
          <a:p>
            <a:r>
              <a:rPr lang="en-US" baseline="0" dirty="0" smtClean="0"/>
              <a:t>Feature or Brew is not complete until all the Bugs are closed or Triaged.</a:t>
            </a:r>
            <a:endParaRPr lang="en-US" dirty="0" smtClean="0"/>
          </a:p>
          <a:p>
            <a:endParaRPr lang="en-US" dirty="0" smtClean="0"/>
          </a:p>
          <a:p>
            <a:r>
              <a:rPr lang="en-US" dirty="0" smtClean="0"/>
              <a:t>Talk about</a:t>
            </a:r>
            <a:r>
              <a:rPr lang="en-US" baseline="0" dirty="0" smtClean="0"/>
              <a:t> the JIRA plugin</a:t>
            </a:r>
          </a:p>
          <a:p>
            <a:endParaRPr lang="en-US" baseline="0" dirty="0" smtClean="0"/>
          </a:p>
        </p:txBody>
      </p:sp>
      <p:sp>
        <p:nvSpPr>
          <p:cNvPr id="4" name="Slide Number Placeholder 3"/>
          <p:cNvSpPr>
            <a:spLocks noGrp="1"/>
          </p:cNvSpPr>
          <p:nvPr>
            <p:ph type="sldNum" sz="quarter" idx="10"/>
          </p:nvPr>
        </p:nvSpPr>
        <p:spPr/>
        <p:txBody>
          <a:bodyPr/>
          <a:lstStyle/>
          <a:p>
            <a:fld id="{C00B09C5-5375-C642-968D-898FB69C5949}" type="slidenum">
              <a:rPr lang="en-US" smtClean="0"/>
              <a:t>15</a:t>
            </a:fld>
            <a:endParaRPr lang="en-US"/>
          </a:p>
        </p:txBody>
      </p:sp>
    </p:spTree>
    <p:extLst>
      <p:ext uri="{BB962C8B-B14F-4D97-AF65-F5344CB8AC3E}">
        <p14:creationId xmlns:p14="http://schemas.microsoft.com/office/powerpoint/2010/main" val="942587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ct val="20000"/>
              </a:spcBef>
              <a:buFont typeface="Wingdings" charset="0"/>
              <a:buNone/>
            </a:pPr>
            <a:endParaRPr lang="en-US" altLang="ja-JP" sz="2400" b="0" dirty="0" smtClean="0"/>
          </a:p>
          <a:p>
            <a:pPr marL="914400" lvl="1" indent="-457200">
              <a:spcBef>
                <a:spcPct val="20000"/>
              </a:spcBef>
              <a:buFont typeface="Wingdings" charset="0"/>
              <a:buChar char="Ø"/>
            </a:pPr>
            <a:endParaRPr lang="en-US" altLang="ja-JP" sz="2400" b="0" dirty="0" smtClean="0"/>
          </a:p>
          <a:p>
            <a:pPr marL="914400" lvl="1" indent="-457200">
              <a:spcBef>
                <a:spcPct val="20000"/>
              </a:spcBef>
              <a:buFont typeface="Wingdings" charset="0"/>
              <a:buChar char="Ø"/>
            </a:pPr>
            <a:r>
              <a:rPr lang="en-US" altLang="ja-JP" sz="2400" b="0" dirty="0" smtClean="0"/>
              <a:t>configurations and topologies</a:t>
            </a:r>
          </a:p>
          <a:p>
            <a:pPr marL="914400" lvl="1" indent="-457200">
              <a:spcBef>
                <a:spcPct val="20000"/>
              </a:spcBef>
              <a:buFont typeface="Wingdings" charset="0"/>
              <a:buChar char="Ø"/>
            </a:pPr>
            <a:r>
              <a:rPr lang="en-US" altLang="ja-JP" sz="2400" b="0" dirty="0" smtClean="0"/>
              <a:t>setup requirements (zookeeper, </a:t>
            </a:r>
            <a:r>
              <a:rPr lang="en-US" altLang="ja-JP" sz="2400" b="0" dirty="0" err="1" smtClean="0"/>
              <a:t>mysql</a:t>
            </a:r>
            <a:r>
              <a:rPr lang="en-US" altLang="ja-JP" sz="2400" b="0" dirty="0" smtClean="0"/>
              <a:t>)</a:t>
            </a:r>
          </a:p>
          <a:p>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16</a:t>
            </a:fld>
            <a:endParaRPr lang="en-US"/>
          </a:p>
        </p:txBody>
      </p:sp>
    </p:spTree>
    <p:extLst>
      <p:ext uri="{BB962C8B-B14F-4D97-AF65-F5344CB8AC3E}">
        <p14:creationId xmlns:p14="http://schemas.microsoft.com/office/powerpoint/2010/main" val="408177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Bef>
                <a:spcPct val="20000"/>
              </a:spcBef>
              <a:buFont typeface="Wingdings" charset="0"/>
              <a:buChar char="§"/>
            </a:pPr>
            <a:r>
              <a:rPr lang="en-US" altLang="ja-JP" sz="2400" b="0" dirty="0" smtClean="0"/>
              <a:t>At test case level, use shell script</a:t>
            </a:r>
          </a:p>
          <a:p>
            <a:pPr marL="914400" lvl="1" indent="-457200">
              <a:spcBef>
                <a:spcPct val="20000"/>
              </a:spcBef>
              <a:buFont typeface="Wingdings" charset="0"/>
              <a:buChar char="§"/>
            </a:pPr>
            <a:r>
              <a:rPr lang="en-US" altLang="ja-JP" sz="2400" b="0" dirty="0" smtClean="0"/>
              <a:t>Anyone should be able to easily add new tests</a:t>
            </a:r>
          </a:p>
          <a:p>
            <a:pPr marL="457200" indent="-457200">
              <a:spcBef>
                <a:spcPct val="20000"/>
              </a:spcBef>
              <a:buFont typeface="Wingdings" charset="0"/>
              <a:buChar char="§"/>
            </a:pPr>
            <a:r>
              <a:rPr lang="en-US" altLang="ja-JP" sz="2400" b="0" dirty="0" smtClean="0"/>
              <a:t>At driver level, use Python which more logic can be added, e.g., handle Hudson and </a:t>
            </a:r>
            <a:r>
              <a:rPr lang="en-US" altLang="ja-JP" sz="2400" b="0" dirty="0" err="1" smtClean="0"/>
              <a:t>Dev</a:t>
            </a:r>
            <a:r>
              <a:rPr lang="en-US" altLang="ja-JP" sz="2400" b="0" dirty="0" smtClean="0"/>
              <a:t> machine differences</a:t>
            </a:r>
          </a:p>
          <a:p>
            <a:pPr marL="914400" lvl="1" indent="-457200">
              <a:spcBef>
                <a:spcPct val="20000"/>
              </a:spcBef>
              <a:buFont typeface="Wingdings" charset="0"/>
              <a:buChar char="§"/>
            </a:pPr>
            <a:r>
              <a:rPr lang="en-US" altLang="ja-JP" sz="2400" b="0" dirty="0" smtClean="0"/>
              <a:t>If there are too many stuff to do in the test case level, abstract it into the driver as building blocks</a:t>
            </a:r>
          </a:p>
          <a:p>
            <a:pPr marL="914400" lvl="1" indent="-457200">
              <a:spcBef>
                <a:spcPct val="20000"/>
              </a:spcBef>
              <a:buFont typeface="Wingdings" charset="0"/>
              <a:buChar char="§"/>
            </a:pPr>
            <a:r>
              <a:rPr lang="en-US" altLang="ja-JP" sz="2400" b="0" dirty="0" smtClean="0"/>
              <a:t>The building blocks may be specific for different project (wait for bootstrap, zookeeper)</a:t>
            </a:r>
          </a:p>
          <a:p>
            <a:pPr marL="457200" indent="-457200">
              <a:spcBef>
                <a:spcPct val="20000"/>
              </a:spcBef>
              <a:buFont typeface="Wingdings" charset="0"/>
              <a:buChar char="§"/>
            </a:pPr>
            <a:r>
              <a:rPr lang="en-US" altLang="ja-JP" sz="2400" b="0" dirty="0" smtClean="0"/>
              <a:t>Add java level hooks to support testing</a:t>
            </a:r>
          </a:p>
          <a:p>
            <a:pPr marL="914400" lvl="1" indent="-457200">
              <a:spcBef>
                <a:spcPct val="20000"/>
              </a:spcBef>
              <a:buFont typeface="Wingdings" charset="0"/>
              <a:buChar char="§"/>
            </a:pPr>
            <a:r>
              <a:rPr lang="en-US" altLang="ja-JP" sz="2400" b="0" dirty="0" smtClean="0"/>
              <a:t>e.g., Generator functionality</a:t>
            </a:r>
          </a:p>
          <a:p>
            <a:pPr marL="914400" lvl="1" indent="-457200">
              <a:spcBef>
                <a:spcPct val="20000"/>
              </a:spcBef>
              <a:buFont typeface="Wingdings" charset="0"/>
              <a:buChar char="§"/>
            </a:pPr>
            <a:r>
              <a:rPr lang="en-US" altLang="ja-JP" sz="2400" b="0" dirty="0" smtClean="0"/>
              <a:t>Consumer control (start/pause/resume)</a:t>
            </a:r>
            <a:endParaRPr lang="en-US" altLang="ja-JP" sz="2400" b="0" dirty="0"/>
          </a:p>
        </p:txBody>
      </p:sp>
      <p:sp>
        <p:nvSpPr>
          <p:cNvPr id="4" name="Slide Number Placeholder 3"/>
          <p:cNvSpPr>
            <a:spLocks noGrp="1"/>
          </p:cNvSpPr>
          <p:nvPr>
            <p:ph type="sldNum" sz="quarter" idx="10"/>
          </p:nvPr>
        </p:nvSpPr>
        <p:spPr/>
        <p:txBody>
          <a:bodyPr/>
          <a:lstStyle/>
          <a:p>
            <a:fld id="{C00B09C5-5375-C642-968D-898FB69C5949}" type="slidenum">
              <a:rPr lang="en-US" smtClean="0"/>
              <a:t>17</a:t>
            </a:fld>
            <a:endParaRPr lang="en-US"/>
          </a:p>
        </p:txBody>
      </p:sp>
    </p:spTree>
    <p:extLst>
      <p:ext uri="{BB962C8B-B14F-4D97-AF65-F5344CB8AC3E}">
        <p14:creationId xmlns:p14="http://schemas.microsoft.com/office/powerpoint/2010/main" val="275959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Testname</a:t>
            </a:r>
            <a:r>
              <a:rPr lang="en-US" dirty="0" smtClean="0"/>
              <a:t> : Used in Hudson to identify the test, used to identify test log folder</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18</a:t>
            </a:fld>
            <a:endParaRPr lang="en-US"/>
          </a:p>
        </p:txBody>
      </p:sp>
    </p:spTree>
    <p:extLst>
      <p:ext uri="{BB962C8B-B14F-4D97-AF65-F5344CB8AC3E}">
        <p14:creationId xmlns:p14="http://schemas.microsoft.com/office/powerpoint/2010/main" val="3116258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Invoke</a:t>
            </a:r>
            <a:r>
              <a:rPr lang="en-US" baseline="0" dirty="0" smtClean="0"/>
              <a:t> the python driver : In path SCRIPT_DIR</a:t>
            </a:r>
          </a:p>
          <a:p>
            <a:pPr marL="228600" indent="-228600">
              <a:buAutoNum type="arabicPeriod"/>
            </a:pPr>
            <a:endParaRPr lang="en-US" baseline="0" dirty="0" smtClean="0"/>
          </a:p>
          <a:p>
            <a:pPr marL="0" indent="0">
              <a:buNone/>
            </a:pPr>
            <a:r>
              <a:rPr lang="en-US" baseline="0" dirty="0" smtClean="0"/>
              <a:t>2. Pass the Test Name: This is important for the log files to go in the correct place</a:t>
            </a:r>
          </a:p>
          <a:p>
            <a:pPr marL="0" indent="0">
              <a:buNone/>
            </a:pPr>
            <a:endParaRPr lang="en-US" baseline="0" dirty="0" smtClean="0"/>
          </a:p>
          <a:p>
            <a:pPr marL="0" indent="0">
              <a:buNone/>
            </a:pPr>
            <a:r>
              <a:rPr lang="en-US" baseline="0" dirty="0" smtClean="0"/>
              <a:t>3. Component: Can also be thought of as the primary command. In this case it is a espresso relay</a:t>
            </a:r>
          </a:p>
          <a:p>
            <a:pPr marL="0" indent="0">
              <a:buNone/>
            </a:pPr>
            <a:endParaRPr lang="en-US" baseline="0" dirty="0" smtClean="0"/>
          </a:p>
          <a:p>
            <a:pPr marL="0" indent="0">
              <a:buNone/>
            </a:pPr>
            <a:r>
              <a:rPr lang="en-US" baseline="0" dirty="0" smtClean="0"/>
              <a:t>4. Secondary Command: What operation you want to perform on the component. Start/Stop/Pause</a:t>
            </a:r>
          </a:p>
          <a:p>
            <a:pPr marL="0" indent="0">
              <a:buNone/>
            </a:pPr>
            <a:endParaRPr lang="en-US" baseline="0" dirty="0" smtClean="0"/>
          </a:p>
          <a:p>
            <a:pPr marL="0" indent="0">
              <a:buNone/>
            </a:pPr>
            <a:r>
              <a:rPr lang="en-US" baseline="0" dirty="0" smtClean="0"/>
              <a:t>5. Options: e.g. Relay properties file to be passed to configure the relay</a:t>
            </a:r>
          </a:p>
          <a:p>
            <a:pPr marL="0" indent="0">
              <a:buNone/>
            </a:pP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19</a:t>
            </a:fld>
            <a:endParaRPr lang="en-US"/>
          </a:p>
        </p:txBody>
      </p:sp>
    </p:spTree>
    <p:extLst>
      <p:ext uri="{BB962C8B-B14F-4D97-AF65-F5344CB8AC3E}">
        <p14:creationId xmlns:p14="http://schemas.microsoft.com/office/powerpoint/2010/main" val="121592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Bef>
                <a:spcPct val="20000"/>
              </a:spcBef>
              <a:buFont typeface="Wingdings" charset="0"/>
              <a:buChar char="§"/>
            </a:pPr>
            <a:r>
              <a:rPr lang="en-US" altLang="ja-JP" sz="1200" b="0" dirty="0" smtClean="0"/>
              <a:t>Test driver (start/stop, put in background, report status)</a:t>
            </a:r>
          </a:p>
          <a:p>
            <a:pPr marL="457200" indent="-457200">
              <a:spcBef>
                <a:spcPct val="20000"/>
              </a:spcBef>
              <a:buFont typeface="Wingdings" charset="0"/>
              <a:buChar char="§"/>
            </a:pPr>
            <a:r>
              <a:rPr lang="en-US" altLang="ja-JP" sz="1200" b="0" dirty="0" smtClean="0"/>
              <a:t>Generator (start/resume, rate, duration)</a:t>
            </a:r>
          </a:p>
          <a:p>
            <a:pPr marL="457200" indent="-457200">
              <a:spcBef>
                <a:spcPct val="20000"/>
              </a:spcBef>
              <a:buFont typeface="Wingdings" charset="0"/>
              <a:buChar char="§"/>
            </a:pPr>
            <a:r>
              <a:rPr lang="en-US" altLang="ja-JP" sz="1200" b="0" dirty="0" smtClean="0"/>
              <a:t>Comparison (sorting, compression, directly select from </a:t>
            </a:r>
            <a:r>
              <a:rPr lang="en-US" altLang="ja-JP" sz="1200" b="0" dirty="0" err="1" smtClean="0"/>
              <a:t>db</a:t>
            </a:r>
            <a:r>
              <a:rPr lang="en-US" altLang="ja-JP" sz="1200" b="0" dirty="0" smtClean="0"/>
              <a:t> construct the event and compare again the </a:t>
            </a:r>
            <a:r>
              <a:rPr lang="en-US" altLang="ja-JP" sz="1200" b="0" dirty="0" err="1" smtClean="0"/>
              <a:t>databus</a:t>
            </a:r>
            <a:r>
              <a:rPr lang="en-US" altLang="ja-JP" sz="1200" b="0" dirty="0" smtClean="0"/>
              <a:t> events, check foreign key order, serialized or </a:t>
            </a:r>
            <a:r>
              <a:rPr lang="en-US" altLang="ja-JP" sz="1200" b="0" dirty="0" err="1" smtClean="0"/>
              <a:t>deserilized</a:t>
            </a:r>
            <a:r>
              <a:rPr lang="en-US" altLang="ja-JP" sz="1200" b="0" dirty="0" smtClean="0"/>
              <a:t>)</a:t>
            </a:r>
          </a:p>
          <a:p>
            <a:pPr marL="457200" indent="-457200">
              <a:spcBef>
                <a:spcPct val="20000"/>
              </a:spcBef>
              <a:buFont typeface="Wingdings" charset="0"/>
              <a:buChar char="§"/>
            </a:pPr>
            <a:r>
              <a:rPr lang="en-US" altLang="ja-JP" sz="1200" b="0" dirty="0" smtClean="0"/>
              <a:t>Remote deploy and performance test</a:t>
            </a:r>
          </a:p>
          <a:p>
            <a:pPr marL="457200" indent="-457200">
              <a:spcBef>
                <a:spcPct val="20000"/>
              </a:spcBef>
              <a:buFont typeface="Wingdings" charset="0"/>
              <a:buChar char="§"/>
            </a:pPr>
            <a:r>
              <a:rPr lang="en-US" altLang="ja-JP" sz="1200" b="0" dirty="0" smtClean="0"/>
              <a:t>Long running verification, use special data generation pattern</a:t>
            </a:r>
          </a:p>
          <a:p>
            <a:pPr marL="457200" indent="-457200">
              <a:spcBef>
                <a:spcPct val="20000"/>
              </a:spcBef>
              <a:buFont typeface="Wingdings" charset="0"/>
              <a:buChar char="§"/>
            </a:pPr>
            <a:r>
              <a:rPr lang="en-US" altLang="ja-JP" sz="1200" b="0" dirty="0" smtClean="0"/>
              <a:t>test cases can be run as a whole or step by step</a:t>
            </a:r>
          </a:p>
          <a:p>
            <a:pPr marL="457200" indent="-457200">
              <a:spcBef>
                <a:spcPct val="20000"/>
              </a:spcBef>
              <a:buFont typeface="Wingdings" charset="0"/>
              <a:buChar char="§"/>
            </a:pPr>
            <a:r>
              <a:rPr lang="en-US" altLang="ja-JP" sz="1200" b="0" dirty="0" smtClean="0"/>
              <a:t>easily turn on debug logging or attach debugger</a:t>
            </a:r>
          </a:p>
          <a:p>
            <a:pPr marL="457200" indent="-457200">
              <a:spcBef>
                <a:spcPct val="20000"/>
              </a:spcBef>
              <a:buFont typeface="Wingdings" charset="0"/>
              <a:buChar char="§"/>
            </a:pPr>
            <a:r>
              <a:rPr lang="en-US" altLang="ja-JP" sz="1200" b="0" dirty="0" smtClean="0"/>
              <a:t>easily run on multiple machines (not fully automated)</a:t>
            </a:r>
          </a:p>
          <a:p>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22</a:t>
            </a:fld>
            <a:endParaRPr lang="en-US"/>
          </a:p>
        </p:txBody>
      </p:sp>
    </p:spTree>
    <p:extLst>
      <p:ext uri="{BB962C8B-B14F-4D97-AF65-F5344CB8AC3E}">
        <p14:creationId xmlns:p14="http://schemas.microsoft.com/office/powerpoint/2010/main" val="230378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advantages of this approach</a:t>
            </a:r>
          </a:p>
          <a:p>
            <a:endParaRPr lang="en-US" dirty="0" smtClean="0"/>
          </a:p>
          <a:p>
            <a:r>
              <a:rPr lang="en-US" b="1" dirty="0" smtClean="0"/>
              <a:t>Rapid </a:t>
            </a:r>
            <a:r>
              <a:rPr lang="en-US" b="1" dirty="0" err="1" smtClean="0"/>
              <a:t>Testcase</a:t>
            </a:r>
            <a:r>
              <a:rPr lang="en-US" b="1" dirty="0" smtClean="0"/>
              <a:t> Development: </a:t>
            </a:r>
            <a:r>
              <a:rPr lang="en-US" dirty="0" smtClean="0"/>
              <a:t>Major work done in framework</a:t>
            </a:r>
            <a:r>
              <a:rPr lang="en-US" baseline="0" dirty="0" smtClean="0"/>
              <a:t> development. Once all framework is setup very quickly crank out </a:t>
            </a:r>
            <a:r>
              <a:rPr lang="en-US" baseline="0" dirty="0" err="1" smtClean="0"/>
              <a:t>testcases</a:t>
            </a:r>
            <a:r>
              <a:rPr lang="en-US" baseline="0" dirty="0" smtClean="0"/>
              <a:t>. Helps also to budget time upfront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Manage Multiple Processes/Services</a:t>
            </a:r>
            <a:r>
              <a:rPr lang="en-US" dirty="0" smtClean="0"/>
              <a:t>: Something not easily done in Java</a:t>
            </a:r>
          </a:p>
          <a:p>
            <a:endParaRPr lang="en-US" baseline="0" dirty="0" smtClean="0"/>
          </a:p>
          <a:p>
            <a:endParaRPr lang="en-US" baseline="0" dirty="0" smtClean="0"/>
          </a:p>
          <a:p>
            <a:r>
              <a:rPr lang="en-US" b="1" baseline="0" dirty="0" smtClean="0"/>
              <a:t>Readable </a:t>
            </a:r>
            <a:r>
              <a:rPr lang="en-US" b="1" baseline="0" dirty="0" err="1" smtClean="0"/>
              <a:t>Testcase</a:t>
            </a:r>
            <a:r>
              <a:rPr lang="en-US" baseline="0" dirty="0" smtClean="0"/>
              <a:t>: The driver hides all the complexities, </a:t>
            </a:r>
            <a:r>
              <a:rPr lang="en-US" baseline="0" dirty="0" err="1" smtClean="0"/>
              <a:t>testcase</a:t>
            </a:r>
            <a:r>
              <a:rPr lang="en-US" baseline="0" dirty="0" smtClean="0"/>
              <a:t> have very simple command structure with options</a:t>
            </a:r>
          </a:p>
          <a:p>
            <a:endParaRPr lang="en-US" dirty="0" smtClean="0"/>
          </a:p>
          <a:p>
            <a:r>
              <a:rPr lang="en-US" b="1" dirty="0" smtClean="0"/>
              <a:t>Full advantage of UNIX commands: </a:t>
            </a:r>
            <a:r>
              <a:rPr lang="en-US" b="1" baseline="0" dirty="0" smtClean="0"/>
              <a:t> </a:t>
            </a:r>
            <a:r>
              <a:rPr lang="en-US" baseline="0" dirty="0" smtClean="0"/>
              <a:t>( curl, </a:t>
            </a:r>
            <a:r>
              <a:rPr lang="en-US" baseline="0" dirty="0" err="1" smtClean="0"/>
              <a:t>grep</a:t>
            </a:r>
            <a:r>
              <a:rPr lang="en-US" baseline="0" dirty="0" smtClean="0"/>
              <a:t>, sort, </a:t>
            </a:r>
            <a:r>
              <a:rPr lang="en-US" baseline="0" dirty="0" err="1" smtClean="0"/>
              <a:t>mkdir</a:t>
            </a:r>
            <a:r>
              <a:rPr lang="en-US" baseline="0" dirty="0" smtClean="0"/>
              <a:t>)</a:t>
            </a:r>
          </a:p>
          <a:p>
            <a:endParaRPr lang="en-US" baseline="0" dirty="0" smtClean="0"/>
          </a:p>
          <a:p>
            <a:endParaRPr lang="en-US" baseline="0" dirty="0" smtClean="0"/>
          </a:p>
          <a:p>
            <a:r>
              <a:rPr lang="en-US" b="1" baseline="0" dirty="0" smtClean="0"/>
              <a:t>Easy to extend to CHO &amp; </a:t>
            </a:r>
            <a:r>
              <a:rPr lang="en-US" b="1" baseline="0" dirty="0" err="1" smtClean="0"/>
              <a:t>Perf</a:t>
            </a:r>
            <a:r>
              <a:rPr lang="en-US" baseline="0" dirty="0" smtClean="0"/>
              <a:t>: Put a for loop around the relay start command and you can get 10 instances of the relay. </a:t>
            </a:r>
          </a:p>
          <a:p>
            <a:r>
              <a:rPr lang="en-US" baseline="0" dirty="0" smtClean="0"/>
              <a:t>Or increase the event rate &amp; </a:t>
            </a:r>
            <a:r>
              <a:rPr lang="en-US" baseline="0" dirty="0" err="1" smtClean="0"/>
              <a:t>num</a:t>
            </a:r>
            <a:r>
              <a:rPr lang="en-US" baseline="0" dirty="0" smtClean="0"/>
              <a:t> events in data generator code to generate 1 million events</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23</a:t>
            </a:fld>
            <a:endParaRPr lang="en-US"/>
          </a:p>
        </p:txBody>
      </p:sp>
    </p:spTree>
    <p:extLst>
      <p:ext uri="{BB962C8B-B14F-4D97-AF65-F5344CB8AC3E}">
        <p14:creationId xmlns:p14="http://schemas.microsoft.com/office/powerpoint/2010/main" val="222919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So many properties for</a:t>
            </a:r>
            <a:r>
              <a:rPr lang="en-US" baseline="0" dirty="0" smtClean="0"/>
              <a:t> all components it is not possible to test all the permutations. Currently we manually generate the properties. A possible extension would be a auto </a:t>
            </a:r>
            <a:r>
              <a:rPr lang="en-US" baseline="0" dirty="0" err="1" smtClean="0"/>
              <a:t>config</a:t>
            </a:r>
            <a:r>
              <a:rPr lang="en-US" baseline="0" dirty="0" smtClean="0"/>
              <a:t> generator which would create 1000’s of </a:t>
            </a:r>
            <a:r>
              <a:rPr lang="en-US" baseline="0" dirty="0" err="1" smtClean="0"/>
              <a:t>configs</a:t>
            </a:r>
            <a:r>
              <a:rPr lang="en-US" baseline="0" dirty="0" smtClean="0"/>
              <a:t> and rerun a set of tests with different configurations. (We mitigate this right now by testing </a:t>
            </a:r>
            <a:r>
              <a:rPr lang="en-US" baseline="0" dirty="0" err="1" smtClean="0"/>
              <a:t>configs</a:t>
            </a:r>
            <a:r>
              <a:rPr lang="en-US" baseline="0" dirty="0" smtClean="0"/>
              <a:t> most likely to be used in production )</a:t>
            </a:r>
          </a:p>
          <a:p>
            <a:endParaRPr lang="en-US" baseline="0" dirty="0" smtClean="0"/>
          </a:p>
          <a:p>
            <a:r>
              <a:rPr lang="en-US" baseline="0" dirty="0" smtClean="0"/>
              <a:t>2.) The reason for alert in number (2) . VIP between relay and DB went down, causing relay to timeout after some retries ( another non optimum configuration )</a:t>
            </a:r>
          </a:p>
          <a:p>
            <a:endParaRPr lang="en-US" baseline="0" dirty="0" smtClean="0"/>
          </a:p>
          <a:p>
            <a:r>
              <a:rPr lang="en-US" baseline="0" dirty="0" smtClean="0"/>
              <a:t>3.) A rare bug that used to happen after some relays ran for 3-4 days. (This was caused by the lookup index getting corrupted, and would report the buffer as empty when it was full ). We did not catch it in unit testing or integration test environment, but it showed up in Dark Launches in PROD. It took several iterations for it to get fixed.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24</a:t>
            </a:fld>
            <a:endParaRPr lang="en-US"/>
          </a:p>
        </p:txBody>
      </p:sp>
    </p:spTree>
    <p:extLst>
      <p:ext uri="{BB962C8B-B14F-4D97-AF65-F5344CB8AC3E}">
        <p14:creationId xmlns:p14="http://schemas.microsoft.com/office/powerpoint/2010/main" val="32666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Thank you all for coming. This is a two part talk</a:t>
            </a:r>
          </a:p>
          <a:p>
            <a:endParaRPr lang="en-US" baseline="0" dirty="0" smtClean="0"/>
          </a:p>
          <a:p>
            <a:r>
              <a:rPr lang="en-US" baseline="0" dirty="0" smtClean="0"/>
              <a:t>Part I – Overview</a:t>
            </a:r>
          </a:p>
          <a:p>
            <a:r>
              <a:rPr lang="en-US" baseline="0" dirty="0" smtClean="0"/>
              <a:t>Overview of </a:t>
            </a:r>
            <a:r>
              <a:rPr lang="en-US" baseline="0" dirty="0" err="1" smtClean="0"/>
              <a:t>Databus</a:t>
            </a:r>
            <a:endParaRPr lang="en-US" baseline="0" dirty="0" smtClean="0"/>
          </a:p>
          <a:p>
            <a:r>
              <a:rPr lang="en-US" baseline="0" dirty="0" smtClean="0"/>
              <a:t>High Level Architecture</a:t>
            </a:r>
          </a:p>
          <a:p>
            <a:endParaRPr lang="en-US" baseline="0" dirty="0" smtClean="0"/>
          </a:p>
          <a:p>
            <a:r>
              <a:rPr lang="en-US" baseline="0" dirty="0" smtClean="0"/>
              <a:t>Part II – Testing</a:t>
            </a:r>
          </a:p>
          <a:p>
            <a:r>
              <a:rPr lang="en-US" baseline="0" dirty="0" smtClean="0"/>
              <a:t>Challenges in Testing</a:t>
            </a:r>
          </a:p>
          <a:p>
            <a:r>
              <a:rPr lang="en-US" baseline="0" dirty="0" smtClean="0"/>
              <a:t>Details of Testing</a:t>
            </a:r>
          </a:p>
          <a:p>
            <a:endParaRPr lang="en-US" baseline="0" dirty="0" smtClean="0"/>
          </a:p>
          <a:p>
            <a:r>
              <a:rPr lang="en-US" baseline="0" dirty="0" smtClean="0"/>
              <a:t>Feel free to interrupt me to ask any questions. I would like to keep this interactive. Actually I function better in a QA mode rather than talking continuously.</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2</a:t>
            </a:fld>
            <a:endParaRPr lang="en-US"/>
          </a:p>
        </p:txBody>
      </p:sp>
    </p:spTree>
    <p:extLst>
      <p:ext uri="{BB962C8B-B14F-4D97-AF65-F5344CB8AC3E}">
        <p14:creationId xmlns:p14="http://schemas.microsoft.com/office/powerpoint/2010/main" val="1211928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Based Testing : Test all permutations of the REST API</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25</a:t>
            </a:fld>
            <a:endParaRPr lang="en-US"/>
          </a:p>
        </p:txBody>
      </p:sp>
    </p:spTree>
    <p:extLst>
      <p:ext uri="{BB962C8B-B14F-4D97-AF65-F5344CB8AC3E}">
        <p14:creationId xmlns:p14="http://schemas.microsoft.com/office/powerpoint/2010/main" val="37525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r>
              <a:rPr lang="en-US" baseline="0" dirty="0" smtClean="0"/>
              <a:t>Add </a:t>
            </a:r>
            <a:r>
              <a:rPr lang="en-US" baseline="0" dirty="0" err="1" smtClean="0"/>
              <a:t>Es</a:t>
            </a:r>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anyone know how many services use </a:t>
            </a:r>
            <a:r>
              <a:rPr lang="en-US" dirty="0" err="1" smtClean="0"/>
              <a:t>Databus</a:t>
            </a:r>
            <a:r>
              <a:rPr lang="en-US" dirty="0" smtClean="0"/>
              <a:t>? </a:t>
            </a:r>
          </a:p>
          <a:p>
            <a:endParaRPr lang="en-US" dirty="0" smtClean="0"/>
          </a:p>
          <a:p>
            <a:r>
              <a:rPr lang="en-US" dirty="0" smtClean="0"/>
              <a:t>(</a:t>
            </a:r>
          </a:p>
          <a:p>
            <a:r>
              <a:rPr lang="en-US" dirty="0" smtClean="0"/>
              <a:t>Mobile Team does not have any services</a:t>
            </a:r>
          </a:p>
          <a:p>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4</a:t>
            </a:fld>
            <a:endParaRPr lang="en-US"/>
          </a:p>
        </p:txBody>
      </p:sp>
    </p:spTree>
    <p:extLst>
      <p:ext uri="{BB962C8B-B14F-4D97-AF65-F5344CB8AC3E}">
        <p14:creationId xmlns:p14="http://schemas.microsoft.com/office/powerpoint/2010/main" val="110302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a:t>
            </a:r>
            <a:r>
              <a:rPr lang="en-US" baseline="0" dirty="0" smtClean="0"/>
              <a:t> much load on DB – would never work:</a:t>
            </a:r>
          </a:p>
          <a:p>
            <a:r>
              <a:rPr lang="en-US" baseline="0" dirty="0" smtClean="0"/>
              <a:t>-Starting building </a:t>
            </a:r>
            <a:r>
              <a:rPr lang="en-US" baseline="0" dirty="0" err="1" smtClean="0"/>
              <a:t>databus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extLst>
      <p:ext uri="{BB962C8B-B14F-4D97-AF65-F5344CB8AC3E}">
        <p14:creationId xmlns:p14="http://schemas.microsoft.com/office/powerpoint/2010/main" val="12683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V1</a:t>
            </a:r>
            <a:r>
              <a:rPr lang="en-US" b="1" baseline="0" dirty="0" smtClean="0"/>
              <a:t> FEATURES</a:t>
            </a:r>
            <a:endParaRPr lang="en-US" b="1" dirty="0" smtClean="0"/>
          </a:p>
          <a:p>
            <a:r>
              <a:rPr lang="en-US" dirty="0" smtClean="0"/>
              <a:t>Have</a:t>
            </a:r>
            <a:r>
              <a:rPr lang="en-US" baseline="0" dirty="0" smtClean="0"/>
              <a:t> a broker between the services and the database.</a:t>
            </a:r>
          </a:p>
          <a:p>
            <a:endParaRPr lang="en-US" baseline="0" dirty="0" smtClean="0"/>
          </a:p>
          <a:p>
            <a:r>
              <a:rPr lang="en-US" baseline="0" dirty="0" smtClean="0"/>
              <a:t>Relay is a in memory store of the latest updates from a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effectLst/>
              <a:uLnTx/>
              <a:uFillTx/>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effectLst/>
                <a:uLnTx/>
                <a:uFillTx/>
                <a:latin typeface="Arial" pitchFamily="34" charset="0"/>
                <a:cs typeface="Arial" pitchFamily="34" charset="0"/>
              </a:rPr>
              <a:t>V1 PROBLEMS</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effectLst/>
              <a:uLnTx/>
              <a:uFillTx/>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effectLst/>
                <a:uLnTx/>
                <a:uFillTx/>
                <a:latin typeface="Arial" pitchFamily="34" charset="0"/>
                <a:cs typeface="Arial" pitchFamily="34" charset="0"/>
              </a:rPr>
              <a:t>Slow clients that do a lot of processing gradually fall behind and eventually can fall off the relay during peak traffic times</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effectLst/>
                <a:uLnTx/>
                <a:uFillTx/>
                <a:latin typeface="Arial" pitchFamily="34" charset="0"/>
                <a:cs typeface="Arial" pitchFamily="34" charset="0"/>
              </a:rPr>
              <a:t>These slow clients connect to the database to </a:t>
            </a:r>
            <a:r>
              <a:rPr kumimoji="0" lang="en-US" b="0" i="0" u="none" strike="noStrike" kern="1200" cap="none" spc="0" normalizeH="0" baseline="0" noProof="0" dirty="0" err="1" smtClean="0">
                <a:ln>
                  <a:noFill/>
                </a:ln>
                <a:effectLst/>
                <a:uLnTx/>
                <a:uFillTx/>
                <a:latin typeface="Arial" pitchFamily="34" charset="0"/>
                <a:cs typeface="Arial" pitchFamily="34" charset="0"/>
              </a:rPr>
              <a:t>catchup</a:t>
            </a:r>
            <a:r>
              <a:rPr kumimoji="0" lang="en-US" b="0" i="0" u="none" strike="noStrike" kern="1200" cap="none" spc="0" normalizeH="0" baseline="0" noProof="0" dirty="0" smtClean="0">
                <a:ln>
                  <a:noFill/>
                </a:ln>
                <a:effectLst/>
                <a:uLnTx/>
                <a:uFillTx/>
                <a:latin typeface="Arial" pitchFamily="34" charset="0"/>
                <a:cs typeface="Arial" pitchFamily="34" charset="0"/>
              </a:rPr>
              <a:t> </a:t>
            </a:r>
            <a:r>
              <a:rPr kumimoji="0" lang="en-US" b="0" i="0" u="none" strike="noStrike" kern="1200" cap="none" spc="0" normalizeH="0" noProof="0" dirty="0" smtClean="0">
                <a:ln>
                  <a:noFill/>
                </a:ln>
                <a:effectLst/>
                <a:uLnTx/>
                <a:uFillTx/>
                <a:latin typeface="Arial" pitchFamily="34" charset="0"/>
                <a:cs typeface="Arial" pitchFamily="34" charset="0"/>
              </a:rPr>
              <a:t>increasing load at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noProof="0" dirty="0" smtClean="0">
              <a:ln>
                <a:noFill/>
              </a:ln>
              <a:effectLst/>
              <a:uLnTx/>
              <a:uFillTx/>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New client has no choice but</a:t>
            </a:r>
            <a:r>
              <a:rPr lang="en-US" baseline="0" dirty="0" smtClean="0">
                <a:latin typeface="Arial" pitchFamily="34" charset="0"/>
                <a:cs typeface="Arial" pitchFamily="34" charset="0"/>
              </a:rPr>
              <a:t> to pull updates from the Database</a:t>
            </a: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baseline="0" dirty="0" smtClean="0"/>
              <a:t>NEW V2 FEATURE : ***BOOTSTRAP DB*****</a:t>
            </a:r>
          </a:p>
          <a:p>
            <a:pPr marL="171450" indent="-171450">
              <a:buFontTx/>
              <a:buChar char="-"/>
            </a:pPr>
            <a:r>
              <a:rPr lang="en-US" b="1" baseline="0" dirty="0" smtClean="0"/>
              <a:t>Save’s direct access of DB from slow clients and new clients</a:t>
            </a:r>
          </a:p>
          <a:p>
            <a:pPr marL="171450" indent="-171450">
              <a:buFontTx/>
              <a:buChar char="-"/>
            </a:pPr>
            <a:r>
              <a:rPr lang="en-US" b="1" baseline="0" dirty="0" smtClean="0"/>
              <a:t>Bootstrap only has a snap shot of the data …</a:t>
            </a:r>
          </a:p>
          <a:p>
            <a:pPr marL="171450" indent="-171450">
              <a:buFontTx/>
              <a:buChar char="-"/>
            </a:pPr>
            <a:r>
              <a:rPr lang="en-US" b="1" baseline="0" dirty="0" smtClean="0"/>
              <a:t>data is compressed….for </a:t>
            </a:r>
            <a:r>
              <a:rPr lang="en-US" b="1" baseline="0" dirty="0" err="1" smtClean="0"/>
              <a:t>eg</a:t>
            </a:r>
            <a:r>
              <a:rPr lang="en-US" b="1" baseline="0" dirty="0" smtClean="0"/>
              <a:t>. If there are multiple updates to the same key the relay stores everything but the Bootstrap will only store latest</a:t>
            </a:r>
          </a:p>
          <a:p>
            <a:pPr marL="171450" indent="-171450">
              <a:buFontTx/>
              <a:buChar char="-"/>
            </a:pPr>
            <a:r>
              <a:rPr lang="en-US" b="1" baseline="0" dirty="0" smtClean="0"/>
              <a:t>Client does not have to specify connection to relay or bootstrap it is handled seamlessly.</a:t>
            </a:r>
          </a:p>
          <a:p>
            <a:pPr marL="171450" indent="-171450">
              <a:buFontTx/>
              <a:buChar char="-"/>
            </a:pPr>
            <a:endParaRPr lang="en-US" b="1" baseline="0" dirty="0" smtClean="0"/>
          </a:p>
          <a:p>
            <a:pPr marL="171450" indent="-171450">
              <a:buFontTx/>
              <a:buChar char="-"/>
            </a:pPr>
            <a:endParaRPr lang="en-US" b="1" baseline="0" dirty="0" smtClean="0"/>
          </a:p>
          <a:p>
            <a:pPr marL="171450" indent="-171450">
              <a:buFontTx/>
              <a:buChar char="-"/>
            </a:pPr>
            <a:endParaRPr lang="en-US" b="1" baseline="0" dirty="0" smtClean="0"/>
          </a:p>
          <a:p>
            <a:pPr marL="171450" indent="-171450">
              <a:buFontTx/>
              <a:buChar char="-"/>
            </a:pPr>
            <a:endParaRPr lang="en-US" b="1"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8</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 spring</a:t>
            </a:r>
            <a:r>
              <a:rPr lang="en-US" b="1" baseline="0" dirty="0" smtClean="0"/>
              <a:t> wiring </a:t>
            </a:r>
            <a:r>
              <a:rPr lang="en-US" baseline="0" dirty="0" smtClean="0"/>
              <a:t>…services </a:t>
            </a:r>
            <a:r>
              <a:rPr lang="en-US" dirty="0" smtClean="0"/>
              <a:t>use</a:t>
            </a:r>
            <a:r>
              <a:rPr lang="en-US" baseline="0" dirty="0" smtClean="0"/>
              <a:t> </a:t>
            </a:r>
            <a:r>
              <a:rPr lang="en-US" dirty="0" smtClean="0"/>
              <a:t>REST</a:t>
            </a:r>
            <a:r>
              <a:rPr lang="en-US" baseline="0" dirty="0" smtClean="0"/>
              <a:t> over HTTP to communicate</a:t>
            </a:r>
          </a:p>
          <a:p>
            <a:endParaRPr lang="en-US" baseline="0" dirty="0" smtClean="0"/>
          </a:p>
          <a:p>
            <a:r>
              <a:rPr lang="en-US" b="1" baseline="0" dirty="0" smtClean="0"/>
              <a:t>Schema updates are seamless</a:t>
            </a:r>
          </a:p>
          <a:p>
            <a:r>
              <a:rPr lang="en-US" baseline="0" dirty="0" smtClean="0"/>
              <a:t>If a new schema is published ( due to an extra field added to a table ) , </a:t>
            </a:r>
            <a:r>
              <a:rPr lang="en-US" baseline="0" dirty="0" err="1" smtClean="0"/>
              <a:t>databus</a:t>
            </a:r>
            <a:r>
              <a:rPr lang="en-US" baseline="0" dirty="0" smtClean="0"/>
              <a:t> can now store events with the new schema without requiring a restart of the service. So the buffer will have older events with v1 schema and newer events with v2 schema</a:t>
            </a:r>
          </a:p>
          <a:p>
            <a:endParaRPr lang="en-US" baseline="0" dirty="0" smtClean="0"/>
          </a:p>
          <a:p>
            <a:r>
              <a:rPr lang="en-US" baseline="0" dirty="0" smtClean="0"/>
              <a:t>The client is also forward compatible. So if the client has not upgraded to v2 schema it will see the events as v1 events. </a:t>
            </a:r>
          </a:p>
          <a:p>
            <a:endParaRPr lang="en-US" baseline="0" dirty="0" smtClean="0"/>
          </a:p>
          <a:p>
            <a:endParaRPr lang="en-US" b="1" baseline="0" dirty="0" smtClean="0"/>
          </a:p>
          <a:p>
            <a:r>
              <a:rPr lang="en-US" b="1" baseline="0" dirty="0" err="1" smtClean="0"/>
              <a:t>Databus</a:t>
            </a:r>
            <a:r>
              <a:rPr lang="en-US" b="1" baseline="0" dirty="0" smtClean="0"/>
              <a:t> v2 adds server side filtering</a:t>
            </a:r>
            <a:r>
              <a:rPr lang="en-US" baseline="0" dirty="0" smtClean="0"/>
              <a:t>. It can partition data based on some key. This is helpful in </a:t>
            </a:r>
            <a:r>
              <a:rPr lang="en-US" baseline="0" dirty="0" err="1" smtClean="0"/>
              <a:t>sharding</a:t>
            </a:r>
            <a:r>
              <a:rPr lang="en-US" baseline="0" dirty="0" smtClean="0"/>
              <a:t> data at the client side. Multiple clients are created and they operate on specific key ranges.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9</a:t>
            </a:fld>
            <a:endParaRPr lang="en-US"/>
          </a:p>
        </p:txBody>
      </p:sp>
    </p:spTree>
    <p:extLst>
      <p:ext uri="{BB962C8B-B14F-4D97-AF65-F5344CB8AC3E}">
        <p14:creationId xmlns:p14="http://schemas.microsoft.com/office/powerpoint/2010/main" val="193762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Relay is</a:t>
            </a:r>
            <a:r>
              <a:rPr lang="en-US" baseline="0" dirty="0" smtClean="0"/>
              <a:t> a giant circular buffer in Memory</a:t>
            </a:r>
            <a:endParaRPr lang="en-US" dirty="0"/>
          </a:p>
        </p:txBody>
      </p:sp>
      <p:sp>
        <p:nvSpPr>
          <p:cNvPr id="4" name="Slide Number Placeholder 3"/>
          <p:cNvSpPr>
            <a:spLocks noGrp="1"/>
          </p:cNvSpPr>
          <p:nvPr>
            <p:ph type="sldNum" sz="quarter" idx="10"/>
          </p:nvPr>
        </p:nvSpPr>
        <p:spPr/>
        <p:txBody>
          <a:bodyPr/>
          <a:lstStyle/>
          <a:p>
            <a:fld id="{C00B09C5-5375-C642-968D-898FB69C5949}" type="slidenum">
              <a:rPr lang="en-US" smtClean="0"/>
              <a:t>10</a:t>
            </a:fld>
            <a:endParaRPr lang="en-US"/>
          </a:p>
        </p:txBody>
      </p:sp>
    </p:spTree>
    <p:extLst>
      <p:ext uri="{BB962C8B-B14F-4D97-AF65-F5344CB8AC3E}">
        <p14:creationId xmlns:p14="http://schemas.microsoft.com/office/powerpoint/2010/main" val="261483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a look from the perspective of a database transaction.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11</a:t>
            </a:fld>
            <a:endParaRPr lang="en-US" dirty="0"/>
          </a:p>
        </p:txBody>
      </p:sp>
    </p:spTree>
    <p:extLst>
      <p:ext uri="{BB962C8B-B14F-4D97-AF65-F5344CB8AC3E}">
        <p14:creationId xmlns:p14="http://schemas.microsoft.com/office/powerpoint/2010/main" val="53912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ABBD1-77F7-C840-843E-823C972C3F93}" type="datetime1">
              <a:rPr lang="en-US" smtClean="0"/>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346745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7273E-C50B-424B-8988-E0F116660601}" type="datetime1">
              <a:rPr lang="en-US" smtClean="0"/>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120925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FEFE-C0CC-C94C-A4AD-9F0B7BA66471}" type="datetime1">
              <a:rPr lang="en-US" smtClean="0"/>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412462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9E394-5FB3-8F47-A264-4341014968BD}" type="datetime1">
              <a:rPr lang="en-US" smtClean="0"/>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367515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D697B-9B7F-1D42-93A5-A82CAF6590BD}" type="datetime1">
              <a:rPr lang="en-US" smtClean="0"/>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31214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D199E-A9AC-9243-9623-F2FB0E34EF02}" type="datetime1">
              <a:rPr lang="en-US" smtClean="0"/>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361357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61361-9445-5D44-9D85-B087C56D8B15}" type="datetime1">
              <a:rPr lang="en-US" smtClean="0"/>
              <a:t>5/30/12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226436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D542A-8751-7D45-98C5-539B1EB8C72C}" type="datetime1">
              <a:rPr lang="en-US" smtClean="0"/>
              <a:t>5/30/12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38703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BBADC-8EC2-C14B-BE58-B7A62057354B}" type="datetime1">
              <a:rPr lang="en-US" smtClean="0"/>
              <a:t>5/30/12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45265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677B5-2C9F-2B44-ABFB-93FA164CC637}" type="datetime1">
              <a:rPr lang="en-US" smtClean="0"/>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21860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BD10D-5BCA-9044-8134-6F3564BAE58D}" type="datetime1">
              <a:rPr lang="en-US" smtClean="0"/>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3286B-CED7-F442-A2B3-ECABB10C2271}" type="slidenum">
              <a:rPr lang="en-US" smtClean="0"/>
              <a:t>‹#›</a:t>
            </a:fld>
            <a:endParaRPr lang="en-US"/>
          </a:p>
        </p:txBody>
      </p:sp>
    </p:spTree>
    <p:extLst>
      <p:ext uri="{BB962C8B-B14F-4D97-AF65-F5344CB8AC3E}">
        <p14:creationId xmlns:p14="http://schemas.microsoft.com/office/powerpoint/2010/main" val="95691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5E80D-676B-614A-8684-A44DC9979B1D}" type="datetime1">
              <a:rPr lang="en-US" smtClean="0"/>
              <a:t>5/30/12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3286B-CED7-F442-A2B3-ECABB10C2271}" type="slidenum">
              <a:rPr lang="en-US" smtClean="0"/>
              <a:t>‹#›</a:t>
            </a:fld>
            <a:endParaRPr lang="en-US"/>
          </a:p>
        </p:txBody>
      </p:sp>
    </p:spTree>
    <p:extLst>
      <p:ext uri="{BB962C8B-B14F-4D97-AF65-F5344CB8AC3E}">
        <p14:creationId xmlns:p14="http://schemas.microsoft.com/office/powerpoint/2010/main" val="141399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iwww.corp.linkedin.com/wiki/cf/display/ENGS/5.3+Testpla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www.corp.linkedin.com/wiki/cf/display/ENGS/5.3+Testplan" TargetMode="External"/><Relationship Id="rId3" Type="http://schemas.openxmlformats.org/officeDocument/2006/relationships/hyperlink" Target="https://iwww.corp.linkedin.com/wiki/cf/pages/viewpage.action?pageId=4646026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2" name="Straight Connector 5"/>
          <p:cNvCxnSpPr>
            <a:cxnSpLocks noChangeShapeType="1"/>
          </p:cNvCxnSpPr>
          <p:nvPr/>
        </p:nvCxnSpPr>
        <p:spPr bwMode="auto">
          <a:xfrm>
            <a:off x="0" y="4022725"/>
            <a:ext cx="9144000" cy="1588"/>
          </a:xfrm>
          <a:prstGeom prst="line">
            <a:avLst/>
          </a:prstGeom>
          <a:noFill/>
          <a:ln w="38100">
            <a:solidFill>
              <a:srgbClr val="007BB8"/>
            </a:solidFill>
            <a:round/>
            <a:headEnd/>
            <a:tailEnd/>
          </a:ln>
          <a:extLst>
            <a:ext uri="{909E8E84-426E-40dd-AFC4-6F175D3DCCD1}">
              <a14:hiddenFill xmlns:a14="http://schemas.microsoft.com/office/drawing/2010/main">
                <a:noFill/>
              </a14:hiddenFill>
            </a:ext>
          </a:extLst>
        </p:spPr>
      </p:cxnSp>
      <p:pic>
        <p:nvPicPr>
          <p:cNvPr id="5123" name="Picture 10" descr="LI_bran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7163" y="3309938"/>
            <a:ext cx="2289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5"/>
          <p:cNvSpPr txBox="1">
            <a:spLocks noChangeArrowheads="1"/>
          </p:cNvSpPr>
          <p:nvPr/>
        </p:nvSpPr>
        <p:spPr bwMode="auto">
          <a:xfrm>
            <a:off x="2270125" y="1730375"/>
            <a:ext cx="513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ＭＳ Ｐゴシック" charset="0"/>
                <a:cs typeface="ＭＳ Ｐゴシック" charset="0"/>
              </a:defRPr>
            </a:lvl1pPr>
            <a:lvl2pPr marL="37931725" indent="-37474525">
              <a:defRPr sz="1600" b="1">
                <a:solidFill>
                  <a:schemeClr val="tx1"/>
                </a:solidFill>
                <a:latin typeface="Arial" charset="0"/>
                <a:ea typeface="ＭＳ Ｐゴシック" charset="0"/>
              </a:defRPr>
            </a:lvl2pPr>
            <a:lvl3pPr>
              <a:defRPr sz="1600" b="1">
                <a:solidFill>
                  <a:schemeClr val="tx1"/>
                </a:solidFill>
                <a:latin typeface="Arial" charset="0"/>
                <a:ea typeface="ＭＳ Ｐゴシック" charset="0"/>
              </a:defRPr>
            </a:lvl3pPr>
            <a:lvl4pPr>
              <a:defRPr sz="1600" b="1">
                <a:solidFill>
                  <a:schemeClr val="tx1"/>
                </a:solidFill>
                <a:latin typeface="Arial" charset="0"/>
                <a:ea typeface="ＭＳ Ｐゴシック" charset="0"/>
              </a:defRPr>
            </a:lvl4pPr>
            <a:lvl5pPr>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endParaRPr lang="ja-JP" altLang="en-US"/>
          </a:p>
        </p:txBody>
      </p:sp>
      <p:sp>
        <p:nvSpPr>
          <p:cNvPr id="5125" name="Text Box 6"/>
          <p:cNvSpPr txBox="1">
            <a:spLocks noChangeArrowheads="1"/>
          </p:cNvSpPr>
          <p:nvPr/>
        </p:nvSpPr>
        <p:spPr bwMode="auto">
          <a:xfrm>
            <a:off x="1858963" y="1749425"/>
            <a:ext cx="668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ＭＳ Ｐゴシック" charset="0"/>
                <a:cs typeface="ＭＳ Ｐゴシック" charset="0"/>
              </a:defRPr>
            </a:lvl1pPr>
            <a:lvl2pPr marL="37931725" indent="-37474525">
              <a:defRPr sz="1600" b="1">
                <a:solidFill>
                  <a:schemeClr val="tx1"/>
                </a:solidFill>
                <a:latin typeface="Arial" charset="0"/>
                <a:ea typeface="ＭＳ Ｐゴシック" charset="0"/>
              </a:defRPr>
            </a:lvl2pPr>
            <a:lvl3pPr>
              <a:defRPr sz="1600" b="1">
                <a:solidFill>
                  <a:schemeClr val="tx1"/>
                </a:solidFill>
                <a:latin typeface="Arial" charset="0"/>
                <a:ea typeface="ＭＳ Ｐゴシック" charset="0"/>
              </a:defRPr>
            </a:lvl3pPr>
            <a:lvl4pPr>
              <a:defRPr sz="1600" b="1">
                <a:solidFill>
                  <a:schemeClr val="tx1"/>
                </a:solidFill>
                <a:latin typeface="Arial" charset="0"/>
                <a:ea typeface="ＭＳ Ｐゴシック" charset="0"/>
              </a:defRPr>
            </a:lvl4pPr>
            <a:lvl5pPr>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endParaRPr lang="ja-JP" altLang="en-US"/>
          </a:p>
        </p:txBody>
      </p:sp>
      <p:sp>
        <p:nvSpPr>
          <p:cNvPr id="5126" name="Text Box 7"/>
          <p:cNvSpPr txBox="1">
            <a:spLocks noChangeArrowheads="1"/>
          </p:cNvSpPr>
          <p:nvPr/>
        </p:nvSpPr>
        <p:spPr bwMode="auto">
          <a:xfrm>
            <a:off x="1495425" y="1512888"/>
            <a:ext cx="618172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ＭＳ Ｐゴシック" charset="0"/>
                <a:cs typeface="ＭＳ Ｐゴシック" charset="0"/>
              </a:defRPr>
            </a:lvl1pPr>
            <a:lvl2pPr marL="37931725" indent="-37474525">
              <a:defRPr sz="1600" b="1">
                <a:solidFill>
                  <a:schemeClr val="tx1"/>
                </a:solidFill>
                <a:latin typeface="Arial" charset="0"/>
                <a:ea typeface="ＭＳ Ｐゴシック" charset="0"/>
              </a:defRPr>
            </a:lvl2pPr>
            <a:lvl3pPr>
              <a:defRPr sz="1600" b="1">
                <a:solidFill>
                  <a:schemeClr val="tx1"/>
                </a:solidFill>
                <a:latin typeface="Arial" charset="0"/>
                <a:ea typeface="ＭＳ Ｐゴシック" charset="0"/>
              </a:defRPr>
            </a:lvl3pPr>
            <a:lvl4pPr>
              <a:defRPr sz="1600" b="1">
                <a:solidFill>
                  <a:schemeClr val="tx1"/>
                </a:solidFill>
                <a:latin typeface="Arial" charset="0"/>
                <a:ea typeface="ＭＳ Ｐゴシック" charset="0"/>
              </a:defRPr>
            </a:lvl4pPr>
            <a:lvl5pPr>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pPr algn="ctr">
              <a:spcBef>
                <a:spcPct val="50000"/>
              </a:spcBef>
            </a:pPr>
            <a:r>
              <a:rPr lang="en-US" altLang="ja-JP" sz="2800" dirty="0" err="1" smtClean="0">
                <a:solidFill>
                  <a:srgbClr val="000000"/>
                </a:solidFill>
              </a:rPr>
              <a:t>Databus</a:t>
            </a:r>
            <a:r>
              <a:rPr lang="en-US" altLang="ja-JP" sz="2800" dirty="0" smtClean="0">
                <a:solidFill>
                  <a:srgbClr val="000000"/>
                </a:solidFill>
              </a:rPr>
              <a:t> Overview + Testing</a:t>
            </a:r>
          </a:p>
          <a:p>
            <a:pPr algn="ctr">
              <a:spcBef>
                <a:spcPct val="50000"/>
              </a:spcBef>
            </a:pPr>
            <a:r>
              <a:rPr lang="en-US" altLang="ja-JP" i="1" dirty="0" smtClean="0">
                <a:solidFill>
                  <a:srgbClr val="000000"/>
                </a:solidFill>
              </a:rPr>
              <a:t>Sajid </a:t>
            </a:r>
            <a:r>
              <a:rPr lang="en-US" altLang="ja-JP" i="1" dirty="0" smtClean="0">
                <a:solidFill>
                  <a:srgbClr val="000000"/>
                </a:solidFill>
              </a:rPr>
              <a:t>Topiwala</a:t>
            </a:r>
          </a:p>
          <a:p>
            <a:pPr algn="ctr">
              <a:spcBef>
                <a:spcPct val="50000"/>
              </a:spcBef>
            </a:pPr>
            <a:r>
              <a:rPr lang="en-US" altLang="ja-JP" i="1" dirty="0" smtClean="0">
                <a:solidFill>
                  <a:srgbClr val="000000"/>
                </a:solidFill>
              </a:rPr>
              <a:t>DDS Data Infrastructure Team</a:t>
            </a:r>
            <a:endParaRPr lang="en-US" altLang="ja-JP" i="1" dirty="0" smtClean="0">
              <a:solidFill>
                <a:srgbClr val="000000"/>
              </a:solidFill>
            </a:endParaRPr>
          </a:p>
        </p:txBody>
      </p:sp>
      <p:sp>
        <p:nvSpPr>
          <p:cNvPr id="2" name="Slide Number Placeholder 1"/>
          <p:cNvSpPr>
            <a:spLocks noGrp="1"/>
          </p:cNvSpPr>
          <p:nvPr>
            <p:ph type="sldNum" sz="quarter" idx="12"/>
          </p:nvPr>
        </p:nvSpPr>
        <p:spPr/>
        <p:txBody>
          <a:bodyPr/>
          <a:lstStyle/>
          <a:p>
            <a:fld id="{8D43286B-CED7-F442-A2B3-ECABB10C2271}" type="slidenum">
              <a:rPr lang="en-US" smtClean="0"/>
              <a:t>1</a:t>
            </a:fld>
            <a:endParaRPr lang="en-US" dirty="0"/>
          </a:p>
        </p:txBody>
      </p:sp>
      <p:sp>
        <p:nvSpPr>
          <p:cNvPr id="3" name="Date Placeholder 2"/>
          <p:cNvSpPr>
            <a:spLocks noGrp="1"/>
          </p:cNvSpPr>
          <p:nvPr>
            <p:ph type="dt" sz="half" idx="10"/>
          </p:nvPr>
        </p:nvSpPr>
        <p:spPr/>
        <p:txBody>
          <a:bodyPr/>
          <a:lstStyle/>
          <a:p>
            <a:fld id="{621259D7-0FE6-5D42-AF54-34676BB0230E}" type="datetime1">
              <a:rPr lang="en-US" smtClean="0"/>
              <a:t>5/30/12</a:t>
            </a:fld>
            <a:endParaRPr lang="en-US" dirty="0"/>
          </a:p>
        </p:txBody>
      </p:sp>
    </p:spTree>
    <p:extLst>
      <p:ext uri="{BB962C8B-B14F-4D97-AF65-F5344CB8AC3E}">
        <p14:creationId xmlns:p14="http://schemas.microsoft.com/office/powerpoint/2010/main" val="801647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04" y="82654"/>
            <a:ext cx="8229600" cy="1143000"/>
          </a:xfrm>
        </p:spPr>
        <p:txBody>
          <a:bodyPr>
            <a:normAutofit fontScale="90000"/>
          </a:bodyPr>
          <a:lstStyle/>
          <a:p>
            <a:r>
              <a:rPr lang="en-US" dirty="0" smtClean="0"/>
              <a:t>Databus2 Architecture: Control Flow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dirty="0"/>
          </a:p>
        </p:txBody>
      </p:sp>
      <p:sp>
        <p:nvSpPr>
          <p:cNvPr id="5" name="Magnetic Disk 4"/>
          <p:cNvSpPr/>
          <p:nvPr/>
        </p:nvSpPr>
        <p:spPr>
          <a:xfrm>
            <a:off x="589194" y="3065497"/>
            <a:ext cx="1205199" cy="128362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75614" y="3660396"/>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DB</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TextBox 7"/>
          <p:cNvSpPr txBox="1"/>
          <p:nvPr/>
        </p:nvSpPr>
        <p:spPr>
          <a:xfrm>
            <a:off x="2057400" y="1767449"/>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grpSp>
        <p:nvGrpSpPr>
          <p:cNvPr id="9" name="Group 33"/>
          <p:cNvGrpSpPr/>
          <p:nvPr/>
        </p:nvGrpSpPr>
        <p:grpSpPr>
          <a:xfrm>
            <a:off x="2736806" y="4870045"/>
            <a:ext cx="3335866" cy="1669373"/>
            <a:chOff x="2208737" y="3853725"/>
            <a:chExt cx="3052268" cy="1710339"/>
          </a:xfrm>
        </p:grpSpPr>
        <p:sp>
          <p:nvSpPr>
            <p:cNvPr id="10" name="Rectangle 9"/>
            <p:cNvSpPr/>
            <p:nvPr/>
          </p:nvSpPr>
          <p:spPr>
            <a:xfrm>
              <a:off x="2208737" y="3853725"/>
              <a:ext cx="3052268" cy="1710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Magnetic Disk 10"/>
            <p:cNvSpPr/>
            <p:nvPr/>
          </p:nvSpPr>
          <p:spPr>
            <a:xfrm>
              <a:off x="3326358" y="4540877"/>
              <a:ext cx="859324" cy="64868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600067" y="3970053"/>
              <a:ext cx="230456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Bootstrap Service</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13" name="Group 22"/>
          <p:cNvGrpSpPr/>
          <p:nvPr/>
        </p:nvGrpSpPr>
        <p:grpSpPr>
          <a:xfrm>
            <a:off x="6823635" y="1124226"/>
            <a:ext cx="1871891" cy="2109760"/>
            <a:chOff x="6452781" y="1013914"/>
            <a:chExt cx="2437717" cy="2109760"/>
          </a:xfrm>
        </p:grpSpPr>
        <p:sp>
          <p:nvSpPr>
            <p:cNvPr id="14" name="Rectangle 13"/>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5" name="Rectangle 14"/>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p:txBody>
        </p:sp>
        <p:sp>
          <p:nvSpPr>
            <p:cNvPr id="18" name="TextBox 17"/>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mj-lt"/>
                  <a:cs typeface="Arial" pitchFamily="34" charset="0"/>
                </a:rPr>
                <a:t>Connection Service</a:t>
              </a:r>
              <a:br>
                <a:rPr lang="en-US" sz="2400" b="1" dirty="0" smtClean="0">
                  <a:solidFill>
                    <a:schemeClr val="accent5"/>
                  </a:solidFill>
                  <a:latin typeface="+mj-lt"/>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mj-lt"/>
                <a:cs typeface="Arial" pitchFamily="34" charset="0"/>
              </a:endParaRPr>
            </a:p>
          </p:txBody>
        </p:sp>
      </p:grpSp>
      <p:sp>
        <p:nvSpPr>
          <p:cNvPr id="25" name="TextBox 24"/>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7" name="TextBox 26"/>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8" name="Straight Arrow Connector 27"/>
          <p:cNvCxnSpPr/>
          <p:nvPr/>
        </p:nvCxnSpPr>
        <p:spPr>
          <a:xfrm flipV="1">
            <a:off x="2072380" y="3243123"/>
            <a:ext cx="971659" cy="38399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a:off x="5990200" y="2366691"/>
            <a:ext cx="716303"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46" idx="4"/>
            <a:endCxn id="10" idx="0"/>
          </p:cNvCxnSpPr>
          <p:nvPr/>
        </p:nvCxnSpPr>
        <p:spPr>
          <a:xfrm flipH="1">
            <a:off x="4404739" y="3549913"/>
            <a:ext cx="15488" cy="132013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p:nvPr/>
        </p:nvCxnSpPr>
        <p:spPr>
          <a:xfrm flipV="1">
            <a:off x="4984395" y="2797195"/>
            <a:ext cx="1722108" cy="15210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4158449" y="5704732"/>
            <a:ext cx="556249" cy="369332"/>
          </a:xfrm>
          <a:prstGeom prst="rect">
            <a:avLst/>
          </a:prstGeom>
          <a:noFill/>
        </p:spPr>
        <p:txBody>
          <a:bodyPr wrap="square" rtlCol="0">
            <a:spAutoFit/>
          </a:bodyPr>
          <a:lstStyle/>
          <a:p>
            <a:r>
              <a:rPr lang="en-US" dirty="0" smtClean="0"/>
              <a:t>DB</a:t>
            </a:r>
            <a:endParaRPr lang="en-US" dirty="0"/>
          </a:p>
        </p:txBody>
      </p:sp>
      <p:sp>
        <p:nvSpPr>
          <p:cNvPr id="36" name="TextBox 35"/>
          <p:cNvSpPr txBox="1"/>
          <p:nvPr/>
        </p:nvSpPr>
        <p:spPr>
          <a:xfrm>
            <a:off x="3140922" y="4058735"/>
            <a:ext cx="1298407" cy="369332"/>
          </a:xfrm>
          <a:prstGeom prst="rect">
            <a:avLst/>
          </a:prstGeom>
          <a:noFill/>
        </p:spPr>
        <p:txBody>
          <a:bodyPr wrap="square" rtlCol="0">
            <a:spAutoFit/>
          </a:bodyPr>
          <a:lstStyle/>
          <a:p>
            <a:r>
              <a:rPr lang="en-US" dirty="0" smtClean="0"/>
              <a:t>Pull</a:t>
            </a:r>
            <a:endParaRPr lang="en-US" dirty="0"/>
          </a:p>
        </p:txBody>
      </p:sp>
      <p:sp>
        <p:nvSpPr>
          <p:cNvPr id="37" name="TextBox 36"/>
          <p:cNvSpPr txBox="1"/>
          <p:nvPr/>
        </p:nvSpPr>
        <p:spPr>
          <a:xfrm>
            <a:off x="2160659" y="3521500"/>
            <a:ext cx="1276984" cy="369332"/>
          </a:xfrm>
          <a:prstGeom prst="rect">
            <a:avLst/>
          </a:prstGeom>
          <a:noFill/>
        </p:spPr>
        <p:txBody>
          <a:bodyPr wrap="square" rtlCol="0">
            <a:spAutoFit/>
          </a:bodyPr>
          <a:lstStyle/>
          <a:p>
            <a:r>
              <a:rPr lang="en-US" dirty="0" smtClean="0"/>
              <a:t>Push/Pull</a:t>
            </a:r>
            <a:endParaRPr lang="en-US" dirty="0"/>
          </a:p>
        </p:txBody>
      </p:sp>
      <p:sp>
        <p:nvSpPr>
          <p:cNvPr id="38" name="TextBox 37"/>
          <p:cNvSpPr txBox="1"/>
          <p:nvPr/>
        </p:nvSpPr>
        <p:spPr>
          <a:xfrm>
            <a:off x="6131508" y="1780531"/>
            <a:ext cx="1298407" cy="369332"/>
          </a:xfrm>
          <a:prstGeom prst="rect">
            <a:avLst/>
          </a:prstGeom>
          <a:noFill/>
        </p:spPr>
        <p:txBody>
          <a:bodyPr wrap="square" rtlCol="0">
            <a:spAutoFit/>
          </a:bodyPr>
          <a:lstStyle/>
          <a:p>
            <a:r>
              <a:rPr lang="en-US" dirty="0" smtClean="0"/>
              <a:t>Pull</a:t>
            </a:r>
            <a:endParaRPr lang="en-US" dirty="0"/>
          </a:p>
        </p:txBody>
      </p:sp>
      <p:sp>
        <p:nvSpPr>
          <p:cNvPr id="42" name="TextBox 41"/>
          <p:cNvSpPr txBox="1"/>
          <p:nvPr/>
        </p:nvSpPr>
        <p:spPr>
          <a:xfrm>
            <a:off x="4152348" y="2727739"/>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3" name="TextBox 42"/>
          <p:cNvSpPr txBox="1"/>
          <p:nvPr/>
        </p:nvSpPr>
        <p:spPr>
          <a:xfrm>
            <a:off x="5022574" y="1124226"/>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4" name="TextBox 43"/>
          <p:cNvSpPr txBox="1"/>
          <p:nvPr/>
        </p:nvSpPr>
        <p:spPr>
          <a:xfrm>
            <a:off x="2142332" y="2995858"/>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6" name="Oval 45"/>
          <p:cNvSpPr/>
          <p:nvPr/>
        </p:nvSpPr>
        <p:spPr>
          <a:xfrm>
            <a:off x="3061327" y="1221708"/>
            <a:ext cx="2717799" cy="2328205"/>
          </a:xfrm>
          <a:prstGeom prst="ellipse">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3502695" y="1570644"/>
            <a:ext cx="1823947" cy="1595270"/>
          </a:xfrm>
          <a:prstGeom prst="ellipse">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stCxn id="46" idx="1"/>
            <a:endCxn id="47" idx="1"/>
          </p:cNvCxnSpPr>
          <p:nvPr/>
        </p:nvCxnSpPr>
        <p:spPr>
          <a:xfrm>
            <a:off x="3459339" y="1562666"/>
            <a:ext cx="310467" cy="24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7" idx="0"/>
            <a:endCxn id="46" idx="0"/>
          </p:cNvCxnSpPr>
          <p:nvPr/>
        </p:nvCxnSpPr>
        <p:spPr>
          <a:xfrm flipV="1">
            <a:off x="4414669" y="1221708"/>
            <a:ext cx="5558" cy="348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6" idx="7"/>
            <a:endCxn id="47" idx="7"/>
          </p:cNvCxnSpPr>
          <p:nvPr/>
        </p:nvCxnSpPr>
        <p:spPr>
          <a:xfrm flipH="1">
            <a:off x="5059531" y="1562666"/>
            <a:ext cx="321583" cy="24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6" idx="6"/>
            <a:endCxn id="47" idx="6"/>
          </p:cNvCxnSpPr>
          <p:nvPr/>
        </p:nvCxnSpPr>
        <p:spPr>
          <a:xfrm flipH="1" flipV="1">
            <a:off x="5326642" y="2368279"/>
            <a:ext cx="452484" cy="17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6" idx="5"/>
            <a:endCxn id="47" idx="5"/>
          </p:cNvCxnSpPr>
          <p:nvPr/>
        </p:nvCxnSpPr>
        <p:spPr>
          <a:xfrm flipH="1" flipV="1">
            <a:off x="5059531" y="2932292"/>
            <a:ext cx="321583" cy="276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6" idx="4"/>
            <a:endCxn id="47" idx="4"/>
          </p:cNvCxnSpPr>
          <p:nvPr/>
        </p:nvCxnSpPr>
        <p:spPr>
          <a:xfrm flipH="1" flipV="1">
            <a:off x="4414669" y="3165914"/>
            <a:ext cx="5558" cy="3839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7" idx="3"/>
            <a:endCxn id="46" idx="3"/>
          </p:cNvCxnSpPr>
          <p:nvPr/>
        </p:nvCxnSpPr>
        <p:spPr>
          <a:xfrm flipH="1">
            <a:off x="3459339" y="2932292"/>
            <a:ext cx="310467" cy="276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7" idx="2"/>
            <a:endCxn id="46" idx="2"/>
          </p:cNvCxnSpPr>
          <p:nvPr/>
        </p:nvCxnSpPr>
        <p:spPr>
          <a:xfrm flipH="1">
            <a:off x="3061327" y="2368279"/>
            <a:ext cx="441368" cy="17532"/>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650835" y="1309995"/>
            <a:ext cx="416513" cy="369332"/>
          </a:xfrm>
          <a:prstGeom prst="rect">
            <a:avLst/>
          </a:prstGeom>
          <a:noFill/>
        </p:spPr>
        <p:txBody>
          <a:bodyPr wrap="none" rtlCol="0">
            <a:spAutoFit/>
          </a:bodyPr>
          <a:lstStyle/>
          <a:p>
            <a:r>
              <a:rPr lang="en-US" dirty="0" smtClean="0">
                <a:solidFill>
                  <a:srgbClr val="FF0000"/>
                </a:solidFill>
              </a:rPr>
              <a:t>e1</a:t>
            </a:r>
            <a:endParaRPr lang="en-US" dirty="0">
              <a:solidFill>
                <a:srgbClr val="FF0000"/>
              </a:solidFill>
            </a:endParaRPr>
          </a:p>
        </p:txBody>
      </p:sp>
      <p:sp>
        <p:nvSpPr>
          <p:cNvPr id="58" name="TextBox 57"/>
          <p:cNvSpPr txBox="1"/>
          <p:nvPr/>
        </p:nvSpPr>
        <p:spPr>
          <a:xfrm>
            <a:off x="4675337" y="1276347"/>
            <a:ext cx="501785" cy="379255"/>
          </a:xfrm>
          <a:prstGeom prst="rect">
            <a:avLst/>
          </a:prstGeom>
          <a:noFill/>
        </p:spPr>
        <p:txBody>
          <a:bodyPr wrap="square" rtlCol="0">
            <a:spAutoFit/>
          </a:bodyPr>
          <a:lstStyle/>
          <a:p>
            <a:r>
              <a:rPr lang="en-US" dirty="0" smtClean="0">
                <a:solidFill>
                  <a:srgbClr val="FF0000"/>
                </a:solidFill>
              </a:rPr>
              <a:t>e2</a:t>
            </a:r>
            <a:endParaRPr lang="en-US" dirty="0">
              <a:solidFill>
                <a:srgbClr val="FF0000"/>
              </a:solidFill>
            </a:endParaRPr>
          </a:p>
        </p:txBody>
      </p:sp>
      <p:sp>
        <p:nvSpPr>
          <p:cNvPr id="59" name="TextBox 58"/>
          <p:cNvSpPr txBox="1"/>
          <p:nvPr/>
        </p:nvSpPr>
        <p:spPr>
          <a:xfrm>
            <a:off x="5240209" y="1830059"/>
            <a:ext cx="416513" cy="369332"/>
          </a:xfrm>
          <a:prstGeom prst="rect">
            <a:avLst/>
          </a:prstGeom>
          <a:noFill/>
        </p:spPr>
        <p:txBody>
          <a:bodyPr wrap="none" rtlCol="0">
            <a:spAutoFit/>
          </a:bodyPr>
          <a:lstStyle/>
          <a:p>
            <a:r>
              <a:rPr lang="en-US" dirty="0" smtClean="0">
                <a:solidFill>
                  <a:srgbClr val="FF0000"/>
                </a:solidFill>
              </a:rPr>
              <a:t>e3</a:t>
            </a:r>
            <a:endParaRPr lang="en-US" dirty="0">
              <a:solidFill>
                <a:srgbClr val="FF0000"/>
              </a:solidFill>
            </a:endParaRPr>
          </a:p>
        </p:txBody>
      </p:sp>
      <p:grpSp>
        <p:nvGrpSpPr>
          <p:cNvPr id="69" name="Group 68"/>
          <p:cNvGrpSpPr/>
          <p:nvPr/>
        </p:nvGrpSpPr>
        <p:grpSpPr>
          <a:xfrm>
            <a:off x="-93884" y="1890886"/>
            <a:ext cx="1352241" cy="1115890"/>
            <a:chOff x="-134560" y="1767449"/>
            <a:chExt cx="1352241" cy="1115890"/>
          </a:xfrm>
        </p:grpSpPr>
        <p:cxnSp>
          <p:nvCxnSpPr>
            <p:cNvPr id="56" name="Straight Arrow Connector 55"/>
            <p:cNvCxnSpPr/>
            <p:nvPr/>
          </p:nvCxnSpPr>
          <p:spPr>
            <a:xfrm>
              <a:off x="24020" y="1767449"/>
              <a:ext cx="689168" cy="99267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6" name="TextBox 65"/>
            <p:cNvSpPr txBox="1"/>
            <p:nvPr/>
          </p:nvSpPr>
          <p:spPr>
            <a:xfrm>
              <a:off x="-134560" y="2237008"/>
              <a:ext cx="1352241" cy="646331"/>
            </a:xfrm>
            <a:prstGeom prst="rect">
              <a:avLst/>
            </a:prstGeom>
            <a:noFill/>
          </p:spPr>
          <p:txBody>
            <a:bodyPr wrap="none" rtlCol="0">
              <a:spAutoFit/>
            </a:bodyPr>
            <a:lstStyle/>
            <a:p>
              <a:r>
                <a:rPr lang="en-US" dirty="0" smtClean="0">
                  <a:solidFill>
                    <a:srgbClr val="FF0000"/>
                  </a:solidFill>
                </a:rPr>
                <a:t>BOB Creates</a:t>
              </a:r>
            </a:p>
            <a:p>
              <a:r>
                <a:rPr lang="en-US" dirty="0" smtClean="0">
                  <a:solidFill>
                    <a:srgbClr val="FF0000"/>
                  </a:solidFill>
                </a:rPr>
                <a:t> Profile</a:t>
              </a:r>
              <a:endParaRPr lang="en-US" dirty="0">
                <a:solidFill>
                  <a:srgbClr val="FF0000"/>
                </a:solidFill>
              </a:endParaRPr>
            </a:p>
          </p:txBody>
        </p:sp>
      </p:grpSp>
      <p:grpSp>
        <p:nvGrpSpPr>
          <p:cNvPr id="70" name="Group 69"/>
          <p:cNvGrpSpPr/>
          <p:nvPr/>
        </p:nvGrpSpPr>
        <p:grpSpPr>
          <a:xfrm>
            <a:off x="446044" y="1345054"/>
            <a:ext cx="1844450" cy="1498311"/>
            <a:chOff x="368604" y="1244425"/>
            <a:chExt cx="1844450" cy="1498311"/>
          </a:xfrm>
        </p:grpSpPr>
        <p:cxnSp>
          <p:nvCxnSpPr>
            <p:cNvPr id="63" name="Straight Arrow Connector 62"/>
            <p:cNvCxnSpPr/>
            <p:nvPr/>
          </p:nvCxnSpPr>
          <p:spPr>
            <a:xfrm>
              <a:off x="1156174" y="1613757"/>
              <a:ext cx="0" cy="112897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7" name="TextBox 66"/>
            <p:cNvSpPr txBox="1"/>
            <p:nvPr/>
          </p:nvSpPr>
          <p:spPr>
            <a:xfrm>
              <a:off x="368604" y="1244425"/>
              <a:ext cx="1844450" cy="369332"/>
            </a:xfrm>
            <a:prstGeom prst="rect">
              <a:avLst/>
            </a:prstGeom>
            <a:noFill/>
          </p:spPr>
          <p:txBody>
            <a:bodyPr wrap="none" rtlCol="0">
              <a:spAutoFit/>
            </a:bodyPr>
            <a:lstStyle/>
            <a:p>
              <a:r>
                <a:rPr lang="en-US" dirty="0" smtClean="0">
                  <a:solidFill>
                    <a:srgbClr val="FF0000"/>
                  </a:solidFill>
                </a:rPr>
                <a:t>Jill Creates Profile</a:t>
              </a:r>
              <a:endParaRPr lang="en-US" dirty="0">
                <a:solidFill>
                  <a:srgbClr val="FF0000"/>
                </a:solidFill>
              </a:endParaRPr>
            </a:p>
          </p:txBody>
        </p:sp>
      </p:grpSp>
      <p:grpSp>
        <p:nvGrpSpPr>
          <p:cNvPr id="71" name="Group 70"/>
          <p:cNvGrpSpPr/>
          <p:nvPr/>
        </p:nvGrpSpPr>
        <p:grpSpPr>
          <a:xfrm>
            <a:off x="1591429" y="1818953"/>
            <a:ext cx="1243249" cy="1005737"/>
            <a:chOff x="1377409" y="1671283"/>
            <a:chExt cx="1243249" cy="1005737"/>
          </a:xfrm>
        </p:grpSpPr>
        <p:cxnSp>
          <p:nvCxnSpPr>
            <p:cNvPr id="62" name="Straight Arrow Connector 61"/>
            <p:cNvCxnSpPr/>
            <p:nvPr/>
          </p:nvCxnSpPr>
          <p:spPr>
            <a:xfrm flipH="1">
              <a:off x="1463648" y="1684349"/>
              <a:ext cx="547013" cy="99267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8" name="TextBox 67"/>
            <p:cNvSpPr txBox="1"/>
            <p:nvPr/>
          </p:nvSpPr>
          <p:spPr>
            <a:xfrm>
              <a:off x="1377409" y="1671283"/>
              <a:ext cx="1243249" cy="923330"/>
            </a:xfrm>
            <a:prstGeom prst="rect">
              <a:avLst/>
            </a:prstGeom>
            <a:noFill/>
          </p:spPr>
          <p:txBody>
            <a:bodyPr wrap="none" rtlCol="0">
              <a:spAutoFit/>
            </a:bodyPr>
            <a:lstStyle/>
            <a:p>
              <a:r>
                <a:rPr lang="en-US" dirty="0" smtClean="0">
                  <a:solidFill>
                    <a:srgbClr val="FF0000"/>
                  </a:solidFill>
                </a:rPr>
                <a:t>Bob and Jill </a:t>
              </a:r>
            </a:p>
            <a:p>
              <a:r>
                <a:rPr lang="en-US" dirty="0" smtClean="0">
                  <a:solidFill>
                    <a:srgbClr val="FF0000"/>
                  </a:solidFill>
                </a:rPr>
                <a:t>Make a </a:t>
              </a:r>
            </a:p>
            <a:p>
              <a:r>
                <a:rPr lang="en-US" dirty="0" smtClean="0">
                  <a:solidFill>
                    <a:srgbClr val="FF0000"/>
                  </a:solidFill>
                </a:rPr>
                <a:t>connection</a:t>
              </a:r>
              <a:endParaRPr lang="en-US" dirty="0">
                <a:solidFill>
                  <a:srgbClr val="FF0000"/>
                </a:solidFill>
              </a:endParaRPr>
            </a:p>
          </p:txBody>
        </p:sp>
      </p:grpSp>
    </p:spTree>
    <p:extLst>
      <p:ext uri="{BB962C8B-B14F-4D97-AF65-F5344CB8AC3E}">
        <p14:creationId xmlns:p14="http://schemas.microsoft.com/office/powerpoint/2010/main" val="1127855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100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1000"/>
                                  </p:stCondLst>
                                  <p:childTnLst>
                                    <p:set>
                                      <p:cBhvr>
                                        <p:cTn id="2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Capture – An Example in Oracle</a:t>
            </a:r>
          </a:p>
        </p:txBody>
      </p:sp>
      <p:sp>
        <p:nvSpPr>
          <p:cNvPr id="3" name="Slide Number Placeholder 2"/>
          <p:cNvSpPr>
            <a:spLocks noGrp="1"/>
          </p:cNvSpPr>
          <p:nvPr>
            <p:ph type="sldNum" sz="quarter" idx="12"/>
          </p:nvPr>
        </p:nvSpPr>
        <p:spPr/>
        <p:txBody>
          <a:bodyPr/>
          <a:lstStyle/>
          <a:p>
            <a:fld id="{75897B0D-BA2C-2244-86F3-025175B80EAC}" type="slidenum">
              <a:rPr lang="en-US" smtClean="0"/>
              <a:pPr/>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33168496"/>
              </p:ext>
            </p:extLst>
          </p:nvPr>
        </p:nvGraphicFramePr>
        <p:xfrm>
          <a:off x="421618" y="3174523"/>
          <a:ext cx="1600200" cy="111252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95</a:t>
                      </a:r>
                      <a:endParaRPr lang="en-US" dirty="0"/>
                    </a:p>
                  </a:txBody>
                  <a:tcPr/>
                </a:tc>
                <a:tc>
                  <a:txBody>
                    <a:bodyPr/>
                    <a:lstStyle/>
                    <a:p>
                      <a:r>
                        <a:rPr lang="en-US" sz="1400" dirty="0" smtClean="0"/>
                        <a:t>Bob</a:t>
                      </a:r>
                      <a:endParaRPr lang="en-US" sz="1400" dirty="0"/>
                    </a:p>
                  </a:txBody>
                  <a:tcPr/>
                </a:tc>
              </a:tr>
              <a:tr h="370840">
                <a:tc>
                  <a:txBody>
                    <a:bodyPr/>
                    <a:lstStyle/>
                    <a:p>
                      <a:r>
                        <a:rPr lang="en-US" dirty="0" smtClean="0"/>
                        <a:t>101</a:t>
                      </a:r>
                      <a:endParaRPr lang="en-US" dirty="0"/>
                    </a:p>
                  </a:txBody>
                  <a:tcPr/>
                </a:tc>
                <a:tc>
                  <a:txBody>
                    <a:bodyPr/>
                    <a:lstStyle/>
                    <a:p>
                      <a:r>
                        <a:rPr lang="en-US" sz="1400" dirty="0" smtClean="0"/>
                        <a:t>Jill</a:t>
                      </a:r>
                      <a:endParaRPr lang="en-US" sz="1400" dirty="0"/>
                    </a:p>
                  </a:txBody>
                  <a:tcPr/>
                </a:tc>
              </a:tr>
            </a:tbl>
          </a:graphicData>
        </a:graphic>
      </p:graphicFrame>
      <p:sp>
        <p:nvSpPr>
          <p:cNvPr id="5" name="TextBox 4"/>
          <p:cNvSpPr txBox="1"/>
          <p:nvPr/>
        </p:nvSpPr>
        <p:spPr>
          <a:xfrm>
            <a:off x="139700" y="2767091"/>
            <a:ext cx="1842725" cy="369332"/>
          </a:xfrm>
          <a:prstGeom prst="rect">
            <a:avLst/>
          </a:prstGeom>
          <a:noFill/>
        </p:spPr>
        <p:txBody>
          <a:bodyPr wrap="none" rtlCol="0">
            <a:spAutoFit/>
          </a:bodyPr>
          <a:lstStyle/>
          <a:p>
            <a:r>
              <a:rPr lang="en-US" i="1" dirty="0" err="1">
                <a:solidFill>
                  <a:srgbClr val="FF0000"/>
                </a:solidFill>
              </a:rPr>
              <a:t>member_profile</a:t>
            </a:r>
            <a:endParaRPr lang="en-US" i="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50687806"/>
              </p:ext>
            </p:extLst>
          </p:nvPr>
        </p:nvGraphicFramePr>
        <p:xfrm>
          <a:off x="2157550" y="3199911"/>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103</a:t>
                      </a:r>
                      <a:endParaRPr lang="en-US" dirty="0"/>
                    </a:p>
                  </a:txBody>
                  <a:tcPr/>
                </a:tc>
                <a:tc>
                  <a:txBody>
                    <a:bodyPr/>
                    <a:lstStyle/>
                    <a:p>
                      <a:r>
                        <a:rPr lang="en-US" sz="1400" dirty="0" smtClean="0"/>
                        <a:t>Bob, Jill</a:t>
                      </a:r>
                      <a:endParaRPr lang="en-US" sz="1400" dirty="0"/>
                    </a:p>
                  </a:txBody>
                  <a:tcPr/>
                </a:tc>
              </a:tr>
            </a:tbl>
          </a:graphicData>
        </a:graphic>
      </p:graphicFrame>
      <p:sp>
        <p:nvSpPr>
          <p:cNvPr id="7" name="TextBox 6"/>
          <p:cNvSpPr txBox="1"/>
          <p:nvPr/>
        </p:nvSpPr>
        <p:spPr>
          <a:xfrm>
            <a:off x="2157550" y="2817879"/>
            <a:ext cx="2268031" cy="369332"/>
          </a:xfrm>
          <a:prstGeom prst="rect">
            <a:avLst/>
          </a:prstGeom>
          <a:noFill/>
        </p:spPr>
        <p:txBody>
          <a:bodyPr wrap="none" rtlCol="0">
            <a:spAutoFit/>
          </a:bodyPr>
          <a:lstStyle/>
          <a:p>
            <a:r>
              <a:rPr lang="en-US" i="1" dirty="0" err="1" smtClean="0">
                <a:solidFill>
                  <a:srgbClr val="0000FF"/>
                </a:solidFill>
              </a:rPr>
              <a:t>Member_connections</a:t>
            </a:r>
            <a:endParaRPr lang="en-US" i="1" dirty="0">
              <a:solidFill>
                <a:srgbClr val="0000FF"/>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497639027"/>
              </p:ext>
            </p:extLst>
          </p:nvPr>
        </p:nvGraphicFramePr>
        <p:xfrm>
          <a:off x="359530" y="1536223"/>
          <a:ext cx="3419654" cy="1097280"/>
        </p:xfrm>
        <a:graphic>
          <a:graphicData uri="http://schemas.openxmlformats.org/drawingml/2006/table">
            <a:tbl>
              <a:tblPr firstRow="1" bandRow="1">
                <a:tableStyleId>{5C22544A-7EE6-4342-B048-85BDC9FD1C3A}</a:tableStyleId>
              </a:tblPr>
              <a:tblGrid>
                <a:gridCol w="2246384"/>
                <a:gridCol w="1173270"/>
              </a:tblGrid>
              <a:tr h="282694">
                <a:tc>
                  <a:txBody>
                    <a:bodyPr/>
                    <a:lstStyle/>
                    <a:p>
                      <a:r>
                        <a:rPr lang="en-US" dirty="0" smtClean="0"/>
                        <a:t>Source</a:t>
                      </a:r>
                      <a:endParaRPr lang="en-US" dirty="0"/>
                    </a:p>
                  </a:txBody>
                  <a:tcPr/>
                </a:tc>
                <a:tc>
                  <a:txBody>
                    <a:bodyPr/>
                    <a:lstStyle/>
                    <a:p>
                      <a:r>
                        <a:rPr lang="en-US" dirty="0" err="1" smtClean="0"/>
                        <a:t>BitNum</a:t>
                      </a:r>
                      <a:endParaRPr lang="en-US" dirty="0"/>
                    </a:p>
                  </a:txBody>
                  <a:tcPr/>
                </a:tc>
              </a:tr>
              <a:tr h="282694">
                <a:tc>
                  <a:txBody>
                    <a:bodyPr/>
                    <a:lstStyle/>
                    <a:p>
                      <a:r>
                        <a:rPr lang="en-US" i="1" dirty="0" err="1" smtClean="0">
                          <a:solidFill>
                            <a:srgbClr val="0000FF"/>
                          </a:solidFill>
                        </a:rPr>
                        <a:t>Member_connections</a:t>
                      </a:r>
                      <a:endParaRPr lang="en-US" dirty="0"/>
                    </a:p>
                  </a:txBody>
                  <a:tcPr/>
                </a:tc>
                <a:tc>
                  <a:txBody>
                    <a:bodyPr/>
                    <a:lstStyle/>
                    <a:p>
                      <a:r>
                        <a:rPr lang="en-US" sz="1400" dirty="0" smtClean="0">
                          <a:solidFill>
                            <a:srgbClr val="0000FF"/>
                          </a:solidFill>
                        </a:rPr>
                        <a:t>1</a:t>
                      </a:r>
                      <a:endParaRPr lang="en-US" sz="1400" dirty="0"/>
                    </a:p>
                  </a:txBody>
                  <a:tcPr/>
                </a:tc>
              </a:tr>
              <a:tr h="2826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err="1" smtClean="0">
                          <a:solidFill>
                            <a:srgbClr val="FF0000"/>
                          </a:solidFill>
                        </a:rPr>
                        <a:t>member_profile</a:t>
                      </a:r>
                      <a:endParaRPr lang="en-US" i="1" dirty="0" smtClean="0">
                        <a:solidFill>
                          <a:srgbClr val="FF0000"/>
                        </a:solidFill>
                      </a:endParaRPr>
                    </a:p>
                  </a:txBody>
                  <a:tcPr/>
                </a:tc>
                <a:tc>
                  <a:txBody>
                    <a:bodyPr/>
                    <a:lstStyle/>
                    <a:p>
                      <a:r>
                        <a:rPr lang="en-US" sz="1400" dirty="0" smtClean="0">
                          <a:solidFill>
                            <a:srgbClr val="FF0000"/>
                          </a:solidFill>
                        </a:rPr>
                        <a:t>2</a:t>
                      </a:r>
                      <a:endParaRPr lang="en-US" sz="1400" dirty="0"/>
                    </a:p>
                  </a:txBody>
                  <a:tcPr/>
                </a:tc>
              </a:tr>
            </a:tbl>
          </a:graphicData>
        </a:graphic>
      </p:graphicFrame>
      <p:sp>
        <p:nvSpPr>
          <p:cNvPr id="14" name="TextBox 13"/>
          <p:cNvSpPr txBox="1"/>
          <p:nvPr/>
        </p:nvSpPr>
        <p:spPr>
          <a:xfrm>
            <a:off x="190500" y="1052591"/>
            <a:ext cx="1406533"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y$sources</a:t>
            </a:r>
            <a:endParaRPr lang="en-US" i="1" dirty="0">
              <a:solidFill>
                <a:schemeClr val="accent1">
                  <a:lumMod val="60000"/>
                  <a:lumOff val="40000"/>
                </a:schemeClr>
              </a:solidFill>
            </a:endParaRPr>
          </a:p>
        </p:txBody>
      </p:sp>
      <p:graphicFrame>
        <p:nvGraphicFramePr>
          <p:cNvPr id="21" name="Content Placeholder 5"/>
          <p:cNvGraphicFramePr>
            <a:graphicFrameLocks/>
          </p:cNvGraphicFramePr>
          <p:nvPr>
            <p:extLst>
              <p:ext uri="{D42A27DB-BD31-4B8C-83A1-F6EECF244321}">
                <p14:modId xmlns:p14="http://schemas.microsoft.com/office/powerpoint/2010/main" val="3467913780"/>
              </p:ext>
            </p:extLst>
          </p:nvPr>
        </p:nvGraphicFramePr>
        <p:xfrm>
          <a:off x="106778" y="5051147"/>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95</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0</a:t>
                      </a:r>
                      <a:endParaRPr lang="en-US" dirty="0">
                        <a:solidFill>
                          <a:srgbClr val="0000FF"/>
                        </a:solidFill>
                      </a:endParaRPr>
                    </a:p>
                  </a:txBody>
                  <a:tcPr/>
                </a:tc>
              </a:tr>
            </a:tbl>
          </a:graphicData>
        </a:graphic>
      </p:graphicFrame>
      <p:sp>
        <p:nvSpPr>
          <p:cNvPr id="22" name="TextBox 21"/>
          <p:cNvSpPr txBox="1"/>
          <p:nvPr/>
        </p:nvSpPr>
        <p:spPr>
          <a:xfrm>
            <a:off x="685958" y="4575489"/>
            <a:ext cx="1067580"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y$txlog</a:t>
            </a:r>
            <a:endParaRPr lang="en-US" dirty="0"/>
          </a:p>
        </p:txBody>
      </p:sp>
      <p:graphicFrame>
        <p:nvGraphicFramePr>
          <p:cNvPr id="23" name="Content Placeholder 5"/>
          <p:cNvGraphicFramePr>
            <a:graphicFrameLocks/>
          </p:cNvGraphicFramePr>
          <p:nvPr>
            <p:extLst>
              <p:ext uri="{D42A27DB-BD31-4B8C-83A1-F6EECF244321}">
                <p14:modId xmlns:p14="http://schemas.microsoft.com/office/powerpoint/2010/main" val="1696446853"/>
              </p:ext>
            </p:extLst>
          </p:nvPr>
        </p:nvGraphicFramePr>
        <p:xfrm>
          <a:off x="105672" y="5823807"/>
          <a:ext cx="2980158" cy="37084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101</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0</a:t>
                      </a:r>
                      <a:endParaRPr lang="en-US" dirty="0">
                        <a:solidFill>
                          <a:srgbClr val="0000FF"/>
                        </a:solidFill>
                      </a:endParaRPr>
                    </a:p>
                  </a:txBody>
                  <a:tcPr/>
                </a:tc>
              </a:tr>
            </a:tbl>
          </a:graphicData>
        </a:graphic>
      </p:graphicFrame>
      <p:cxnSp>
        <p:nvCxnSpPr>
          <p:cNvPr id="39" name="Straight Arrow Connector 38"/>
          <p:cNvCxnSpPr/>
          <p:nvPr/>
        </p:nvCxnSpPr>
        <p:spPr bwMode="auto">
          <a:xfrm flipV="1">
            <a:off x="3465777" y="5437229"/>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flipV="1">
            <a:off x="3478477" y="5772506"/>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42" name="Elbow Connector 41"/>
          <p:cNvCxnSpPr/>
          <p:nvPr/>
        </p:nvCxnSpPr>
        <p:spPr bwMode="auto">
          <a:xfrm rot="16200000" flipH="1">
            <a:off x="5816727" y="3357515"/>
            <a:ext cx="1180847" cy="1"/>
          </a:xfrm>
          <a:prstGeom prst="bentConnector3">
            <a:avLst>
              <a:gd name="adj1" fmla="val 50000"/>
            </a:avLst>
          </a:prstGeom>
          <a:solidFill>
            <a:schemeClr val="accent1"/>
          </a:solidFill>
          <a:ln w="19050" cap="flat" cmpd="sng" algn="ctr">
            <a:solidFill>
              <a:srgbClr val="FF0000"/>
            </a:solidFill>
            <a:prstDash val="solid"/>
            <a:round/>
            <a:headEnd type="arrow" w="med" len="med"/>
            <a:tailEnd type="none" w="lg"/>
          </a:ln>
          <a:effectLst/>
        </p:spPr>
      </p:cxnSp>
      <p:cxnSp>
        <p:nvCxnSpPr>
          <p:cNvPr id="43" name="Elbow Connector 42"/>
          <p:cNvCxnSpPr/>
          <p:nvPr/>
        </p:nvCxnSpPr>
        <p:spPr bwMode="auto">
          <a:xfrm rot="5400000">
            <a:off x="7220932" y="3414102"/>
            <a:ext cx="1058242" cy="12700"/>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sp>
        <p:nvSpPr>
          <p:cNvPr id="44" name="TextBox 43"/>
          <p:cNvSpPr txBox="1"/>
          <p:nvPr/>
        </p:nvSpPr>
        <p:spPr>
          <a:xfrm>
            <a:off x="4014881" y="5067898"/>
            <a:ext cx="1178215" cy="369332"/>
          </a:xfrm>
          <a:prstGeom prst="rect">
            <a:avLst/>
          </a:prstGeom>
          <a:noFill/>
        </p:spPr>
        <p:txBody>
          <a:bodyPr wrap="none" rtlCol="0">
            <a:spAutoFit/>
          </a:bodyPr>
          <a:lstStyle/>
          <a:p>
            <a:r>
              <a:rPr lang="en-US" dirty="0" smtClean="0">
                <a:solidFill>
                  <a:srgbClr val="FF0000"/>
                </a:solidFill>
              </a:rPr>
              <a:t>1234,1235</a:t>
            </a:r>
            <a:endParaRPr lang="en-US" dirty="0">
              <a:solidFill>
                <a:srgbClr val="FF0000"/>
              </a:solidFill>
            </a:endParaRPr>
          </a:p>
        </p:txBody>
      </p:sp>
      <p:sp>
        <p:nvSpPr>
          <p:cNvPr id="46" name="TextBox 45"/>
          <p:cNvSpPr txBox="1"/>
          <p:nvPr/>
        </p:nvSpPr>
        <p:spPr>
          <a:xfrm>
            <a:off x="4274208" y="5403175"/>
            <a:ext cx="652643" cy="369332"/>
          </a:xfrm>
          <a:prstGeom prst="rect">
            <a:avLst/>
          </a:prstGeom>
          <a:noFill/>
        </p:spPr>
        <p:txBody>
          <a:bodyPr wrap="none" rtlCol="0">
            <a:spAutoFit/>
          </a:bodyPr>
          <a:lstStyle/>
          <a:p>
            <a:r>
              <a:rPr lang="en-US" dirty="0" smtClean="0">
                <a:solidFill>
                  <a:srgbClr val="0000FF"/>
                </a:solidFill>
              </a:rPr>
              <a:t>1236</a:t>
            </a:r>
            <a:endParaRPr lang="en-US" dirty="0">
              <a:solidFill>
                <a:srgbClr val="0000FF"/>
              </a:solidFill>
            </a:endParaRPr>
          </a:p>
        </p:txBody>
      </p:sp>
      <p:sp>
        <p:nvSpPr>
          <p:cNvPr id="47" name="TextBox 46"/>
          <p:cNvSpPr txBox="1"/>
          <p:nvPr/>
        </p:nvSpPr>
        <p:spPr>
          <a:xfrm>
            <a:off x="5410187" y="3382875"/>
            <a:ext cx="1178215" cy="369332"/>
          </a:xfrm>
          <a:prstGeom prst="rect">
            <a:avLst/>
          </a:prstGeom>
          <a:noFill/>
        </p:spPr>
        <p:txBody>
          <a:bodyPr wrap="none" rtlCol="0">
            <a:spAutoFit/>
          </a:bodyPr>
          <a:lstStyle/>
          <a:p>
            <a:r>
              <a:rPr lang="en-US" dirty="0" smtClean="0">
                <a:solidFill>
                  <a:srgbClr val="FF0000"/>
                </a:solidFill>
              </a:rPr>
              <a:t>1234,1235</a:t>
            </a:r>
            <a:endParaRPr lang="en-US" dirty="0">
              <a:solidFill>
                <a:srgbClr val="FF0000"/>
              </a:solidFill>
            </a:endParaRPr>
          </a:p>
        </p:txBody>
      </p:sp>
      <p:sp>
        <p:nvSpPr>
          <p:cNvPr id="48" name="TextBox 47"/>
          <p:cNvSpPr txBox="1"/>
          <p:nvPr/>
        </p:nvSpPr>
        <p:spPr>
          <a:xfrm>
            <a:off x="7990803" y="3206148"/>
            <a:ext cx="652643" cy="369332"/>
          </a:xfrm>
          <a:prstGeom prst="rect">
            <a:avLst/>
          </a:prstGeom>
          <a:noFill/>
        </p:spPr>
        <p:txBody>
          <a:bodyPr wrap="none" rtlCol="0">
            <a:spAutoFit/>
          </a:bodyPr>
          <a:lstStyle/>
          <a:p>
            <a:r>
              <a:rPr lang="en-US" dirty="0" smtClean="0">
                <a:solidFill>
                  <a:srgbClr val="0000FF"/>
                </a:solidFill>
              </a:rPr>
              <a:t>1236</a:t>
            </a:r>
            <a:endParaRPr lang="en-US" dirty="0">
              <a:solidFill>
                <a:srgbClr val="0000FF"/>
              </a:solidFill>
            </a:endParaRPr>
          </a:p>
        </p:txBody>
      </p:sp>
      <p:sp>
        <p:nvSpPr>
          <p:cNvPr id="49" name="TextBox 48"/>
          <p:cNvSpPr txBox="1"/>
          <p:nvPr/>
        </p:nvSpPr>
        <p:spPr>
          <a:xfrm>
            <a:off x="7054939" y="2131376"/>
            <a:ext cx="2268031" cy="646331"/>
          </a:xfrm>
          <a:prstGeom prst="rect">
            <a:avLst/>
          </a:prstGeom>
          <a:noFill/>
        </p:spPr>
        <p:txBody>
          <a:bodyPr wrap="none" rtlCol="0">
            <a:spAutoFit/>
          </a:bodyPr>
          <a:lstStyle/>
          <a:p>
            <a:r>
              <a:rPr lang="en-US" dirty="0">
                <a:solidFill>
                  <a:srgbClr val="0000FF"/>
                </a:solidFill>
              </a:rPr>
              <a:t>s</a:t>
            </a:r>
            <a:r>
              <a:rPr lang="en-US" dirty="0" smtClean="0">
                <a:solidFill>
                  <a:srgbClr val="0000FF"/>
                </a:solidFill>
              </a:rPr>
              <a:t>ubscribe: </a:t>
            </a:r>
          </a:p>
          <a:p>
            <a:r>
              <a:rPr lang="en-US" i="1" dirty="0" err="1" smtClean="0">
                <a:solidFill>
                  <a:srgbClr val="0000FF"/>
                </a:solidFill>
              </a:rPr>
              <a:t>Member_connections</a:t>
            </a:r>
            <a:endParaRPr lang="en-US" i="1" dirty="0">
              <a:solidFill>
                <a:srgbClr val="0000FF"/>
              </a:solidFill>
            </a:endParaRPr>
          </a:p>
        </p:txBody>
      </p:sp>
      <p:sp>
        <p:nvSpPr>
          <p:cNvPr id="51" name="TextBox 50"/>
          <p:cNvSpPr txBox="1"/>
          <p:nvPr/>
        </p:nvSpPr>
        <p:spPr>
          <a:xfrm>
            <a:off x="6153377" y="1157755"/>
            <a:ext cx="2111513" cy="49695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Consumers</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52" name="TextBox 51"/>
          <p:cNvSpPr txBox="1"/>
          <p:nvPr/>
        </p:nvSpPr>
        <p:spPr>
          <a:xfrm>
            <a:off x="5112247" y="2032055"/>
            <a:ext cx="1929433" cy="646331"/>
          </a:xfrm>
          <a:prstGeom prst="rect">
            <a:avLst/>
          </a:prstGeom>
          <a:noFill/>
        </p:spPr>
        <p:txBody>
          <a:bodyPr wrap="square" rtlCol="0">
            <a:spAutoFit/>
          </a:bodyPr>
          <a:lstStyle/>
          <a:p>
            <a:r>
              <a:rPr lang="en-US" dirty="0">
                <a:solidFill>
                  <a:srgbClr val="FF0000"/>
                </a:solidFill>
              </a:rPr>
              <a:t>s</a:t>
            </a:r>
            <a:r>
              <a:rPr lang="en-US" dirty="0" smtClean="0">
                <a:solidFill>
                  <a:srgbClr val="FF0000"/>
                </a:solidFill>
              </a:rPr>
              <a:t>ubscribe: </a:t>
            </a:r>
          </a:p>
          <a:p>
            <a:r>
              <a:rPr lang="en-US" i="1" dirty="0" err="1">
                <a:solidFill>
                  <a:srgbClr val="FF0000"/>
                </a:solidFill>
              </a:rPr>
              <a:t>m</a:t>
            </a:r>
            <a:r>
              <a:rPr lang="en-US" i="1" dirty="0" err="1" smtClean="0">
                <a:solidFill>
                  <a:srgbClr val="FF0000"/>
                </a:solidFill>
              </a:rPr>
              <a:t>ember_profile</a:t>
            </a:r>
            <a:endParaRPr lang="en-US" i="1" dirty="0">
              <a:solidFill>
                <a:srgbClr val="FF0000"/>
              </a:solidFill>
            </a:endParaRPr>
          </a:p>
        </p:txBody>
      </p:sp>
      <p:sp>
        <p:nvSpPr>
          <p:cNvPr id="53" name="TextBox 52"/>
          <p:cNvSpPr txBox="1"/>
          <p:nvPr/>
        </p:nvSpPr>
        <p:spPr>
          <a:xfrm>
            <a:off x="6076964" y="1584762"/>
            <a:ext cx="2171800" cy="5663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
        <p:nvSpPr>
          <p:cNvPr id="30" name="TextBox 29"/>
          <p:cNvSpPr txBox="1"/>
          <p:nvPr/>
        </p:nvSpPr>
        <p:spPr>
          <a:xfrm>
            <a:off x="3155964" y="5890062"/>
            <a:ext cx="2813036" cy="38373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
        <p:nvSpPr>
          <p:cNvPr id="18" name="Oval 17"/>
          <p:cNvSpPr/>
          <p:nvPr/>
        </p:nvSpPr>
        <p:spPr>
          <a:xfrm>
            <a:off x="5923640" y="4157509"/>
            <a:ext cx="2717799" cy="2328205"/>
          </a:xfrm>
          <a:prstGeom prst="ellipse">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Oval 39"/>
          <p:cNvSpPr/>
          <p:nvPr/>
        </p:nvSpPr>
        <p:spPr>
          <a:xfrm>
            <a:off x="6365008" y="4506445"/>
            <a:ext cx="1823947" cy="1595270"/>
          </a:xfrm>
          <a:prstGeom prst="ellipse">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18" idx="1"/>
            <a:endCxn id="40" idx="1"/>
          </p:cNvCxnSpPr>
          <p:nvPr/>
        </p:nvCxnSpPr>
        <p:spPr>
          <a:xfrm>
            <a:off x="6321652" y="4498467"/>
            <a:ext cx="310467" cy="24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40" idx="0"/>
            <a:endCxn id="18" idx="0"/>
          </p:cNvCxnSpPr>
          <p:nvPr/>
        </p:nvCxnSpPr>
        <p:spPr>
          <a:xfrm flipV="1">
            <a:off x="7276982" y="4157509"/>
            <a:ext cx="5558" cy="348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7"/>
            <a:endCxn id="40" idx="7"/>
          </p:cNvCxnSpPr>
          <p:nvPr/>
        </p:nvCxnSpPr>
        <p:spPr>
          <a:xfrm flipH="1">
            <a:off x="7921844" y="4498467"/>
            <a:ext cx="321583" cy="24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6"/>
            <a:endCxn id="40" idx="6"/>
          </p:cNvCxnSpPr>
          <p:nvPr/>
        </p:nvCxnSpPr>
        <p:spPr>
          <a:xfrm flipH="1" flipV="1">
            <a:off x="8188955" y="5304080"/>
            <a:ext cx="452484" cy="17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8" idx="5"/>
            <a:endCxn id="40" idx="5"/>
          </p:cNvCxnSpPr>
          <p:nvPr/>
        </p:nvCxnSpPr>
        <p:spPr>
          <a:xfrm flipH="1" flipV="1">
            <a:off x="7921844" y="5868093"/>
            <a:ext cx="321583" cy="276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8" idx="4"/>
            <a:endCxn id="40" idx="4"/>
          </p:cNvCxnSpPr>
          <p:nvPr/>
        </p:nvCxnSpPr>
        <p:spPr>
          <a:xfrm flipH="1" flipV="1">
            <a:off x="7276982" y="6101715"/>
            <a:ext cx="5558" cy="3839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0" idx="3"/>
            <a:endCxn id="18" idx="3"/>
          </p:cNvCxnSpPr>
          <p:nvPr/>
        </p:nvCxnSpPr>
        <p:spPr>
          <a:xfrm flipH="1">
            <a:off x="6321652" y="5868093"/>
            <a:ext cx="310467" cy="276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0" idx="2"/>
            <a:endCxn id="18" idx="2"/>
          </p:cNvCxnSpPr>
          <p:nvPr/>
        </p:nvCxnSpPr>
        <p:spPr>
          <a:xfrm flipH="1">
            <a:off x="5923640" y="5304080"/>
            <a:ext cx="441368" cy="17532"/>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493894" y="4129137"/>
            <a:ext cx="855900" cy="646331"/>
          </a:xfrm>
          <a:prstGeom prst="rect">
            <a:avLst/>
          </a:prstGeom>
          <a:noFill/>
        </p:spPr>
        <p:txBody>
          <a:bodyPr wrap="square" rtlCol="0">
            <a:spAutoFit/>
          </a:bodyPr>
          <a:lstStyle/>
          <a:p>
            <a:r>
              <a:rPr lang="en-US" dirty="0" smtClean="0">
                <a:solidFill>
                  <a:srgbClr val="0000FF"/>
                </a:solidFill>
              </a:rPr>
              <a:t>1236</a:t>
            </a:r>
            <a:endParaRPr lang="en-US" dirty="0">
              <a:solidFill>
                <a:srgbClr val="0000FF"/>
              </a:solidFill>
            </a:endParaRPr>
          </a:p>
          <a:p>
            <a:endParaRPr lang="en-US" dirty="0">
              <a:solidFill>
                <a:srgbClr val="FF0000"/>
              </a:solidFill>
            </a:endParaRPr>
          </a:p>
        </p:txBody>
      </p:sp>
      <p:sp>
        <p:nvSpPr>
          <p:cNvPr id="63" name="TextBox 62"/>
          <p:cNvSpPr txBox="1"/>
          <p:nvPr/>
        </p:nvSpPr>
        <p:spPr>
          <a:xfrm>
            <a:off x="5660180" y="4789312"/>
            <a:ext cx="704828" cy="369332"/>
          </a:xfrm>
          <a:prstGeom prst="rect">
            <a:avLst/>
          </a:prstGeom>
          <a:noFill/>
        </p:spPr>
        <p:txBody>
          <a:bodyPr wrap="none" rtlCol="0">
            <a:spAutoFit/>
          </a:bodyPr>
          <a:lstStyle/>
          <a:p>
            <a:r>
              <a:rPr lang="en-US" dirty="0" smtClean="0">
                <a:solidFill>
                  <a:srgbClr val="FF0000"/>
                </a:solidFill>
              </a:rPr>
              <a:t> 1234</a:t>
            </a:r>
            <a:endParaRPr lang="en-US" dirty="0">
              <a:solidFill>
                <a:srgbClr val="FF0000"/>
              </a:solidFill>
            </a:endParaRPr>
          </a:p>
        </p:txBody>
      </p:sp>
      <p:sp>
        <p:nvSpPr>
          <p:cNvPr id="38" name="TextBox 37"/>
          <p:cNvSpPr txBox="1"/>
          <p:nvPr/>
        </p:nvSpPr>
        <p:spPr>
          <a:xfrm>
            <a:off x="6525909" y="4203675"/>
            <a:ext cx="646982" cy="646331"/>
          </a:xfrm>
          <a:prstGeom prst="rect">
            <a:avLst/>
          </a:prstGeom>
          <a:noFill/>
        </p:spPr>
        <p:txBody>
          <a:bodyPr wrap="square" rtlCol="0">
            <a:spAutoFit/>
          </a:bodyPr>
          <a:lstStyle/>
          <a:p>
            <a:r>
              <a:rPr lang="en-US" dirty="0" smtClean="0">
                <a:solidFill>
                  <a:srgbClr val="FF0000"/>
                </a:solidFill>
              </a:rPr>
              <a:t>1235</a:t>
            </a:r>
            <a:endParaRPr lang="en-US" dirty="0">
              <a:solidFill>
                <a:srgbClr val="0000FF"/>
              </a:solidFill>
            </a:endParaRPr>
          </a:p>
          <a:p>
            <a:endParaRPr lang="en-US" dirty="0">
              <a:solidFill>
                <a:srgbClr val="FF0000"/>
              </a:solidFill>
            </a:endParaRPr>
          </a:p>
        </p:txBody>
      </p:sp>
      <p:graphicFrame>
        <p:nvGraphicFramePr>
          <p:cNvPr id="45" name="Content Placeholder 5"/>
          <p:cNvGraphicFramePr>
            <a:graphicFrameLocks/>
          </p:cNvGraphicFramePr>
          <p:nvPr>
            <p:extLst>
              <p:ext uri="{D42A27DB-BD31-4B8C-83A1-F6EECF244321}">
                <p14:modId xmlns:p14="http://schemas.microsoft.com/office/powerpoint/2010/main" val="527771204"/>
              </p:ext>
            </p:extLst>
          </p:nvPr>
        </p:nvGraphicFramePr>
        <p:xfrm>
          <a:off x="83612" y="6200175"/>
          <a:ext cx="2980158" cy="377328"/>
        </p:xfrm>
        <a:graphic>
          <a:graphicData uri="http://schemas.openxmlformats.org/drawingml/2006/table">
            <a:tbl>
              <a:tblPr firstRow="1" bandRow="1">
                <a:tableStyleId>{5C22544A-7EE6-4342-B048-85BDC9FD1C3A}</a:tableStyleId>
              </a:tblPr>
              <a:tblGrid>
                <a:gridCol w="686886"/>
                <a:gridCol w="752754"/>
                <a:gridCol w="525176"/>
                <a:gridCol w="1015342"/>
              </a:tblGrid>
              <a:tr h="377328">
                <a:tc>
                  <a:txBody>
                    <a:bodyPr/>
                    <a:lstStyle/>
                    <a:p>
                      <a:r>
                        <a:rPr lang="en-US" dirty="0" smtClean="0"/>
                        <a:t>103</a:t>
                      </a:r>
                      <a:endParaRPr lang="en-US" dirty="0"/>
                    </a:p>
                  </a:txBody>
                  <a:tcPr/>
                </a:tc>
                <a:tc>
                  <a:txBody>
                    <a:bodyPr/>
                    <a:lstStyle/>
                    <a:p>
                      <a:r>
                        <a:rPr lang="en-US" dirty="0" smtClean="0"/>
                        <a:t>1236</a:t>
                      </a:r>
                      <a:endParaRPr lang="en-US" dirty="0"/>
                    </a:p>
                  </a:txBody>
                  <a:tcPr/>
                </a:tc>
                <a:tc>
                  <a:txBody>
                    <a:bodyPr/>
                    <a:lstStyle/>
                    <a:p>
                      <a:endParaRPr lang="en-US" dirty="0"/>
                    </a:p>
                  </a:txBody>
                  <a:tcPr/>
                </a:tc>
                <a:tc>
                  <a:txBody>
                    <a:bodyPr/>
                    <a:lstStyle/>
                    <a:p>
                      <a:r>
                        <a:rPr lang="en-US" dirty="0" smtClean="0">
                          <a:solidFill>
                            <a:srgbClr val="FF0000"/>
                          </a:solidFill>
                        </a:rPr>
                        <a:t>0</a:t>
                      </a:r>
                      <a:r>
                        <a:rPr lang="en-US" dirty="0" smtClean="0">
                          <a:solidFill>
                            <a:srgbClr val="0000FF"/>
                          </a:solidFill>
                        </a:rPr>
                        <a:t>1</a:t>
                      </a:r>
                      <a:endParaRPr lang="en-US" dirty="0">
                        <a:solidFill>
                          <a:srgbClr val="0000FF"/>
                        </a:solidFill>
                      </a:endParaRPr>
                    </a:p>
                  </a:txBody>
                  <a:tcPr/>
                </a:tc>
              </a:tr>
            </a:tbl>
          </a:graphicData>
        </a:graphic>
      </p:graphicFrame>
    </p:spTree>
    <p:extLst>
      <p:ext uri="{BB962C8B-B14F-4D97-AF65-F5344CB8AC3E}">
        <p14:creationId xmlns:p14="http://schemas.microsoft.com/office/powerpoint/2010/main" val="2115169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22" grpId="0"/>
      <p:bldP spid="44" grpId="0"/>
      <p:bldP spid="46" grpId="0"/>
      <p:bldP spid="47" grpId="0"/>
      <p:bldP spid="48" grpId="0"/>
      <p:bldP spid="49" grpId="0"/>
      <p:bldP spid="51" grpId="0"/>
      <p:bldP spid="52" grpId="0"/>
      <p:bldP spid="53" grpId="0"/>
      <p:bldP spid="30" grpId="0"/>
      <p:bldP spid="62" grpId="0"/>
      <p:bldP spid="6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795055"/>
          </a:xfrm>
        </p:spPr>
        <p:txBody>
          <a:bodyPr>
            <a:normAutofit/>
          </a:bodyPr>
          <a:lstStyle/>
          <a:p>
            <a:r>
              <a:rPr lang="en-US" dirty="0"/>
              <a:t>PART </a:t>
            </a:r>
            <a:r>
              <a:rPr lang="en-US" dirty="0" smtClean="0"/>
              <a:t>II</a:t>
            </a:r>
            <a:br>
              <a:rPr lang="en-US" dirty="0" smtClean="0"/>
            </a:br>
            <a:r>
              <a:rPr lang="en-US" dirty="0" smtClean="0"/>
              <a:t>TESTING DATABUS</a:t>
            </a:r>
            <a:endParaRPr lang="en-US" dirty="0"/>
          </a:p>
        </p:txBody>
      </p:sp>
      <p:sp>
        <p:nvSpPr>
          <p:cNvPr id="3" name="Slide Number Placeholder 2"/>
          <p:cNvSpPr>
            <a:spLocks noGrp="1"/>
          </p:cNvSpPr>
          <p:nvPr>
            <p:ph type="sldNum" sz="quarter" idx="12"/>
          </p:nvPr>
        </p:nvSpPr>
        <p:spPr/>
        <p:txBody>
          <a:bodyPr/>
          <a:lstStyle/>
          <a:p>
            <a:fld id="{8D43286B-CED7-F442-A2B3-ECABB10C2271}" type="slidenum">
              <a:rPr lang="en-US" smtClean="0"/>
              <a:t>12</a:t>
            </a:fld>
            <a:endParaRPr lang="en-US"/>
          </a:p>
        </p:txBody>
      </p:sp>
    </p:spTree>
    <p:extLst>
      <p:ext uri="{BB962C8B-B14F-4D97-AF65-F5344CB8AC3E}">
        <p14:creationId xmlns:p14="http://schemas.microsoft.com/office/powerpoint/2010/main" val="3840607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rcRect l="-42102" r="-42102"/>
          <a:stretch>
            <a:fillRect/>
          </a:stretch>
        </p:blipFill>
        <p:spPr>
          <a:xfrm>
            <a:off x="-1765293" y="-1"/>
            <a:ext cx="12593856" cy="7059785"/>
          </a:xfrm>
        </p:spPr>
      </p:pic>
      <p:sp>
        <p:nvSpPr>
          <p:cNvPr id="4" name="Slide Number Placeholder 3"/>
          <p:cNvSpPr>
            <a:spLocks noGrp="1"/>
          </p:cNvSpPr>
          <p:nvPr>
            <p:ph type="sldNum" sz="quarter" idx="12"/>
          </p:nvPr>
        </p:nvSpPr>
        <p:spPr/>
        <p:txBody>
          <a:bodyPr/>
          <a:lstStyle/>
          <a:p>
            <a:fld id="{8D43286B-CED7-F442-A2B3-ECABB10C2271}" type="slidenum">
              <a:rPr lang="en-US" smtClean="0"/>
              <a:t>13</a:t>
            </a:fld>
            <a:endParaRPr lang="en-US"/>
          </a:p>
        </p:txBody>
      </p:sp>
    </p:spTree>
    <p:extLst>
      <p:ext uri="{BB962C8B-B14F-4D97-AF65-F5344CB8AC3E}">
        <p14:creationId xmlns:p14="http://schemas.microsoft.com/office/powerpoint/2010/main" val="30787189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304800" y="1075051"/>
            <a:ext cx="8486775" cy="528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Wingdings" charset="0"/>
              <a:buChar char="§"/>
            </a:pPr>
            <a:r>
              <a:rPr lang="en-US" altLang="ja-JP" sz="2400" b="0" dirty="0"/>
              <a:t>Many </a:t>
            </a:r>
            <a:r>
              <a:rPr lang="en-US" altLang="ja-JP" sz="2400" b="0" dirty="0" smtClean="0"/>
              <a:t>components </a:t>
            </a:r>
          </a:p>
          <a:p>
            <a:pPr marL="457200" indent="-457200">
              <a:spcBef>
                <a:spcPct val="20000"/>
              </a:spcBef>
              <a:buFont typeface="Wingdings" charset="0"/>
              <a:buChar char="§"/>
            </a:pPr>
            <a:r>
              <a:rPr lang="en-US" altLang="ja-JP" sz="2400" b="0" dirty="0" smtClean="0"/>
              <a:t>Complex Setup</a:t>
            </a:r>
            <a:endParaRPr lang="en-US" altLang="ja-JP" sz="2400" b="0" dirty="0"/>
          </a:p>
          <a:p>
            <a:pPr marL="457200" indent="-457200">
              <a:spcBef>
                <a:spcPct val="20000"/>
              </a:spcBef>
              <a:buFont typeface="Wingdings" charset="0"/>
              <a:buChar char="§"/>
            </a:pPr>
            <a:r>
              <a:rPr lang="en-US" altLang="ja-JP" sz="2400" dirty="0"/>
              <a:t>M</a:t>
            </a:r>
            <a:r>
              <a:rPr lang="en-US" altLang="ja-JP" sz="2400" b="0" dirty="0" smtClean="0"/>
              <a:t>any configurations</a:t>
            </a:r>
          </a:p>
          <a:p>
            <a:pPr marL="457200" indent="-457200">
              <a:spcBef>
                <a:spcPct val="20000"/>
              </a:spcBef>
              <a:buFont typeface="Wingdings" charset="0"/>
              <a:buChar char="§"/>
            </a:pPr>
            <a:r>
              <a:rPr lang="en-US" altLang="ja-JP" sz="2400" dirty="0" smtClean="0"/>
              <a:t>Very Hard concurrency issues</a:t>
            </a:r>
          </a:p>
          <a:p>
            <a:pPr marL="457200" indent="-457200">
              <a:spcBef>
                <a:spcPct val="20000"/>
              </a:spcBef>
              <a:buFont typeface="Wingdings" charset="0"/>
              <a:buChar char="§"/>
            </a:pPr>
            <a:r>
              <a:rPr lang="en-US" altLang="ja-JP" sz="2400" b="0" dirty="0" smtClean="0"/>
              <a:t>Need to have very high uptime while handling heavy loads</a:t>
            </a:r>
          </a:p>
          <a:p>
            <a:pPr marL="457200" indent="-457200">
              <a:spcBef>
                <a:spcPct val="20000"/>
              </a:spcBef>
              <a:buFont typeface="Wingdings" charset="0"/>
              <a:buChar char="§"/>
            </a:pPr>
            <a:r>
              <a:rPr lang="en-US" altLang="ja-JP" sz="2400" b="0" dirty="0" smtClean="0"/>
              <a:t>Verification of data is tricky</a:t>
            </a:r>
          </a:p>
          <a:p>
            <a:pPr marL="457200" indent="-457200">
              <a:spcBef>
                <a:spcPct val="20000"/>
              </a:spcBef>
              <a:buFont typeface="Wingdings" charset="0"/>
              <a:buChar char="§"/>
            </a:pPr>
            <a:r>
              <a:rPr lang="en-US" altLang="ja-JP" sz="2400" b="0" dirty="0" smtClean="0"/>
              <a:t>Keeping automated tests running in regression mode</a:t>
            </a:r>
            <a:endParaRPr lang="en-US" altLang="ja-JP" sz="2400" b="0" dirty="0"/>
          </a:p>
          <a:p>
            <a:pPr marL="457200" indent="-457200">
              <a:spcBef>
                <a:spcPct val="20000"/>
              </a:spcBef>
              <a:buFont typeface="Wingdings" charset="0"/>
              <a:buChar char="§"/>
            </a:pPr>
            <a:r>
              <a:rPr lang="en-US" altLang="ja-JP" sz="2400" b="0" dirty="0" smtClean="0"/>
              <a:t>Development cycles compressed and rapid feature release</a:t>
            </a:r>
            <a:endParaRPr lang="en-US" altLang="ja-JP" sz="2400" b="0" dirty="0"/>
          </a:p>
          <a:p>
            <a:pPr marL="457200" indent="-457200">
              <a:spcBef>
                <a:spcPct val="20000"/>
              </a:spcBef>
              <a:buFont typeface="Wingdings" charset="0"/>
              <a:buChar char="§"/>
            </a:pPr>
            <a:r>
              <a:rPr lang="en-US" altLang="ja-JP" sz="2400" b="0" dirty="0"/>
              <a:t>Limited resources and </a:t>
            </a:r>
            <a:r>
              <a:rPr lang="en-US" altLang="ja-JP" sz="2400" b="0" dirty="0" smtClean="0"/>
              <a:t>many potential </a:t>
            </a:r>
            <a:r>
              <a:rPr lang="en-US" altLang="ja-JP" sz="2400" b="0" dirty="0"/>
              <a:t>test cases</a:t>
            </a:r>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ja-JP" altLang="en-US" sz="2400" b="0" dirty="0"/>
          </a:p>
        </p:txBody>
      </p:sp>
      <p:sp>
        <p:nvSpPr>
          <p:cNvPr id="8195" name="Rectangle 5"/>
          <p:cNvSpPr>
            <a:spLocks noGrp="1" noChangeArrowheads="1"/>
          </p:cNvSpPr>
          <p:nvPr>
            <p:ph type="title" idx="4294967295"/>
          </p:nvPr>
        </p:nvSpPr>
        <p:spPr>
          <a:xfrm>
            <a:off x="966086" y="334963"/>
            <a:ext cx="7277100" cy="563562"/>
          </a:xfrm>
        </p:spPr>
        <p:txBody>
          <a:bodyPr>
            <a:normAutofit fontScale="90000"/>
          </a:bodyPr>
          <a:lstStyle/>
          <a:p>
            <a:r>
              <a:rPr lang="en-US" altLang="ja-JP" dirty="0" smtClean="0">
                <a:ea typeface="ＭＳ Ｐゴシック" charset="0"/>
                <a:cs typeface="ＭＳ Ｐゴシック" charset="0"/>
              </a:rPr>
              <a:t>Test Challenges</a:t>
            </a:r>
            <a:endParaRPr lang="en-US" altLang="ja-JP"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8D43286B-CED7-F442-A2B3-ECABB10C2271}" type="slidenum">
              <a:rPr lang="en-US" smtClean="0"/>
              <a:t>14</a:t>
            </a:fld>
            <a:endParaRPr lang="en-US"/>
          </a:p>
        </p:txBody>
      </p:sp>
    </p:spTree>
    <p:extLst>
      <p:ext uri="{BB962C8B-B14F-4D97-AF65-F5344CB8AC3E}">
        <p14:creationId xmlns:p14="http://schemas.microsoft.com/office/powerpoint/2010/main" val="50381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Write a </a:t>
            </a:r>
            <a:r>
              <a:rPr lang="en-US" dirty="0" err="1" smtClean="0">
                <a:hlinkClick r:id="rId3"/>
              </a:rPr>
              <a:t>TestPlan</a:t>
            </a:r>
            <a:endParaRPr lang="en-US" dirty="0" smtClean="0"/>
          </a:p>
          <a:p>
            <a:r>
              <a:rPr lang="en-US" dirty="0" smtClean="0"/>
              <a:t>Setup a Framework and build tooling</a:t>
            </a:r>
          </a:p>
          <a:p>
            <a:r>
              <a:rPr lang="en-US" dirty="0" smtClean="0"/>
              <a:t>Build Mock Services ( e.g. Test Clients )</a:t>
            </a:r>
          </a:p>
          <a:p>
            <a:r>
              <a:rPr lang="en-US" dirty="0" smtClean="0"/>
              <a:t>Write the Integration </a:t>
            </a:r>
            <a:r>
              <a:rPr lang="en-US" dirty="0" err="1" smtClean="0"/>
              <a:t>testcases</a:t>
            </a:r>
            <a:r>
              <a:rPr lang="en-US" dirty="0" smtClean="0"/>
              <a:t> – Single Box Tests</a:t>
            </a:r>
          </a:p>
          <a:p>
            <a:r>
              <a:rPr lang="en-US" dirty="0" smtClean="0"/>
              <a:t>Make it run in regression</a:t>
            </a:r>
          </a:p>
          <a:p>
            <a:r>
              <a:rPr lang="en-US" dirty="0" smtClean="0"/>
              <a:t>CHO - </a:t>
            </a:r>
            <a:r>
              <a:rPr lang="en-US" dirty="0" err="1" smtClean="0"/>
              <a:t>Multibox</a:t>
            </a:r>
            <a:r>
              <a:rPr lang="en-US" dirty="0" smtClean="0"/>
              <a:t> </a:t>
            </a:r>
            <a:r>
              <a:rPr lang="en-US" dirty="0" err="1" smtClean="0"/>
              <a:t>Dev</a:t>
            </a:r>
            <a:r>
              <a:rPr lang="en-US" dirty="0" smtClean="0"/>
              <a:t> Environment</a:t>
            </a:r>
          </a:p>
          <a:p>
            <a:r>
              <a:rPr lang="en-US" dirty="0" smtClean="0"/>
              <a:t>Performance – </a:t>
            </a:r>
            <a:r>
              <a:rPr lang="en-US" dirty="0" err="1" smtClean="0"/>
              <a:t>Multibox</a:t>
            </a:r>
            <a:r>
              <a:rPr lang="en-US" dirty="0" smtClean="0"/>
              <a:t> </a:t>
            </a:r>
            <a:r>
              <a:rPr lang="en-US" dirty="0" err="1" smtClean="0"/>
              <a:t>Dev</a:t>
            </a:r>
            <a:r>
              <a:rPr lang="en-US" dirty="0" smtClean="0"/>
              <a:t> Environment</a:t>
            </a:r>
          </a:p>
          <a:p>
            <a:r>
              <a:rPr lang="en-US" dirty="0" smtClean="0"/>
              <a:t>Fault Injection</a:t>
            </a:r>
          </a:p>
          <a:p>
            <a:r>
              <a:rPr lang="en-US" dirty="0" smtClean="0"/>
              <a:t>Code Coverage</a:t>
            </a:r>
          </a:p>
          <a:p>
            <a:r>
              <a:rPr lang="en-US" dirty="0" smtClean="0"/>
              <a:t>Releasing a Backend Service  / </a:t>
            </a:r>
            <a:r>
              <a:rPr lang="en-US" dirty="0" err="1" smtClean="0"/>
              <a:t>MultiProduct</a:t>
            </a:r>
            <a:endParaRPr lang="en-US" dirty="0" smtClean="0"/>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15</a:t>
            </a:fld>
            <a:endParaRPr lang="en-US"/>
          </a:p>
        </p:txBody>
      </p:sp>
    </p:spTree>
    <p:extLst>
      <p:ext uri="{BB962C8B-B14F-4D97-AF65-F5344CB8AC3E}">
        <p14:creationId xmlns:p14="http://schemas.microsoft.com/office/powerpoint/2010/main" val="2615325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04800" y="1271588"/>
            <a:ext cx="8486775"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Wingdings" charset="0"/>
              <a:buChar char="§"/>
            </a:pPr>
            <a:r>
              <a:rPr lang="en-US" altLang="ja-JP" sz="2400" dirty="0"/>
              <a:t>Good </a:t>
            </a:r>
            <a:r>
              <a:rPr lang="en-US" altLang="ja-JP" sz="2400" dirty="0" smtClean="0"/>
              <a:t>Test Coverage</a:t>
            </a:r>
            <a:endParaRPr lang="en-US" altLang="ja-JP" sz="2400" b="0" dirty="0" smtClean="0"/>
          </a:p>
          <a:p>
            <a:pPr marL="457200" indent="-457200">
              <a:spcBef>
                <a:spcPct val="20000"/>
              </a:spcBef>
              <a:buFont typeface="Wingdings" charset="0"/>
              <a:buChar char="§"/>
            </a:pPr>
            <a:r>
              <a:rPr lang="en-US" altLang="ja-JP" sz="2400" b="0" dirty="0" smtClean="0"/>
              <a:t>Easy </a:t>
            </a:r>
            <a:r>
              <a:rPr lang="en-US" altLang="ja-JP" sz="2400" b="0" dirty="0"/>
              <a:t>to come up with new tests </a:t>
            </a:r>
            <a:endParaRPr lang="en-US" altLang="ja-JP" sz="2400" b="0" dirty="0" smtClean="0"/>
          </a:p>
          <a:p>
            <a:pPr marL="457200" indent="-457200">
              <a:spcBef>
                <a:spcPct val="20000"/>
              </a:spcBef>
              <a:buFont typeface="Wingdings" charset="0"/>
              <a:buChar char="§"/>
            </a:pPr>
            <a:r>
              <a:rPr lang="en-US" altLang="ja-JP" sz="2400" b="0" dirty="0" smtClean="0"/>
              <a:t>Easy </a:t>
            </a:r>
            <a:r>
              <a:rPr lang="en-US" altLang="ja-JP" sz="2400" dirty="0" smtClean="0"/>
              <a:t>to</a:t>
            </a:r>
            <a:r>
              <a:rPr lang="en-US" altLang="ja-JP" sz="2400" dirty="0"/>
              <a:t> </a:t>
            </a:r>
            <a:r>
              <a:rPr lang="en-US" altLang="ja-JP" sz="2400" dirty="0" smtClean="0"/>
              <a:t>extend for</a:t>
            </a:r>
            <a:r>
              <a:rPr lang="en-US" altLang="ja-JP" sz="2400" b="0" dirty="0" smtClean="0"/>
              <a:t> CHO</a:t>
            </a:r>
            <a:r>
              <a:rPr lang="en-US" altLang="ja-JP" sz="2400" dirty="0"/>
              <a:t> </a:t>
            </a:r>
            <a:r>
              <a:rPr lang="en-US" altLang="ja-JP" sz="2400" dirty="0" smtClean="0"/>
              <a:t>and</a:t>
            </a:r>
            <a:r>
              <a:rPr lang="en-US" altLang="ja-JP" sz="2400" b="0" dirty="0" smtClean="0"/>
              <a:t> </a:t>
            </a:r>
            <a:r>
              <a:rPr lang="en-US" altLang="ja-JP" sz="2400" dirty="0" err="1" smtClean="0"/>
              <a:t>Perf</a:t>
            </a:r>
            <a:endParaRPr lang="en-US" altLang="ja-JP" sz="2400" b="0" dirty="0"/>
          </a:p>
          <a:p>
            <a:pPr marL="457200" indent="-457200">
              <a:spcBef>
                <a:spcPct val="20000"/>
              </a:spcBef>
              <a:buFont typeface="Wingdings" charset="0"/>
              <a:buChar char="§"/>
            </a:pPr>
            <a:r>
              <a:rPr lang="en-US" altLang="ja-JP" sz="2400" b="0" dirty="0"/>
              <a:t>Deterministic regression tests</a:t>
            </a:r>
          </a:p>
          <a:p>
            <a:pPr marL="457200" indent="-457200">
              <a:spcBef>
                <a:spcPct val="20000"/>
              </a:spcBef>
              <a:buFont typeface="Wingdings" charset="0"/>
              <a:buChar char="§"/>
            </a:pPr>
            <a:r>
              <a:rPr lang="en-US" altLang="ja-JP" sz="2400" b="0" dirty="0"/>
              <a:t>Easy to </a:t>
            </a:r>
            <a:r>
              <a:rPr lang="en-US" altLang="ja-JP" sz="2400" b="0" dirty="0" smtClean="0"/>
              <a:t>debug issues</a:t>
            </a:r>
            <a:endParaRPr lang="en-US" altLang="ja-JP" sz="2400" b="0" dirty="0"/>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ja-JP" altLang="en-US" sz="2400" b="0" dirty="0"/>
          </a:p>
        </p:txBody>
      </p:sp>
      <p:sp>
        <p:nvSpPr>
          <p:cNvPr id="10243" name="Rectangle 5"/>
          <p:cNvSpPr>
            <a:spLocks noGrp="1" noChangeArrowheads="1"/>
          </p:cNvSpPr>
          <p:nvPr>
            <p:ph type="title" idx="4294967295"/>
          </p:nvPr>
        </p:nvSpPr>
        <p:spPr>
          <a:xfrm>
            <a:off x="315913" y="334963"/>
            <a:ext cx="7277100" cy="563562"/>
          </a:xfrm>
        </p:spPr>
        <p:txBody>
          <a:bodyPr>
            <a:normAutofit fontScale="90000"/>
          </a:bodyPr>
          <a:lstStyle/>
          <a:p>
            <a:r>
              <a:rPr lang="en-US" altLang="ja-JP">
                <a:ea typeface="ＭＳ Ｐゴシック" charset="0"/>
                <a:cs typeface="ＭＳ Ｐゴシック" charset="0"/>
              </a:rPr>
              <a:t>Goal of the test framework</a:t>
            </a:r>
          </a:p>
        </p:txBody>
      </p:sp>
      <p:sp>
        <p:nvSpPr>
          <p:cNvPr id="2" name="Slide Number Placeholder 1"/>
          <p:cNvSpPr>
            <a:spLocks noGrp="1"/>
          </p:cNvSpPr>
          <p:nvPr>
            <p:ph type="sldNum" sz="quarter" idx="12"/>
          </p:nvPr>
        </p:nvSpPr>
        <p:spPr/>
        <p:txBody>
          <a:bodyPr/>
          <a:lstStyle/>
          <a:p>
            <a:fld id="{8D43286B-CED7-F442-A2B3-ECABB10C2271}" type="slidenum">
              <a:rPr lang="en-US" smtClean="0"/>
              <a:t>16</a:t>
            </a:fld>
            <a:endParaRPr lang="en-US"/>
          </a:p>
        </p:txBody>
      </p:sp>
    </p:spTree>
    <p:extLst>
      <p:ext uri="{BB962C8B-B14F-4D97-AF65-F5344CB8AC3E}">
        <p14:creationId xmlns:p14="http://schemas.microsoft.com/office/powerpoint/2010/main" val="154893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Framework 40,000 foot view</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87995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8D43286B-CED7-F442-A2B3-ECABB10C2271}" type="slidenum">
              <a:rPr lang="en-US" smtClean="0"/>
              <a:t>17</a:t>
            </a:fld>
            <a:endParaRPr lang="en-US"/>
          </a:p>
        </p:txBody>
      </p:sp>
    </p:spTree>
    <p:extLst>
      <p:ext uri="{BB962C8B-B14F-4D97-AF65-F5344CB8AC3E}">
        <p14:creationId xmlns:p14="http://schemas.microsoft.com/office/powerpoint/2010/main" val="40815112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2-05-29 at 8.30.12 PM.png"/>
          <p:cNvPicPr>
            <a:picLocks noGrp="1" noChangeAspect="1"/>
          </p:cNvPicPr>
          <p:nvPr>
            <p:ph idx="1"/>
          </p:nvPr>
        </p:nvPicPr>
        <p:blipFill>
          <a:blip r:embed="rId3">
            <a:extLst>
              <a:ext uri="{28A0092B-C50C-407E-A947-70E740481C1C}">
                <a14:useLocalDpi xmlns:a14="http://schemas.microsoft.com/office/drawing/2010/main" val="0"/>
              </a:ext>
            </a:extLst>
          </a:blip>
          <a:srcRect l="-32200" r="-32200"/>
          <a:stretch>
            <a:fillRect/>
          </a:stretch>
        </p:blipFill>
        <p:spPr>
          <a:xfrm>
            <a:off x="-1978094" y="112916"/>
            <a:ext cx="11517261" cy="6334050"/>
          </a:xfrm>
        </p:spPr>
      </p:pic>
      <p:sp>
        <p:nvSpPr>
          <p:cNvPr id="4" name="Slide Number Placeholder 3"/>
          <p:cNvSpPr>
            <a:spLocks noGrp="1"/>
          </p:cNvSpPr>
          <p:nvPr>
            <p:ph type="sldNum" sz="quarter" idx="12"/>
          </p:nvPr>
        </p:nvSpPr>
        <p:spPr/>
        <p:txBody>
          <a:bodyPr/>
          <a:lstStyle/>
          <a:p>
            <a:fld id="{8D43286B-CED7-F442-A2B3-ECABB10C2271}" type="slidenum">
              <a:rPr lang="en-US" smtClean="0"/>
              <a:t>18</a:t>
            </a:fld>
            <a:endParaRPr lang="en-US"/>
          </a:p>
        </p:txBody>
      </p:sp>
      <p:sp>
        <p:nvSpPr>
          <p:cNvPr id="8" name="TextBox 7"/>
          <p:cNvSpPr txBox="1"/>
          <p:nvPr/>
        </p:nvSpPr>
        <p:spPr>
          <a:xfrm>
            <a:off x="4148154" y="873816"/>
            <a:ext cx="184666" cy="369332"/>
          </a:xfrm>
          <a:prstGeom prst="rect">
            <a:avLst/>
          </a:prstGeom>
          <a:noFill/>
        </p:spPr>
        <p:txBody>
          <a:bodyPr wrap="none" rtlCol="0">
            <a:spAutoFit/>
          </a:bodyPr>
          <a:lstStyle/>
          <a:p>
            <a:endParaRPr lang="en-US" dirty="0"/>
          </a:p>
        </p:txBody>
      </p:sp>
      <p:sp>
        <p:nvSpPr>
          <p:cNvPr id="9" name="TextBox 8"/>
          <p:cNvSpPr txBox="1"/>
          <p:nvPr/>
        </p:nvSpPr>
        <p:spPr>
          <a:xfrm>
            <a:off x="280737" y="322821"/>
            <a:ext cx="7700211" cy="369332"/>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TESTNAME</a:t>
            </a:r>
            <a:endParaRPr lang="en-US" dirty="0">
              <a:solidFill>
                <a:srgbClr val="0000FF"/>
              </a:solidFill>
            </a:endParaRPr>
          </a:p>
        </p:txBody>
      </p:sp>
      <p:sp>
        <p:nvSpPr>
          <p:cNvPr id="11" name="TextBox 10"/>
          <p:cNvSpPr txBox="1"/>
          <p:nvPr/>
        </p:nvSpPr>
        <p:spPr>
          <a:xfrm>
            <a:off x="286089" y="689109"/>
            <a:ext cx="7700211" cy="1754327"/>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TEST ENVIRONMENT VARIABLES</a:t>
            </a:r>
          </a:p>
          <a:p>
            <a:pPr algn="r"/>
            <a:endParaRPr lang="en-US" dirty="0">
              <a:solidFill>
                <a:srgbClr val="0000FF"/>
              </a:solidFill>
            </a:endParaRPr>
          </a:p>
          <a:p>
            <a:pPr algn="r"/>
            <a:endParaRPr lang="en-US" dirty="0" smtClean="0">
              <a:solidFill>
                <a:srgbClr val="0000FF"/>
              </a:solidFill>
            </a:endParaRPr>
          </a:p>
          <a:p>
            <a:pPr algn="r"/>
            <a:endParaRPr lang="en-US" dirty="0">
              <a:solidFill>
                <a:srgbClr val="0000FF"/>
              </a:solidFill>
            </a:endParaRPr>
          </a:p>
          <a:p>
            <a:pPr algn="r"/>
            <a:endParaRPr lang="en-US" dirty="0" smtClean="0">
              <a:solidFill>
                <a:srgbClr val="0000FF"/>
              </a:solidFill>
            </a:endParaRPr>
          </a:p>
          <a:p>
            <a:pPr algn="r"/>
            <a:endParaRPr lang="en-US" dirty="0">
              <a:solidFill>
                <a:srgbClr val="0000FF"/>
              </a:solidFill>
            </a:endParaRPr>
          </a:p>
        </p:txBody>
      </p:sp>
      <p:sp>
        <p:nvSpPr>
          <p:cNvPr id="12" name="TextBox 11"/>
          <p:cNvSpPr txBox="1"/>
          <p:nvPr/>
        </p:nvSpPr>
        <p:spPr>
          <a:xfrm>
            <a:off x="280737" y="2413634"/>
            <a:ext cx="7700211" cy="646331"/>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CLEANUP OLD DATA &amp; STATE</a:t>
            </a:r>
          </a:p>
          <a:p>
            <a:pPr algn="r"/>
            <a:endParaRPr lang="en-US" dirty="0" smtClean="0">
              <a:solidFill>
                <a:srgbClr val="0000FF"/>
              </a:solidFill>
            </a:endParaRPr>
          </a:p>
        </p:txBody>
      </p:sp>
      <p:sp>
        <p:nvSpPr>
          <p:cNvPr id="13" name="TextBox 12"/>
          <p:cNvSpPr txBox="1"/>
          <p:nvPr/>
        </p:nvSpPr>
        <p:spPr>
          <a:xfrm>
            <a:off x="272721" y="3033229"/>
            <a:ext cx="7700211" cy="923330"/>
          </a:xfrm>
          <a:prstGeom prst="rect">
            <a:avLst/>
          </a:prstGeom>
          <a:solidFill>
            <a:schemeClr val="accent1">
              <a:alpha val="10000"/>
            </a:schemeClr>
          </a:solidFill>
        </p:spPr>
        <p:txBody>
          <a:bodyPr wrap="square" rtlCol="0">
            <a:spAutoFit/>
          </a:bodyPr>
          <a:lstStyle/>
          <a:p>
            <a:pPr algn="r"/>
            <a:endParaRPr lang="en-US" dirty="0" smtClean="0">
              <a:solidFill>
                <a:srgbClr val="0000FF"/>
              </a:solidFill>
            </a:endParaRPr>
          </a:p>
          <a:p>
            <a:pPr algn="r"/>
            <a:r>
              <a:rPr lang="en-US" dirty="0" smtClean="0">
                <a:solidFill>
                  <a:srgbClr val="0000FF"/>
                </a:solidFill>
              </a:rPr>
              <a:t>START SERVICES</a:t>
            </a:r>
          </a:p>
          <a:p>
            <a:pPr algn="r"/>
            <a:endParaRPr lang="en-US" dirty="0">
              <a:solidFill>
                <a:srgbClr val="0000FF"/>
              </a:solidFill>
            </a:endParaRPr>
          </a:p>
        </p:txBody>
      </p:sp>
      <p:sp>
        <p:nvSpPr>
          <p:cNvPr id="14" name="TextBox 13"/>
          <p:cNvSpPr txBox="1"/>
          <p:nvPr/>
        </p:nvSpPr>
        <p:spPr>
          <a:xfrm>
            <a:off x="268826" y="3956559"/>
            <a:ext cx="7700211" cy="369332"/>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GENERATE DATA</a:t>
            </a:r>
            <a:endParaRPr lang="en-US" dirty="0">
              <a:solidFill>
                <a:srgbClr val="0000FF"/>
              </a:solidFill>
            </a:endParaRPr>
          </a:p>
        </p:txBody>
      </p:sp>
      <p:sp>
        <p:nvSpPr>
          <p:cNvPr id="15" name="TextBox 14"/>
          <p:cNvSpPr txBox="1"/>
          <p:nvPr/>
        </p:nvSpPr>
        <p:spPr>
          <a:xfrm>
            <a:off x="267369" y="4325891"/>
            <a:ext cx="7700211" cy="369332"/>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VERIFY STATE</a:t>
            </a:r>
            <a:endParaRPr lang="en-US" dirty="0">
              <a:solidFill>
                <a:srgbClr val="0000FF"/>
              </a:solidFill>
            </a:endParaRPr>
          </a:p>
        </p:txBody>
      </p:sp>
      <p:sp>
        <p:nvSpPr>
          <p:cNvPr id="16" name="TextBox 15"/>
          <p:cNvSpPr txBox="1"/>
          <p:nvPr/>
        </p:nvSpPr>
        <p:spPr>
          <a:xfrm>
            <a:off x="251337" y="4696213"/>
            <a:ext cx="7700211" cy="646331"/>
          </a:xfrm>
          <a:prstGeom prst="rect">
            <a:avLst/>
          </a:prstGeom>
          <a:solidFill>
            <a:schemeClr val="accent1">
              <a:alpha val="10000"/>
            </a:schemeClr>
          </a:solidFill>
        </p:spPr>
        <p:txBody>
          <a:bodyPr wrap="square" rtlCol="0">
            <a:spAutoFit/>
          </a:bodyPr>
          <a:lstStyle/>
          <a:p>
            <a:pPr algn="r"/>
            <a:r>
              <a:rPr lang="en-US" dirty="0" smtClean="0">
                <a:solidFill>
                  <a:srgbClr val="0000FF"/>
                </a:solidFill>
              </a:rPr>
              <a:t>STOP SERVICES</a:t>
            </a:r>
          </a:p>
          <a:p>
            <a:pPr algn="r"/>
            <a:endParaRPr lang="en-US" dirty="0" smtClean="0">
              <a:solidFill>
                <a:srgbClr val="0000FF"/>
              </a:solidFill>
            </a:endParaRPr>
          </a:p>
        </p:txBody>
      </p:sp>
      <p:sp>
        <p:nvSpPr>
          <p:cNvPr id="17" name="TextBox 16"/>
          <p:cNvSpPr txBox="1"/>
          <p:nvPr/>
        </p:nvSpPr>
        <p:spPr>
          <a:xfrm>
            <a:off x="254001" y="5329176"/>
            <a:ext cx="7700211" cy="923330"/>
          </a:xfrm>
          <a:prstGeom prst="rect">
            <a:avLst/>
          </a:prstGeom>
          <a:solidFill>
            <a:schemeClr val="accent1">
              <a:alpha val="10000"/>
            </a:schemeClr>
          </a:solidFill>
        </p:spPr>
        <p:txBody>
          <a:bodyPr wrap="square" rtlCol="0">
            <a:spAutoFit/>
          </a:bodyPr>
          <a:lstStyle/>
          <a:p>
            <a:pPr algn="r"/>
            <a:endParaRPr lang="en-US" dirty="0" smtClean="0">
              <a:solidFill>
                <a:srgbClr val="0000FF"/>
              </a:solidFill>
            </a:endParaRPr>
          </a:p>
          <a:p>
            <a:pPr algn="r"/>
            <a:r>
              <a:rPr lang="en-US" dirty="0" smtClean="0">
                <a:solidFill>
                  <a:srgbClr val="0000FF"/>
                </a:solidFill>
              </a:rPr>
              <a:t>VERIFY DATA &amp;</a:t>
            </a:r>
          </a:p>
          <a:p>
            <a:pPr algn="r"/>
            <a:r>
              <a:rPr lang="en-US" dirty="0" smtClean="0">
                <a:solidFill>
                  <a:srgbClr val="0000FF"/>
                </a:solidFill>
              </a:rPr>
              <a:t>EXIT WITH PASS/FAIL</a:t>
            </a:r>
          </a:p>
        </p:txBody>
      </p:sp>
    </p:spTree>
    <p:extLst>
      <p:ext uri="{BB962C8B-B14F-4D97-AF65-F5344CB8AC3E}">
        <p14:creationId xmlns:p14="http://schemas.microsoft.com/office/powerpoint/2010/main" val="3853741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Command</a:t>
            </a:r>
            <a:endParaRPr lang="en-US" dirty="0"/>
          </a:p>
        </p:txBody>
      </p:sp>
      <p:sp>
        <p:nvSpPr>
          <p:cNvPr id="3" name="Content Placeholder 2"/>
          <p:cNvSpPr>
            <a:spLocks noGrp="1"/>
          </p:cNvSpPr>
          <p:nvPr>
            <p:ph idx="1"/>
          </p:nvPr>
        </p:nvSpPr>
        <p:spPr>
          <a:xfrm>
            <a:off x="0" y="2808385"/>
            <a:ext cx="9144000" cy="1559669"/>
          </a:xfrm>
          <a:prstGeom prst="rect">
            <a:avLst/>
          </a:prstGeom>
        </p:spPr>
        <p:txBody>
          <a:bodyPr/>
          <a:lstStyle/>
          <a:p>
            <a:pPr marL="0" indent="0">
              <a:buNone/>
            </a:pPr>
            <a:r>
              <a:rPr lang="en-US" sz="2000" dirty="0"/>
              <a:t>$SCRIPT_DIR/dbus2_driver.py </a:t>
            </a:r>
            <a:r>
              <a:rPr lang="en-US" sz="2000" dirty="0" smtClean="0"/>
              <a:t>     -</a:t>
            </a:r>
            <a:r>
              <a:rPr lang="en-US" sz="2000" dirty="0"/>
              <a:t>n $TEST_NAME </a:t>
            </a:r>
            <a:r>
              <a:rPr lang="en-US" sz="2000" dirty="0" smtClean="0"/>
              <a:t>    -</a:t>
            </a:r>
            <a:r>
              <a:rPr lang="en-US" sz="2000" dirty="0"/>
              <a:t>c </a:t>
            </a:r>
            <a:r>
              <a:rPr lang="en-US" sz="2000" dirty="0" err="1"/>
              <a:t>espresso_relay</a:t>
            </a:r>
            <a:r>
              <a:rPr lang="en-US" sz="2000" dirty="0"/>
              <a:t> </a:t>
            </a:r>
            <a:r>
              <a:rPr lang="en-US" sz="2000" dirty="0" smtClean="0"/>
              <a:t>        -</a:t>
            </a:r>
            <a:r>
              <a:rPr lang="en-US" sz="2000" dirty="0"/>
              <a:t>o </a:t>
            </a:r>
            <a:r>
              <a:rPr lang="en-US" sz="2000" dirty="0" smtClean="0"/>
              <a:t>start                        --</a:t>
            </a:r>
            <a:r>
              <a:rPr lang="en-US" sz="2000" dirty="0" err="1" smtClean="0"/>
              <a:t>db_config_file</a:t>
            </a:r>
            <a:r>
              <a:rPr lang="en-US" sz="2000" dirty="0"/>
              <a:t>=$</a:t>
            </a:r>
            <a:r>
              <a:rPr lang="en-US" sz="2000" dirty="0" smtClean="0"/>
              <a:t>{file_base1} -</a:t>
            </a:r>
            <a:r>
              <a:rPr lang="en-US" sz="2000" dirty="0"/>
              <a:t>-</a:t>
            </a:r>
            <a:r>
              <a:rPr lang="en-US" sz="2000" dirty="0" err="1"/>
              <a:t>db_config_file_range</a:t>
            </a:r>
            <a:r>
              <a:rPr lang="en-US" sz="2000" dirty="0"/>
              <a:t>=${</a:t>
            </a:r>
            <a:r>
              <a:rPr lang="en-US" sz="2000" dirty="0" err="1"/>
              <a:t>espressoDB_partitions</a:t>
            </a:r>
            <a:r>
              <a:rPr lang="en-US" sz="2000" dirty="0"/>
              <a:t>}   -p ${</a:t>
            </a:r>
            <a:r>
              <a:rPr lang="en-US" sz="2000" dirty="0" err="1"/>
              <a:t>espresso_conf_dir</a:t>
            </a:r>
            <a:r>
              <a:rPr lang="en-US" sz="2000" dirty="0"/>
              <a:t>}/</a:t>
            </a:r>
            <a:r>
              <a:rPr lang="en-US" sz="2000" dirty="0" err="1"/>
              <a:t>espresso_relay.properties</a:t>
            </a:r>
            <a:endParaRPr lang="en-US" sz="2000" dirty="0"/>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19</a:t>
            </a:fld>
            <a:endParaRPr lang="en-US"/>
          </a:p>
        </p:txBody>
      </p:sp>
      <p:sp>
        <p:nvSpPr>
          <p:cNvPr id="5" name="TextBox 4"/>
          <p:cNvSpPr txBox="1"/>
          <p:nvPr/>
        </p:nvSpPr>
        <p:spPr>
          <a:xfrm>
            <a:off x="457200" y="1849301"/>
            <a:ext cx="2520266" cy="369332"/>
          </a:xfrm>
          <a:prstGeom prst="rect">
            <a:avLst/>
          </a:prstGeom>
          <a:noFill/>
          <a:ln>
            <a:solidFill>
              <a:srgbClr val="4F81BD"/>
            </a:solidFill>
          </a:ln>
        </p:spPr>
        <p:txBody>
          <a:bodyPr wrap="none" rtlCol="0">
            <a:spAutoFit/>
          </a:bodyPr>
          <a:lstStyle/>
          <a:p>
            <a:r>
              <a:rPr lang="en-US" dirty="0" smtClean="0"/>
              <a:t>Invoke the Python Driver</a:t>
            </a:r>
            <a:endParaRPr lang="en-US" dirty="0"/>
          </a:p>
        </p:txBody>
      </p:sp>
      <p:sp>
        <p:nvSpPr>
          <p:cNvPr id="6" name="TextBox 5"/>
          <p:cNvSpPr txBox="1"/>
          <p:nvPr/>
        </p:nvSpPr>
        <p:spPr>
          <a:xfrm>
            <a:off x="3699258" y="1459869"/>
            <a:ext cx="2018814" cy="369332"/>
          </a:xfrm>
          <a:prstGeom prst="rect">
            <a:avLst/>
          </a:prstGeom>
          <a:noFill/>
          <a:ln>
            <a:solidFill>
              <a:srgbClr val="4F81BD"/>
            </a:solidFill>
          </a:ln>
        </p:spPr>
        <p:txBody>
          <a:bodyPr wrap="none" rtlCol="0">
            <a:spAutoFit/>
          </a:bodyPr>
          <a:lstStyle/>
          <a:p>
            <a:r>
              <a:rPr lang="en-US" dirty="0" smtClean="0"/>
              <a:t>Pass the Test Name </a:t>
            </a:r>
            <a:endParaRPr lang="en-US" dirty="0"/>
          </a:p>
        </p:txBody>
      </p:sp>
      <p:sp>
        <p:nvSpPr>
          <p:cNvPr id="7" name="Rectangle 6"/>
          <p:cNvSpPr/>
          <p:nvPr/>
        </p:nvSpPr>
        <p:spPr>
          <a:xfrm>
            <a:off x="0" y="2808385"/>
            <a:ext cx="3221600" cy="405086"/>
          </a:xfrm>
          <a:prstGeom prst="rect">
            <a:avLst/>
          </a:prstGeom>
          <a:gradFill flip="none" rotWithShape="1">
            <a:gsLst>
              <a:gs pos="0">
                <a:schemeClr val="accent1">
                  <a:tint val="100000"/>
                  <a:shade val="100000"/>
                  <a:satMod val="130000"/>
                  <a:alpha val="15000"/>
                </a:schemeClr>
              </a:gs>
              <a:gs pos="100000">
                <a:schemeClr val="accent1">
                  <a:tint val="50000"/>
                  <a:shade val="100000"/>
                  <a:satMod val="3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74000" y="2808385"/>
            <a:ext cx="1969519" cy="405086"/>
          </a:xfrm>
          <a:prstGeom prst="rect">
            <a:avLst/>
          </a:prstGeom>
          <a:solidFill>
            <a:srgbClr val="FFFF00">
              <a:alpha val="1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467423" y="2826155"/>
            <a:ext cx="1969519" cy="405086"/>
          </a:xfrm>
          <a:prstGeom prst="rect">
            <a:avLst/>
          </a:prstGeom>
          <a:solidFill>
            <a:schemeClr val="accent2">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553200" y="1664635"/>
            <a:ext cx="1291602" cy="369332"/>
          </a:xfrm>
          <a:prstGeom prst="rect">
            <a:avLst/>
          </a:prstGeom>
          <a:noFill/>
          <a:ln>
            <a:solidFill>
              <a:srgbClr val="4F81BD"/>
            </a:solidFill>
          </a:ln>
        </p:spPr>
        <p:txBody>
          <a:bodyPr wrap="none" rtlCol="0">
            <a:spAutoFit/>
          </a:bodyPr>
          <a:lstStyle/>
          <a:p>
            <a:r>
              <a:rPr lang="en-US" dirty="0" smtClean="0"/>
              <a:t>Component</a:t>
            </a:r>
            <a:endParaRPr lang="en-US" dirty="0"/>
          </a:p>
        </p:txBody>
      </p:sp>
      <p:sp>
        <p:nvSpPr>
          <p:cNvPr id="12" name="Rectangle 11"/>
          <p:cNvSpPr/>
          <p:nvPr/>
        </p:nvSpPr>
        <p:spPr>
          <a:xfrm>
            <a:off x="7571369" y="2808385"/>
            <a:ext cx="1226077" cy="405086"/>
          </a:xfrm>
          <a:prstGeom prst="rect">
            <a:avLst/>
          </a:prstGeom>
          <a:solidFill>
            <a:schemeClr val="accent4">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0" y="3251290"/>
            <a:ext cx="8936842" cy="698545"/>
          </a:xfrm>
          <a:prstGeom prst="rect">
            <a:avLst/>
          </a:prstGeom>
          <a:solidFill>
            <a:schemeClr val="accent6">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52183" y="5228287"/>
            <a:ext cx="2181907" cy="369332"/>
          </a:xfrm>
          <a:prstGeom prst="rect">
            <a:avLst/>
          </a:prstGeom>
          <a:noFill/>
          <a:ln>
            <a:solidFill>
              <a:srgbClr val="4F81BD"/>
            </a:solidFill>
          </a:ln>
        </p:spPr>
        <p:txBody>
          <a:bodyPr wrap="none" rtlCol="0">
            <a:spAutoFit/>
          </a:bodyPr>
          <a:lstStyle/>
          <a:p>
            <a:r>
              <a:rPr lang="en-US" dirty="0" smtClean="0"/>
              <a:t>Secondary Command</a:t>
            </a:r>
            <a:endParaRPr lang="en-US" dirty="0"/>
          </a:p>
        </p:txBody>
      </p:sp>
      <p:sp>
        <p:nvSpPr>
          <p:cNvPr id="15" name="TextBox 14"/>
          <p:cNvSpPr txBox="1"/>
          <p:nvPr/>
        </p:nvSpPr>
        <p:spPr>
          <a:xfrm>
            <a:off x="2517131" y="5228287"/>
            <a:ext cx="920670" cy="369332"/>
          </a:xfrm>
          <a:prstGeom prst="rect">
            <a:avLst/>
          </a:prstGeom>
          <a:noFill/>
          <a:ln>
            <a:solidFill>
              <a:srgbClr val="4F81BD"/>
            </a:solidFill>
          </a:ln>
        </p:spPr>
        <p:txBody>
          <a:bodyPr wrap="none" rtlCol="0">
            <a:spAutoFit/>
          </a:bodyPr>
          <a:lstStyle/>
          <a:p>
            <a:r>
              <a:rPr lang="en-US" dirty="0" smtClean="0"/>
              <a:t>Options</a:t>
            </a:r>
            <a:endParaRPr lang="en-US" dirty="0"/>
          </a:p>
        </p:txBody>
      </p:sp>
      <p:cxnSp>
        <p:nvCxnSpPr>
          <p:cNvPr id="17" name="Straight Arrow Connector 16"/>
          <p:cNvCxnSpPr>
            <a:stCxn id="7" idx="0"/>
            <a:endCxn id="5" idx="2"/>
          </p:cNvCxnSpPr>
          <p:nvPr/>
        </p:nvCxnSpPr>
        <p:spPr>
          <a:xfrm flipV="1">
            <a:off x="1610800" y="2218633"/>
            <a:ext cx="106533" cy="589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0"/>
            <a:endCxn id="6" idx="2"/>
          </p:cNvCxnSpPr>
          <p:nvPr/>
        </p:nvCxnSpPr>
        <p:spPr>
          <a:xfrm flipV="1">
            <a:off x="4358760" y="1829201"/>
            <a:ext cx="349905" cy="979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0"/>
            <a:endCxn id="11" idx="2"/>
          </p:cNvCxnSpPr>
          <p:nvPr/>
        </p:nvCxnSpPr>
        <p:spPr>
          <a:xfrm flipV="1">
            <a:off x="6452183" y="2033967"/>
            <a:ext cx="746818" cy="792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a:endCxn id="14" idx="0"/>
          </p:cNvCxnSpPr>
          <p:nvPr/>
        </p:nvCxnSpPr>
        <p:spPr>
          <a:xfrm flipH="1">
            <a:off x="7543137" y="3213471"/>
            <a:ext cx="641271" cy="2014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2"/>
            <a:endCxn id="15" idx="0"/>
          </p:cNvCxnSpPr>
          <p:nvPr/>
        </p:nvCxnSpPr>
        <p:spPr>
          <a:xfrm flipH="1">
            <a:off x="2977466" y="3949835"/>
            <a:ext cx="1490955" cy="1278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984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Today</a:t>
            </a:r>
            <a:endParaRPr lang="en-US" dirty="0"/>
          </a:p>
        </p:txBody>
      </p:sp>
      <p:sp>
        <p:nvSpPr>
          <p:cNvPr id="3" name="Content Placeholder 2"/>
          <p:cNvSpPr>
            <a:spLocks noGrp="1"/>
          </p:cNvSpPr>
          <p:nvPr>
            <p:ph idx="1"/>
          </p:nvPr>
        </p:nvSpPr>
        <p:spPr/>
        <p:txBody>
          <a:bodyPr/>
          <a:lstStyle/>
          <a:p>
            <a:pPr marL="0" indent="0">
              <a:buNone/>
            </a:pPr>
            <a:r>
              <a:rPr lang="en-US" dirty="0" smtClean="0"/>
              <a:t>PART - I</a:t>
            </a:r>
          </a:p>
          <a:p>
            <a:r>
              <a:rPr lang="en-US" dirty="0" smtClean="0"/>
              <a:t>Overview of </a:t>
            </a:r>
            <a:r>
              <a:rPr lang="en-US" dirty="0" err="1" smtClean="0"/>
              <a:t>Databus</a:t>
            </a:r>
            <a:endParaRPr lang="en-US" dirty="0" smtClean="0"/>
          </a:p>
          <a:p>
            <a:r>
              <a:rPr lang="en-US" dirty="0" smtClean="0"/>
              <a:t>High Level Architecture</a:t>
            </a:r>
          </a:p>
          <a:p>
            <a:pPr marL="0" indent="0">
              <a:buNone/>
            </a:pPr>
            <a:endParaRPr lang="en-US" dirty="0" smtClean="0"/>
          </a:p>
          <a:p>
            <a:pPr marL="0" indent="0">
              <a:buNone/>
            </a:pPr>
            <a:r>
              <a:rPr lang="en-US" dirty="0" smtClean="0"/>
              <a:t>Part - II</a:t>
            </a:r>
          </a:p>
          <a:p>
            <a:r>
              <a:rPr lang="en-US" dirty="0" smtClean="0"/>
              <a:t>Challenges in </a:t>
            </a:r>
            <a:r>
              <a:rPr lang="en-US" dirty="0"/>
              <a:t>T</a:t>
            </a:r>
            <a:r>
              <a:rPr lang="en-US" dirty="0" smtClean="0"/>
              <a:t>esting</a:t>
            </a:r>
          </a:p>
          <a:p>
            <a:r>
              <a:rPr lang="en-US" dirty="0" smtClean="0"/>
              <a:t>Details of Testing</a:t>
            </a:r>
          </a:p>
        </p:txBody>
      </p:sp>
      <p:sp>
        <p:nvSpPr>
          <p:cNvPr id="4" name="Slide Number Placeholder 3"/>
          <p:cNvSpPr>
            <a:spLocks noGrp="1"/>
          </p:cNvSpPr>
          <p:nvPr>
            <p:ph type="sldNum" sz="quarter" idx="12"/>
          </p:nvPr>
        </p:nvSpPr>
        <p:spPr/>
        <p:txBody>
          <a:bodyPr/>
          <a:lstStyle/>
          <a:p>
            <a:fld id="{8D43286B-CED7-F442-A2B3-ECABB10C2271}" type="slidenum">
              <a:rPr lang="en-US" smtClean="0"/>
              <a:t>2</a:t>
            </a:fld>
            <a:endParaRPr lang="en-US"/>
          </a:p>
        </p:txBody>
      </p:sp>
    </p:spTree>
    <p:extLst>
      <p:ext uri="{BB962C8B-B14F-4D97-AF65-F5344CB8AC3E}">
        <p14:creationId xmlns:p14="http://schemas.microsoft.com/office/powerpoint/2010/main" val="3153844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Commands</a:t>
            </a:r>
            <a:endParaRPr lang="en-US" dirty="0"/>
          </a:p>
        </p:txBody>
      </p:sp>
      <p:sp>
        <p:nvSpPr>
          <p:cNvPr id="3" name="Content Placeholder 2"/>
          <p:cNvSpPr>
            <a:spLocks noGrp="1"/>
          </p:cNvSpPr>
          <p:nvPr>
            <p:ph idx="1"/>
          </p:nvPr>
        </p:nvSpPr>
        <p:spPr>
          <a:xfrm>
            <a:off x="457200" y="2106579"/>
            <a:ext cx="8229600" cy="4073753"/>
          </a:xfrm>
        </p:spPr>
        <p:txBody>
          <a:bodyPr>
            <a:normAutofit fontScale="77500" lnSpcReduction="20000"/>
          </a:bodyPr>
          <a:lstStyle/>
          <a:p>
            <a:pPr marL="0" indent="0">
              <a:buNone/>
            </a:pPr>
            <a:r>
              <a:rPr lang="en-US" dirty="0" smtClean="0"/>
              <a:t>STOP A SERVICE</a:t>
            </a:r>
          </a:p>
          <a:p>
            <a:pPr marL="0" indent="0">
              <a:buNone/>
            </a:pPr>
            <a:r>
              <a:rPr lang="en-US" sz="2900" i="1" dirty="0" smtClean="0"/>
              <a:t>$</a:t>
            </a:r>
            <a:r>
              <a:rPr lang="en-US" sz="2900" i="1" dirty="0"/>
              <a:t>SCRIPT_DIR/dbus2_driver.py -n $TEST_NAME -c </a:t>
            </a:r>
            <a:r>
              <a:rPr lang="en-US" sz="2900" i="1" dirty="0" err="1"/>
              <a:t>espresso_client</a:t>
            </a:r>
            <a:r>
              <a:rPr lang="en-US" sz="2900" i="1" dirty="0"/>
              <a:t> -o </a:t>
            </a:r>
            <a:r>
              <a:rPr lang="en-US" sz="2900" i="1" dirty="0" smtClean="0"/>
              <a:t>stop</a:t>
            </a:r>
          </a:p>
          <a:p>
            <a:pPr marL="0" indent="0">
              <a:buNone/>
            </a:pPr>
            <a:endParaRPr lang="en-US" dirty="0" smtClean="0"/>
          </a:p>
          <a:p>
            <a:pPr marL="0" indent="0">
              <a:buNone/>
            </a:pPr>
            <a:r>
              <a:rPr lang="en-US" dirty="0" smtClean="0"/>
              <a:t>RESET A SERVICE</a:t>
            </a:r>
          </a:p>
          <a:p>
            <a:pPr marL="0" indent="0">
              <a:buNone/>
            </a:pPr>
            <a:r>
              <a:rPr lang="en-US" sz="2900" i="1" dirty="0"/>
              <a:t>$SCRIPT_DIR/dbus2_driver.py -n $TEST_NAME -c </a:t>
            </a:r>
            <a:r>
              <a:rPr lang="en-US" sz="2900" i="1" dirty="0" err="1"/>
              <a:t>espresso_storage_node</a:t>
            </a:r>
            <a:r>
              <a:rPr lang="en-US" sz="2900" i="1" dirty="0"/>
              <a:t> -o </a:t>
            </a:r>
            <a:r>
              <a:rPr lang="en-US" sz="2900" i="1" dirty="0" smtClean="0"/>
              <a:t>reset</a:t>
            </a:r>
          </a:p>
          <a:p>
            <a:pPr marL="0" indent="0">
              <a:buNone/>
            </a:pPr>
            <a:endParaRPr lang="en-US" dirty="0" smtClean="0"/>
          </a:p>
          <a:p>
            <a:pPr marL="0" indent="0">
              <a:buNone/>
            </a:pPr>
            <a:r>
              <a:rPr lang="en-US" dirty="0" smtClean="0"/>
              <a:t>WAIT FOR SERVICE TO GET TO SOME STATE</a:t>
            </a:r>
          </a:p>
          <a:p>
            <a:pPr marL="0" indent="0">
              <a:buNone/>
            </a:pPr>
            <a:r>
              <a:rPr lang="en-US" sz="2900" i="1" dirty="0" smtClean="0"/>
              <a:t>$</a:t>
            </a:r>
            <a:r>
              <a:rPr lang="en-US" sz="2900" i="1" dirty="0"/>
              <a:t>SCRIPT_DIR/dbus2_driver.py -c </a:t>
            </a:r>
            <a:r>
              <a:rPr lang="en-US" sz="2900" i="1" dirty="0" err="1"/>
              <a:t>espresso_client</a:t>
            </a:r>
            <a:r>
              <a:rPr lang="en-US" sz="2900" i="1" dirty="0"/>
              <a:t> -o </a:t>
            </a:r>
            <a:r>
              <a:rPr lang="en-US" sz="2900" i="1" dirty="0" err="1"/>
              <a:t>wait_event</a:t>
            </a:r>
            <a:r>
              <a:rPr lang="en-US" sz="2900" i="1" dirty="0"/>
              <a:t> --</a:t>
            </a:r>
            <a:r>
              <a:rPr lang="en-US" sz="2900" i="1" dirty="0" err="1"/>
              <a:t>relay_port</a:t>
            </a:r>
            <a:r>
              <a:rPr lang="en-US" sz="2900" i="1" dirty="0"/>
              <a:t>=${</a:t>
            </a:r>
            <a:r>
              <a:rPr lang="en-US" sz="2900" i="1" dirty="0" err="1"/>
              <a:t>relay_port</a:t>
            </a:r>
            <a:r>
              <a:rPr lang="en-US" sz="2900" i="1" dirty="0"/>
              <a:t>} --</a:t>
            </a:r>
            <a:r>
              <a:rPr lang="en-US" sz="2900" i="1" dirty="0" err="1"/>
              <a:t>http_port</a:t>
            </a:r>
            <a:r>
              <a:rPr lang="en-US" sz="2900" i="1" dirty="0"/>
              <a:t>=${</a:t>
            </a:r>
            <a:r>
              <a:rPr lang="en-US" sz="2900" i="1" dirty="0" err="1"/>
              <a:t>client_port</a:t>
            </a:r>
            <a:r>
              <a:rPr lang="en-US" sz="2900" i="1" dirty="0" smtClean="0"/>
              <a:t>} -</a:t>
            </a:r>
            <a:r>
              <a:rPr lang="en-US" sz="2900" i="1" dirty="0"/>
              <a:t>-</a:t>
            </a:r>
            <a:r>
              <a:rPr lang="en-US" sz="2900" i="1" dirty="0" err="1"/>
              <a:t>db_list</a:t>
            </a:r>
            <a:r>
              <a:rPr lang="en-US" sz="2900" i="1" dirty="0"/>
              <a:t>=${</a:t>
            </a:r>
            <a:r>
              <a:rPr lang="en-US" sz="2900" i="1" dirty="0" err="1"/>
              <a:t>espressoDB_list</a:t>
            </a:r>
            <a:r>
              <a:rPr lang="en-US" sz="2900" i="1" dirty="0" smtClean="0"/>
              <a:t>}</a:t>
            </a:r>
          </a:p>
          <a:p>
            <a:pPr marL="0" indent="0">
              <a:buNone/>
            </a:pPr>
            <a:endParaRPr lang="en-US" dirty="0" smtClean="0"/>
          </a:p>
          <a:p>
            <a:pPr marL="0" indent="0">
              <a:buNone/>
            </a:pPr>
            <a:endParaRPr lang="en-US" dirty="0" smtClean="0"/>
          </a:p>
          <a:p>
            <a:pPr marL="0" indent="0">
              <a:buNone/>
            </a:pPr>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20</a:t>
            </a:fld>
            <a:endParaRPr lang="en-US"/>
          </a:p>
        </p:txBody>
      </p:sp>
      <p:sp>
        <p:nvSpPr>
          <p:cNvPr id="5" name="Content Placeholder 2"/>
          <p:cNvSpPr txBox="1">
            <a:spLocks/>
          </p:cNvSpPr>
          <p:nvPr/>
        </p:nvSpPr>
        <p:spPr>
          <a:xfrm>
            <a:off x="457200" y="3002479"/>
            <a:ext cx="8229600" cy="49566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p:txBody>
      </p:sp>
    </p:spTree>
    <p:extLst>
      <p:ext uri="{BB962C8B-B14F-4D97-AF65-F5344CB8AC3E}">
        <p14:creationId xmlns:p14="http://schemas.microsoft.com/office/powerpoint/2010/main" val="2275855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Yet More Commands…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GENERATE DATA</a:t>
            </a:r>
          </a:p>
          <a:p>
            <a:pPr marL="0" indent="0">
              <a:buNone/>
            </a:pPr>
            <a:r>
              <a:rPr lang="en-US" sz="2000" i="1" dirty="0"/>
              <a:t>$SCRIPT_DIR/dbus2_gen_event.py --</a:t>
            </a:r>
            <a:r>
              <a:rPr lang="en-US" sz="2000" i="1" dirty="0" err="1"/>
              <a:t>espresso_gen</a:t>
            </a:r>
            <a:r>
              <a:rPr lang="en-US" sz="2000" i="1" dirty="0"/>
              <a:t> </a:t>
            </a:r>
            <a:r>
              <a:rPr lang="en-US" sz="2000" i="1" dirty="0" smtClean="0"/>
              <a:t>--</a:t>
            </a:r>
            <a:r>
              <a:rPr lang="en-US" sz="2000" i="1" dirty="0" err="1" smtClean="0"/>
              <a:t>espresso_data_file</a:t>
            </a:r>
            <a:r>
              <a:rPr lang="en-US" sz="2000" i="1" dirty="0"/>
              <a:t>=${</a:t>
            </a:r>
            <a:r>
              <a:rPr lang="en-US" sz="2000" i="1" dirty="0" err="1"/>
              <a:t>data_file</a:t>
            </a:r>
            <a:r>
              <a:rPr lang="en-US" sz="2000" i="1" dirty="0"/>
              <a:t>} </a:t>
            </a:r>
            <a:r>
              <a:rPr lang="en-US" sz="2000" i="1" dirty="0" smtClean="0"/>
              <a:t>-</a:t>
            </a:r>
            <a:r>
              <a:rPr lang="en-US" sz="2000" i="1" dirty="0" err="1" smtClean="0"/>
              <a:t>espresso_db_name</a:t>
            </a:r>
            <a:r>
              <a:rPr lang="en-US" sz="2000" i="1" dirty="0"/>
              <a:t>=</a:t>
            </a:r>
            <a:r>
              <a:rPr lang="en-US" sz="2000" i="1" dirty="0" err="1" smtClean="0"/>
              <a:t>EspressoDB</a:t>
            </a:r>
            <a:r>
              <a:rPr lang="en-US" sz="2000" i="1" dirty="0" smtClean="0"/>
              <a:t> </a:t>
            </a:r>
          </a:p>
          <a:p>
            <a:pPr marL="0" indent="0">
              <a:buNone/>
            </a:pPr>
            <a:r>
              <a:rPr lang="en-US" sz="2000" i="1" dirty="0" smtClean="0"/>
              <a:t>-</a:t>
            </a:r>
            <a:r>
              <a:rPr lang="en-US" sz="2000" i="1" dirty="0"/>
              <a:t>-</a:t>
            </a:r>
            <a:r>
              <a:rPr lang="en-US" sz="2000" i="1" dirty="0" err="1"/>
              <a:t>espresso_table_name</a:t>
            </a:r>
            <a:r>
              <a:rPr lang="en-US" sz="2000" i="1" dirty="0"/>
              <a:t>=</a:t>
            </a:r>
            <a:r>
              <a:rPr lang="en-US" sz="2000" i="1" dirty="0" err="1"/>
              <a:t>IdNamePair</a:t>
            </a:r>
            <a:r>
              <a:rPr lang="en-US" sz="2000" i="1" dirty="0"/>
              <a:t> --</a:t>
            </a:r>
            <a:r>
              <a:rPr lang="en-US" sz="2000" i="1" dirty="0" err="1"/>
              <a:t>num_events</a:t>
            </a:r>
            <a:r>
              <a:rPr lang="en-US" sz="2000" i="1" dirty="0"/>
              <a:t>=100 --</a:t>
            </a:r>
            <a:r>
              <a:rPr lang="en-US" sz="2000" i="1" dirty="0" err="1"/>
              <a:t>event_per_sec</a:t>
            </a:r>
            <a:r>
              <a:rPr lang="en-US" sz="2000" i="1" dirty="0"/>
              <a:t>=</a:t>
            </a:r>
            <a:r>
              <a:rPr lang="en-US" sz="2000" i="1" dirty="0" smtClean="0"/>
              <a:t>100</a:t>
            </a:r>
          </a:p>
          <a:p>
            <a:pPr marL="0" indent="0">
              <a:buNone/>
            </a:pPr>
            <a:endParaRPr lang="en-US" dirty="0" smtClean="0"/>
          </a:p>
          <a:p>
            <a:pPr marL="0" indent="0">
              <a:buNone/>
            </a:pPr>
            <a:r>
              <a:rPr lang="en-US" dirty="0" smtClean="0"/>
              <a:t>VERIFY DATA</a:t>
            </a:r>
          </a:p>
          <a:p>
            <a:pPr marL="0" indent="0">
              <a:buNone/>
            </a:pPr>
            <a:r>
              <a:rPr lang="en-US" sz="2200" i="1" dirty="0"/>
              <a:t>$SCRIPT_DIR/dbus2_json_compare.py --</a:t>
            </a:r>
            <a:r>
              <a:rPr lang="en-US" sz="2200" i="1" dirty="0" err="1"/>
              <a:t>espresso_compare</a:t>
            </a:r>
            <a:r>
              <a:rPr lang="en-US" sz="2200" i="1" dirty="0"/>
              <a:t> --file1=${</a:t>
            </a:r>
            <a:r>
              <a:rPr lang="en-US" sz="2200" i="1" dirty="0" err="1"/>
              <a:t>relay_event_trace</a:t>
            </a:r>
            <a:r>
              <a:rPr lang="en-US" sz="2200" i="1" dirty="0"/>
              <a:t>} --file2=${consumer_1_log</a:t>
            </a:r>
            <a:r>
              <a:rPr lang="en-US" sz="2200" i="1" dirty="0" smtClean="0"/>
              <a:t>} -</a:t>
            </a:r>
            <a:r>
              <a:rPr lang="en-US" sz="2200" i="1" dirty="0"/>
              <a:t>-</a:t>
            </a:r>
            <a:r>
              <a:rPr lang="en-US" sz="2200" i="1" dirty="0" err="1"/>
              <a:t>db_list</a:t>
            </a:r>
            <a:r>
              <a:rPr lang="en-US" sz="2200" i="1" dirty="0"/>
              <a:t>=${</a:t>
            </a:r>
            <a:r>
              <a:rPr lang="en-US" sz="2200" i="1" dirty="0" err="1"/>
              <a:t>espressoDB_list</a:t>
            </a:r>
            <a:r>
              <a:rPr lang="en-US" sz="2200" i="1" dirty="0"/>
              <a:t>} --</a:t>
            </a:r>
            <a:r>
              <a:rPr lang="en-US" sz="2200" i="1" dirty="0" err="1"/>
              <a:t>db_range</a:t>
            </a:r>
            <a:r>
              <a:rPr lang="en-US" sz="2200" i="1" dirty="0"/>
              <a:t>=${</a:t>
            </a:r>
            <a:r>
              <a:rPr lang="en-US" sz="2200" i="1" dirty="0" err="1"/>
              <a:t>espressoDB_partitions</a:t>
            </a:r>
            <a:r>
              <a:rPr lang="en-US" sz="2200" i="1" dirty="0"/>
              <a:t>}</a:t>
            </a:r>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21</a:t>
            </a:fld>
            <a:endParaRPr lang="en-US"/>
          </a:p>
        </p:txBody>
      </p:sp>
    </p:spTree>
    <p:extLst>
      <p:ext uri="{BB962C8B-B14F-4D97-AF65-F5344CB8AC3E}">
        <p14:creationId xmlns:p14="http://schemas.microsoft.com/office/powerpoint/2010/main" val="3667701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Framework ( Summary)</a:t>
            </a:r>
            <a:endParaRPr lang="en-US" dirty="0"/>
          </a:p>
        </p:txBody>
      </p:sp>
      <p:sp>
        <p:nvSpPr>
          <p:cNvPr id="26" name="Rounded Rectangle 25"/>
          <p:cNvSpPr/>
          <p:nvPr/>
        </p:nvSpPr>
        <p:spPr>
          <a:xfrm>
            <a:off x="372104" y="1590260"/>
            <a:ext cx="2459827" cy="4702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Shell Script - </a:t>
            </a:r>
            <a:r>
              <a:rPr lang="en-US" dirty="0" err="1" smtClean="0"/>
              <a:t>Testcase</a:t>
            </a:r>
            <a:endParaRPr lang="en-US" dirty="0"/>
          </a:p>
        </p:txBody>
      </p:sp>
      <p:sp>
        <p:nvSpPr>
          <p:cNvPr id="29" name="Rounded Rectangle 28"/>
          <p:cNvSpPr/>
          <p:nvPr/>
        </p:nvSpPr>
        <p:spPr>
          <a:xfrm>
            <a:off x="3363183" y="1543789"/>
            <a:ext cx="2459827" cy="47029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Python Driver</a:t>
            </a:r>
            <a:endParaRPr lang="en-US" dirty="0"/>
          </a:p>
        </p:txBody>
      </p:sp>
      <p:sp>
        <p:nvSpPr>
          <p:cNvPr id="30" name="Rounded Rectangle 29"/>
          <p:cNvSpPr/>
          <p:nvPr/>
        </p:nvSpPr>
        <p:spPr>
          <a:xfrm>
            <a:off x="6343074" y="1559279"/>
            <a:ext cx="2459827" cy="47029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Java Code</a:t>
            </a:r>
            <a:endParaRPr lang="en-US" dirty="0"/>
          </a:p>
        </p:txBody>
      </p:sp>
      <p:sp>
        <p:nvSpPr>
          <p:cNvPr id="31" name="TextBox 30"/>
          <p:cNvSpPr txBox="1"/>
          <p:nvPr/>
        </p:nvSpPr>
        <p:spPr>
          <a:xfrm>
            <a:off x="413900" y="2481199"/>
            <a:ext cx="2285038" cy="369332"/>
          </a:xfrm>
          <a:prstGeom prst="rect">
            <a:avLst/>
          </a:prstGeom>
          <a:noFill/>
        </p:spPr>
        <p:txBody>
          <a:bodyPr wrap="none" rtlCol="0">
            <a:spAutoFit/>
          </a:bodyPr>
          <a:lstStyle/>
          <a:p>
            <a:pPr algn="ctr"/>
            <a:r>
              <a:rPr lang="en-US" dirty="0" smtClean="0"/>
              <a:t>ENVIRONMENT SETUP</a:t>
            </a:r>
            <a:endParaRPr lang="en-US" dirty="0"/>
          </a:p>
        </p:txBody>
      </p:sp>
      <p:sp>
        <p:nvSpPr>
          <p:cNvPr id="33" name="TextBox 32"/>
          <p:cNvSpPr txBox="1"/>
          <p:nvPr/>
        </p:nvSpPr>
        <p:spPr>
          <a:xfrm>
            <a:off x="947744" y="3357870"/>
            <a:ext cx="1069524" cy="369332"/>
          </a:xfrm>
          <a:prstGeom prst="rect">
            <a:avLst/>
          </a:prstGeom>
          <a:noFill/>
        </p:spPr>
        <p:txBody>
          <a:bodyPr wrap="none" rtlCol="0">
            <a:spAutoFit/>
          </a:bodyPr>
          <a:lstStyle/>
          <a:p>
            <a:pPr algn="ctr"/>
            <a:r>
              <a:rPr lang="en-US" dirty="0" smtClean="0"/>
              <a:t>CLEANUP</a:t>
            </a:r>
            <a:endParaRPr lang="en-US" dirty="0"/>
          </a:p>
        </p:txBody>
      </p:sp>
      <p:sp>
        <p:nvSpPr>
          <p:cNvPr id="34" name="TextBox 33"/>
          <p:cNvSpPr txBox="1"/>
          <p:nvPr/>
        </p:nvSpPr>
        <p:spPr>
          <a:xfrm>
            <a:off x="890966" y="4243175"/>
            <a:ext cx="1261884" cy="369332"/>
          </a:xfrm>
          <a:prstGeom prst="rect">
            <a:avLst/>
          </a:prstGeom>
          <a:noFill/>
        </p:spPr>
        <p:txBody>
          <a:bodyPr wrap="none" rtlCol="0">
            <a:spAutoFit/>
          </a:bodyPr>
          <a:lstStyle/>
          <a:p>
            <a:pPr algn="ctr"/>
            <a:r>
              <a:rPr lang="en-US" dirty="0" smtClean="0"/>
              <a:t>TEST LOGIC</a:t>
            </a:r>
            <a:endParaRPr lang="en-US" dirty="0"/>
          </a:p>
        </p:txBody>
      </p:sp>
      <p:sp>
        <p:nvSpPr>
          <p:cNvPr id="35" name="TextBox 34"/>
          <p:cNvSpPr txBox="1"/>
          <p:nvPr/>
        </p:nvSpPr>
        <p:spPr>
          <a:xfrm>
            <a:off x="997554" y="5173131"/>
            <a:ext cx="1133644" cy="369332"/>
          </a:xfrm>
          <a:prstGeom prst="rect">
            <a:avLst/>
          </a:prstGeom>
          <a:noFill/>
        </p:spPr>
        <p:txBody>
          <a:bodyPr wrap="none" rtlCol="0">
            <a:spAutoFit/>
          </a:bodyPr>
          <a:lstStyle/>
          <a:p>
            <a:pPr algn="ctr"/>
            <a:r>
              <a:rPr lang="en-US" dirty="0" smtClean="0"/>
              <a:t>PASS/FAIL</a:t>
            </a:r>
            <a:endParaRPr lang="en-US" dirty="0"/>
          </a:p>
        </p:txBody>
      </p:sp>
      <p:sp>
        <p:nvSpPr>
          <p:cNvPr id="36" name="TextBox 35"/>
          <p:cNvSpPr txBox="1"/>
          <p:nvPr/>
        </p:nvSpPr>
        <p:spPr>
          <a:xfrm>
            <a:off x="3507821" y="2205818"/>
            <a:ext cx="2159566" cy="369332"/>
          </a:xfrm>
          <a:prstGeom prst="rect">
            <a:avLst/>
          </a:prstGeom>
          <a:noFill/>
        </p:spPr>
        <p:txBody>
          <a:bodyPr wrap="none" rtlCol="0">
            <a:spAutoFit/>
          </a:bodyPr>
          <a:lstStyle/>
          <a:p>
            <a:pPr algn="ctr"/>
            <a:r>
              <a:rPr lang="en-US" dirty="0" smtClean="0"/>
              <a:t>Thread Management</a:t>
            </a:r>
            <a:endParaRPr lang="en-US" dirty="0"/>
          </a:p>
        </p:txBody>
      </p:sp>
      <p:sp>
        <p:nvSpPr>
          <p:cNvPr id="37" name="TextBox 36"/>
          <p:cNvSpPr txBox="1"/>
          <p:nvPr/>
        </p:nvSpPr>
        <p:spPr>
          <a:xfrm>
            <a:off x="3471535" y="2816242"/>
            <a:ext cx="2163310" cy="369332"/>
          </a:xfrm>
          <a:prstGeom prst="rect">
            <a:avLst/>
          </a:prstGeom>
          <a:noFill/>
        </p:spPr>
        <p:txBody>
          <a:bodyPr wrap="none" rtlCol="0">
            <a:spAutoFit/>
          </a:bodyPr>
          <a:lstStyle/>
          <a:p>
            <a:pPr algn="ctr"/>
            <a:r>
              <a:rPr lang="en-US" dirty="0" smtClean="0"/>
              <a:t>Command Dictionary</a:t>
            </a:r>
            <a:endParaRPr lang="en-US" dirty="0"/>
          </a:p>
        </p:txBody>
      </p:sp>
      <p:sp>
        <p:nvSpPr>
          <p:cNvPr id="38" name="TextBox 37"/>
          <p:cNvSpPr txBox="1"/>
          <p:nvPr/>
        </p:nvSpPr>
        <p:spPr>
          <a:xfrm>
            <a:off x="7139238" y="2507019"/>
            <a:ext cx="774571" cy="369332"/>
          </a:xfrm>
          <a:prstGeom prst="rect">
            <a:avLst/>
          </a:prstGeom>
          <a:noFill/>
        </p:spPr>
        <p:txBody>
          <a:bodyPr wrap="none" rtlCol="0">
            <a:spAutoFit/>
          </a:bodyPr>
          <a:lstStyle/>
          <a:p>
            <a:pPr algn="ctr"/>
            <a:r>
              <a:rPr lang="en-US" dirty="0" smtClean="0"/>
              <a:t>RELAY</a:t>
            </a:r>
            <a:endParaRPr lang="en-US" dirty="0"/>
          </a:p>
        </p:txBody>
      </p:sp>
      <p:sp>
        <p:nvSpPr>
          <p:cNvPr id="39" name="TextBox 38"/>
          <p:cNvSpPr txBox="1"/>
          <p:nvPr/>
        </p:nvSpPr>
        <p:spPr>
          <a:xfrm>
            <a:off x="6843960" y="3158772"/>
            <a:ext cx="1326004" cy="646331"/>
          </a:xfrm>
          <a:prstGeom prst="rect">
            <a:avLst/>
          </a:prstGeom>
          <a:noFill/>
        </p:spPr>
        <p:txBody>
          <a:bodyPr wrap="none" rtlCol="0">
            <a:spAutoFit/>
          </a:bodyPr>
          <a:lstStyle/>
          <a:p>
            <a:pPr algn="ctr"/>
            <a:r>
              <a:rPr lang="en-US" dirty="0" smtClean="0"/>
              <a:t>BOOTSTRAP</a:t>
            </a:r>
          </a:p>
          <a:p>
            <a:pPr algn="ctr"/>
            <a:r>
              <a:rPr lang="en-US" dirty="0" smtClean="0"/>
              <a:t>SERVER </a:t>
            </a:r>
            <a:endParaRPr lang="en-US" dirty="0"/>
          </a:p>
        </p:txBody>
      </p:sp>
      <p:sp>
        <p:nvSpPr>
          <p:cNvPr id="40" name="TextBox 39"/>
          <p:cNvSpPr txBox="1"/>
          <p:nvPr/>
        </p:nvSpPr>
        <p:spPr>
          <a:xfrm>
            <a:off x="6870416" y="4142980"/>
            <a:ext cx="1326004" cy="646331"/>
          </a:xfrm>
          <a:prstGeom prst="rect">
            <a:avLst/>
          </a:prstGeom>
          <a:noFill/>
        </p:spPr>
        <p:txBody>
          <a:bodyPr wrap="none" rtlCol="0">
            <a:spAutoFit/>
          </a:bodyPr>
          <a:lstStyle/>
          <a:p>
            <a:pPr algn="ctr"/>
            <a:r>
              <a:rPr lang="en-US" dirty="0" smtClean="0"/>
              <a:t>BOOTSTRAP</a:t>
            </a:r>
          </a:p>
          <a:p>
            <a:pPr algn="ctr"/>
            <a:r>
              <a:rPr lang="en-US" dirty="0" smtClean="0"/>
              <a:t>PRODUCER</a:t>
            </a:r>
            <a:endParaRPr lang="en-US" dirty="0"/>
          </a:p>
        </p:txBody>
      </p:sp>
      <p:sp>
        <p:nvSpPr>
          <p:cNvPr id="41" name="TextBox 40"/>
          <p:cNvSpPr txBox="1"/>
          <p:nvPr/>
        </p:nvSpPr>
        <p:spPr>
          <a:xfrm>
            <a:off x="7123745" y="5208819"/>
            <a:ext cx="838691" cy="369332"/>
          </a:xfrm>
          <a:prstGeom prst="rect">
            <a:avLst/>
          </a:prstGeom>
          <a:noFill/>
        </p:spPr>
        <p:txBody>
          <a:bodyPr wrap="none" rtlCol="0">
            <a:spAutoFit/>
          </a:bodyPr>
          <a:lstStyle/>
          <a:p>
            <a:pPr algn="ctr"/>
            <a:r>
              <a:rPr lang="en-US" dirty="0" smtClean="0"/>
              <a:t>CLIENT</a:t>
            </a:r>
            <a:endParaRPr lang="en-US" dirty="0"/>
          </a:p>
        </p:txBody>
      </p:sp>
      <p:sp>
        <p:nvSpPr>
          <p:cNvPr id="42" name="TextBox 41"/>
          <p:cNvSpPr txBox="1"/>
          <p:nvPr/>
        </p:nvSpPr>
        <p:spPr>
          <a:xfrm>
            <a:off x="3642485" y="3950598"/>
            <a:ext cx="1761032" cy="923330"/>
          </a:xfrm>
          <a:prstGeom prst="rect">
            <a:avLst/>
          </a:prstGeom>
          <a:noFill/>
        </p:spPr>
        <p:txBody>
          <a:bodyPr wrap="square" rtlCol="0">
            <a:spAutoFit/>
          </a:bodyPr>
          <a:lstStyle/>
          <a:p>
            <a:pPr algn="ctr"/>
            <a:r>
              <a:rPr lang="en-US" dirty="0" smtClean="0"/>
              <a:t>REST Command Builder / JSON Response Parser</a:t>
            </a:r>
            <a:endParaRPr lang="en-US" dirty="0"/>
          </a:p>
        </p:txBody>
      </p:sp>
      <p:sp>
        <p:nvSpPr>
          <p:cNvPr id="43" name="TextBox 42"/>
          <p:cNvSpPr txBox="1"/>
          <p:nvPr/>
        </p:nvSpPr>
        <p:spPr>
          <a:xfrm>
            <a:off x="3253669" y="5037378"/>
            <a:ext cx="2684599" cy="646331"/>
          </a:xfrm>
          <a:prstGeom prst="rect">
            <a:avLst/>
          </a:prstGeom>
          <a:noFill/>
        </p:spPr>
        <p:txBody>
          <a:bodyPr wrap="none" rtlCol="0">
            <a:spAutoFit/>
          </a:bodyPr>
          <a:lstStyle/>
          <a:p>
            <a:pPr algn="ctr"/>
            <a:r>
              <a:rPr lang="en-US" dirty="0" smtClean="0"/>
              <a:t>Data Generator/Validation</a:t>
            </a:r>
          </a:p>
          <a:p>
            <a:pPr algn="ctr"/>
            <a:r>
              <a:rPr lang="en-US" dirty="0" smtClean="0"/>
              <a:t>Logic</a:t>
            </a:r>
            <a:endParaRPr lang="en-US" dirty="0"/>
          </a:p>
        </p:txBody>
      </p:sp>
      <p:sp>
        <p:nvSpPr>
          <p:cNvPr id="44" name="TextBox 43"/>
          <p:cNvSpPr txBox="1"/>
          <p:nvPr/>
        </p:nvSpPr>
        <p:spPr>
          <a:xfrm>
            <a:off x="3808280" y="3375041"/>
            <a:ext cx="1479892" cy="369332"/>
          </a:xfrm>
          <a:prstGeom prst="rect">
            <a:avLst/>
          </a:prstGeom>
          <a:noFill/>
        </p:spPr>
        <p:txBody>
          <a:bodyPr wrap="none" rtlCol="0">
            <a:spAutoFit/>
          </a:bodyPr>
          <a:lstStyle/>
          <a:p>
            <a:pPr algn="ctr"/>
            <a:r>
              <a:rPr lang="en-US" dirty="0" smtClean="0"/>
              <a:t>Option Parser</a:t>
            </a:r>
            <a:endParaRPr lang="en-US" dirty="0"/>
          </a:p>
        </p:txBody>
      </p:sp>
      <p:sp>
        <p:nvSpPr>
          <p:cNvPr id="19" name="TextBox 18"/>
          <p:cNvSpPr txBox="1"/>
          <p:nvPr/>
        </p:nvSpPr>
        <p:spPr>
          <a:xfrm>
            <a:off x="3641995" y="5683709"/>
            <a:ext cx="1826141" cy="369332"/>
          </a:xfrm>
          <a:prstGeom prst="rect">
            <a:avLst/>
          </a:prstGeom>
          <a:noFill/>
        </p:spPr>
        <p:txBody>
          <a:bodyPr wrap="none" rtlCol="0">
            <a:spAutoFit/>
          </a:bodyPr>
          <a:lstStyle/>
          <a:p>
            <a:pPr algn="ctr"/>
            <a:r>
              <a:rPr lang="en-US" dirty="0" smtClean="0"/>
              <a:t>Log Management</a:t>
            </a:r>
            <a:endParaRPr lang="en-US" dirty="0"/>
          </a:p>
        </p:txBody>
      </p:sp>
      <p:sp>
        <p:nvSpPr>
          <p:cNvPr id="3" name="Slide Number Placeholder 2"/>
          <p:cNvSpPr>
            <a:spLocks noGrp="1"/>
          </p:cNvSpPr>
          <p:nvPr>
            <p:ph type="sldNum" sz="quarter" idx="12"/>
          </p:nvPr>
        </p:nvSpPr>
        <p:spPr/>
        <p:txBody>
          <a:bodyPr/>
          <a:lstStyle/>
          <a:p>
            <a:fld id="{8D43286B-CED7-F442-A2B3-ECABB10C2271}" type="slidenum">
              <a:rPr lang="en-US" smtClean="0"/>
              <a:t>22</a:t>
            </a:fld>
            <a:endParaRPr lang="en-US"/>
          </a:p>
        </p:txBody>
      </p:sp>
    </p:spTree>
    <p:extLst>
      <p:ext uri="{BB962C8B-B14F-4D97-AF65-F5344CB8AC3E}">
        <p14:creationId xmlns:p14="http://schemas.microsoft.com/office/powerpoint/2010/main" val="3810087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p:bldP spid="36" grpId="0"/>
      <p:bldP spid="37" grpId="0"/>
      <p:bldP spid="38" grpId="0"/>
      <p:bldP spid="39" grpId="0"/>
      <p:bldP spid="40" grpId="0"/>
      <p:bldP spid="41" grpId="0"/>
      <p:bldP spid="42" grpId="0"/>
      <p:bldP spid="43" grpId="0"/>
      <p:bldP spid="44"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Rapid </a:t>
            </a:r>
            <a:r>
              <a:rPr lang="en-US" dirty="0" err="1" smtClean="0"/>
              <a:t>Testcase</a:t>
            </a:r>
            <a:r>
              <a:rPr lang="en-US" dirty="0" smtClean="0"/>
              <a:t> Development</a:t>
            </a:r>
          </a:p>
          <a:p>
            <a:r>
              <a:rPr lang="en-US" dirty="0" smtClean="0"/>
              <a:t>Manage Multiple Processes/Services</a:t>
            </a:r>
          </a:p>
          <a:p>
            <a:r>
              <a:rPr lang="en-US" dirty="0"/>
              <a:t>Readable </a:t>
            </a:r>
            <a:r>
              <a:rPr lang="en-US" dirty="0" err="1" smtClean="0"/>
              <a:t>testcases</a:t>
            </a:r>
            <a:endParaRPr lang="en-US" dirty="0" smtClean="0"/>
          </a:p>
          <a:p>
            <a:r>
              <a:rPr lang="en-US" dirty="0" smtClean="0"/>
              <a:t>Full advantage of UNIX commands</a:t>
            </a:r>
          </a:p>
          <a:p>
            <a:r>
              <a:rPr lang="en-US" dirty="0" smtClean="0"/>
              <a:t>Very easy to modify for debugging</a:t>
            </a:r>
          </a:p>
          <a:p>
            <a:r>
              <a:rPr lang="en-US" dirty="0" smtClean="0"/>
              <a:t>Easy to extend for CHO &amp; Performance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23</a:t>
            </a:fld>
            <a:endParaRPr lang="en-US"/>
          </a:p>
        </p:txBody>
      </p:sp>
    </p:spTree>
    <p:extLst>
      <p:ext uri="{BB962C8B-B14F-4D97-AF65-F5344CB8AC3E}">
        <p14:creationId xmlns:p14="http://schemas.microsoft.com/office/powerpoint/2010/main" val="1748970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Cannot test all the permutations of </a:t>
            </a:r>
            <a:r>
              <a:rPr lang="en-US" dirty="0" err="1" smtClean="0"/>
              <a:t>configs</a:t>
            </a:r>
            <a:r>
              <a:rPr lang="en-US" dirty="0" smtClean="0"/>
              <a:t> of various components</a:t>
            </a:r>
          </a:p>
          <a:p>
            <a:r>
              <a:rPr lang="en-US" dirty="0" smtClean="0"/>
              <a:t>Limited Fault Injection</a:t>
            </a:r>
          </a:p>
          <a:p>
            <a:r>
              <a:rPr lang="en-US" dirty="0" smtClean="0"/>
              <a:t>Does not catch very rare hard to find bugs</a:t>
            </a:r>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24</a:t>
            </a:fld>
            <a:endParaRPr lang="en-US"/>
          </a:p>
        </p:txBody>
      </p:sp>
    </p:spTree>
    <p:extLst>
      <p:ext uri="{BB962C8B-B14F-4D97-AF65-F5344CB8AC3E}">
        <p14:creationId xmlns:p14="http://schemas.microsoft.com/office/powerpoint/2010/main" val="862881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04800" y="1271588"/>
            <a:ext cx="8486775"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Wingdings" charset="0"/>
              <a:buChar char="§"/>
            </a:pPr>
            <a:r>
              <a:rPr lang="en-US" altLang="ja-JP" sz="2400" b="0" dirty="0" smtClean="0"/>
              <a:t>Automated </a:t>
            </a:r>
            <a:r>
              <a:rPr lang="en-US" altLang="ja-JP" sz="2400" b="0" dirty="0"/>
              <a:t>remote execution</a:t>
            </a:r>
          </a:p>
          <a:p>
            <a:pPr marL="457200" indent="-457200">
              <a:spcBef>
                <a:spcPct val="20000"/>
              </a:spcBef>
              <a:buFont typeface="Wingdings" charset="0"/>
              <a:buChar char="§"/>
            </a:pPr>
            <a:r>
              <a:rPr lang="en-US" altLang="ja-JP" sz="2400" dirty="0" smtClean="0"/>
              <a:t>Crash Monkey</a:t>
            </a:r>
          </a:p>
          <a:p>
            <a:pPr marL="457200" indent="-457200">
              <a:spcBef>
                <a:spcPct val="20000"/>
              </a:spcBef>
              <a:buFont typeface="Wingdings" charset="0"/>
              <a:buChar char="§"/>
            </a:pPr>
            <a:r>
              <a:rPr lang="en-US" altLang="ja-JP" sz="2400" dirty="0" smtClean="0"/>
              <a:t>Network Failure Simulator</a:t>
            </a:r>
          </a:p>
          <a:p>
            <a:pPr marL="457200" indent="-457200">
              <a:spcBef>
                <a:spcPct val="20000"/>
              </a:spcBef>
              <a:buFont typeface="Wingdings" charset="0"/>
              <a:buChar char="§"/>
            </a:pPr>
            <a:r>
              <a:rPr lang="en-US" altLang="ja-JP" sz="2400" dirty="0" smtClean="0"/>
              <a:t>Failure </a:t>
            </a:r>
            <a:r>
              <a:rPr lang="en-US" altLang="ja-JP" sz="2400" dirty="0"/>
              <a:t>injection</a:t>
            </a:r>
          </a:p>
          <a:p>
            <a:pPr marL="457200" indent="-457200">
              <a:spcBef>
                <a:spcPct val="20000"/>
              </a:spcBef>
              <a:buFont typeface="Wingdings" charset="0"/>
              <a:buChar char="§"/>
            </a:pPr>
            <a:r>
              <a:rPr lang="en-US" altLang="ja-JP" sz="2400" dirty="0" smtClean="0"/>
              <a:t>API Testing</a:t>
            </a:r>
            <a:endParaRPr lang="en-US" altLang="ja-JP" sz="2400" b="0" dirty="0" smtClean="0"/>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en-US" altLang="ja-JP" sz="2400" b="0" dirty="0"/>
          </a:p>
          <a:p>
            <a:pPr marL="457200" indent="-457200">
              <a:spcBef>
                <a:spcPct val="20000"/>
              </a:spcBef>
              <a:buFont typeface="Wingdings" charset="0"/>
              <a:buChar char="§"/>
            </a:pPr>
            <a:endParaRPr lang="ja-JP" altLang="en-US" sz="2400" b="0" dirty="0"/>
          </a:p>
        </p:txBody>
      </p:sp>
      <p:sp>
        <p:nvSpPr>
          <p:cNvPr id="24579" name="Rectangle 5"/>
          <p:cNvSpPr>
            <a:spLocks noGrp="1" noChangeArrowheads="1"/>
          </p:cNvSpPr>
          <p:nvPr>
            <p:ph type="title" idx="4294967295"/>
          </p:nvPr>
        </p:nvSpPr>
        <p:spPr>
          <a:xfrm>
            <a:off x="315913" y="334963"/>
            <a:ext cx="7277100" cy="563562"/>
          </a:xfrm>
        </p:spPr>
        <p:txBody>
          <a:bodyPr>
            <a:normAutofit fontScale="90000"/>
          </a:bodyPr>
          <a:lstStyle/>
          <a:p>
            <a:r>
              <a:rPr lang="en-US" altLang="ja-JP">
                <a:ea typeface="ＭＳ Ｐゴシック" charset="0"/>
                <a:cs typeface="ＭＳ Ｐゴシック" charset="0"/>
              </a:rPr>
              <a:t>Future extension </a:t>
            </a:r>
          </a:p>
        </p:txBody>
      </p:sp>
      <p:sp>
        <p:nvSpPr>
          <p:cNvPr id="2" name="Slide Number Placeholder 1"/>
          <p:cNvSpPr>
            <a:spLocks noGrp="1"/>
          </p:cNvSpPr>
          <p:nvPr>
            <p:ph type="sldNum" sz="quarter" idx="12"/>
          </p:nvPr>
        </p:nvSpPr>
        <p:spPr/>
        <p:txBody>
          <a:bodyPr/>
          <a:lstStyle/>
          <a:p>
            <a:fld id="{8D43286B-CED7-F442-A2B3-ECABB10C2271}" type="slidenum">
              <a:rPr lang="en-US" smtClean="0"/>
              <a:t>25</a:t>
            </a:fld>
            <a:endParaRPr lang="en-US"/>
          </a:p>
        </p:txBody>
      </p:sp>
    </p:spTree>
    <p:extLst>
      <p:ext uri="{BB962C8B-B14F-4D97-AF65-F5344CB8AC3E}">
        <p14:creationId xmlns:p14="http://schemas.microsoft.com/office/powerpoint/2010/main" val="3881073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Testplans</a:t>
            </a:r>
          </a:p>
          <a:p>
            <a:r>
              <a:rPr lang="en-US" dirty="0" smtClean="0">
                <a:hlinkClick r:id="rId2"/>
              </a:rPr>
              <a:t>https</a:t>
            </a:r>
            <a:r>
              <a:rPr lang="en-US" dirty="0">
                <a:hlinkClick r:id="rId2"/>
              </a:rPr>
              <a:t>://iwww.corp.linkedin.com/wiki/cf/display/ENGS/5.3+</a:t>
            </a:r>
            <a:r>
              <a:rPr lang="en-US" dirty="0" smtClean="0">
                <a:hlinkClick r:id="rId2"/>
              </a:rPr>
              <a:t>Testplan</a:t>
            </a:r>
            <a:endParaRPr lang="en-US" dirty="0" smtClean="0"/>
          </a:p>
          <a:p>
            <a:r>
              <a:rPr lang="en-US" dirty="0">
                <a:hlinkClick r:id="rId3"/>
              </a:rPr>
              <a:t>https://iwww.corp.linkedin.com/wiki/cf/pages/viewpage.action?pageId=</a:t>
            </a:r>
            <a:r>
              <a:rPr lang="en-US" dirty="0" smtClean="0">
                <a:hlinkClick r:id="rId3"/>
              </a:rPr>
              <a:t>46460263</a:t>
            </a:r>
            <a:endParaRPr lang="en-US" dirty="0" smtClean="0"/>
          </a:p>
          <a:p>
            <a:r>
              <a:rPr lang="en-US" dirty="0" err="1" smtClean="0"/>
              <a:t>Databus</a:t>
            </a:r>
            <a:r>
              <a:rPr lang="en-US" dirty="0" smtClean="0"/>
              <a:t> Repository</a:t>
            </a:r>
          </a:p>
          <a:p>
            <a:endParaRPr lang="en-US" dirty="0"/>
          </a:p>
          <a:p>
            <a:r>
              <a:rPr lang="en-US" dirty="0" smtClean="0"/>
              <a:t>Path to integration tests</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8D43286B-CED7-F442-A2B3-ECABB10C2271}" type="slidenum">
              <a:rPr lang="en-US" smtClean="0"/>
              <a:t>26</a:t>
            </a:fld>
            <a:endParaRPr lang="en-US"/>
          </a:p>
        </p:txBody>
      </p:sp>
    </p:spTree>
    <p:extLst>
      <p:ext uri="{BB962C8B-B14F-4D97-AF65-F5344CB8AC3E}">
        <p14:creationId xmlns:p14="http://schemas.microsoft.com/office/powerpoint/2010/main" val="220858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D43286B-CED7-F442-A2B3-ECABB10C2271}" type="slidenum">
              <a:rPr lang="en-US" smtClean="0"/>
              <a:t>27</a:t>
            </a:fld>
            <a:endParaRPr lang="en-US"/>
          </a:p>
        </p:txBody>
      </p:sp>
    </p:spTree>
    <p:extLst>
      <p:ext uri="{BB962C8B-B14F-4D97-AF65-F5344CB8AC3E}">
        <p14:creationId xmlns:p14="http://schemas.microsoft.com/office/powerpoint/2010/main" val="78145544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 Arrow 42"/>
          <p:cNvSpPr/>
          <p:nvPr/>
        </p:nvSpPr>
        <p:spPr>
          <a:xfrm>
            <a:off x="6131454" y="2710847"/>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557485" y="2710847"/>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705423" y="2710847"/>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279392" y="2710847"/>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 Cases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28</a:t>
            </a:fld>
            <a:endParaRPr lang="en-US" dirty="0"/>
          </a:p>
        </p:txBody>
      </p:sp>
      <p:sp>
        <p:nvSpPr>
          <p:cNvPr id="7" name="Can 6"/>
          <p:cNvSpPr/>
          <p:nvPr/>
        </p:nvSpPr>
        <p:spPr>
          <a:xfrm>
            <a:off x="484221" y="3178563"/>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416024" y="3470697"/>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grpSp>
        <p:nvGrpSpPr>
          <p:cNvPr id="26" name="Group 25"/>
          <p:cNvGrpSpPr/>
          <p:nvPr/>
        </p:nvGrpSpPr>
        <p:grpSpPr>
          <a:xfrm>
            <a:off x="2416024" y="1806660"/>
            <a:ext cx="1732647"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MemCache</a:t>
              </a:r>
              <a:r>
                <a:rPr lang="en-US" dirty="0" smtClean="0"/>
                <a:t> Invalidates</a:t>
              </a:r>
            </a:p>
          </p:txBody>
        </p:sp>
      </p:grpSp>
      <p:grpSp>
        <p:nvGrpSpPr>
          <p:cNvPr id="28" name="Group 27"/>
          <p:cNvGrpSpPr/>
          <p:nvPr/>
        </p:nvGrpSpPr>
        <p:grpSpPr>
          <a:xfrm>
            <a:off x="4219427" y="1822150"/>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295953" y="3211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484310" y="2957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645458" y="1822150"/>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071489" y="1822150"/>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715132" y="2209507"/>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extLst>
      <p:ext uri="{BB962C8B-B14F-4D97-AF65-F5344CB8AC3E}">
        <p14:creationId xmlns:p14="http://schemas.microsoft.com/office/powerpoint/2010/main" val="23843235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1201888" y="334963"/>
            <a:ext cx="7277100" cy="563562"/>
          </a:xfrm>
        </p:spPr>
        <p:txBody>
          <a:bodyPr>
            <a:normAutofit fontScale="90000"/>
          </a:bodyPr>
          <a:lstStyle/>
          <a:p>
            <a:r>
              <a:rPr lang="en-US" altLang="ja-JP" dirty="0">
                <a:ea typeface="ＭＳ Ｐゴシック" charset="0"/>
                <a:cs typeface="ＭＳ Ｐゴシック" charset="0"/>
              </a:rPr>
              <a:t>Test driver calls </a:t>
            </a:r>
          </a:p>
        </p:txBody>
      </p:sp>
      <p:pic>
        <p:nvPicPr>
          <p:cNvPr id="16387" name="Picture 3" descr="start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392238"/>
            <a:ext cx="8823325"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D43286B-CED7-F442-A2B3-ECABB10C2271}" type="slidenum">
              <a:rPr lang="en-US" smtClean="0"/>
              <a:t>29</a:t>
            </a:fld>
            <a:endParaRPr lang="en-US"/>
          </a:p>
        </p:txBody>
      </p:sp>
    </p:spTree>
    <p:extLst>
      <p:ext uri="{BB962C8B-B14F-4D97-AF65-F5344CB8AC3E}">
        <p14:creationId xmlns:p14="http://schemas.microsoft.com/office/powerpoint/2010/main" val="2441297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0140"/>
          </a:xfrm>
        </p:spPr>
        <p:txBody>
          <a:bodyPr/>
          <a:lstStyle/>
          <a:p>
            <a:r>
              <a:rPr lang="en-US" dirty="0" smtClean="0"/>
              <a:t>PART I</a:t>
            </a:r>
            <a:br>
              <a:rPr lang="en-US" dirty="0" smtClean="0"/>
            </a:br>
            <a:r>
              <a:rPr lang="en-US" dirty="0" smtClean="0"/>
              <a:t>DATABUS OVERVIEW &amp; ARCHITECTURE</a:t>
            </a:r>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3</a:t>
            </a:fld>
            <a:endParaRPr lang="en-US"/>
          </a:p>
        </p:txBody>
      </p:sp>
    </p:spTree>
    <p:extLst>
      <p:ext uri="{BB962C8B-B14F-4D97-AF65-F5344CB8AC3E}">
        <p14:creationId xmlns:p14="http://schemas.microsoft.com/office/powerpoint/2010/main" val="37594514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idx="4294967295"/>
          </p:nvPr>
        </p:nvSpPr>
        <p:spPr>
          <a:xfrm>
            <a:off x="315913" y="334963"/>
            <a:ext cx="7277100" cy="563562"/>
          </a:xfrm>
        </p:spPr>
        <p:txBody>
          <a:bodyPr>
            <a:normAutofit fontScale="90000"/>
          </a:bodyPr>
          <a:lstStyle/>
          <a:p>
            <a:r>
              <a:rPr lang="en-US" altLang="ja-JP">
                <a:ea typeface="ＭＳ Ｐゴシック" charset="0"/>
                <a:cs typeface="ＭＳ Ｐゴシック" charset="0"/>
              </a:rPr>
              <a:t>Test driver calls cont</a:t>
            </a:r>
          </a:p>
        </p:txBody>
      </p:sp>
      <p:pic>
        <p:nvPicPr>
          <p:cNvPr id="17411" name="Picture 4" descr="start2.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97000"/>
            <a:ext cx="9144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D43286B-CED7-F442-A2B3-ECABB10C2271}" type="slidenum">
              <a:rPr lang="en-US" smtClean="0"/>
              <a:t>30</a:t>
            </a:fld>
            <a:endParaRPr lang="en-US"/>
          </a:p>
        </p:txBody>
      </p:sp>
    </p:spTree>
    <p:extLst>
      <p:ext uri="{BB962C8B-B14F-4D97-AF65-F5344CB8AC3E}">
        <p14:creationId xmlns:p14="http://schemas.microsoft.com/office/powerpoint/2010/main" val="124364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idx="4294967295"/>
          </p:nvPr>
        </p:nvSpPr>
        <p:spPr>
          <a:xfrm>
            <a:off x="315913" y="334963"/>
            <a:ext cx="7277100" cy="563562"/>
          </a:xfrm>
        </p:spPr>
        <p:txBody>
          <a:bodyPr>
            <a:normAutofit fontScale="90000"/>
          </a:bodyPr>
          <a:lstStyle/>
          <a:p>
            <a:r>
              <a:rPr lang="en-US" altLang="ja-JP">
                <a:ea typeface="ＭＳ Ｐゴシック" charset="0"/>
                <a:cs typeface="ＭＳ Ｐゴシック" charset="0"/>
              </a:rPr>
              <a:t>Generator calls</a:t>
            </a:r>
          </a:p>
        </p:txBody>
      </p:sp>
      <p:pic>
        <p:nvPicPr>
          <p:cNvPr id="18435" name="Picture 3" descr="gen.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20888"/>
            <a:ext cx="91440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D43286B-CED7-F442-A2B3-ECABB10C2271}" type="slidenum">
              <a:rPr lang="en-US" smtClean="0"/>
              <a:t>31</a:t>
            </a:fld>
            <a:endParaRPr lang="en-US"/>
          </a:p>
        </p:txBody>
      </p:sp>
    </p:spTree>
    <p:extLst>
      <p:ext uri="{BB962C8B-B14F-4D97-AF65-F5344CB8AC3E}">
        <p14:creationId xmlns:p14="http://schemas.microsoft.com/office/powerpoint/2010/main" val="213344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idx="4294967295"/>
          </p:nvPr>
        </p:nvSpPr>
        <p:spPr>
          <a:xfrm>
            <a:off x="315913" y="334963"/>
            <a:ext cx="7277100" cy="563562"/>
          </a:xfrm>
        </p:spPr>
        <p:txBody>
          <a:bodyPr>
            <a:normAutofit fontScale="90000"/>
          </a:bodyPr>
          <a:lstStyle/>
          <a:p>
            <a:r>
              <a:rPr lang="en-US" altLang="ja-JP">
                <a:ea typeface="ＭＳ Ｐゴシック" charset="0"/>
                <a:cs typeface="ＭＳ Ｐゴシック" charset="0"/>
              </a:rPr>
              <a:t>Comparison calls</a:t>
            </a:r>
          </a:p>
        </p:txBody>
      </p:sp>
      <p:pic>
        <p:nvPicPr>
          <p:cNvPr id="19459" name="Picture 4" descr="compar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84324"/>
            <a:ext cx="9144000" cy="194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D43286B-CED7-F442-A2B3-ECABB10C2271}" type="slidenum">
              <a:rPr lang="en-US" smtClean="0"/>
              <a:t>32</a:t>
            </a:fld>
            <a:endParaRPr lang="en-US"/>
          </a:p>
        </p:txBody>
      </p:sp>
    </p:spTree>
    <p:extLst>
      <p:ext uri="{BB962C8B-B14F-4D97-AF65-F5344CB8AC3E}">
        <p14:creationId xmlns:p14="http://schemas.microsoft.com/office/powerpoint/2010/main" val="35189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6029"/>
          </a:xfrm>
        </p:spPr>
        <p:txBody>
          <a:bodyPr/>
          <a:lstStyle/>
          <a:p>
            <a:r>
              <a:rPr lang="en-US" dirty="0" smtClean="0"/>
              <a:t>Release Process</a:t>
            </a:r>
            <a:endParaRPr lang="en-US" dirty="0"/>
          </a:p>
        </p:txBody>
      </p:sp>
      <p:pic>
        <p:nvPicPr>
          <p:cNvPr id="5" name="Picture 4"/>
          <p:cNvPicPr>
            <a:picLocks noChangeAspect="1"/>
          </p:cNvPicPr>
          <p:nvPr/>
        </p:nvPicPr>
        <p:blipFill>
          <a:blip r:embed="rId2"/>
          <a:stretch>
            <a:fillRect/>
          </a:stretch>
        </p:blipFill>
        <p:spPr>
          <a:xfrm>
            <a:off x="922868" y="1298222"/>
            <a:ext cx="6951132" cy="4995640"/>
          </a:xfrm>
          <a:prstGeom prst="rect">
            <a:avLst/>
          </a:prstGeom>
        </p:spPr>
      </p:pic>
      <p:sp>
        <p:nvSpPr>
          <p:cNvPr id="3" name="Slide Number Placeholder 2"/>
          <p:cNvSpPr>
            <a:spLocks noGrp="1"/>
          </p:cNvSpPr>
          <p:nvPr>
            <p:ph type="sldNum" sz="quarter" idx="12"/>
          </p:nvPr>
        </p:nvSpPr>
        <p:spPr/>
        <p:txBody>
          <a:bodyPr/>
          <a:lstStyle/>
          <a:p>
            <a:fld id="{8D43286B-CED7-F442-A2B3-ECABB10C2271}" type="slidenum">
              <a:rPr lang="en-US" smtClean="0"/>
              <a:t>33</a:t>
            </a:fld>
            <a:endParaRPr lang="en-US"/>
          </a:p>
        </p:txBody>
      </p:sp>
    </p:spTree>
    <p:extLst>
      <p:ext uri="{BB962C8B-B14F-4D97-AF65-F5344CB8AC3E}">
        <p14:creationId xmlns:p14="http://schemas.microsoft.com/office/powerpoint/2010/main" val="14381571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a:t>
            </a:r>
            <a:r>
              <a:rPr lang="en-US" dirty="0" err="1" smtClean="0"/>
              <a:t>Databus</a:t>
            </a:r>
            <a:r>
              <a:rPr lang="en-US" dirty="0" smtClean="0"/>
              <a:t> Run?</a:t>
            </a:r>
            <a:endParaRPr lang="en-US" dirty="0"/>
          </a:p>
        </p:txBody>
      </p:sp>
      <p:sp>
        <p:nvSpPr>
          <p:cNvPr id="3" name="Content Placeholder 2"/>
          <p:cNvSpPr>
            <a:spLocks noGrp="1"/>
          </p:cNvSpPr>
          <p:nvPr>
            <p:ph idx="1"/>
          </p:nvPr>
        </p:nvSpPr>
        <p:spPr/>
        <p:txBody>
          <a:bodyPr/>
          <a:lstStyle/>
          <a:p>
            <a:r>
              <a:rPr lang="en-US" dirty="0" smtClean="0"/>
              <a:t>EI ( v2 – 4 machines, v1 </a:t>
            </a:r>
            <a:r>
              <a:rPr lang="en-US" dirty="0" err="1" smtClean="0"/>
              <a:t>appx</a:t>
            </a:r>
            <a:r>
              <a:rPr lang="en-US" dirty="0" smtClean="0"/>
              <a:t> 10 )</a:t>
            </a:r>
          </a:p>
          <a:p>
            <a:r>
              <a:rPr lang="en-US" dirty="0" smtClean="0"/>
              <a:t>Staging Beta (  v2 – 6 machines, v1 </a:t>
            </a:r>
            <a:r>
              <a:rPr lang="en-US" dirty="0" err="1" smtClean="0"/>
              <a:t>appx</a:t>
            </a:r>
            <a:r>
              <a:rPr lang="en-US" dirty="0" smtClean="0"/>
              <a:t> 10 )</a:t>
            </a:r>
          </a:p>
          <a:p>
            <a:r>
              <a:rPr lang="en-US" dirty="0" smtClean="0"/>
              <a:t>Staging Alpha ( Phasing out )</a:t>
            </a:r>
          </a:p>
          <a:p>
            <a:r>
              <a:rPr lang="en-US" dirty="0" smtClean="0"/>
              <a:t>Production (</a:t>
            </a:r>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34</a:t>
            </a:fld>
            <a:endParaRPr lang="en-US"/>
          </a:p>
        </p:txBody>
      </p:sp>
    </p:spTree>
    <p:extLst>
      <p:ext uri="{BB962C8B-B14F-4D97-AF65-F5344CB8AC3E}">
        <p14:creationId xmlns:p14="http://schemas.microsoft.com/office/powerpoint/2010/main" val="3054748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at LinkedIn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Overall 60+ Services use </a:t>
            </a:r>
            <a:r>
              <a:rPr lang="en-US" dirty="0" err="1" smtClean="0"/>
              <a:t>Databus</a:t>
            </a:r>
            <a:r>
              <a:rPr lang="en-US" dirty="0" smtClean="0"/>
              <a:t> at </a:t>
            </a:r>
            <a:r>
              <a:rPr lang="en-US" dirty="0" err="1" smtClean="0"/>
              <a:t>LinkedIN</a:t>
            </a:r>
            <a:endParaRPr lang="en-US" dirty="0" smtClean="0"/>
          </a:p>
          <a:p>
            <a:pPr marL="0" indent="0">
              <a:buNone/>
            </a:pPr>
            <a:endParaRPr lang="en-US" dirty="0" smtClean="0"/>
          </a:p>
          <a:p>
            <a:r>
              <a:rPr lang="en-US" dirty="0" smtClean="0"/>
              <a:t>Team Money</a:t>
            </a:r>
          </a:p>
          <a:p>
            <a:pPr lvl="1"/>
            <a:r>
              <a:rPr lang="en-US" dirty="0" err="1" smtClean="0"/>
              <a:t>BizFollow</a:t>
            </a:r>
            <a:r>
              <a:rPr lang="en-US" dirty="0" smtClean="0"/>
              <a:t>, </a:t>
            </a:r>
            <a:r>
              <a:rPr lang="en-US" dirty="0" err="1" smtClean="0"/>
              <a:t>BizProfile</a:t>
            </a:r>
            <a:r>
              <a:rPr lang="en-US" dirty="0" smtClean="0"/>
              <a:t>, Ads, CAP ( Corporate accounts portal), Jobs/Talent Match</a:t>
            </a:r>
          </a:p>
          <a:p>
            <a:r>
              <a:rPr lang="en-US" dirty="0" smtClean="0"/>
              <a:t>Core</a:t>
            </a:r>
          </a:p>
          <a:p>
            <a:pPr lvl="1"/>
            <a:r>
              <a:rPr lang="en-US" dirty="0" smtClean="0"/>
              <a:t>Member2, Profile, Public Profile, EOS ( Email Ownership Service), Targeting, Member Recommendations, Member Picture, Customer Service Portal</a:t>
            </a:r>
          </a:p>
          <a:p>
            <a:r>
              <a:rPr lang="en-US" dirty="0" smtClean="0"/>
              <a:t>CNC</a:t>
            </a:r>
          </a:p>
          <a:p>
            <a:pPr lvl="1"/>
            <a:r>
              <a:rPr lang="en-US" dirty="0" err="1" smtClean="0"/>
              <a:t>Anet</a:t>
            </a:r>
            <a:r>
              <a:rPr lang="en-US" dirty="0" smtClean="0"/>
              <a:t>, NUS, Forums, Twitter Integration, AYN (Ask Your Network)</a:t>
            </a:r>
          </a:p>
          <a:p>
            <a:r>
              <a:rPr lang="en-US" dirty="0" smtClean="0"/>
              <a:t>Security</a:t>
            </a:r>
            <a:endParaRPr lang="en-US" dirty="0" smtClean="0"/>
          </a:p>
          <a:p>
            <a:pPr lvl="1"/>
            <a:r>
              <a:rPr lang="en-US" dirty="0" err="1" smtClean="0"/>
              <a:t>Auth</a:t>
            </a:r>
            <a:endParaRPr lang="en-US" dirty="0" smtClean="0"/>
          </a:p>
          <a:p>
            <a:r>
              <a:rPr lang="en-US" dirty="0" smtClean="0"/>
              <a:t>DDS</a:t>
            </a:r>
          </a:p>
          <a:p>
            <a:pPr lvl="1"/>
            <a:r>
              <a:rPr lang="en-US" dirty="0" smtClean="0"/>
              <a:t>Espresso</a:t>
            </a:r>
          </a:p>
          <a:p>
            <a:r>
              <a:rPr lang="en-US" dirty="0" smtClean="0"/>
              <a:t>SNA</a:t>
            </a:r>
          </a:p>
          <a:p>
            <a:pPr lvl="1"/>
            <a:r>
              <a:rPr lang="en-US" dirty="0" smtClean="0"/>
              <a:t>LIAR, People Search, Cloud, </a:t>
            </a:r>
            <a:r>
              <a:rPr lang="en-US" dirty="0" err="1" smtClean="0"/>
              <a:t>LiX</a:t>
            </a:r>
            <a:r>
              <a:rPr lang="en-US" dirty="0" smtClean="0"/>
              <a:t>, Type Ahead, LinkedIn Today</a:t>
            </a:r>
          </a:p>
          <a:p>
            <a:pPr lvl="1"/>
            <a:endParaRPr lang="en-US" dirty="0" smtClean="0"/>
          </a:p>
        </p:txBody>
      </p:sp>
      <p:sp>
        <p:nvSpPr>
          <p:cNvPr id="6" name="Slide Number Placeholder 5"/>
          <p:cNvSpPr>
            <a:spLocks noGrp="1"/>
          </p:cNvSpPr>
          <p:nvPr>
            <p:ph type="sldNum" sz="quarter" idx="12"/>
          </p:nvPr>
        </p:nvSpPr>
        <p:spPr/>
        <p:txBody>
          <a:bodyPr/>
          <a:lstStyle/>
          <a:p>
            <a:fld id="{8D43286B-CED7-F442-A2B3-ECABB10C2271}" type="slidenum">
              <a:rPr lang="en-US" smtClean="0"/>
              <a:t>4</a:t>
            </a:fld>
            <a:endParaRPr lang="en-US"/>
          </a:p>
        </p:txBody>
      </p:sp>
    </p:spTree>
    <p:extLst>
      <p:ext uri="{BB962C8B-B14F-4D97-AF65-F5344CB8AC3E}">
        <p14:creationId xmlns:p14="http://schemas.microsoft.com/office/powerpoint/2010/main" val="2260611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4755628" y="1722877"/>
            <a:ext cx="4159624" cy="32348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7288396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8" y="741818"/>
            <a:ext cx="1756958" cy="1076016"/>
          </a:xfrm>
          <a:prstGeom prst="rect">
            <a:avLst/>
          </a:prstGeom>
        </p:spPr>
      </p:pic>
      <p:pic>
        <p:nvPicPr>
          <p:cNvPr id="6" name="Picture 5" descr="7288396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07" y="3762653"/>
            <a:ext cx="2061882" cy="1262762"/>
          </a:xfrm>
          <a:prstGeom prst="rect">
            <a:avLst/>
          </a:prstGeom>
        </p:spPr>
      </p:pic>
      <p:cxnSp>
        <p:nvCxnSpPr>
          <p:cNvPr id="8" name="Straight Connector 7"/>
          <p:cNvCxnSpPr/>
          <p:nvPr/>
        </p:nvCxnSpPr>
        <p:spPr>
          <a:xfrm>
            <a:off x="3884706" y="149412"/>
            <a:ext cx="0" cy="6364941"/>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0800000" flipH="1" flipV="1">
            <a:off x="5573055" y="2485737"/>
            <a:ext cx="493061" cy="369332"/>
          </a:xfrm>
          <a:prstGeom prst="rect">
            <a:avLst/>
          </a:prstGeom>
          <a:noFill/>
        </p:spPr>
        <p:txBody>
          <a:bodyPr wrap="square" rtlCol="0">
            <a:spAutoFit/>
          </a:bodyPr>
          <a:lstStyle/>
          <a:p>
            <a:r>
              <a:rPr lang="en-US" dirty="0" smtClean="0"/>
              <a:t>Jill</a:t>
            </a:r>
            <a:endParaRPr lang="en-US" dirty="0"/>
          </a:p>
        </p:txBody>
      </p:sp>
      <p:sp>
        <p:nvSpPr>
          <p:cNvPr id="10" name="TextBox 9"/>
          <p:cNvSpPr txBox="1"/>
          <p:nvPr/>
        </p:nvSpPr>
        <p:spPr>
          <a:xfrm rot="10800000" flipH="1" flipV="1">
            <a:off x="7667809" y="2301071"/>
            <a:ext cx="684309" cy="369332"/>
          </a:xfrm>
          <a:prstGeom prst="rect">
            <a:avLst/>
          </a:prstGeom>
          <a:noFill/>
        </p:spPr>
        <p:txBody>
          <a:bodyPr wrap="square" rtlCol="0">
            <a:spAutoFit/>
          </a:bodyPr>
          <a:lstStyle/>
          <a:p>
            <a:r>
              <a:rPr lang="en-US" dirty="0" smtClean="0"/>
              <a:t>Jack</a:t>
            </a:r>
            <a:endParaRPr lang="en-US" dirty="0"/>
          </a:p>
        </p:txBody>
      </p:sp>
      <p:sp>
        <p:nvSpPr>
          <p:cNvPr id="11" name="TextBox 10"/>
          <p:cNvSpPr txBox="1"/>
          <p:nvPr/>
        </p:nvSpPr>
        <p:spPr>
          <a:xfrm rot="10800000" flipH="1" flipV="1">
            <a:off x="5684166" y="4175550"/>
            <a:ext cx="639485" cy="369332"/>
          </a:xfrm>
          <a:prstGeom prst="rect">
            <a:avLst/>
          </a:prstGeom>
          <a:noFill/>
        </p:spPr>
        <p:txBody>
          <a:bodyPr wrap="square" rtlCol="0">
            <a:spAutoFit/>
          </a:bodyPr>
          <a:lstStyle/>
          <a:p>
            <a:r>
              <a:rPr lang="en-US" dirty="0" smtClean="0"/>
              <a:t>Bob</a:t>
            </a:r>
            <a:endParaRPr lang="en-US" dirty="0"/>
          </a:p>
        </p:txBody>
      </p:sp>
      <p:sp>
        <p:nvSpPr>
          <p:cNvPr id="12" name="TextBox 11"/>
          <p:cNvSpPr txBox="1"/>
          <p:nvPr/>
        </p:nvSpPr>
        <p:spPr>
          <a:xfrm rot="10800000" flipH="1" flipV="1">
            <a:off x="6696633" y="4075611"/>
            <a:ext cx="714191" cy="369332"/>
          </a:xfrm>
          <a:prstGeom prst="rect">
            <a:avLst/>
          </a:prstGeom>
          <a:noFill/>
        </p:spPr>
        <p:txBody>
          <a:bodyPr wrap="square" rtlCol="0">
            <a:spAutoFit/>
          </a:bodyPr>
          <a:lstStyle/>
          <a:p>
            <a:r>
              <a:rPr lang="en-US" dirty="0" smtClean="0"/>
              <a:t>John</a:t>
            </a:r>
            <a:endParaRPr lang="en-US" dirty="0"/>
          </a:p>
        </p:txBody>
      </p:sp>
      <p:sp>
        <p:nvSpPr>
          <p:cNvPr id="13" name="TextBox 12"/>
          <p:cNvSpPr txBox="1"/>
          <p:nvPr/>
        </p:nvSpPr>
        <p:spPr>
          <a:xfrm rot="10800000" flipH="1" flipV="1">
            <a:off x="7875493" y="3546089"/>
            <a:ext cx="714191" cy="369332"/>
          </a:xfrm>
          <a:prstGeom prst="rect">
            <a:avLst/>
          </a:prstGeom>
          <a:noFill/>
        </p:spPr>
        <p:txBody>
          <a:bodyPr wrap="square" rtlCol="0">
            <a:spAutoFit/>
          </a:bodyPr>
          <a:lstStyle/>
          <a:p>
            <a:r>
              <a:rPr lang="en-US" dirty="0" smtClean="0"/>
              <a:t>Abe</a:t>
            </a:r>
            <a:endParaRPr lang="en-US" dirty="0"/>
          </a:p>
        </p:txBody>
      </p:sp>
      <p:sp>
        <p:nvSpPr>
          <p:cNvPr id="14" name="TextBox 13"/>
          <p:cNvSpPr txBox="1"/>
          <p:nvPr/>
        </p:nvSpPr>
        <p:spPr>
          <a:xfrm rot="10800000" flipH="1" flipV="1">
            <a:off x="6491936" y="2118446"/>
            <a:ext cx="714191" cy="369332"/>
          </a:xfrm>
          <a:prstGeom prst="rect">
            <a:avLst/>
          </a:prstGeom>
          <a:noFill/>
        </p:spPr>
        <p:txBody>
          <a:bodyPr wrap="square" rtlCol="0">
            <a:spAutoFit/>
          </a:bodyPr>
          <a:lstStyle/>
          <a:p>
            <a:r>
              <a:rPr lang="en-US" dirty="0" smtClean="0"/>
              <a:t>Peter</a:t>
            </a:r>
            <a:endParaRPr lang="en-US" dirty="0"/>
          </a:p>
        </p:txBody>
      </p:sp>
      <p:cxnSp>
        <p:nvCxnSpPr>
          <p:cNvPr id="16" name="Straight Connector 15"/>
          <p:cNvCxnSpPr>
            <a:endCxn id="10" idx="1"/>
          </p:cNvCxnSpPr>
          <p:nvPr/>
        </p:nvCxnSpPr>
        <p:spPr>
          <a:xfrm>
            <a:off x="7206127" y="2301071"/>
            <a:ext cx="461682"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2" idx="0"/>
          </p:cNvCxnSpPr>
          <p:nvPr/>
        </p:nvCxnSpPr>
        <p:spPr>
          <a:xfrm flipH="1">
            <a:off x="7053729" y="2487778"/>
            <a:ext cx="614080" cy="15878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1"/>
          </p:cNvCxnSpPr>
          <p:nvPr/>
        </p:nvCxnSpPr>
        <p:spPr>
          <a:xfrm flipH="1" flipV="1">
            <a:off x="6066116" y="2670403"/>
            <a:ext cx="1809377" cy="10603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9" idx="3"/>
          </p:cNvCxnSpPr>
          <p:nvPr/>
        </p:nvCxnSpPr>
        <p:spPr>
          <a:xfrm flipH="1" flipV="1">
            <a:off x="6066116" y="2670403"/>
            <a:ext cx="987613" cy="14052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6049407" y="2687115"/>
            <a:ext cx="1" cy="1405208"/>
          </a:xfrm>
          <a:prstGeom prst="line">
            <a:avLst/>
          </a:prstGeom>
          <a:ln w="25400" cap="rnd">
            <a:solidFill>
              <a:srgbClr val="FF0000"/>
            </a:solidFill>
          </a:ln>
          <a:effectLst>
            <a:outerShdw blurRad="40005" dist="19939" dir="4800000" algn="tl" rotWithShape="0">
              <a:schemeClr val="tx1">
                <a:alpha val="38000"/>
              </a:schemeClr>
            </a:outerShdw>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48235" y="204979"/>
            <a:ext cx="1697901" cy="369332"/>
          </a:xfrm>
          <a:prstGeom prst="rect">
            <a:avLst/>
          </a:prstGeom>
          <a:noFill/>
        </p:spPr>
        <p:txBody>
          <a:bodyPr wrap="none" rtlCol="0">
            <a:spAutoFit/>
          </a:bodyPr>
          <a:lstStyle/>
          <a:p>
            <a:r>
              <a:rPr lang="en-US" dirty="0" smtClean="0"/>
              <a:t>Bob’s Computer</a:t>
            </a:r>
            <a:endParaRPr lang="en-US" dirty="0"/>
          </a:p>
        </p:txBody>
      </p:sp>
      <p:sp>
        <p:nvSpPr>
          <p:cNvPr id="28" name="TextBox 27"/>
          <p:cNvSpPr txBox="1"/>
          <p:nvPr/>
        </p:nvSpPr>
        <p:spPr>
          <a:xfrm rot="10800000" flipH="1" flipV="1">
            <a:off x="530408" y="5232927"/>
            <a:ext cx="1695828" cy="369332"/>
          </a:xfrm>
          <a:prstGeom prst="rect">
            <a:avLst/>
          </a:prstGeom>
          <a:noFill/>
        </p:spPr>
        <p:txBody>
          <a:bodyPr wrap="square" rtlCol="0">
            <a:spAutoFit/>
          </a:bodyPr>
          <a:lstStyle/>
          <a:p>
            <a:r>
              <a:rPr lang="en-US" dirty="0" smtClean="0"/>
              <a:t>Jill’s Computer</a:t>
            </a:r>
            <a:endParaRPr lang="en-US" dirty="0"/>
          </a:p>
        </p:txBody>
      </p:sp>
      <p:sp>
        <p:nvSpPr>
          <p:cNvPr id="29" name="TextBox 28"/>
          <p:cNvSpPr txBox="1"/>
          <p:nvPr/>
        </p:nvSpPr>
        <p:spPr>
          <a:xfrm>
            <a:off x="2569883" y="248761"/>
            <a:ext cx="954107" cy="369332"/>
          </a:xfrm>
          <a:prstGeom prst="rect">
            <a:avLst/>
          </a:prstGeom>
          <a:noFill/>
        </p:spPr>
        <p:txBody>
          <a:bodyPr wrap="none" rtlCol="0">
            <a:spAutoFit/>
          </a:bodyPr>
          <a:lstStyle/>
          <a:p>
            <a:r>
              <a:rPr lang="en-US" dirty="0" smtClean="0"/>
              <a:t>Internet</a:t>
            </a:r>
            <a:endParaRPr lang="en-US" dirty="0"/>
          </a:p>
        </p:txBody>
      </p:sp>
      <p:sp>
        <p:nvSpPr>
          <p:cNvPr id="30" name="TextBox 29"/>
          <p:cNvSpPr txBox="1"/>
          <p:nvPr/>
        </p:nvSpPr>
        <p:spPr>
          <a:xfrm>
            <a:off x="5601446" y="372486"/>
            <a:ext cx="2274047" cy="369332"/>
          </a:xfrm>
          <a:prstGeom prst="rect">
            <a:avLst/>
          </a:prstGeom>
          <a:noFill/>
        </p:spPr>
        <p:txBody>
          <a:bodyPr wrap="square" rtlCol="0">
            <a:spAutoFit/>
          </a:bodyPr>
          <a:lstStyle/>
          <a:p>
            <a:r>
              <a:rPr lang="en-US" dirty="0" smtClean="0"/>
              <a:t>LI Internal Services</a:t>
            </a:r>
            <a:endParaRPr lang="en-US" dirty="0"/>
          </a:p>
        </p:txBody>
      </p:sp>
      <p:sp>
        <p:nvSpPr>
          <p:cNvPr id="31" name="TextBox 30"/>
          <p:cNvSpPr txBox="1"/>
          <p:nvPr/>
        </p:nvSpPr>
        <p:spPr>
          <a:xfrm rot="10800000" flipH="1" flipV="1">
            <a:off x="5650749" y="5232927"/>
            <a:ext cx="2091766" cy="369332"/>
          </a:xfrm>
          <a:prstGeom prst="rect">
            <a:avLst/>
          </a:prstGeom>
          <a:noFill/>
        </p:spPr>
        <p:txBody>
          <a:bodyPr wrap="square" rtlCol="0">
            <a:spAutoFit/>
          </a:bodyPr>
          <a:lstStyle/>
          <a:p>
            <a:r>
              <a:rPr lang="en-US" dirty="0" smtClean="0"/>
              <a:t>Connection Graph</a:t>
            </a:r>
            <a:endParaRPr lang="en-US" dirty="0"/>
          </a:p>
        </p:txBody>
      </p:sp>
      <p:grpSp>
        <p:nvGrpSpPr>
          <p:cNvPr id="36" name="Group 35"/>
          <p:cNvGrpSpPr/>
          <p:nvPr/>
        </p:nvGrpSpPr>
        <p:grpSpPr>
          <a:xfrm>
            <a:off x="69107" y="1817834"/>
            <a:ext cx="2493505" cy="1944819"/>
            <a:chOff x="69107" y="1817834"/>
            <a:chExt cx="2493505" cy="1944819"/>
          </a:xfrm>
        </p:grpSpPr>
        <p:sp>
          <p:nvSpPr>
            <p:cNvPr id="32" name="Up-Down Arrow 31"/>
            <p:cNvSpPr/>
            <p:nvPr/>
          </p:nvSpPr>
          <p:spPr>
            <a:xfrm>
              <a:off x="1071388" y="1817834"/>
              <a:ext cx="548640" cy="1944819"/>
            </a:xfrm>
            <a:prstGeom prst="up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4" name="TextBox 33"/>
            <p:cNvSpPr txBox="1"/>
            <p:nvPr/>
          </p:nvSpPr>
          <p:spPr>
            <a:xfrm>
              <a:off x="69107" y="2487778"/>
              <a:ext cx="1107996" cy="646331"/>
            </a:xfrm>
            <a:prstGeom prst="rect">
              <a:avLst/>
            </a:prstGeom>
            <a:noFill/>
          </p:spPr>
          <p:txBody>
            <a:bodyPr wrap="none" rtlCol="0">
              <a:spAutoFit/>
            </a:bodyPr>
            <a:lstStyle/>
            <a:p>
              <a:r>
                <a:rPr lang="en-US" dirty="0" smtClean="0"/>
                <a:t>CONNECT</a:t>
              </a:r>
            </a:p>
            <a:p>
              <a:r>
                <a:rPr lang="en-US" dirty="0" smtClean="0"/>
                <a:t>REQUEST</a:t>
              </a:r>
            </a:p>
          </p:txBody>
        </p:sp>
        <p:sp>
          <p:nvSpPr>
            <p:cNvPr id="35" name="TextBox 34"/>
            <p:cNvSpPr txBox="1"/>
            <p:nvPr/>
          </p:nvSpPr>
          <p:spPr>
            <a:xfrm>
              <a:off x="1646977" y="2648254"/>
              <a:ext cx="915635" cy="369332"/>
            </a:xfrm>
            <a:prstGeom prst="rect">
              <a:avLst/>
            </a:prstGeom>
            <a:noFill/>
          </p:spPr>
          <p:txBody>
            <a:bodyPr wrap="none" rtlCol="0">
              <a:spAutoFit/>
            </a:bodyPr>
            <a:lstStyle/>
            <a:p>
              <a:r>
                <a:rPr lang="en-US" dirty="0" smtClean="0"/>
                <a:t>ACCEPT</a:t>
              </a:r>
              <a:endParaRPr lang="en-US" dirty="0"/>
            </a:p>
          </p:txBody>
        </p:sp>
      </p:grpSp>
      <p:cxnSp>
        <p:nvCxnSpPr>
          <p:cNvPr id="37" name="Straight Connector 36"/>
          <p:cNvCxnSpPr>
            <a:stCxn id="4" idx="2"/>
          </p:cNvCxnSpPr>
          <p:nvPr/>
        </p:nvCxnSpPr>
        <p:spPr>
          <a:xfrm flipH="1">
            <a:off x="2569883" y="3340313"/>
            <a:ext cx="2198648" cy="0"/>
          </a:xfrm>
          <a:prstGeom prst="line">
            <a:avLst/>
          </a:prstGeom>
          <a:ln w="76200" cmpd="sng">
            <a:solidFill>
              <a:schemeClr val="accent1"/>
            </a:solidFill>
            <a:prstDash val="solid"/>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2" idx="0"/>
          </p:cNvCxnSpPr>
          <p:nvPr/>
        </p:nvCxnSpPr>
        <p:spPr>
          <a:xfrm flipH="1">
            <a:off x="6066116" y="4075611"/>
            <a:ext cx="987613"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8D43286B-CED7-F442-A2B3-ECABB10C2271}" type="slidenum">
              <a:rPr lang="en-US" smtClean="0"/>
              <a:t>5</a:t>
            </a:fld>
            <a:endParaRPr lang="en-US"/>
          </a:p>
        </p:txBody>
      </p:sp>
    </p:spTree>
    <p:extLst>
      <p:ext uri="{BB962C8B-B14F-4D97-AF65-F5344CB8AC3E}">
        <p14:creationId xmlns:p14="http://schemas.microsoft.com/office/powerpoint/2010/main" val="2682585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35" presetClass="emph" presetSubtype="0" repeatCount="2000" fill="hold" nodeType="withEffect">
                                  <p:stCondLst>
                                    <p:cond delay="0"/>
                                  </p:stCondLst>
                                  <p:childTnLst>
                                    <p:anim calcmode="discrete" valueType="str">
                                      <p:cBhvr>
                                        <p:cTn id="16" dur="1000" fill="hold"/>
                                        <p:tgtEl>
                                          <p:spTgt spid="24"/>
                                        </p:tgtEl>
                                        <p:attrNameLst>
                                          <p:attrName>style.visibility</p:attrName>
                                        </p:attrNameLst>
                                      </p:cBhvr>
                                      <p:tavLst>
                                        <p:tav tm="0">
                                          <p:val>
                                            <p:strVal val="hidden"/>
                                          </p:val>
                                        </p:tav>
                                        <p:tav tm="50000">
                                          <p:val>
                                            <p:strVal val="visible"/>
                                          </p:val>
                                        </p:tav>
                                      </p:tavLst>
                                    </p:anim>
                                  </p:childTnLst>
                                  <p:subTnLst>
                                    <p:audio>
                                      <p:cMediaNode>
                                        <p:cTn display="0" masterRel="sameClick">
                                          <p:stCondLst>
                                            <p:cond evt="begin" delay="0">
                                              <p:tn val="15"/>
                                            </p:cond>
                                          </p:stCondLst>
                                          <p:endCondLst>
                                            <p:cond evt="onStopAudio" delay="0">
                                              <p:tgtEl>
                                                <p:sldTgt/>
                                              </p:tgtEl>
                                            </p:cond>
                                          </p:endCondLst>
                                        </p:cTn>
                                        <p:tgtEl>
                                          <p:sndTgt r:embed="rId2"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05" y="372629"/>
            <a:ext cx="8229600" cy="1005840"/>
          </a:xfrm>
        </p:spPr>
        <p:txBody>
          <a:bodyPr/>
          <a:lstStyle/>
          <a:p>
            <a:r>
              <a:rPr lang="en-US" dirty="0" smtClean="0"/>
              <a:t>Evolution of 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sp>
        <p:nvSpPr>
          <p:cNvPr id="65" name="Magnetic Disk 64"/>
          <p:cNvSpPr/>
          <p:nvPr/>
        </p:nvSpPr>
        <p:spPr>
          <a:xfrm>
            <a:off x="2836302" y="2319897"/>
            <a:ext cx="1184506" cy="1205216"/>
          </a:xfrm>
          <a:prstGeom prst="flowChartMagneticDisk">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3022074" y="2774198"/>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97" name="TextBox 96"/>
          <p:cNvSpPr txBox="1"/>
          <p:nvPr/>
        </p:nvSpPr>
        <p:spPr>
          <a:xfrm>
            <a:off x="4083270" y="2252195"/>
            <a:ext cx="1298407" cy="369332"/>
          </a:xfrm>
          <a:prstGeom prst="rect">
            <a:avLst/>
          </a:prstGeom>
          <a:noFill/>
        </p:spPr>
        <p:txBody>
          <a:bodyPr wrap="square" rtlCol="0">
            <a:spAutoFit/>
          </a:bodyPr>
          <a:lstStyle/>
          <a:p>
            <a:r>
              <a:rPr lang="en-US" dirty="0" smtClean="0"/>
              <a:t>Changes</a:t>
            </a:r>
            <a:endParaRPr lang="en-US" dirty="0"/>
          </a:p>
        </p:txBody>
      </p:sp>
      <p:cxnSp>
        <p:nvCxnSpPr>
          <p:cNvPr id="10" name="Straight Arrow Connector 9"/>
          <p:cNvCxnSpPr>
            <a:stCxn id="65" idx="4"/>
          </p:cNvCxnSpPr>
          <p:nvPr/>
        </p:nvCxnSpPr>
        <p:spPr>
          <a:xfrm flipV="1">
            <a:off x="4020808" y="2453183"/>
            <a:ext cx="2358587" cy="469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4020808" y="2855803"/>
            <a:ext cx="4334000" cy="761764"/>
            <a:chOff x="4020808" y="2855803"/>
            <a:chExt cx="4334000" cy="761764"/>
          </a:xfrm>
        </p:grpSpPr>
        <p:cxnSp>
          <p:nvCxnSpPr>
            <p:cNvPr id="62" name="Straight Arrow Connector 61"/>
            <p:cNvCxnSpPr>
              <a:stCxn id="65" idx="4"/>
              <a:endCxn id="103" idx="1"/>
            </p:cNvCxnSpPr>
            <p:nvPr/>
          </p:nvCxnSpPr>
          <p:spPr>
            <a:xfrm>
              <a:off x="4020808" y="2922505"/>
              <a:ext cx="2455573" cy="314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6476381" y="2855803"/>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 Recommendation</a:t>
              </a:r>
              <a:endParaRPr lang="en-US" dirty="0"/>
            </a:p>
          </p:txBody>
        </p:sp>
      </p:grpSp>
      <p:sp>
        <p:nvSpPr>
          <p:cNvPr id="125" name="TextBox 124"/>
          <p:cNvSpPr txBox="1"/>
          <p:nvPr/>
        </p:nvSpPr>
        <p:spPr>
          <a:xfrm>
            <a:off x="4083270" y="3228954"/>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3" name="TextBox 2"/>
          <p:cNvSpPr txBox="1"/>
          <p:nvPr/>
        </p:nvSpPr>
        <p:spPr>
          <a:xfrm>
            <a:off x="1877483" y="4176310"/>
            <a:ext cx="3257783" cy="567292"/>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FF0000"/>
                </a:solidFill>
                <a:latin typeface="Arial" pitchFamily="34" charset="0"/>
                <a:cs typeface="Arial" pitchFamily="34" charset="0"/>
              </a:rPr>
              <a:t>Too much load on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latin typeface="Arial" pitchFamily="34" charset="0"/>
                <a:cs typeface="Arial" pitchFamily="34" charset="0"/>
              </a:rPr>
              <a:t> </a:t>
            </a:r>
            <a:endParaRPr kumimoji="0" lang="en-US" b="1" i="0" u="none" strike="noStrike" kern="1200" cap="none" spc="0" normalizeH="0" baseline="0" noProof="0" dirty="0" smtClean="0">
              <a:ln>
                <a:noFill/>
              </a:ln>
              <a:effectLst/>
              <a:uLnTx/>
              <a:uFillTx/>
              <a:latin typeface="Arial" pitchFamily="34" charset="0"/>
              <a:cs typeface="Arial" pitchFamily="34" charset="0"/>
            </a:endParaRPr>
          </a:p>
        </p:txBody>
      </p:sp>
      <p:grpSp>
        <p:nvGrpSpPr>
          <p:cNvPr id="5" name="Group 4"/>
          <p:cNvGrpSpPr/>
          <p:nvPr/>
        </p:nvGrpSpPr>
        <p:grpSpPr>
          <a:xfrm>
            <a:off x="6553200" y="1287620"/>
            <a:ext cx="2538035" cy="1439181"/>
            <a:chOff x="4855882" y="1773013"/>
            <a:chExt cx="4159624" cy="3234871"/>
          </a:xfrm>
        </p:grpSpPr>
        <p:sp>
          <p:nvSpPr>
            <p:cNvPr id="31" name="Cloud 30"/>
            <p:cNvSpPr/>
            <p:nvPr/>
          </p:nvSpPr>
          <p:spPr>
            <a:xfrm>
              <a:off x="4855882" y="1773013"/>
              <a:ext cx="4159624" cy="32348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rot="10800000" flipH="1" flipV="1">
              <a:off x="5573055" y="2428274"/>
              <a:ext cx="493061" cy="484257"/>
            </a:xfrm>
            <a:prstGeom prst="rect">
              <a:avLst/>
            </a:prstGeom>
            <a:noFill/>
          </p:spPr>
          <p:txBody>
            <a:bodyPr wrap="square" rtlCol="0">
              <a:spAutoFit/>
            </a:bodyPr>
            <a:lstStyle/>
            <a:p>
              <a:r>
                <a:rPr lang="en-US" sz="800" dirty="0" smtClean="0"/>
                <a:t>Jill</a:t>
              </a:r>
              <a:endParaRPr lang="en-US" sz="800" dirty="0"/>
            </a:p>
          </p:txBody>
        </p:sp>
        <p:sp>
          <p:nvSpPr>
            <p:cNvPr id="33" name="TextBox 32"/>
            <p:cNvSpPr txBox="1"/>
            <p:nvPr/>
          </p:nvSpPr>
          <p:spPr>
            <a:xfrm rot="10800000" flipH="1" flipV="1">
              <a:off x="7667810" y="2243608"/>
              <a:ext cx="684309" cy="484257"/>
            </a:xfrm>
            <a:prstGeom prst="rect">
              <a:avLst/>
            </a:prstGeom>
            <a:noFill/>
          </p:spPr>
          <p:txBody>
            <a:bodyPr wrap="square" rtlCol="0">
              <a:spAutoFit/>
            </a:bodyPr>
            <a:lstStyle/>
            <a:p>
              <a:r>
                <a:rPr lang="en-US" sz="800" dirty="0" smtClean="0"/>
                <a:t>Jack</a:t>
              </a:r>
              <a:endParaRPr lang="en-US" sz="800" dirty="0"/>
            </a:p>
          </p:txBody>
        </p:sp>
        <p:sp>
          <p:nvSpPr>
            <p:cNvPr id="34" name="TextBox 33"/>
            <p:cNvSpPr txBox="1"/>
            <p:nvPr/>
          </p:nvSpPr>
          <p:spPr>
            <a:xfrm rot="10800000" flipH="1" flipV="1">
              <a:off x="5426631" y="3833481"/>
              <a:ext cx="639485" cy="484257"/>
            </a:xfrm>
            <a:prstGeom prst="rect">
              <a:avLst/>
            </a:prstGeom>
            <a:noFill/>
          </p:spPr>
          <p:txBody>
            <a:bodyPr wrap="square" rtlCol="0">
              <a:spAutoFit/>
            </a:bodyPr>
            <a:lstStyle/>
            <a:p>
              <a:r>
                <a:rPr lang="en-US" sz="800" dirty="0" smtClean="0"/>
                <a:t>Bob</a:t>
              </a:r>
              <a:endParaRPr lang="en-US" sz="800" dirty="0"/>
            </a:p>
          </p:txBody>
        </p:sp>
        <p:sp>
          <p:nvSpPr>
            <p:cNvPr id="35" name="TextBox 34"/>
            <p:cNvSpPr txBox="1"/>
            <p:nvPr/>
          </p:nvSpPr>
          <p:spPr>
            <a:xfrm rot="10800000" flipH="1" flipV="1">
              <a:off x="6696633" y="4018149"/>
              <a:ext cx="714192" cy="484257"/>
            </a:xfrm>
            <a:prstGeom prst="rect">
              <a:avLst/>
            </a:prstGeom>
            <a:noFill/>
          </p:spPr>
          <p:txBody>
            <a:bodyPr wrap="square" rtlCol="0">
              <a:spAutoFit/>
            </a:bodyPr>
            <a:lstStyle/>
            <a:p>
              <a:r>
                <a:rPr lang="en-US" sz="800" dirty="0" smtClean="0"/>
                <a:t>John</a:t>
              </a:r>
              <a:endParaRPr lang="en-US" sz="800" dirty="0"/>
            </a:p>
          </p:txBody>
        </p:sp>
        <p:sp>
          <p:nvSpPr>
            <p:cNvPr id="36" name="TextBox 35"/>
            <p:cNvSpPr txBox="1"/>
            <p:nvPr/>
          </p:nvSpPr>
          <p:spPr>
            <a:xfrm rot="10800000" flipH="1" flipV="1">
              <a:off x="7875493" y="3488625"/>
              <a:ext cx="714192" cy="484257"/>
            </a:xfrm>
            <a:prstGeom prst="rect">
              <a:avLst/>
            </a:prstGeom>
            <a:noFill/>
          </p:spPr>
          <p:txBody>
            <a:bodyPr wrap="square" rtlCol="0">
              <a:spAutoFit/>
            </a:bodyPr>
            <a:lstStyle/>
            <a:p>
              <a:r>
                <a:rPr lang="en-US" sz="800" dirty="0" smtClean="0"/>
                <a:t>Abe</a:t>
              </a:r>
              <a:endParaRPr lang="en-US" sz="800" dirty="0"/>
            </a:p>
          </p:txBody>
        </p:sp>
        <p:sp>
          <p:nvSpPr>
            <p:cNvPr id="37" name="TextBox 36"/>
            <p:cNvSpPr txBox="1"/>
            <p:nvPr/>
          </p:nvSpPr>
          <p:spPr>
            <a:xfrm rot="10800000" flipH="1" flipV="1">
              <a:off x="6491936" y="2060984"/>
              <a:ext cx="714192" cy="484257"/>
            </a:xfrm>
            <a:prstGeom prst="rect">
              <a:avLst/>
            </a:prstGeom>
            <a:noFill/>
          </p:spPr>
          <p:txBody>
            <a:bodyPr wrap="square" rtlCol="0">
              <a:spAutoFit/>
            </a:bodyPr>
            <a:lstStyle/>
            <a:p>
              <a:r>
                <a:rPr lang="en-US" sz="800" dirty="0" smtClean="0"/>
                <a:t>Peter</a:t>
              </a:r>
              <a:endParaRPr lang="en-US" sz="800" dirty="0"/>
            </a:p>
          </p:txBody>
        </p:sp>
        <p:cxnSp>
          <p:nvCxnSpPr>
            <p:cNvPr id="38" name="Straight Connector 37"/>
            <p:cNvCxnSpPr>
              <a:endCxn id="33" idx="1"/>
            </p:cNvCxnSpPr>
            <p:nvPr/>
          </p:nvCxnSpPr>
          <p:spPr>
            <a:xfrm>
              <a:off x="7206127" y="2301071"/>
              <a:ext cx="461682"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35" idx="0"/>
            </p:cNvCxnSpPr>
            <p:nvPr/>
          </p:nvCxnSpPr>
          <p:spPr>
            <a:xfrm flipH="1">
              <a:off x="7053729" y="2487778"/>
              <a:ext cx="614082" cy="1530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6" idx="1"/>
            </p:cNvCxnSpPr>
            <p:nvPr/>
          </p:nvCxnSpPr>
          <p:spPr>
            <a:xfrm flipH="1" flipV="1">
              <a:off x="6066118" y="2670403"/>
              <a:ext cx="1809375" cy="1060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32" idx="3"/>
            </p:cNvCxnSpPr>
            <p:nvPr/>
          </p:nvCxnSpPr>
          <p:spPr>
            <a:xfrm flipH="1" flipV="1">
              <a:off x="6066116" y="2670403"/>
              <a:ext cx="987614" cy="1405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4" idx="3"/>
            </p:cNvCxnSpPr>
            <p:nvPr/>
          </p:nvCxnSpPr>
          <p:spPr>
            <a:xfrm flipV="1">
              <a:off x="6066116" y="2670405"/>
              <a:ext cx="0" cy="14052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4020808" y="2922505"/>
            <a:ext cx="4434346" cy="1228344"/>
            <a:chOff x="4020808" y="2922505"/>
            <a:chExt cx="4434346" cy="1228344"/>
          </a:xfrm>
        </p:grpSpPr>
        <p:cxnSp>
          <p:nvCxnSpPr>
            <p:cNvPr id="63" name="Straight Arrow Connector 62"/>
            <p:cNvCxnSpPr>
              <a:stCxn id="65" idx="4"/>
              <a:endCxn id="55" idx="1"/>
            </p:cNvCxnSpPr>
            <p:nvPr/>
          </p:nvCxnSpPr>
          <p:spPr>
            <a:xfrm>
              <a:off x="4020808" y="2922505"/>
              <a:ext cx="2555919" cy="847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6576727" y="3389085"/>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Recruiting Services</a:t>
              </a:r>
              <a:endParaRPr lang="en-US" dirty="0"/>
            </a:p>
          </p:txBody>
        </p:sp>
      </p:grpSp>
      <p:grpSp>
        <p:nvGrpSpPr>
          <p:cNvPr id="87" name="Group 86"/>
          <p:cNvGrpSpPr/>
          <p:nvPr/>
        </p:nvGrpSpPr>
        <p:grpSpPr>
          <a:xfrm>
            <a:off x="4020808" y="2922505"/>
            <a:ext cx="4596118" cy="1844328"/>
            <a:chOff x="4020808" y="2922505"/>
            <a:chExt cx="4596118" cy="1844328"/>
          </a:xfrm>
        </p:grpSpPr>
        <p:cxnSp>
          <p:nvCxnSpPr>
            <p:cNvPr id="64" name="Straight Arrow Connector 63"/>
            <p:cNvCxnSpPr>
              <a:stCxn id="65" idx="4"/>
            </p:cNvCxnSpPr>
            <p:nvPr/>
          </p:nvCxnSpPr>
          <p:spPr>
            <a:xfrm>
              <a:off x="4020808" y="2922505"/>
              <a:ext cx="2717691" cy="141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738499" y="4005069"/>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Ads Platform</a:t>
              </a:r>
              <a:endParaRPr lang="en-US" dirty="0"/>
            </a:p>
          </p:txBody>
        </p:sp>
      </p:grpSp>
      <p:pic>
        <p:nvPicPr>
          <p:cNvPr id="60" name="Picture 59"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67" y="1458207"/>
            <a:ext cx="1118353" cy="684914"/>
          </a:xfrm>
          <a:prstGeom prst="rect">
            <a:avLst/>
          </a:prstGeom>
        </p:spPr>
      </p:pic>
      <p:pic>
        <p:nvPicPr>
          <p:cNvPr id="67" name="Picture 6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32" y="1909738"/>
            <a:ext cx="1118353" cy="684914"/>
          </a:xfrm>
          <a:prstGeom prst="rect">
            <a:avLst/>
          </a:prstGeom>
        </p:spPr>
      </p:pic>
      <p:pic>
        <p:nvPicPr>
          <p:cNvPr id="68" name="Picture 67"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43" y="2222980"/>
            <a:ext cx="1118353" cy="684914"/>
          </a:xfrm>
          <a:prstGeom prst="rect">
            <a:avLst/>
          </a:prstGeom>
        </p:spPr>
      </p:pic>
      <p:pic>
        <p:nvPicPr>
          <p:cNvPr id="69" name="Picture 6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252" y="2551771"/>
            <a:ext cx="1118353" cy="684914"/>
          </a:xfrm>
          <a:prstGeom prst="rect">
            <a:avLst/>
          </a:prstGeom>
        </p:spPr>
      </p:pic>
      <p:pic>
        <p:nvPicPr>
          <p:cNvPr id="70" name="Picture 69"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43" y="2932653"/>
            <a:ext cx="1118353" cy="684914"/>
          </a:xfrm>
          <a:prstGeom prst="rect">
            <a:avLst/>
          </a:prstGeom>
        </p:spPr>
      </p:pic>
      <p:pic>
        <p:nvPicPr>
          <p:cNvPr id="71" name="Picture 70"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78" y="3269948"/>
            <a:ext cx="1118353" cy="684914"/>
          </a:xfrm>
          <a:prstGeom prst="rect">
            <a:avLst/>
          </a:prstGeom>
        </p:spPr>
      </p:pic>
      <p:pic>
        <p:nvPicPr>
          <p:cNvPr id="72" name="Picture 71"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17567"/>
            <a:ext cx="1118353" cy="684914"/>
          </a:xfrm>
          <a:prstGeom prst="rect">
            <a:avLst/>
          </a:prstGeom>
        </p:spPr>
      </p:pic>
      <p:cxnSp>
        <p:nvCxnSpPr>
          <p:cNvPr id="73" name="Straight Arrow Connector 72"/>
          <p:cNvCxnSpPr/>
          <p:nvPr/>
        </p:nvCxnSpPr>
        <p:spPr>
          <a:xfrm>
            <a:off x="2115447" y="2874470"/>
            <a:ext cx="687437" cy="13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4020808" y="2922505"/>
            <a:ext cx="4814650" cy="3139374"/>
            <a:chOff x="4020808" y="2922505"/>
            <a:chExt cx="4814650" cy="3139374"/>
          </a:xfrm>
        </p:grpSpPr>
        <p:sp>
          <p:nvSpPr>
            <p:cNvPr id="59" name="Rectangle 58"/>
            <p:cNvSpPr/>
            <p:nvPr/>
          </p:nvSpPr>
          <p:spPr>
            <a:xfrm>
              <a:off x="6957031" y="5300115"/>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Index</a:t>
              </a:r>
              <a:endParaRPr lang="en-US" dirty="0"/>
            </a:p>
          </p:txBody>
        </p:sp>
        <p:cxnSp>
          <p:nvCxnSpPr>
            <p:cNvPr id="83" name="Straight Arrow Connector 82"/>
            <p:cNvCxnSpPr>
              <a:stCxn id="65" idx="4"/>
            </p:cNvCxnSpPr>
            <p:nvPr/>
          </p:nvCxnSpPr>
          <p:spPr>
            <a:xfrm>
              <a:off x="4020808" y="2922505"/>
              <a:ext cx="2936223" cy="2943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4173208" y="3060294"/>
            <a:ext cx="4405917" cy="2512713"/>
            <a:chOff x="4173208" y="3060294"/>
            <a:chExt cx="4405917" cy="2512713"/>
          </a:xfrm>
        </p:grpSpPr>
        <p:sp>
          <p:nvSpPr>
            <p:cNvPr id="58" name="Rectangle 57"/>
            <p:cNvSpPr/>
            <p:nvPr/>
          </p:nvSpPr>
          <p:spPr>
            <a:xfrm>
              <a:off x="6700698" y="4811243"/>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NUS feed</a:t>
              </a:r>
              <a:endParaRPr lang="en-US" dirty="0"/>
            </a:p>
          </p:txBody>
        </p:sp>
        <p:cxnSp>
          <p:nvCxnSpPr>
            <p:cNvPr id="85" name="Straight Arrow Connector 84"/>
            <p:cNvCxnSpPr/>
            <p:nvPr/>
          </p:nvCxnSpPr>
          <p:spPr>
            <a:xfrm>
              <a:off x="4173208" y="3060294"/>
              <a:ext cx="2527490" cy="2239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99" name="Picture 9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67" y="1610607"/>
            <a:ext cx="1118353" cy="684914"/>
          </a:xfrm>
          <a:prstGeom prst="rect">
            <a:avLst/>
          </a:prstGeom>
        </p:spPr>
      </p:pic>
      <p:pic>
        <p:nvPicPr>
          <p:cNvPr id="100" name="Picture 99"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767" y="1763007"/>
            <a:ext cx="1118353" cy="684914"/>
          </a:xfrm>
          <a:prstGeom prst="rect">
            <a:avLst/>
          </a:prstGeom>
        </p:spPr>
      </p:pic>
      <p:pic>
        <p:nvPicPr>
          <p:cNvPr id="102" name="Picture 101"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67" y="1915407"/>
            <a:ext cx="1118353" cy="684914"/>
          </a:xfrm>
          <a:prstGeom prst="rect">
            <a:avLst/>
          </a:prstGeom>
        </p:spPr>
      </p:pic>
      <p:pic>
        <p:nvPicPr>
          <p:cNvPr id="106" name="Picture 105"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567" y="2067807"/>
            <a:ext cx="1118353" cy="684914"/>
          </a:xfrm>
          <a:prstGeom prst="rect">
            <a:avLst/>
          </a:prstGeom>
        </p:spPr>
      </p:pic>
      <p:pic>
        <p:nvPicPr>
          <p:cNvPr id="107" name="Picture 106"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67" y="2220207"/>
            <a:ext cx="1118353" cy="684914"/>
          </a:xfrm>
          <a:prstGeom prst="rect">
            <a:avLst/>
          </a:prstGeom>
        </p:spPr>
      </p:pic>
      <p:pic>
        <p:nvPicPr>
          <p:cNvPr id="108" name="Picture 107"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08" y="2717837"/>
            <a:ext cx="1118353" cy="684914"/>
          </a:xfrm>
          <a:prstGeom prst="rect">
            <a:avLst/>
          </a:prstGeom>
        </p:spPr>
      </p:pic>
      <p:pic>
        <p:nvPicPr>
          <p:cNvPr id="109" name="Picture 108"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66" y="3242163"/>
            <a:ext cx="1118353" cy="684914"/>
          </a:xfrm>
          <a:prstGeom prst="rect">
            <a:avLst/>
          </a:prstGeom>
        </p:spPr>
      </p:pic>
      <p:pic>
        <p:nvPicPr>
          <p:cNvPr id="110" name="Picture 109" descr="728839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05" y="2995033"/>
            <a:ext cx="1118353" cy="684914"/>
          </a:xfrm>
          <a:prstGeom prst="rect">
            <a:avLst/>
          </a:prstGeom>
        </p:spPr>
      </p:pic>
      <p:grpSp>
        <p:nvGrpSpPr>
          <p:cNvPr id="88" name="Group 87"/>
          <p:cNvGrpSpPr/>
          <p:nvPr/>
        </p:nvGrpSpPr>
        <p:grpSpPr>
          <a:xfrm>
            <a:off x="4020808" y="2922505"/>
            <a:ext cx="4463267" cy="2294330"/>
            <a:chOff x="3794555" y="2853385"/>
            <a:chExt cx="4463267" cy="2294330"/>
          </a:xfrm>
        </p:grpSpPr>
        <p:cxnSp>
          <p:nvCxnSpPr>
            <p:cNvPr id="101" name="Straight Arrow Connector 100"/>
            <p:cNvCxnSpPr>
              <a:stCxn id="65" idx="4"/>
              <a:endCxn id="57" idx="1"/>
            </p:cNvCxnSpPr>
            <p:nvPr/>
          </p:nvCxnSpPr>
          <p:spPr>
            <a:xfrm>
              <a:off x="3794555" y="2853385"/>
              <a:ext cx="2584840" cy="1913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6379395" y="4385951"/>
              <a:ext cx="1878427" cy="761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Company Follow</a:t>
              </a:r>
              <a:endParaRPr lang="en-US" dirty="0"/>
            </a:p>
          </p:txBody>
        </p:sp>
      </p:grpSp>
    </p:spTree>
    <p:extLst>
      <p:ext uri="{BB962C8B-B14F-4D97-AF65-F5344CB8AC3E}">
        <p14:creationId xmlns:p14="http://schemas.microsoft.com/office/powerpoint/2010/main" val="4504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75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70"/>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250"/>
                                  </p:stCondLst>
                                  <p:childTnLst>
                                    <p:set>
                                      <p:cBhvr>
                                        <p:cTn id="17" dur="1" fill="hold">
                                          <p:stCondLst>
                                            <p:cond delay="0"/>
                                          </p:stCondLst>
                                        </p:cTn>
                                        <p:tgtEl>
                                          <p:spTgt spid="72"/>
                                        </p:tgtEl>
                                        <p:attrNameLst>
                                          <p:attrName>style.visibility</p:attrName>
                                        </p:attrNameLst>
                                      </p:cBhvr>
                                      <p:to>
                                        <p:strVal val="visible"/>
                                      </p:to>
                                    </p:set>
                                  </p:childTnLst>
                                </p:cTn>
                              </p:par>
                            </p:childTnLst>
                          </p:cTn>
                        </p:par>
                        <p:par>
                          <p:cTn id="18" fill="hold">
                            <p:stCondLst>
                              <p:cond delay="1250"/>
                            </p:stCondLst>
                            <p:childTnLst>
                              <p:par>
                                <p:cTn id="19" presetID="1" presetClass="entr" presetSubtype="0" fill="hold" nodeType="afterEffect">
                                  <p:stCondLst>
                                    <p:cond delay="250"/>
                                  </p:stCondLst>
                                  <p:childTnLst>
                                    <p:set>
                                      <p:cBhvr>
                                        <p:cTn id="20" dur="1" fill="hold">
                                          <p:stCondLst>
                                            <p:cond delay="0"/>
                                          </p:stCondLst>
                                        </p:cTn>
                                        <p:tgtEl>
                                          <p:spTgt spid="99"/>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250"/>
                                  </p:stCondLst>
                                  <p:childTnLst>
                                    <p:set>
                                      <p:cBhvr>
                                        <p:cTn id="23" dur="1" fill="hold">
                                          <p:stCondLst>
                                            <p:cond delay="0"/>
                                          </p:stCondLst>
                                        </p:cTn>
                                        <p:tgtEl>
                                          <p:spTgt spid="100"/>
                                        </p:tgtEl>
                                        <p:attrNameLst>
                                          <p:attrName>style.visibility</p:attrName>
                                        </p:attrNameLst>
                                      </p:cBhvr>
                                      <p:to>
                                        <p:strVal val="visible"/>
                                      </p:to>
                                    </p:set>
                                  </p:childTnLst>
                                </p:cTn>
                              </p:par>
                            </p:childTnLst>
                          </p:cTn>
                        </p:par>
                        <p:par>
                          <p:cTn id="24" fill="hold">
                            <p:stCondLst>
                              <p:cond delay="1750"/>
                            </p:stCondLst>
                            <p:childTnLst>
                              <p:par>
                                <p:cTn id="25" presetID="1" presetClass="entr" presetSubtype="0" fill="hold" nodeType="afterEffect">
                                  <p:stCondLst>
                                    <p:cond delay="250"/>
                                  </p:stCondLst>
                                  <p:childTnLst>
                                    <p:set>
                                      <p:cBhvr>
                                        <p:cTn id="26" dur="1" fill="hold">
                                          <p:stCondLst>
                                            <p:cond delay="0"/>
                                          </p:stCondLst>
                                        </p:cTn>
                                        <p:tgtEl>
                                          <p:spTgt spid="102"/>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250"/>
                                  </p:stCondLst>
                                  <p:childTnLst>
                                    <p:set>
                                      <p:cBhvr>
                                        <p:cTn id="29" dur="1" fill="hold">
                                          <p:stCondLst>
                                            <p:cond delay="0"/>
                                          </p:stCondLst>
                                        </p:cTn>
                                        <p:tgtEl>
                                          <p:spTgt spid="106"/>
                                        </p:tgtEl>
                                        <p:attrNameLst>
                                          <p:attrName>style.visibility</p:attrName>
                                        </p:attrNameLst>
                                      </p:cBhvr>
                                      <p:to>
                                        <p:strVal val="visible"/>
                                      </p:to>
                                    </p:set>
                                  </p:childTnLst>
                                </p:cTn>
                              </p:par>
                            </p:childTnLst>
                          </p:cTn>
                        </p:par>
                        <p:par>
                          <p:cTn id="30" fill="hold">
                            <p:stCondLst>
                              <p:cond delay="2250"/>
                            </p:stCondLst>
                            <p:childTnLst>
                              <p:par>
                                <p:cTn id="31" presetID="1" presetClass="entr" presetSubtype="0" fill="hold" nodeType="afterEffect">
                                  <p:stCondLst>
                                    <p:cond delay="250"/>
                                  </p:stCondLst>
                                  <p:childTnLst>
                                    <p:set>
                                      <p:cBhvr>
                                        <p:cTn id="32" dur="1" fill="hold">
                                          <p:stCondLst>
                                            <p:cond delay="0"/>
                                          </p:stCondLst>
                                        </p:cTn>
                                        <p:tgtEl>
                                          <p:spTgt spid="107"/>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250"/>
                                  </p:stCondLst>
                                  <p:childTnLst>
                                    <p:set>
                                      <p:cBhvr>
                                        <p:cTn id="35" dur="1" fill="hold">
                                          <p:stCondLst>
                                            <p:cond delay="0"/>
                                          </p:stCondLst>
                                        </p:cTn>
                                        <p:tgtEl>
                                          <p:spTgt spid="108"/>
                                        </p:tgtEl>
                                        <p:attrNameLst>
                                          <p:attrName>style.visibility</p:attrName>
                                        </p:attrNameLst>
                                      </p:cBhvr>
                                      <p:to>
                                        <p:strVal val="visible"/>
                                      </p:to>
                                    </p:set>
                                  </p:childTnLst>
                                </p:cTn>
                              </p:par>
                            </p:childTnLst>
                          </p:cTn>
                        </p:par>
                        <p:par>
                          <p:cTn id="36" fill="hold">
                            <p:stCondLst>
                              <p:cond delay="2750"/>
                            </p:stCondLst>
                            <p:childTnLst>
                              <p:par>
                                <p:cTn id="37" presetID="1" presetClass="entr" presetSubtype="0" fill="hold" nodeType="afterEffect">
                                  <p:stCondLst>
                                    <p:cond delay="250"/>
                                  </p:stCondLst>
                                  <p:childTnLst>
                                    <p:set>
                                      <p:cBhvr>
                                        <p:cTn id="38" dur="1" fill="hold">
                                          <p:stCondLst>
                                            <p:cond delay="0"/>
                                          </p:stCondLst>
                                        </p:cTn>
                                        <p:tgtEl>
                                          <p:spTgt spid="109"/>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nodeType="afterEffect">
                                  <p:stCondLst>
                                    <p:cond delay="250"/>
                                  </p:stCondLst>
                                  <p:childTnLst>
                                    <p:set>
                                      <p:cBhvr>
                                        <p:cTn id="41" dur="1" fill="hold">
                                          <p:stCondLst>
                                            <p:cond delay="0"/>
                                          </p:stCondLst>
                                        </p:cTn>
                                        <p:tgtEl>
                                          <p:spTgt spid="1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250"/>
                                  </p:stCondLst>
                                  <p:childTnLst>
                                    <p:set>
                                      <p:cBhvr>
                                        <p:cTn id="48" dur="1" fill="hold">
                                          <p:stCondLst>
                                            <p:cond delay="0"/>
                                          </p:stCondLst>
                                        </p:cTn>
                                        <p:tgtEl>
                                          <p:spTgt spid="86"/>
                                        </p:tgtEl>
                                        <p:attrNameLst>
                                          <p:attrName>style.visibility</p:attrName>
                                        </p:attrNameLst>
                                      </p:cBhvr>
                                      <p:to>
                                        <p:strVal val="visible"/>
                                      </p:to>
                                    </p:set>
                                  </p:childTnLst>
                                </p:cTn>
                              </p:par>
                            </p:childTnLst>
                          </p:cTn>
                        </p:par>
                        <p:par>
                          <p:cTn id="49" fill="hold">
                            <p:stCondLst>
                              <p:cond delay="250"/>
                            </p:stCondLst>
                            <p:childTnLst>
                              <p:par>
                                <p:cTn id="50" presetID="1" presetClass="entr" presetSubtype="0" fill="hold" nodeType="afterEffect">
                                  <p:stCondLst>
                                    <p:cond delay="250"/>
                                  </p:stCondLst>
                                  <p:childTnLst>
                                    <p:set>
                                      <p:cBhvr>
                                        <p:cTn id="51" dur="1" fill="hold">
                                          <p:stCondLst>
                                            <p:cond delay="0"/>
                                          </p:stCondLst>
                                        </p:cTn>
                                        <p:tgtEl>
                                          <p:spTgt spid="8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nodeType="afterEffect">
                                  <p:stCondLst>
                                    <p:cond delay="250"/>
                                  </p:stCondLst>
                                  <p:childTnLst>
                                    <p:set>
                                      <p:cBhvr>
                                        <p:cTn id="54" dur="1" fill="hold">
                                          <p:stCondLst>
                                            <p:cond delay="0"/>
                                          </p:stCondLst>
                                        </p:cTn>
                                        <p:tgtEl>
                                          <p:spTgt spid="91"/>
                                        </p:tgtEl>
                                        <p:attrNameLst>
                                          <p:attrName>style.visibility</p:attrName>
                                        </p:attrNameLst>
                                      </p:cBhvr>
                                      <p:to>
                                        <p:strVal val="visible"/>
                                      </p:to>
                                    </p:set>
                                  </p:childTnLst>
                                </p:cTn>
                              </p:par>
                            </p:childTnLst>
                          </p:cTn>
                        </p:par>
                        <p:par>
                          <p:cTn id="55" fill="hold">
                            <p:stCondLst>
                              <p:cond delay="750"/>
                            </p:stCondLst>
                            <p:childTnLst>
                              <p:par>
                                <p:cTn id="56" presetID="1" presetClass="entr" presetSubtype="0" fill="hold" nodeType="afterEffect">
                                  <p:stCondLst>
                                    <p:cond delay="250"/>
                                  </p:stCondLst>
                                  <p:childTnLst>
                                    <p:set>
                                      <p:cBhvr>
                                        <p:cTn id="57" dur="1" fill="hold">
                                          <p:stCondLst>
                                            <p:cond delay="0"/>
                                          </p:stCondLst>
                                        </p:cTn>
                                        <p:tgtEl>
                                          <p:spTgt spid="92"/>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nodeType="afterEffect">
                                  <p:stCondLst>
                                    <p:cond delay="25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par>
                                <p:cTn id="65" presetID="1" presetClass="emph" presetSubtype="2" fill="hold" nodeType="withEffect">
                                  <p:stCondLst>
                                    <p:cond delay="0"/>
                                  </p:stCondLst>
                                  <p:childTnLst>
                                    <p:animClr clrSpc="rgb" dir="cw">
                                      <p:cBhvr>
                                        <p:cTn id="66" dur="2000" fill="hold"/>
                                        <p:tgtEl>
                                          <p:spTgt spid="65"/>
                                        </p:tgtEl>
                                        <p:attrNameLst>
                                          <p:attrName>fillcolor</p:attrName>
                                        </p:attrNameLst>
                                      </p:cBhvr>
                                      <p:to>
                                        <a:srgbClr val="FD372B"/>
                                      </p:to>
                                    </p:animClr>
                                    <p:set>
                                      <p:cBhvr>
                                        <p:cTn id="67" dur="2000" fill="hold"/>
                                        <p:tgtEl>
                                          <p:spTgt spid="65"/>
                                        </p:tgtEl>
                                        <p:attrNameLst>
                                          <p:attrName>fill.type</p:attrName>
                                        </p:attrNameLst>
                                      </p:cBhvr>
                                      <p:to>
                                        <p:strVal val="solid"/>
                                      </p:to>
                                    </p:set>
                                    <p:set>
                                      <p:cBhvr>
                                        <p:cTn id="68" dur="2000" fill="hold"/>
                                        <p:tgtEl>
                                          <p:spTgt spid="65"/>
                                        </p:tgtEl>
                                        <p:attrNameLst>
                                          <p:attrName>fill.on</p:attrName>
                                        </p:attrNameLst>
                                      </p:cBhvr>
                                      <p:to>
                                        <p:strVal val="true"/>
                                      </p:to>
                                    </p:set>
                                  </p:childTnLst>
                                  <p:subTnLst>
                                    <p:audio>
                                      <p:cMediaNode>
                                        <p:cTn display="0" masterRel="sameClick">
                                          <p:stCondLst>
                                            <p:cond evt="begin" delay="0">
                                              <p:tn val="65"/>
                                            </p:cond>
                                          </p:stCondLst>
                                          <p:endCondLst>
                                            <p:cond evt="onStopAudio" delay="0">
                                              <p:tgtEl>
                                                <p:sldTgt/>
                                              </p:tgtEl>
                                            </p:cond>
                                          </p:endCondLst>
                                        </p:cTn>
                                        <p:tgtEl>
                                          <p:sndTgt r:embed="rId3" name="Explosion"/>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 y="214130"/>
            <a:ext cx="8421757" cy="801872"/>
          </a:xfrm>
        </p:spPr>
        <p:txBody>
          <a:bodyPr/>
          <a:lstStyle/>
          <a:p>
            <a:r>
              <a:rPr lang="en-US" dirty="0" smtClean="0"/>
              <a:t>Evolution of 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dirty="0"/>
          </a:p>
        </p:txBody>
      </p:sp>
      <p:sp>
        <p:nvSpPr>
          <p:cNvPr id="106" name="Magnetic Disk 105"/>
          <p:cNvSpPr/>
          <p:nvPr/>
        </p:nvSpPr>
        <p:spPr>
          <a:xfrm>
            <a:off x="820634" y="2099071"/>
            <a:ext cx="1109766" cy="1167589"/>
          </a:xfrm>
          <a:prstGeom prst="flowChartMagneticDisk">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980142" y="2604053"/>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958414" y="1739216"/>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293705" y="2040835"/>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293705" y="2449443"/>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293705" y="2715996"/>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293705" y="2715996"/>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293705" y="2715996"/>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840331" y="2632764"/>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816036" y="3180522"/>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791741" y="3865217"/>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226906" y="24869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379306" y="2639390"/>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930400" y="2674730"/>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930400" y="2682866"/>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998870" y="2297043"/>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2084902" y="1946834"/>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906105" y="2713787"/>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24903" y="3426662"/>
            <a:ext cx="1298407" cy="646331"/>
          </a:xfrm>
          <a:prstGeom prst="rect">
            <a:avLst/>
          </a:prstGeom>
          <a:noFill/>
        </p:spPr>
        <p:txBody>
          <a:bodyPr wrap="square" rtlCol="0">
            <a:spAutoFit/>
          </a:bodyPr>
          <a:lstStyle/>
          <a:p>
            <a:r>
              <a:rPr lang="en-US" dirty="0" smtClean="0">
                <a:solidFill>
                  <a:srgbClr val="FF6600"/>
                </a:solidFill>
              </a:rPr>
              <a:t>“</a:t>
            </a:r>
            <a:r>
              <a:rPr lang="en-US" sz="1400" dirty="0" smtClean="0">
                <a:solidFill>
                  <a:srgbClr val="FF6600"/>
                </a:solidFill>
              </a:rPr>
              <a:t>Changes since 6 </a:t>
            </a:r>
            <a:r>
              <a:rPr lang="en-US" sz="1400" dirty="0" err="1" smtClean="0">
                <a:solidFill>
                  <a:srgbClr val="FF6600"/>
                </a:solidFill>
              </a:rPr>
              <a:t>hrs</a:t>
            </a:r>
            <a:r>
              <a:rPr lang="en-US" dirty="0" smtClean="0">
                <a:solidFill>
                  <a:srgbClr val="FF6600"/>
                </a:solidFill>
              </a:rPr>
              <a:t>”</a:t>
            </a:r>
            <a:endParaRPr lang="en-US" dirty="0">
              <a:solidFill>
                <a:srgbClr val="FF6600"/>
              </a:solidFill>
            </a:endParaRPr>
          </a:p>
        </p:txBody>
      </p:sp>
      <p:cxnSp>
        <p:nvCxnSpPr>
          <p:cNvPr id="12" name="Elbow Connector 11"/>
          <p:cNvCxnSpPr>
            <a:stCxn id="106" idx="3"/>
            <a:endCxn id="117" idx="1"/>
          </p:cNvCxnSpPr>
          <p:nvPr/>
        </p:nvCxnSpPr>
        <p:spPr>
          <a:xfrm rot="16200000" flipH="1">
            <a:off x="3690481" y="951696"/>
            <a:ext cx="786297" cy="5416224"/>
          </a:xfrm>
          <a:prstGeom prst="bentConnector2">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279914" y="23605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67044" y="1998870"/>
            <a:ext cx="717826" cy="265043"/>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cxnSp>
        <p:nvCxnSpPr>
          <p:cNvPr id="78" name="Elbow Connector 77"/>
          <p:cNvCxnSpPr/>
          <p:nvPr/>
        </p:nvCxnSpPr>
        <p:spPr>
          <a:xfrm rot="10800000" flipH="1" flipV="1">
            <a:off x="787503" y="2517212"/>
            <a:ext cx="7077663" cy="698647"/>
          </a:xfrm>
          <a:prstGeom prst="bentConnector5">
            <a:avLst>
              <a:gd name="adj1" fmla="val -3230"/>
              <a:gd name="adj2" fmla="val 265499"/>
              <a:gd name="adj3" fmla="val 103230"/>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929196" y="4425986"/>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41" name="Straight Arrow Connector 140"/>
          <p:cNvCxnSpPr/>
          <p:nvPr/>
        </p:nvCxnSpPr>
        <p:spPr>
          <a:xfrm flipV="1">
            <a:off x="3432314" y="25129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8" name="TextBox 157"/>
          <p:cNvSpPr txBox="1"/>
          <p:nvPr/>
        </p:nvSpPr>
        <p:spPr>
          <a:xfrm>
            <a:off x="673652" y="5179391"/>
            <a:ext cx="4207565" cy="85034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9" name="TextBox 158"/>
          <p:cNvSpPr txBox="1"/>
          <p:nvPr/>
        </p:nvSpPr>
        <p:spPr>
          <a:xfrm>
            <a:off x="574259" y="4881218"/>
            <a:ext cx="6858002" cy="139147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lang="en-US" baseline="0" dirty="0">
              <a:latin typeface="Arial" pitchFamily="34" charset="0"/>
              <a:cs typeface="Arial" pitchFamily="34" charset="0"/>
            </a:endParaRPr>
          </a:p>
        </p:txBody>
      </p:sp>
      <p:sp>
        <p:nvSpPr>
          <p:cNvPr id="34" name="TextBox 33"/>
          <p:cNvSpPr txBox="1"/>
          <p:nvPr/>
        </p:nvSpPr>
        <p:spPr>
          <a:xfrm>
            <a:off x="375478" y="1115391"/>
            <a:ext cx="4594087" cy="651565"/>
          </a:xfrm>
          <a:prstGeom prst="rect">
            <a:avLst/>
          </a:prstGeom>
        </p:spPr>
        <p:txBody>
          <a:bodyPr vert="horz" wrap="square" lIns="0" tIns="45720" rIns="91440" bIns="45720" rtlCol="0" anchor="t" anchorCtr="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Databus</a:t>
            </a:r>
            <a:r>
              <a:rPr kumimoji="0" lang="en-US" sz="2400" b="1" u="none" strike="noStrike" kern="1200" cap="none" spc="0" normalizeH="0" noProof="0" dirty="0" smtClean="0">
                <a:ln>
                  <a:noFill/>
                </a:ln>
                <a:solidFill>
                  <a:schemeClr val="accent1"/>
                </a:solidFill>
                <a:effectLst/>
                <a:uLnTx/>
                <a:uFillTx/>
                <a:latin typeface="Arial" pitchFamily="34" charset="0"/>
                <a:ea typeface="+mn-ea"/>
                <a:cs typeface="Arial" pitchFamily="34" charset="0"/>
              </a:rPr>
              <a:t>  - v1</a:t>
            </a:r>
            <a:endPar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nvGrpSpPr>
          <p:cNvPr id="35" name="Group 34"/>
          <p:cNvGrpSpPr/>
          <p:nvPr/>
        </p:nvGrpSpPr>
        <p:grpSpPr>
          <a:xfrm>
            <a:off x="6875626" y="1285469"/>
            <a:ext cx="1974661" cy="1048098"/>
            <a:chOff x="4855882" y="1773013"/>
            <a:chExt cx="4159624" cy="3234871"/>
          </a:xfrm>
        </p:grpSpPr>
        <p:sp>
          <p:nvSpPr>
            <p:cNvPr id="36" name="Cloud 35"/>
            <p:cNvSpPr/>
            <p:nvPr/>
          </p:nvSpPr>
          <p:spPr>
            <a:xfrm>
              <a:off x="4855882" y="1773013"/>
              <a:ext cx="4159624" cy="32348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rot="10800000" flipH="1" flipV="1">
              <a:off x="5573055" y="2428274"/>
              <a:ext cx="493061" cy="484257"/>
            </a:xfrm>
            <a:prstGeom prst="rect">
              <a:avLst/>
            </a:prstGeom>
            <a:noFill/>
          </p:spPr>
          <p:txBody>
            <a:bodyPr wrap="square" rtlCol="0">
              <a:spAutoFit/>
            </a:bodyPr>
            <a:lstStyle/>
            <a:p>
              <a:r>
                <a:rPr lang="en-US" sz="800" dirty="0" smtClean="0"/>
                <a:t>Jill</a:t>
              </a:r>
              <a:endParaRPr lang="en-US" sz="800" dirty="0"/>
            </a:p>
          </p:txBody>
        </p:sp>
        <p:sp>
          <p:nvSpPr>
            <p:cNvPr id="40" name="TextBox 39"/>
            <p:cNvSpPr txBox="1"/>
            <p:nvPr/>
          </p:nvSpPr>
          <p:spPr>
            <a:xfrm rot="10800000" flipH="1" flipV="1">
              <a:off x="7667810" y="2243608"/>
              <a:ext cx="684309" cy="484257"/>
            </a:xfrm>
            <a:prstGeom prst="rect">
              <a:avLst/>
            </a:prstGeom>
            <a:noFill/>
          </p:spPr>
          <p:txBody>
            <a:bodyPr wrap="square" rtlCol="0">
              <a:spAutoFit/>
            </a:bodyPr>
            <a:lstStyle/>
            <a:p>
              <a:r>
                <a:rPr lang="en-US" sz="800" dirty="0" smtClean="0"/>
                <a:t>Jack</a:t>
              </a:r>
              <a:endParaRPr lang="en-US" sz="800" dirty="0"/>
            </a:p>
          </p:txBody>
        </p:sp>
        <p:sp>
          <p:nvSpPr>
            <p:cNvPr id="41" name="TextBox 40"/>
            <p:cNvSpPr txBox="1"/>
            <p:nvPr/>
          </p:nvSpPr>
          <p:spPr>
            <a:xfrm rot="10800000" flipH="1" flipV="1">
              <a:off x="5426631" y="3833481"/>
              <a:ext cx="639485" cy="484257"/>
            </a:xfrm>
            <a:prstGeom prst="rect">
              <a:avLst/>
            </a:prstGeom>
            <a:noFill/>
          </p:spPr>
          <p:txBody>
            <a:bodyPr wrap="square" rtlCol="0">
              <a:spAutoFit/>
            </a:bodyPr>
            <a:lstStyle/>
            <a:p>
              <a:r>
                <a:rPr lang="en-US" sz="800" dirty="0" smtClean="0"/>
                <a:t>Bob</a:t>
              </a:r>
              <a:endParaRPr lang="en-US" sz="800" dirty="0"/>
            </a:p>
          </p:txBody>
        </p:sp>
        <p:sp>
          <p:nvSpPr>
            <p:cNvPr id="42" name="TextBox 41"/>
            <p:cNvSpPr txBox="1"/>
            <p:nvPr/>
          </p:nvSpPr>
          <p:spPr>
            <a:xfrm rot="10800000" flipH="1" flipV="1">
              <a:off x="6696633" y="4018149"/>
              <a:ext cx="714192" cy="484257"/>
            </a:xfrm>
            <a:prstGeom prst="rect">
              <a:avLst/>
            </a:prstGeom>
            <a:noFill/>
          </p:spPr>
          <p:txBody>
            <a:bodyPr wrap="square" rtlCol="0">
              <a:spAutoFit/>
            </a:bodyPr>
            <a:lstStyle/>
            <a:p>
              <a:r>
                <a:rPr lang="en-US" sz="800" dirty="0" smtClean="0"/>
                <a:t>John</a:t>
              </a:r>
              <a:endParaRPr lang="en-US" sz="800" dirty="0"/>
            </a:p>
          </p:txBody>
        </p:sp>
        <p:sp>
          <p:nvSpPr>
            <p:cNvPr id="43" name="TextBox 42"/>
            <p:cNvSpPr txBox="1"/>
            <p:nvPr/>
          </p:nvSpPr>
          <p:spPr>
            <a:xfrm rot="10800000" flipH="1" flipV="1">
              <a:off x="7875493" y="3488625"/>
              <a:ext cx="714192" cy="484257"/>
            </a:xfrm>
            <a:prstGeom prst="rect">
              <a:avLst/>
            </a:prstGeom>
            <a:noFill/>
          </p:spPr>
          <p:txBody>
            <a:bodyPr wrap="square" rtlCol="0">
              <a:spAutoFit/>
            </a:bodyPr>
            <a:lstStyle/>
            <a:p>
              <a:r>
                <a:rPr lang="en-US" sz="800" dirty="0" smtClean="0"/>
                <a:t>Abe</a:t>
              </a:r>
              <a:endParaRPr lang="en-US" sz="800" dirty="0"/>
            </a:p>
          </p:txBody>
        </p:sp>
        <p:sp>
          <p:nvSpPr>
            <p:cNvPr id="45" name="TextBox 44"/>
            <p:cNvSpPr txBox="1"/>
            <p:nvPr/>
          </p:nvSpPr>
          <p:spPr>
            <a:xfrm rot="10800000" flipH="1" flipV="1">
              <a:off x="6491936" y="2060984"/>
              <a:ext cx="714192" cy="484257"/>
            </a:xfrm>
            <a:prstGeom prst="rect">
              <a:avLst/>
            </a:prstGeom>
            <a:noFill/>
          </p:spPr>
          <p:txBody>
            <a:bodyPr wrap="square" rtlCol="0">
              <a:spAutoFit/>
            </a:bodyPr>
            <a:lstStyle/>
            <a:p>
              <a:r>
                <a:rPr lang="en-US" sz="800" dirty="0" smtClean="0"/>
                <a:t>Peter</a:t>
              </a:r>
              <a:endParaRPr lang="en-US" sz="800" dirty="0"/>
            </a:p>
          </p:txBody>
        </p:sp>
        <p:cxnSp>
          <p:nvCxnSpPr>
            <p:cNvPr id="46" name="Straight Connector 45"/>
            <p:cNvCxnSpPr>
              <a:endCxn id="40" idx="1"/>
            </p:cNvCxnSpPr>
            <p:nvPr/>
          </p:nvCxnSpPr>
          <p:spPr>
            <a:xfrm>
              <a:off x="7206127" y="2301071"/>
              <a:ext cx="461682"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endCxn id="42" idx="0"/>
            </p:cNvCxnSpPr>
            <p:nvPr/>
          </p:nvCxnSpPr>
          <p:spPr>
            <a:xfrm flipH="1">
              <a:off x="7053729" y="2487778"/>
              <a:ext cx="614082" cy="1530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3" idx="1"/>
            </p:cNvCxnSpPr>
            <p:nvPr/>
          </p:nvCxnSpPr>
          <p:spPr>
            <a:xfrm flipH="1" flipV="1">
              <a:off x="6066118" y="2670403"/>
              <a:ext cx="1809375" cy="1060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37" idx="3"/>
            </p:cNvCxnSpPr>
            <p:nvPr/>
          </p:nvCxnSpPr>
          <p:spPr>
            <a:xfrm flipH="1" flipV="1">
              <a:off x="6066116" y="2670403"/>
              <a:ext cx="987614" cy="1405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1" idx="3"/>
            </p:cNvCxnSpPr>
            <p:nvPr/>
          </p:nvCxnSpPr>
          <p:spPr>
            <a:xfrm flipV="1">
              <a:off x="6066116" y="2670405"/>
              <a:ext cx="0" cy="14052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17624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60" y="225173"/>
            <a:ext cx="8421757" cy="801872"/>
          </a:xfrm>
        </p:spPr>
        <p:txBody>
          <a:bodyPr/>
          <a:lstStyle/>
          <a:p>
            <a:r>
              <a:rPr lang="en-US" dirty="0" smtClean="0"/>
              <a:t>Evolution of Databus – Databus v2</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sp>
        <p:nvSpPr>
          <p:cNvPr id="106" name="Magnetic Disk 105"/>
          <p:cNvSpPr/>
          <p:nvPr/>
        </p:nvSpPr>
        <p:spPr>
          <a:xfrm>
            <a:off x="654981" y="1546897"/>
            <a:ext cx="1109766" cy="1167589"/>
          </a:xfrm>
          <a:prstGeom prst="flowChartMagneticDisk">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814489" y="2051879"/>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792761" y="1187042"/>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128052" y="1488661"/>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128052" y="1897269"/>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128052" y="2163822"/>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28052" y="2163822"/>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128052" y="2163822"/>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674678" y="20805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650383" y="2628348"/>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626088" y="331304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061253" y="1934816"/>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213653" y="2087216"/>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764747" y="2122556"/>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764747" y="2130692"/>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833217" y="1744869"/>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1919249" y="1394660"/>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740452" y="2161613"/>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114261" y="18083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855057" y="1488661"/>
            <a:ext cx="2091634" cy="256208"/>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worth of Data</a:t>
            </a:r>
          </a:p>
        </p:txBody>
      </p:sp>
      <p:sp>
        <p:nvSpPr>
          <p:cNvPr id="75" name="Rectangle 74"/>
          <p:cNvSpPr/>
          <p:nvPr/>
        </p:nvSpPr>
        <p:spPr>
          <a:xfrm>
            <a:off x="3034748" y="4658139"/>
            <a:ext cx="1515165" cy="119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a:t>
            </a:r>
          </a:p>
          <a:p>
            <a:pPr algn="ctr"/>
            <a:r>
              <a:rPr lang="en-US" dirty="0" smtClean="0"/>
              <a:t>Catch-up</a:t>
            </a:r>
          </a:p>
          <a:p>
            <a:pPr algn="ctr"/>
            <a:r>
              <a:rPr lang="en-US" dirty="0" smtClean="0"/>
              <a:t>(DB)</a:t>
            </a:r>
          </a:p>
        </p:txBody>
      </p:sp>
      <p:sp>
        <p:nvSpPr>
          <p:cNvPr id="44" name="Rectangle 43"/>
          <p:cNvSpPr/>
          <p:nvPr/>
        </p:nvSpPr>
        <p:spPr>
          <a:xfrm>
            <a:off x="4763543" y="3873812"/>
            <a:ext cx="1940931" cy="307777"/>
          </a:xfrm>
          <a:prstGeom prst="rect">
            <a:avLst/>
          </a:prstGeom>
        </p:spPr>
        <p:txBody>
          <a:bodyPr wrap="none">
            <a:spAutoFit/>
          </a:bodyPr>
          <a:lstStyle/>
          <a:p>
            <a:r>
              <a:rPr lang="en-US" sz="1400" dirty="0" smtClean="0">
                <a:solidFill>
                  <a:srgbClr val="FF6600"/>
                </a:solidFill>
              </a:rPr>
              <a:t>“Changes since 6 </a:t>
            </a:r>
            <a:r>
              <a:rPr lang="en-US" sz="1400" dirty="0" err="1" smtClean="0">
                <a:solidFill>
                  <a:srgbClr val="FF6600"/>
                </a:solidFill>
              </a:rPr>
              <a:t>hrs</a:t>
            </a:r>
            <a:r>
              <a:rPr lang="en-US" sz="1400" dirty="0" smtClean="0">
                <a:solidFill>
                  <a:srgbClr val="FF6600"/>
                </a:solidFill>
              </a:rPr>
              <a:t>”</a:t>
            </a:r>
            <a:endParaRPr lang="en-US" sz="1400" dirty="0">
              <a:solidFill>
                <a:srgbClr val="FF6600"/>
              </a:solidFill>
            </a:endParaRPr>
          </a:p>
        </p:txBody>
      </p:sp>
      <p:cxnSp>
        <p:nvCxnSpPr>
          <p:cNvPr id="98" name="Elbow Connector 97"/>
          <p:cNvCxnSpPr>
            <a:stCxn id="75" idx="3"/>
            <a:endCxn id="116" idx="3"/>
          </p:cNvCxnSpPr>
          <p:nvPr/>
        </p:nvCxnSpPr>
        <p:spPr>
          <a:xfrm flipV="1">
            <a:off x="4549913" y="2822713"/>
            <a:ext cx="3147391" cy="2432879"/>
          </a:xfrm>
          <a:prstGeom prst="bentConnector3">
            <a:avLst>
              <a:gd name="adj1" fmla="val 107263"/>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5" idx="3"/>
            <a:endCxn id="117" idx="1"/>
          </p:cNvCxnSpPr>
          <p:nvPr/>
        </p:nvCxnSpPr>
        <p:spPr>
          <a:xfrm flipV="1">
            <a:off x="4549913" y="3500783"/>
            <a:ext cx="2076175" cy="1754809"/>
          </a:xfrm>
          <a:prstGeom prst="bent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120" idx="2"/>
            <a:endCxn id="75" idx="0"/>
          </p:cNvCxnSpPr>
          <p:nvPr/>
        </p:nvCxnSpPr>
        <p:spPr>
          <a:xfrm flipH="1">
            <a:off x="3792331" y="2838174"/>
            <a:ext cx="12148" cy="1819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701127" y="3965582"/>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131" name="Elbow Connector 130"/>
          <p:cNvCxnSpPr>
            <a:stCxn id="106" idx="3"/>
            <a:endCxn id="75" idx="1"/>
          </p:cNvCxnSpPr>
          <p:nvPr/>
        </p:nvCxnSpPr>
        <p:spPr>
          <a:xfrm rot="16200000" flipH="1">
            <a:off x="851753" y="3072597"/>
            <a:ext cx="2541106" cy="1824884"/>
          </a:xfrm>
          <a:prstGeom prst="bentConnector2">
            <a:avLst/>
          </a:prstGeom>
          <a:ln w="76200">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4" name="Rectangle 133"/>
          <p:cNvSpPr/>
          <p:nvPr/>
        </p:nvSpPr>
        <p:spPr>
          <a:xfrm>
            <a:off x="1303131" y="4532003"/>
            <a:ext cx="1145923" cy="923330"/>
          </a:xfrm>
          <a:prstGeom prst="rect">
            <a:avLst/>
          </a:prstGeom>
        </p:spPr>
        <p:txBody>
          <a:bodyPr wrap="square">
            <a:spAutoFit/>
          </a:bodyPr>
          <a:lstStyle/>
          <a:p>
            <a:r>
              <a:rPr lang="en-US" dirty="0" smtClean="0"/>
              <a:t>“</a:t>
            </a:r>
            <a:r>
              <a:rPr lang="en-US" dirty="0" smtClean="0">
                <a:solidFill>
                  <a:srgbClr val="FF0000"/>
                </a:solidFill>
              </a:rPr>
              <a:t> </a:t>
            </a:r>
            <a:r>
              <a:rPr lang="en-US" dirty="0" smtClean="0">
                <a:solidFill>
                  <a:schemeClr val="tx1">
                    <a:lumMod val="50000"/>
                    <a:lumOff val="50000"/>
                  </a:schemeClr>
                </a:solidFill>
              </a:rPr>
              <a:t>1 Time Transfer: All data</a:t>
            </a:r>
            <a:r>
              <a:rPr lang="en-US" dirty="0">
                <a:solidFill>
                  <a:schemeClr val="tx1">
                    <a:lumMod val="50000"/>
                    <a:lumOff val="50000"/>
                  </a:schemeClr>
                </a:solidFill>
              </a:rPr>
              <a:t>”</a:t>
            </a:r>
          </a:p>
        </p:txBody>
      </p:sp>
      <p:sp>
        <p:nvSpPr>
          <p:cNvPr id="136" name="Rectangle 135"/>
          <p:cNvSpPr/>
          <p:nvPr/>
        </p:nvSpPr>
        <p:spPr>
          <a:xfrm>
            <a:off x="5169943" y="4975951"/>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37" name="Straight Arrow Connector 136"/>
          <p:cNvCxnSpPr/>
          <p:nvPr/>
        </p:nvCxnSpPr>
        <p:spPr>
          <a:xfrm>
            <a:off x="3222487" y="6115879"/>
            <a:ext cx="1515165" cy="220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3266661" y="19607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3366051" y="5839791"/>
            <a:ext cx="1128643" cy="267252"/>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200" b="1" dirty="0">
                <a:solidFill>
                  <a:schemeClr val="tx1"/>
                </a:solidFill>
                <a:latin typeface="Arial" pitchFamily="34" charset="0"/>
                <a:cs typeface="Arial" pitchFamily="34" charset="0"/>
              </a:rPr>
              <a:t> </a:t>
            </a:r>
            <a:r>
              <a:rPr lang="en-US" sz="1200" b="1" dirty="0" smtClean="0">
                <a:solidFill>
                  <a:schemeClr val="tx1"/>
                </a:solidFill>
                <a:latin typeface="Arial" pitchFamily="34" charset="0"/>
                <a:cs typeface="Arial" pitchFamily="34" charset="0"/>
              </a:rPr>
              <a:t>age of DB</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9" name="Group 38"/>
          <p:cNvGrpSpPr/>
          <p:nvPr/>
        </p:nvGrpSpPr>
        <p:grpSpPr>
          <a:xfrm>
            <a:off x="6747350" y="936313"/>
            <a:ext cx="1842445" cy="916694"/>
            <a:chOff x="4855882" y="1773013"/>
            <a:chExt cx="4159624" cy="3234871"/>
          </a:xfrm>
        </p:grpSpPr>
        <p:sp>
          <p:nvSpPr>
            <p:cNvPr id="40" name="Cloud 39"/>
            <p:cNvSpPr/>
            <p:nvPr/>
          </p:nvSpPr>
          <p:spPr>
            <a:xfrm>
              <a:off x="4855882" y="1773013"/>
              <a:ext cx="4159624" cy="32348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p:cNvSpPr txBox="1"/>
            <p:nvPr/>
          </p:nvSpPr>
          <p:spPr>
            <a:xfrm rot="10800000" flipH="1" flipV="1">
              <a:off x="5573055" y="2428274"/>
              <a:ext cx="493061" cy="484257"/>
            </a:xfrm>
            <a:prstGeom prst="rect">
              <a:avLst/>
            </a:prstGeom>
            <a:noFill/>
          </p:spPr>
          <p:txBody>
            <a:bodyPr wrap="square" rtlCol="0">
              <a:spAutoFit/>
            </a:bodyPr>
            <a:lstStyle/>
            <a:p>
              <a:r>
                <a:rPr lang="en-US" sz="800" dirty="0" smtClean="0"/>
                <a:t>Jill</a:t>
              </a:r>
              <a:endParaRPr lang="en-US" sz="800" dirty="0"/>
            </a:p>
          </p:txBody>
        </p:sp>
        <p:sp>
          <p:nvSpPr>
            <p:cNvPr id="42" name="TextBox 41"/>
            <p:cNvSpPr txBox="1"/>
            <p:nvPr/>
          </p:nvSpPr>
          <p:spPr>
            <a:xfrm rot="10800000" flipH="1" flipV="1">
              <a:off x="7667810" y="2243608"/>
              <a:ext cx="684309" cy="484257"/>
            </a:xfrm>
            <a:prstGeom prst="rect">
              <a:avLst/>
            </a:prstGeom>
            <a:noFill/>
          </p:spPr>
          <p:txBody>
            <a:bodyPr wrap="square" rtlCol="0">
              <a:spAutoFit/>
            </a:bodyPr>
            <a:lstStyle/>
            <a:p>
              <a:r>
                <a:rPr lang="en-US" sz="800" dirty="0" smtClean="0"/>
                <a:t>Jack</a:t>
              </a:r>
              <a:endParaRPr lang="en-US" sz="800" dirty="0"/>
            </a:p>
          </p:txBody>
        </p:sp>
        <p:sp>
          <p:nvSpPr>
            <p:cNvPr id="43" name="TextBox 42"/>
            <p:cNvSpPr txBox="1"/>
            <p:nvPr/>
          </p:nvSpPr>
          <p:spPr>
            <a:xfrm rot="10800000" flipH="1" flipV="1">
              <a:off x="5426631" y="3833481"/>
              <a:ext cx="639485" cy="484257"/>
            </a:xfrm>
            <a:prstGeom prst="rect">
              <a:avLst/>
            </a:prstGeom>
            <a:noFill/>
          </p:spPr>
          <p:txBody>
            <a:bodyPr wrap="square" rtlCol="0">
              <a:spAutoFit/>
            </a:bodyPr>
            <a:lstStyle/>
            <a:p>
              <a:r>
                <a:rPr lang="en-US" sz="800" dirty="0" smtClean="0"/>
                <a:t>Bob</a:t>
              </a:r>
              <a:endParaRPr lang="en-US" sz="800" dirty="0"/>
            </a:p>
          </p:txBody>
        </p:sp>
        <p:sp>
          <p:nvSpPr>
            <p:cNvPr id="45" name="TextBox 44"/>
            <p:cNvSpPr txBox="1"/>
            <p:nvPr/>
          </p:nvSpPr>
          <p:spPr>
            <a:xfrm rot="10800000" flipH="1" flipV="1">
              <a:off x="6696633" y="4018149"/>
              <a:ext cx="714192" cy="484257"/>
            </a:xfrm>
            <a:prstGeom prst="rect">
              <a:avLst/>
            </a:prstGeom>
            <a:noFill/>
          </p:spPr>
          <p:txBody>
            <a:bodyPr wrap="square" rtlCol="0">
              <a:spAutoFit/>
            </a:bodyPr>
            <a:lstStyle/>
            <a:p>
              <a:r>
                <a:rPr lang="en-US" sz="800" dirty="0" smtClean="0"/>
                <a:t>John</a:t>
              </a:r>
              <a:endParaRPr lang="en-US" sz="800" dirty="0"/>
            </a:p>
          </p:txBody>
        </p:sp>
        <p:sp>
          <p:nvSpPr>
            <p:cNvPr id="46" name="TextBox 45"/>
            <p:cNvSpPr txBox="1"/>
            <p:nvPr/>
          </p:nvSpPr>
          <p:spPr>
            <a:xfrm rot="10800000" flipH="1" flipV="1">
              <a:off x="7875493" y="3488625"/>
              <a:ext cx="714192" cy="484257"/>
            </a:xfrm>
            <a:prstGeom prst="rect">
              <a:avLst/>
            </a:prstGeom>
            <a:noFill/>
          </p:spPr>
          <p:txBody>
            <a:bodyPr wrap="square" rtlCol="0">
              <a:spAutoFit/>
            </a:bodyPr>
            <a:lstStyle/>
            <a:p>
              <a:r>
                <a:rPr lang="en-US" sz="800" dirty="0" smtClean="0"/>
                <a:t>Abe</a:t>
              </a:r>
              <a:endParaRPr lang="en-US" sz="800" dirty="0"/>
            </a:p>
          </p:txBody>
        </p:sp>
        <p:sp>
          <p:nvSpPr>
            <p:cNvPr id="47" name="TextBox 46"/>
            <p:cNvSpPr txBox="1"/>
            <p:nvPr/>
          </p:nvSpPr>
          <p:spPr>
            <a:xfrm rot="10800000" flipH="1" flipV="1">
              <a:off x="6491936" y="2060984"/>
              <a:ext cx="714192" cy="484257"/>
            </a:xfrm>
            <a:prstGeom prst="rect">
              <a:avLst/>
            </a:prstGeom>
            <a:noFill/>
          </p:spPr>
          <p:txBody>
            <a:bodyPr wrap="square" rtlCol="0">
              <a:spAutoFit/>
            </a:bodyPr>
            <a:lstStyle/>
            <a:p>
              <a:r>
                <a:rPr lang="en-US" sz="800" dirty="0" smtClean="0"/>
                <a:t>Peter</a:t>
              </a:r>
              <a:endParaRPr lang="en-US" sz="800" dirty="0"/>
            </a:p>
          </p:txBody>
        </p:sp>
        <p:cxnSp>
          <p:nvCxnSpPr>
            <p:cNvPr id="48" name="Straight Connector 47"/>
            <p:cNvCxnSpPr>
              <a:endCxn id="42" idx="1"/>
            </p:cNvCxnSpPr>
            <p:nvPr/>
          </p:nvCxnSpPr>
          <p:spPr>
            <a:xfrm>
              <a:off x="7206127" y="2301071"/>
              <a:ext cx="461682"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0"/>
            </p:cNvCxnSpPr>
            <p:nvPr/>
          </p:nvCxnSpPr>
          <p:spPr>
            <a:xfrm flipH="1">
              <a:off x="7053729" y="2487778"/>
              <a:ext cx="614082" cy="1530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6" idx="1"/>
            </p:cNvCxnSpPr>
            <p:nvPr/>
          </p:nvCxnSpPr>
          <p:spPr>
            <a:xfrm flipH="1" flipV="1">
              <a:off x="6066118" y="2670403"/>
              <a:ext cx="1809375" cy="1060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endCxn id="41" idx="3"/>
            </p:cNvCxnSpPr>
            <p:nvPr/>
          </p:nvCxnSpPr>
          <p:spPr>
            <a:xfrm flipH="1" flipV="1">
              <a:off x="6066116" y="2670403"/>
              <a:ext cx="987614" cy="1405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3" idx="3"/>
            </p:cNvCxnSpPr>
            <p:nvPr/>
          </p:nvCxnSpPr>
          <p:spPr>
            <a:xfrm flipV="1">
              <a:off x="6066116" y="2670405"/>
              <a:ext cx="0" cy="14052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73226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30" grpId="0"/>
      <p:bldP spid="134" grpId="0"/>
      <p:bldP spid="136" grpId="0"/>
      <p:bldP spid="1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Improvements from V1 to V2</a:t>
            </a:r>
            <a:endParaRPr lang="en-US" dirty="0"/>
          </a:p>
        </p:txBody>
      </p:sp>
      <p:sp>
        <p:nvSpPr>
          <p:cNvPr id="3" name="Content Placeholder 2"/>
          <p:cNvSpPr>
            <a:spLocks noGrp="1"/>
          </p:cNvSpPr>
          <p:nvPr>
            <p:ph idx="1"/>
          </p:nvPr>
        </p:nvSpPr>
        <p:spPr/>
        <p:txBody>
          <a:bodyPr/>
          <a:lstStyle/>
          <a:p>
            <a:r>
              <a:rPr lang="en-US" dirty="0" smtClean="0"/>
              <a:t>No spring wiring</a:t>
            </a:r>
          </a:p>
          <a:p>
            <a:r>
              <a:rPr lang="en-US" dirty="0" smtClean="0"/>
              <a:t>Schema Updates Seamless</a:t>
            </a:r>
          </a:p>
          <a:p>
            <a:r>
              <a:rPr lang="en-US" dirty="0" smtClean="0"/>
              <a:t>Server Side Filtering of events</a:t>
            </a:r>
          </a:p>
          <a:p>
            <a:r>
              <a:rPr lang="en-US" dirty="0" smtClean="0"/>
              <a:t>Many more changes…</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D43286B-CED7-F442-A2B3-ECABB10C2271}" type="slidenum">
              <a:rPr lang="en-US" smtClean="0"/>
              <a:t>9</a:t>
            </a:fld>
            <a:endParaRPr lang="en-US"/>
          </a:p>
        </p:txBody>
      </p:sp>
    </p:spTree>
    <p:extLst>
      <p:ext uri="{BB962C8B-B14F-4D97-AF65-F5344CB8AC3E}">
        <p14:creationId xmlns:p14="http://schemas.microsoft.com/office/powerpoint/2010/main" val="9270291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3018</TotalTime>
  <Words>2232</Words>
  <Application>Microsoft Macintosh PowerPoint</Application>
  <PresentationFormat>On-screen Show (4:3)</PresentationFormat>
  <Paragraphs>506</Paragraphs>
  <Slides>34</Slides>
  <Notes>21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Agenda for Today</vt:lpstr>
      <vt:lpstr>PART I DATABUS OVERVIEW &amp; ARCHITECTURE</vt:lpstr>
      <vt:lpstr>Databus at LinkedIn</vt:lpstr>
      <vt:lpstr>PowerPoint Presentation</vt:lpstr>
      <vt:lpstr>Evolution of Databus</vt:lpstr>
      <vt:lpstr>Evolution of Databus </vt:lpstr>
      <vt:lpstr>Evolution of Databus – Databus v2</vt:lpstr>
      <vt:lpstr>Other Improvements from V1 to V2</vt:lpstr>
      <vt:lpstr>Databus2 Architecture: Control Flow</vt:lpstr>
      <vt:lpstr>Change Capture – An Example in Oracle</vt:lpstr>
      <vt:lpstr>PART II TESTING DATABUS</vt:lpstr>
      <vt:lpstr>PowerPoint Presentation</vt:lpstr>
      <vt:lpstr>Test Challenges</vt:lpstr>
      <vt:lpstr>Testing Process</vt:lpstr>
      <vt:lpstr>Goal of the test framework</vt:lpstr>
      <vt:lpstr>Test Framework 40,000 foot view</vt:lpstr>
      <vt:lpstr>PowerPoint Presentation</vt:lpstr>
      <vt:lpstr>Anatomy of a Command</vt:lpstr>
      <vt:lpstr>More Commands</vt:lpstr>
      <vt:lpstr>Yet More Commands…</vt:lpstr>
      <vt:lpstr>Test Framework ( Summary)</vt:lpstr>
      <vt:lpstr>Advantages</vt:lpstr>
      <vt:lpstr>Limitations</vt:lpstr>
      <vt:lpstr>Future extension </vt:lpstr>
      <vt:lpstr>Resources</vt:lpstr>
      <vt:lpstr>APPENDIX</vt:lpstr>
      <vt:lpstr>Use Cases</vt:lpstr>
      <vt:lpstr>Test driver calls </vt:lpstr>
      <vt:lpstr>Test driver calls cont</vt:lpstr>
      <vt:lpstr>Generator calls</vt:lpstr>
      <vt:lpstr>Comparison calls</vt:lpstr>
      <vt:lpstr>Release Process</vt:lpstr>
      <vt:lpstr>Where is Databus Run?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Sajid Topiwala</dc:creator>
  <cp:lastModifiedBy>Sajid Topiwala</cp:lastModifiedBy>
  <cp:revision>167</cp:revision>
  <dcterms:created xsi:type="dcterms:W3CDTF">2012-05-25T18:07:50Z</dcterms:created>
  <dcterms:modified xsi:type="dcterms:W3CDTF">2012-05-30T07:33:44Z</dcterms:modified>
</cp:coreProperties>
</file>