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5" r:id="rId6"/>
    <p:sldId id="276" r:id="rId7"/>
    <p:sldId id="262" r:id="rId8"/>
    <p:sldId id="263" r:id="rId9"/>
    <p:sldId id="266" r:id="rId10"/>
    <p:sldId id="264" r:id="rId11"/>
    <p:sldId id="265" r:id="rId12"/>
    <p:sldId id="261" r:id="rId13"/>
    <p:sldId id="267" r:id="rId14"/>
    <p:sldId id="268" r:id="rId15"/>
    <p:sldId id="277" r:id="rId16"/>
    <p:sldId id="273" r:id="rId17"/>
    <p:sldId id="274" r:id="rId18"/>
    <p:sldId id="269" r:id="rId19"/>
    <p:sldId id="270" r:id="rId20"/>
    <p:sldId id="272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9DE1D-6413-1F41-A54D-3ED34C43B006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4774-4322-E64E-8B92-4BC7E6BA9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ngraphs.prod.linkedin.com/service/member2-databusrelay/member2-databusrelay-i001-databus-sensor---member2-eventbuffer-timesincelastevent_value?fabrics=ela4" TargetMode="External"/><Relationship Id="rId4" Type="http://schemas.openxmlformats.org/officeDocument/2006/relationships/hyperlink" Target="http://ingraphs.prod.linkedin.com/service/member2-databusrelay/member2-databusrelay-i001-eventbufferdatabus-secondssincelatesteventorigin_value?fabrics=ela4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graphs.prod.linkedin.com/dashboard/databu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www.corp.linkedin.com/wiki/cf/display/ENGS/Databus+2.0+Logg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www.corp.linkedin.com/wiki/cf/display/ENGS/Databus+2.0+Logg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www.corp.linkedin.com/wiki/cf/display/ENGS/Databus+2.0+Logg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ngraphs.prod.linkedin.com/dashboard/databus2_e2e_conn?fabrics=ela4" TargetMode="External"/><Relationship Id="rId4" Type="http://schemas.openxmlformats.org/officeDocument/2006/relationships/hyperlink" Target="https://iwww.corp.linkedin.com/wiki/cf/display/ENGS/Databus+v2.0+Monitoring%23Databusv2.0Monitoring-Databus&amp;nbsp;Aler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ngraphs.prod.linkedin.com/dashboard/databus2_bizfollow_e2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www.corp.linkedin.com/wiki/cf/display/ENGS/Databus+v2.0+Configuration+Propert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www.corp.linkedin.com/wiki/cf/display/ENGS/Databus+Logging" TargetMode="External"/><Relationship Id="rId4" Type="http://schemas.openxmlformats.org/officeDocument/2006/relationships/hyperlink" Target="https://iwww.corp.linkedin.com/wiki/cf/display/ENGS/Databus+2.0+Support+and+Site-Up" TargetMode="External"/><Relationship Id="rId5" Type="http://schemas.openxmlformats.org/officeDocument/2006/relationships/hyperlink" Target="https://iwww.corp.linkedin.com/wiki/cf/display/ENGS/Databus+v2" TargetMode="External"/><Relationship Id="rId6" Type="http://schemas.openxmlformats.org/officeDocument/2006/relationships/hyperlink" Target="https://iwww.corp.linkedin.com/wiki/cf/display/ENGS/Databus+2.0+Deployment+and+Operability+Document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www.corp.linkedin.com/wiki/cf/display/ENGS/Datab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df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www.corp.linkedin.com/wiki/cf/display/ENGS/Databus+Logg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Databus </a:t>
            </a: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dirty="0" smtClean="0"/>
              <a:t>/20/2012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InGraphs: </a:t>
            </a:r>
            <a:r>
              <a:rPr lang="en-US" dirty="0" smtClean="0">
                <a:hlinkClick r:id="rId2"/>
              </a:rPr>
              <a:t>http://ingraphs.prod.linkedin.com/dashboard/databus</a:t>
            </a:r>
            <a:endParaRPr lang="en-US" dirty="0" smtClean="0"/>
          </a:p>
          <a:p>
            <a:r>
              <a:rPr lang="en-US" dirty="0" smtClean="0"/>
              <a:t>Databus Sensor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TimeSinceLastEvent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http://ingraphs.prod.linkedin.com/service/member2-databusrelay/member2-databusrelay-i001-databus-sensor---member2-eventbuffer-timesincelastevent_value?fabrics=</a:t>
            </a:r>
            <a:r>
              <a:rPr lang="en-US" dirty="0" smtClean="0">
                <a:hlinkClick r:id="rId3"/>
              </a:rPr>
              <a:t>ela4</a:t>
            </a:r>
            <a:endParaRPr lang="en-US" dirty="0" smtClean="0"/>
          </a:p>
          <a:p>
            <a:pPr lvl="1"/>
            <a:r>
              <a:rPr lang="en-US" dirty="0" err="1" smtClean="0"/>
              <a:t>SecondsSinceLatestEventOrigin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http://ingraphs.prod.linkedin.com/service/member2-databusrelay/member2-databusrelay-i001-eventbufferdatabus-secondssincelatesteventorigin_value?fabrics=</a:t>
            </a:r>
            <a:r>
              <a:rPr lang="en-US" dirty="0" smtClean="0">
                <a:hlinkClick r:id="rId4"/>
              </a:rPr>
              <a:t>ela4</a:t>
            </a:r>
            <a:endParaRPr lang="en-US" dirty="0" smtClean="0"/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Autometrics</a:t>
            </a:r>
            <a:r>
              <a:rPr lang="en-US" dirty="0" smtClean="0"/>
              <a:t>: https://iwww.corp.linkedin.com/wiki/cf/display/ENGS/Databus+V1+Anatomy#DatabusV1Anatomy-AutometricsenabledSensors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038897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Sample</a:t>
            </a:r>
            <a:endParaRPr lang="en-US" dirty="0" smtClean="0"/>
          </a:p>
          <a:p>
            <a:pPr lvl="1"/>
            <a:r>
              <a:rPr lang="en-US" sz="2000" dirty="0" smtClean="0"/>
              <a:t>Type: </a:t>
            </a:r>
            <a:r>
              <a:rPr lang="en-US" sz="1800" dirty="0" err="1" smtClean="0">
                <a:latin typeface="Courier New"/>
                <a:cs typeface="Courier New"/>
              </a:rPr>
              <a:t>databus.type</a:t>
            </a:r>
            <a:r>
              <a:rPr lang="en-US" sz="1800" dirty="0" smtClean="0">
                <a:latin typeface="Courier New"/>
                <a:cs typeface="Courier New"/>
              </a:rPr>
              <a:t>=db</a:t>
            </a:r>
          </a:p>
          <a:p>
            <a:pPr lvl="1"/>
            <a:r>
              <a:rPr lang="en-US" sz="2000" dirty="0" smtClean="0"/>
              <a:t>DB poll interval: </a:t>
            </a:r>
            <a:r>
              <a:rPr lang="en-US" sz="2000" dirty="0" err="1" smtClean="0">
                <a:latin typeface="Courier New"/>
                <a:cs typeface="Courier New"/>
              </a:rPr>
              <a:t>dbDatabus:dbDatabus.alertDelay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 smtClean="0">
                <a:latin typeface="Courier New"/>
                <a:cs typeface="Courier New"/>
              </a:rPr>
              <a:t>250</a:t>
            </a:r>
            <a:endParaRPr lang="en-US" dirty="0" smtClean="0"/>
          </a:p>
          <a:p>
            <a:pPr lvl="1"/>
            <a:r>
              <a:rPr lang="en-US" sz="2000" dirty="0" smtClean="0"/>
              <a:t>Enable/Disable chunking: </a:t>
            </a:r>
            <a:r>
              <a:rPr lang="en-US" sz="2000" dirty="0" err="1" smtClean="0">
                <a:latin typeface="Courier New"/>
                <a:cs typeface="Courier New"/>
              </a:rPr>
              <a:t>dbDatabus:chunkedScnThreshold</a:t>
            </a:r>
            <a:r>
              <a:rPr lang="en-US" sz="2000" dirty="0" smtClean="0">
                <a:latin typeface="Courier New"/>
                <a:cs typeface="Courier New"/>
              </a:rPr>
              <a:t>=-</a:t>
            </a:r>
            <a:r>
              <a:rPr lang="en-US" sz="2000" dirty="0" smtClean="0">
                <a:latin typeface="Courier New"/>
                <a:cs typeface="Courier New"/>
              </a:rPr>
              <a:t>1</a:t>
            </a:r>
          </a:p>
          <a:p>
            <a:pPr lvl="1"/>
            <a:r>
              <a:rPr lang="en-US" sz="2000" dirty="0" smtClean="0"/>
              <a:t>Enable/Disable</a:t>
            </a:r>
            <a:r>
              <a:rPr lang="en-US" sz="2000" dirty="0" smtClean="0"/>
              <a:t> row chunking</a:t>
            </a:r>
            <a:r>
              <a:rPr lang="en-US" sz="2000" dirty="0" smtClean="0"/>
              <a:t>:</a:t>
            </a:r>
            <a:r>
              <a:rPr lang="en-US" sz="2000" dirty="0" smtClean="0"/>
              <a:t> </a:t>
            </a:r>
            <a:r>
              <a:rPr lang="en-US" sz="2000" dirty="0" err="1" smtClean="0">
                <a:latin typeface="Courier New"/>
                <a:cs typeface="Courier New"/>
              </a:rPr>
              <a:t>dbDatabus:dbDatabus.useRowChunking</a:t>
            </a:r>
            <a:r>
              <a:rPr lang="en-US" sz="2000" dirty="0" smtClean="0">
                <a:latin typeface="Courier New"/>
                <a:cs typeface="Courier New"/>
              </a:rPr>
              <a:t>=true</a:t>
            </a:r>
            <a:endParaRPr lang="en-US" sz="2000" dirty="0" smtClean="0">
              <a:latin typeface="Courier New"/>
              <a:cs typeface="Courier New"/>
            </a:endParaRPr>
          </a:p>
          <a:p>
            <a:pPr lvl="1"/>
            <a:r>
              <a:rPr lang="en-US" sz="2000" dirty="0" smtClean="0"/>
              <a:t>Row chunk size: </a:t>
            </a:r>
            <a:r>
              <a:rPr lang="en-US" sz="2000" dirty="0" err="1" smtClean="0">
                <a:latin typeface="Courier New"/>
                <a:cs typeface="Courier New"/>
              </a:rPr>
              <a:t>dbDatabus:dbDatabus.rowsPerChunk</a:t>
            </a:r>
            <a:r>
              <a:rPr lang="en-US" sz="2000" dirty="0" smtClean="0">
                <a:latin typeface="Courier New"/>
                <a:cs typeface="Courier New"/>
              </a:rPr>
              <a:t>=1000</a:t>
            </a:r>
          </a:p>
          <a:p>
            <a:pPr lvl="1"/>
            <a:r>
              <a:rPr lang="en-US" sz="2000" dirty="0" smtClean="0"/>
              <a:t>DB query hint: </a:t>
            </a:r>
            <a:r>
              <a:rPr lang="en-US" sz="2000" dirty="0" err="1" smtClean="0">
                <a:latin typeface="Courier New"/>
                <a:cs typeface="Courier New"/>
              </a:rPr>
              <a:t>dbDatabus:dbDatabus.hintsString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</a:p>
          <a:p>
            <a:pPr lvl="1"/>
            <a:r>
              <a:rPr lang="en-US" sz="2000" dirty="0" smtClean="0"/>
              <a:t>Row chunking DB hint: </a:t>
            </a:r>
            <a:r>
              <a:rPr lang="en-US" sz="2000" dirty="0" err="1" smtClean="0">
                <a:latin typeface="Courier New"/>
                <a:cs typeface="Courier New"/>
              </a:rPr>
              <a:t>dbDatabus:dbDatabus</a:t>
            </a:r>
            <a:r>
              <a:rPr lang="en-US" sz="2000" dirty="0" smtClean="0">
                <a:latin typeface="Courier New"/>
                <a:cs typeface="Courier New"/>
              </a:rPr>
              <a:t>. </a:t>
            </a:r>
            <a:r>
              <a:rPr lang="en-US" sz="2000" dirty="0" err="1" smtClean="0">
                <a:latin typeface="Courier New"/>
                <a:cs typeface="Courier New"/>
              </a:rPr>
              <a:t>rowChunkingHintsString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</a:p>
          <a:p>
            <a:pPr lvl="1"/>
            <a:r>
              <a:rPr lang="en-US" sz="2000" dirty="0" smtClean="0"/>
              <a:t>Max # of proxy connections in relay: </a:t>
            </a:r>
            <a:r>
              <a:rPr lang="en-US" sz="2000" dirty="0" err="1" smtClean="0">
                <a:latin typeface="Courier New"/>
                <a:cs typeface="Courier New"/>
              </a:rPr>
              <a:t>databusConnectionPool.maxConnections</a:t>
            </a:r>
            <a:r>
              <a:rPr lang="en-US" sz="2000" dirty="0" smtClean="0">
                <a:latin typeface="Courier New"/>
                <a:cs typeface="Courier New"/>
              </a:rPr>
              <a:t>=3</a:t>
            </a:r>
          </a:p>
          <a:p>
            <a:pPr lvl="1"/>
            <a:endParaRPr lang="en-US" sz="2000" dirty="0" smtClean="0">
              <a:latin typeface="Courier New"/>
              <a:cs typeface="Courier New"/>
            </a:endParaRPr>
          </a:p>
          <a:p>
            <a:pPr lvl="1"/>
            <a:endParaRPr lang="en-US" sz="20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2.0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Wiki: </a:t>
            </a:r>
            <a:r>
              <a:rPr lang="en-US" dirty="0" err="1" smtClean="0"/>
              <a:t>Databus</a:t>
            </a:r>
            <a:r>
              <a:rPr lang="en-US" dirty="0" smtClean="0"/>
              <a:t> 2.0</a:t>
            </a:r>
          </a:p>
          <a:p>
            <a:r>
              <a:rPr lang="en-US" dirty="0" smtClean="0"/>
              <a:t>Complete rewrite of </a:t>
            </a:r>
            <a:r>
              <a:rPr lang="en-US" dirty="0" err="1" smtClean="0"/>
              <a:t>Databus</a:t>
            </a:r>
            <a:r>
              <a:rPr lang="en-US" dirty="0" smtClean="0"/>
              <a:t> v1</a:t>
            </a:r>
          </a:p>
          <a:p>
            <a:r>
              <a:rPr lang="en-US" dirty="0" smtClean="0"/>
              <a:t>Versioning and Serialization improvements </a:t>
            </a:r>
          </a:p>
          <a:p>
            <a:pPr lvl="1"/>
            <a:r>
              <a:rPr lang="en-US" dirty="0" smtClean="0"/>
              <a:t>Convergence on schema definition, evolution and serialization with Tracker</a:t>
            </a:r>
          </a:p>
          <a:p>
            <a:r>
              <a:rPr lang="en-US" dirty="0" smtClean="0"/>
              <a:t>Bootstrap DB to support efficient and seamless bootstrap </a:t>
            </a:r>
          </a:p>
          <a:p>
            <a:pPr lvl="1"/>
            <a:r>
              <a:rPr lang="en-US" dirty="0" smtClean="0"/>
              <a:t>Persistent Events Log to support larger event window </a:t>
            </a:r>
          </a:p>
          <a:p>
            <a:r>
              <a:rPr lang="en-US" dirty="0" smtClean="0"/>
              <a:t>Destination </a:t>
            </a:r>
            <a:r>
              <a:rPr lang="en-US" dirty="0" err="1" smtClean="0"/>
              <a:t>sharding</a:t>
            </a:r>
            <a:r>
              <a:rPr lang="en-US" dirty="0" smtClean="0"/>
              <a:t> to support horizontal scaling for consumers</a:t>
            </a:r>
          </a:p>
          <a:p>
            <a:r>
              <a:rPr lang="en-US" dirty="0" smtClean="0"/>
              <a:t>Simplified creation of new </a:t>
            </a:r>
            <a:r>
              <a:rPr lang="en-US" dirty="0" err="1" smtClean="0"/>
              <a:t>Databus</a:t>
            </a:r>
            <a:r>
              <a:rPr lang="en-US" dirty="0" smtClean="0"/>
              <a:t> clients and relays</a:t>
            </a:r>
          </a:p>
          <a:p>
            <a:r>
              <a:rPr lang="en-US" dirty="0" smtClean="0"/>
              <a:t>Enabling source </a:t>
            </a:r>
            <a:r>
              <a:rPr lang="en-US" dirty="0" err="1" smtClean="0"/>
              <a:t>sharding</a:t>
            </a:r>
            <a:r>
              <a:rPr lang="en-US" dirty="0" smtClean="0"/>
              <a:t> for horizontal scaling for producers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Databus</a:t>
            </a:r>
            <a:r>
              <a:rPr lang="en-US" dirty="0" smtClean="0"/>
              <a:t> v2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475" b="2472"/>
          <a:stretch>
            <a:fillRect/>
          </a:stretch>
        </p:blipFill>
        <p:spPr bwMode="auto">
          <a:xfrm>
            <a:off x="876638" y="1066801"/>
            <a:ext cx="7457400" cy="55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Logging (Relays)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241" y="1259988"/>
            <a:ext cx="8776137" cy="4866176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hlinkClick r:id="rId2"/>
              </a:rPr>
              <a:t>https://iwww.corp.linkedin.com/wiki/cf/display/ENGS/Databus+2.0+Logging</a:t>
            </a:r>
            <a:endParaRPr lang="en-US" dirty="0" smtClean="0"/>
          </a:p>
          <a:p>
            <a:r>
              <a:rPr lang="en-US" dirty="0" err="1" smtClean="0"/>
              <a:t>forum_relay_dbevents.log</a:t>
            </a:r>
            <a:endParaRPr lang="en-US" dirty="0" smtClean="0"/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src:com.linkedin.events.forum.CommentWithDiscussionDTO</a:t>
            </a:r>
            <a:r>
              <a:rPr lang="en-US" sz="3000" dirty="0" smtClean="0">
                <a:latin typeface="Courier New"/>
                <a:cs typeface="Courier New"/>
              </a:rPr>
              <a:t>(701) #src:1 #evt:1 scn:212849782412 ms:3</a:t>
            </a:r>
            <a:endParaRPr lang="en-US" sz="30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src:com.linkedin.events.forum.DiscussionDTO</a:t>
            </a:r>
            <a:r>
              <a:rPr lang="en-US" sz="3000" dirty="0" smtClean="0">
                <a:latin typeface="Courier New"/>
                <a:cs typeface="Courier New"/>
              </a:rPr>
              <a:t>(702) #src:1 #evt:2 scn:212849782412 ms:2</a:t>
            </a:r>
            <a:endParaRPr lang="en-US" sz="30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src:forum</a:t>
            </a:r>
            <a:r>
              <a:rPr lang="en-US" sz="3000" dirty="0" smtClean="0">
                <a:latin typeface="Courier New"/>
                <a:cs typeface="Courier New"/>
              </a:rPr>
              <a:t>(0) #src:2 #evt:3 scn:212849782412 ms:8</a:t>
            </a:r>
            <a:endParaRPr lang="en-US" sz="3000" dirty="0" smtClean="0">
              <a:latin typeface="Courier New"/>
              <a:cs typeface="Courier New"/>
            </a:endParaRPr>
          </a:p>
          <a:p>
            <a:r>
              <a:rPr lang="en-US" dirty="0" err="1" smtClean="0"/>
              <a:t>forum_relay_httpin.log</a:t>
            </a:r>
            <a:endParaRPr lang="en-US" dirty="0" smtClean="0"/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19:00:01.719 +3174601579 &gt; 172.17.138.248 CONNECT /START 0 200           0.00           0.00 0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19:00:01.720 +3174601580 &gt; 172.17.138.248 GET /databus2-relay-bizfollow/admin 0 200    0.12    0.53 5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19:00:01.841 +3174601701 &gt; 172.17.138.248 CONNECT /END 0 200           0.00           0.00 5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19:00:01.895 +3174601755 &gt; 172.17.138.246 GET /</a:t>
            </a:r>
            <a:r>
              <a:rPr lang="en-US" sz="3000" dirty="0" err="1" smtClean="0">
                <a:latin typeface="Courier New"/>
                <a:cs typeface="Courier New"/>
              </a:rPr>
              <a:t>stream?sources</a:t>
            </a:r>
            <a:r>
              <a:rPr lang="en-US" sz="3000" dirty="0" smtClean="0">
                <a:latin typeface="Courier New"/>
                <a:cs typeface="Courier New"/>
              </a:rPr>
              <a:t>=101&amp;checkPoint={"snapshot_offset":0,"windowScn":178046401016,"consumption_mode":"ONLINE_CONSUMPTION"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,"windowOffset":-1}&amp;output=</a:t>
            </a:r>
            <a:r>
              <a:rPr lang="en-US" sz="3000" dirty="0" err="1" smtClean="0">
                <a:latin typeface="Courier New"/>
                <a:cs typeface="Courier New"/>
              </a:rPr>
              <a:t>binary&amp;size</a:t>
            </a:r>
            <a:r>
              <a:rPr lang="en-US" sz="3000" dirty="0" smtClean="0">
                <a:latin typeface="Courier New"/>
                <a:cs typeface="Courier New"/>
              </a:rPr>
              <a:t>=102400&amp;filters={} 0 200    0.21    0.38 0</a:t>
            </a:r>
            <a:endParaRPr lang="en-US" sz="3000" dirty="0" smtClean="0">
              <a:latin typeface="Courier New"/>
              <a:cs typeface="Courier New"/>
            </a:endParaRPr>
          </a:p>
          <a:p>
            <a:r>
              <a:rPr lang="en-US" dirty="0" err="1" smtClean="0"/>
              <a:t>forum_databus_relay.log</a:t>
            </a:r>
            <a:r>
              <a:rPr lang="en-US" dirty="0" smtClean="0"/>
              <a:t> – everything else</a:t>
            </a:r>
            <a:endParaRPr lang="en-US" sz="26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</a:t>
            </a:r>
            <a:r>
              <a:rPr lang="en-US" dirty="0" smtClean="0"/>
              <a:t>(Clients)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err="1" smtClean="0"/>
              <a:t>liarApplication_databus.log</a:t>
            </a:r>
            <a:endParaRPr lang="en-US" sz="3000" dirty="0" smtClean="0"/>
          </a:p>
          <a:p>
            <a:pPr lvl="1">
              <a:buNone/>
            </a:pPr>
            <a:r>
              <a:rPr lang="en-US" sz="2000" dirty="0" smtClean="0">
                <a:latin typeface="Courier New"/>
                <a:cs typeface="Courier New"/>
              </a:rPr>
              <a:t>[</a:t>
            </a:r>
            <a:r>
              <a:rPr lang="en-US" sz="2000" dirty="0" err="1" smtClean="0">
                <a:latin typeface="Courier New"/>
                <a:cs typeface="Courier New"/>
              </a:rPr>
              <a:t>LoggingConsumer</a:t>
            </a:r>
            <a:r>
              <a:rPr lang="en-US" sz="2000" dirty="0" smtClean="0">
                <a:latin typeface="Courier New"/>
                <a:cs typeface="Courier New"/>
              </a:rPr>
              <a:t>] (pool-54-thread-1) </a:t>
            </a:r>
            <a:r>
              <a:rPr lang="en-US" sz="2000" dirty="0" err="1" smtClean="0">
                <a:latin typeface="Courier New"/>
                <a:cs typeface="Courier New"/>
              </a:rPr>
              <a:t>bst</a:t>
            </a:r>
            <a:r>
              <a:rPr lang="en-US" sz="2000" dirty="0" smtClean="0">
                <a:latin typeface="Courier New"/>
                <a:cs typeface="Courier New"/>
              </a:rPr>
              <a:t>: 1 updates =&gt; wt:534.821;cb:1.109</a:t>
            </a:r>
          </a:p>
          <a:p>
            <a:pPr lvl="1">
              <a:buNone/>
            </a:pPr>
            <a:r>
              <a:rPr lang="en-US" sz="2000" dirty="0" smtClean="0">
                <a:latin typeface="Courier New"/>
                <a:cs typeface="Courier New"/>
              </a:rPr>
              <a:t>events =&gt; bop=212852035768 </a:t>
            </a:r>
            <a:r>
              <a:rPr lang="en-US" sz="2000" dirty="0" err="1" smtClean="0">
                <a:latin typeface="Courier New"/>
                <a:cs typeface="Courier New"/>
              </a:rPr>
              <a:t>eop</a:t>
            </a:r>
            <a:r>
              <a:rPr lang="en-US" sz="2000" dirty="0" smtClean="0">
                <a:latin typeface="Courier New"/>
                <a:cs typeface="Courier New"/>
              </a:rPr>
              <a:t>=212852039395 </a:t>
            </a:r>
            <a:r>
              <a:rPr lang="en-US" sz="2000" dirty="0" err="1" smtClean="0">
                <a:latin typeface="Courier New"/>
                <a:cs typeface="Courier New"/>
              </a:rPr>
              <a:t>LiarJobRelay</a:t>
            </a:r>
            <a:r>
              <a:rPr lang="en-US" sz="2000" dirty="0" smtClean="0">
                <a:latin typeface="Courier New"/>
                <a:cs typeface="Courier New"/>
              </a:rPr>
              <a:t>=1 (0.628 ms)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Logging (Bootstrap Producers)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988"/>
            <a:ext cx="8229600" cy="4866176"/>
          </a:xfrm>
        </p:spPr>
        <p:txBody>
          <a:bodyPr>
            <a:noAutofit/>
          </a:bodyPr>
          <a:lstStyle/>
          <a:p>
            <a:r>
              <a:rPr lang="en-US" sz="1100" dirty="0" smtClean="0">
                <a:hlinkClick r:id="rId2"/>
              </a:rPr>
              <a:t>https://iwww.corp.linkedin.com/wiki/cf/display/ENGS/Databus+2.0+Logging</a:t>
            </a:r>
            <a:endParaRPr lang="en-US" sz="1100" dirty="0" smtClean="0"/>
          </a:p>
          <a:p>
            <a:r>
              <a:rPr lang="en-US" sz="1100" dirty="0" smtClean="0"/>
              <a:t>liar_databus2_bootstrap_producers.log</a:t>
            </a:r>
            <a:endParaRPr lang="en-US" sz="1100" dirty="0" smtClean="0"/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[</a:t>
            </a:r>
            <a:r>
              <a:rPr lang="en-US" sz="1100" dirty="0" err="1" smtClean="0">
                <a:latin typeface="Courier New"/>
                <a:cs typeface="Courier New"/>
              </a:rPr>
              <a:t>LoggingConsumer</a:t>
            </a:r>
            <a:r>
              <a:rPr lang="en-US" sz="1100" dirty="0" smtClean="0">
                <a:latin typeface="Courier New"/>
                <a:cs typeface="Courier New"/>
              </a:rPr>
              <a:t>] (pool-9-thread-1) +1712591650 </a:t>
            </a:r>
            <a:r>
              <a:rPr lang="en-US" sz="1100" dirty="0" err="1" smtClean="0">
                <a:latin typeface="Courier New"/>
                <a:cs typeface="Courier New"/>
              </a:rPr>
              <a:t>str</a:t>
            </a:r>
            <a:r>
              <a:rPr lang="en-US" sz="1100" dirty="0" smtClean="0">
                <a:latin typeface="Courier New"/>
                <a:cs typeface="Courier New"/>
              </a:rPr>
              <a:t>: 21 updates =&gt; wt:612.897;cb:7.955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events =&gt; bop=212770852916 </a:t>
            </a:r>
            <a:r>
              <a:rPr lang="en-US" sz="1100" dirty="0" err="1" smtClean="0">
                <a:latin typeface="Courier New"/>
                <a:cs typeface="Courier New"/>
              </a:rPr>
              <a:t>eop</a:t>
            </a:r>
            <a:r>
              <a:rPr lang="en-US" sz="1100" dirty="0" smtClean="0">
                <a:latin typeface="Courier New"/>
                <a:cs typeface="Courier New"/>
              </a:rPr>
              <a:t>=212770853061 </a:t>
            </a:r>
            <a:r>
              <a:rPr lang="en-US" sz="1100" dirty="0" err="1" smtClean="0">
                <a:latin typeface="Courier New"/>
                <a:cs typeface="Courier New"/>
              </a:rPr>
              <a:t>LiarMemberRelay</a:t>
            </a:r>
            <a:r>
              <a:rPr lang="en-US" sz="1100" dirty="0" smtClean="0">
                <a:latin typeface="Courier New"/>
                <a:cs typeface="Courier New"/>
              </a:rPr>
              <a:t>=21 (5.270 ms)</a:t>
            </a:r>
            <a:r>
              <a:rPr lang="en-US" sz="1100" dirty="0" smtClean="0">
                <a:latin typeface="Courier New"/>
                <a:cs typeface="Courier New"/>
              </a:rPr>
              <a:t> </a:t>
            </a:r>
            <a:endParaRPr lang="en-US" sz="1100" dirty="0" smtClean="0">
              <a:latin typeface="Courier New"/>
              <a:cs typeface="Courier New"/>
            </a:endParaRPr>
          </a:p>
          <a:p>
            <a:r>
              <a:rPr lang="en-US" sz="1100" dirty="0" smtClean="0"/>
              <a:t>liar_databus2_bootstrap_applier.log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19:00:08.480 +2389065321 last line repeated: 4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19:00:08.480 +2389065321 Applier state : 201 3 263235 178046406923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19:00:08.494 +2389065335 last line repeated: 1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19:00:08.494 +2389065335 Applier state : 202 240 170264 178046409282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19:00:08.495 +2389065336 last line repeated: 1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19:00:08.495 +2389065336 Applier state : 201 3 263244 178046409282</a:t>
            </a:r>
          </a:p>
          <a:p>
            <a:r>
              <a:rPr lang="en-US" sz="1100" dirty="0" smtClean="0"/>
              <a:t>liar_databus2_bootstrap_producers_httpout.log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19:00:02.930 +2389059771 &lt; 172.17.154.230 GET /</a:t>
            </a:r>
            <a:r>
              <a:rPr lang="en-US" sz="1100" dirty="0" err="1" smtClean="0">
                <a:latin typeface="Courier New"/>
                <a:cs typeface="Courier New"/>
              </a:rPr>
              <a:t>stream?sources</a:t>
            </a:r>
            <a:r>
              <a:rPr lang="en-US" sz="1100" dirty="0" smtClean="0">
                <a:latin typeface="Courier New"/>
                <a:cs typeface="Courier New"/>
              </a:rPr>
              <a:t>=202,201&amp;checkPoint={"snapshot_offset":0,"windowScn":178046405148,"consumption_mode":"ONLINE_CONSUMPTION","windowOffset":-1}&amp;output=</a:t>
            </a:r>
            <a:r>
              <a:rPr lang="en-US" sz="1100" dirty="0" err="1" smtClean="0">
                <a:latin typeface="Courier New"/>
                <a:cs typeface="Courier New"/>
              </a:rPr>
              <a:t>binary&amp;size</a:t>
            </a:r>
            <a:r>
              <a:rPr lang="en-US" sz="1100" dirty="0" smtClean="0">
                <a:latin typeface="Courier New"/>
                <a:cs typeface="Courier New"/>
              </a:rPr>
              <a:t>=102400&amp;filters={} 0 200    0.88    0.89 0</a:t>
            </a:r>
          </a:p>
          <a:p>
            <a:pPr lvl="1">
              <a:buNone/>
            </a:pPr>
            <a:r>
              <a:rPr lang="en-US" sz="1100" dirty="0" smtClean="0">
                <a:latin typeface="Courier New"/>
                <a:cs typeface="Courier New"/>
              </a:rPr>
              <a:t>2011/08/17 19:00:03.550 +2389060391 &lt; 172.17.154.230 GET /</a:t>
            </a:r>
            <a:r>
              <a:rPr lang="en-US" sz="1100" dirty="0" err="1" smtClean="0">
                <a:latin typeface="Courier New"/>
                <a:cs typeface="Courier New"/>
              </a:rPr>
              <a:t>stream?sources</a:t>
            </a:r>
            <a:r>
              <a:rPr lang="en-US" sz="1100" dirty="0" smtClean="0">
                <a:latin typeface="Courier New"/>
                <a:cs typeface="Courier New"/>
              </a:rPr>
              <a:t>=202,201&amp;checkPoint={"snapshot_offset":0,"windowScn":178046405223,"consumption_mode":"ONLINE_CONSUMPTION","windowOffset":-1}&amp;output=</a:t>
            </a:r>
            <a:r>
              <a:rPr lang="en-US" sz="1100" dirty="0" err="1" smtClean="0">
                <a:latin typeface="Courier New"/>
                <a:cs typeface="Courier New"/>
              </a:rPr>
              <a:t>binary&amp;size</a:t>
            </a:r>
            <a:r>
              <a:rPr lang="en-US" sz="1100" dirty="0" smtClean="0">
                <a:latin typeface="Courier New"/>
                <a:cs typeface="Courier New"/>
              </a:rPr>
              <a:t>=102400&amp;filters={} 0 200    0.96    0.97 0</a:t>
            </a:r>
          </a:p>
          <a:p>
            <a:pPr lvl="1"/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Logging (Bootstrap Server)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9988"/>
            <a:ext cx="8229600" cy="4866176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>
                <a:hlinkClick r:id="rId2"/>
              </a:rPr>
              <a:t>https://iwww.corp.linkedin.com/wiki/cf/display/ENGS/Databus+2.0+Logging</a:t>
            </a:r>
            <a:endParaRPr lang="en-US" dirty="0" smtClean="0"/>
          </a:p>
          <a:p>
            <a:r>
              <a:rPr lang="en-US" dirty="0" smtClean="0"/>
              <a:t>databus2_bootstrap_server.log</a:t>
            </a:r>
            <a:endParaRPr lang="en-US" dirty="0" smtClean="0"/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[</a:t>
            </a:r>
            <a:r>
              <a:rPr lang="en-US" sz="3000" dirty="0" err="1" smtClean="0">
                <a:latin typeface="Courier New"/>
                <a:cs typeface="Courier New"/>
              </a:rPr>
              <a:t>BootstrapRequestProcessor</a:t>
            </a:r>
            <a:r>
              <a:rPr lang="en-US" sz="3000" dirty="0" smtClean="0">
                <a:latin typeface="Courier New"/>
                <a:cs typeface="Courier New"/>
              </a:rPr>
              <a:t>] (pool-7-thread-16) +3542536 Bootstrap request received: </a:t>
            </a:r>
            <a:r>
              <a:rPr lang="en-US" sz="3000" dirty="0" err="1" smtClean="0">
                <a:latin typeface="Courier New"/>
                <a:cs typeface="Courier New"/>
              </a:rPr>
              <a:t>fetchSize</a:t>
            </a:r>
            <a:r>
              <a:rPr lang="en-US" sz="3000" dirty="0" smtClean="0">
                <a:latin typeface="Courier New"/>
                <a:cs typeface="Courier New"/>
              </a:rPr>
              <a:t>=101147, </a:t>
            </a:r>
            <a:r>
              <a:rPr lang="en-US" sz="3000" dirty="0" err="1" smtClean="0">
                <a:latin typeface="Courier New"/>
                <a:cs typeface="Courier New"/>
              </a:rPr>
              <a:t>consumptionMode</a:t>
            </a:r>
            <a:r>
              <a:rPr lang="en-US" sz="3000" dirty="0" smtClean="0">
                <a:latin typeface="Courier New"/>
                <a:cs typeface="Courier New"/>
              </a:rPr>
              <a:t>=BOOTSTRAP_CATCHUP, checkpoint={"windowOffset":561325,"snapshot_offset":-1,"windowScn":176858211457,"consumption_mode":"BOOTSTRAP_CATCHUP","bootstrap_since_scn":175768070036,"bootstrap_start_scn":176856924027,"bootstrap_target_scn":176858254095,"snapshot_source":"com.linkedin.events.bizfollow.bizfollow.BizFollow","catchup_source":"com.linkedin.events.bizfollow.bizfollow.BizFollow"}</a:t>
            </a:r>
            <a:endParaRPr lang="en-US" sz="30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[</a:t>
            </a:r>
            <a:r>
              <a:rPr lang="en-US" sz="3000" dirty="0" err="1" smtClean="0">
                <a:latin typeface="Courier New"/>
                <a:cs typeface="Courier New"/>
              </a:rPr>
              <a:t>BootstrapConn</a:t>
            </a:r>
            <a:r>
              <a:rPr lang="en-US" sz="3000" dirty="0" smtClean="0">
                <a:latin typeface="Courier New"/>
                <a:cs typeface="Courier New"/>
              </a:rPr>
              <a:t>] (pool-7-thread-16) +3542537 </a:t>
            </a:r>
            <a:r>
              <a:rPr lang="en-US" sz="3000" dirty="0" err="1" smtClean="0">
                <a:latin typeface="Courier New"/>
                <a:cs typeface="Courier New"/>
              </a:rPr>
              <a:t>srcid</a:t>
            </a:r>
            <a:r>
              <a:rPr lang="en-US" sz="3000" dirty="0" smtClean="0">
                <a:latin typeface="Courier New"/>
                <a:cs typeface="Courier New"/>
              </a:rPr>
              <a:t>=101 status=4</a:t>
            </a:r>
            <a:endParaRPr lang="en-US" sz="30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[</a:t>
            </a:r>
            <a:r>
              <a:rPr lang="en-US" sz="3000" dirty="0" err="1" smtClean="0">
                <a:latin typeface="Courier New"/>
                <a:cs typeface="Courier New"/>
              </a:rPr>
              <a:t>BootstrapConn</a:t>
            </a:r>
            <a:r>
              <a:rPr lang="en-US" sz="3000" dirty="0" smtClean="0">
                <a:latin typeface="Courier New"/>
                <a:cs typeface="Courier New"/>
              </a:rPr>
              <a:t>] (pool-7-thread-16) +3542537 </a:t>
            </a:r>
            <a:r>
              <a:rPr lang="en-US" sz="3000" dirty="0" err="1" smtClean="0">
                <a:latin typeface="Courier New"/>
                <a:cs typeface="Courier New"/>
              </a:rPr>
              <a:t>logid</a:t>
            </a:r>
            <a:r>
              <a:rPr lang="en-US" sz="3000" dirty="0" smtClean="0">
                <a:latin typeface="Courier New"/>
                <a:cs typeface="Courier New"/>
              </a:rPr>
              <a:t> for catchup:7</a:t>
            </a:r>
            <a:endParaRPr lang="en-US" sz="30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[</a:t>
            </a:r>
            <a:r>
              <a:rPr lang="en-US" sz="3000" dirty="0" err="1" smtClean="0">
                <a:latin typeface="Courier New"/>
                <a:cs typeface="Courier New"/>
              </a:rPr>
              <a:t>BootstrapConn</a:t>
            </a:r>
            <a:r>
              <a:rPr lang="en-US" sz="3000" dirty="0" smtClean="0">
                <a:latin typeface="Courier New"/>
                <a:cs typeface="Courier New"/>
              </a:rPr>
              <a:t>] (pool-7-thread-16) +3542538 </a:t>
            </a:r>
            <a:r>
              <a:rPr lang="en-US" sz="3000" dirty="0" err="1" smtClean="0">
                <a:latin typeface="Courier New"/>
                <a:cs typeface="Courier New"/>
              </a:rPr>
              <a:t>logid</a:t>
            </a:r>
            <a:r>
              <a:rPr lang="en-US" sz="3000" dirty="0" smtClean="0">
                <a:latin typeface="Courier New"/>
                <a:cs typeface="Courier New"/>
              </a:rPr>
              <a:t> for catchup:7</a:t>
            </a:r>
            <a:endParaRPr lang="en-US" sz="3000" dirty="0" smtClean="0">
              <a:latin typeface="Courier New"/>
              <a:cs typeface="Courier New"/>
            </a:endParaRP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[</a:t>
            </a:r>
            <a:r>
              <a:rPr lang="en-US" sz="3000" dirty="0" err="1" smtClean="0">
                <a:latin typeface="Courier New"/>
                <a:cs typeface="Courier New"/>
              </a:rPr>
              <a:t>BootstrapProcessor</a:t>
            </a:r>
            <a:r>
              <a:rPr lang="en-US" sz="3000" dirty="0" smtClean="0">
                <a:latin typeface="Courier New"/>
                <a:cs typeface="Courier New"/>
              </a:rPr>
              <a:t>] (pool-7-thread-16) +3542548 Terminating batch with result: </a:t>
            </a:r>
            <a:r>
              <a:rPr lang="en-US" sz="3000" dirty="0" err="1" smtClean="0">
                <a:latin typeface="Courier New"/>
                <a:cs typeface="Courier New"/>
              </a:rPr>
              <a:t>isLimitExcceed</a:t>
            </a:r>
            <a:r>
              <a:rPr lang="en-US" sz="3000" dirty="0" smtClean="0">
                <a:latin typeface="Courier New"/>
                <a:cs typeface="Courier New"/>
              </a:rPr>
              <a:t>=false; </a:t>
            </a:r>
            <a:r>
              <a:rPr lang="en-US" sz="3000" dirty="0" err="1" smtClean="0">
                <a:latin typeface="Courier New"/>
                <a:cs typeface="Courier New"/>
              </a:rPr>
              <a:t>processedRowCount</a:t>
            </a:r>
            <a:r>
              <a:rPr lang="en-US" sz="3000" dirty="0" smtClean="0">
                <a:latin typeface="Courier New"/>
                <a:cs typeface="Courier New"/>
              </a:rPr>
              <a:t>=311</a:t>
            </a:r>
          </a:p>
          <a:p>
            <a:pPr lvl="1">
              <a:buNone/>
            </a:pPr>
            <a:r>
              <a:rPr lang="en-US" sz="3000" dirty="0" smtClean="0"/>
              <a:t>(END) </a:t>
            </a:r>
          </a:p>
          <a:p>
            <a:r>
              <a:rPr lang="en-US" dirty="0" smtClean="0"/>
              <a:t>databus2_bootstrap_server_httpin.log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19:56:43.520 +2392439402 &gt; 172.17.139.247 CONNECT /START 0 200           0.00           0.00 0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19:56:43.522 +2392439404 &gt; 172.17.139.247 GET /databus2-bootstrap-server/admin 0 200    0.15    0.76 5</a:t>
            </a:r>
          </a:p>
          <a:p>
            <a:pPr lvl="1">
              <a:buNone/>
            </a:pPr>
            <a:r>
              <a:rPr lang="en-US" sz="3000" dirty="0" smtClean="0">
                <a:latin typeface="Courier New"/>
                <a:cs typeface="Courier New"/>
              </a:rPr>
              <a:t>2011/08/17 19:56:43.632 +2392439514 &gt; 172.17.139.247 CONNECT /END 0 200           0.00           0.00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http://ingraphs.prod.linkedin.com/dashboard/</a:t>
            </a:r>
            <a:r>
              <a:rPr lang="en-US" dirty="0" smtClean="0">
                <a:hlinkClick r:id="rId2"/>
              </a:rPr>
              <a:t>databus2_bizfollow_e2e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http://ingraphs.prod.linkedin.com/dashboard/databus2_e2e_conn?fabrics=</a:t>
            </a:r>
            <a:r>
              <a:rPr lang="en-US" dirty="0" smtClean="0">
                <a:hlinkClick r:id="rId3"/>
              </a:rPr>
              <a:t>ela4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://iwww.corp.linkedin.com/wiki/cf/display/ENGS/Databus+v2.0+Monitoring#Databusv2.0Monitoring-Databus%26nbsp%3BAlerts</a:t>
            </a:r>
            <a:endParaRPr lang="en-US" dirty="0" smtClean="0"/>
          </a:p>
          <a:p>
            <a:r>
              <a:rPr lang="en-US" dirty="0" err="1" smtClean="0"/>
              <a:t>Autometrics</a:t>
            </a:r>
            <a:r>
              <a:rPr lang="en-US" dirty="0" smtClean="0"/>
              <a:t> </a:t>
            </a:r>
            <a:r>
              <a:rPr lang="en-US" dirty="0" smtClean="0"/>
              <a:t>contain </a:t>
            </a:r>
            <a:r>
              <a:rPr lang="en-US" dirty="0" smtClean="0"/>
              <a:t>*databus2*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53781"/>
          </a:xfrm>
        </p:spPr>
        <p:txBody>
          <a:bodyPr>
            <a:noAutofit/>
          </a:bodyPr>
          <a:lstStyle/>
          <a:p>
            <a:r>
              <a:rPr lang="en-US" sz="2000" dirty="0" smtClean="0">
                <a:hlinkClick r:id="rId2"/>
              </a:rPr>
              <a:t>https://iwww.corp.linkedin.com/wiki/cf/display/ENGS/Databus+v2.0+Configuration+Properties</a:t>
            </a:r>
            <a:endParaRPr lang="en-US" sz="2000" dirty="0" smtClean="0"/>
          </a:p>
          <a:p>
            <a:r>
              <a:rPr lang="en-US" sz="2000" dirty="0" smtClean="0"/>
              <a:t>State</a:t>
            </a:r>
            <a:endParaRPr lang="en-US" sz="2000" dirty="0" smtClean="0"/>
          </a:p>
          <a:p>
            <a:pPr lvl="1"/>
            <a:r>
              <a:rPr lang="en-US" sz="2000" dirty="0" smtClean="0"/>
              <a:t>Relay</a:t>
            </a:r>
          </a:p>
          <a:p>
            <a:pPr lvl="2"/>
            <a:r>
              <a:rPr lang="en-US" sz="1800" dirty="0" smtClean="0"/>
              <a:t>SCN </a:t>
            </a:r>
            <a:r>
              <a:rPr lang="en-US" sz="1800" dirty="0" smtClean="0"/>
              <a:t>directory: </a:t>
            </a:r>
            <a:r>
              <a:rPr lang="en-US" sz="1800" dirty="0" err="1" smtClean="0"/>
              <a:t>databus.relay.dataSources.sequenceNumbersHandler.file.scnDir</a:t>
            </a:r>
            <a:endParaRPr lang="en-US" sz="1800" dirty="0" smtClean="0"/>
          </a:p>
          <a:p>
            <a:pPr lvl="2"/>
            <a:r>
              <a:rPr lang="en-US" sz="1800" dirty="0" smtClean="0"/>
              <a:t>Latest read SCN: /</a:t>
            </a:r>
            <a:r>
              <a:rPr lang="en-US" sz="1800" dirty="0" smtClean="0"/>
              <a:t>export/content/data/databus2-relay</a:t>
            </a:r>
            <a:r>
              <a:rPr lang="en-US" sz="1800" dirty="0" smtClean="0"/>
              <a:t>-XXX/</a:t>
            </a:r>
            <a:r>
              <a:rPr lang="en-US" sz="1800" dirty="0" smtClean="0"/>
              <a:t>i001/maxScn/</a:t>
            </a:r>
            <a:r>
              <a:rPr lang="en-US" sz="1800" dirty="0" smtClean="0"/>
              <a:t>MaxSCN_XXX</a:t>
            </a:r>
          </a:p>
          <a:p>
            <a:pPr lvl="1"/>
            <a:r>
              <a:rPr lang="en-US" sz="2000" dirty="0" smtClean="0"/>
              <a:t>Bootstrap producer:</a:t>
            </a:r>
          </a:p>
          <a:p>
            <a:pPr lvl="2"/>
            <a:r>
              <a:rPr lang="en-US" sz="1800" dirty="0" smtClean="0"/>
              <a:t>Checkpoints directory: </a:t>
            </a:r>
            <a:r>
              <a:rPr lang="en-US" sz="1800" dirty="0" err="1" smtClean="0"/>
              <a:t>databus.bootstrap.producer.client.checkpointPersistence.fileSystem.rootDirectory</a:t>
            </a:r>
            <a:endParaRPr lang="en-US" sz="1800" dirty="0" smtClean="0"/>
          </a:p>
          <a:p>
            <a:pPr lvl="2"/>
            <a:r>
              <a:rPr lang="en-US" sz="1800" dirty="0" smtClean="0"/>
              <a:t>/export/content/data/databus2-bootstrap-producer</a:t>
            </a:r>
            <a:r>
              <a:rPr lang="en-US" sz="1800" dirty="0" smtClean="0"/>
              <a:t>-XXX/</a:t>
            </a:r>
            <a:r>
              <a:rPr lang="en-US" sz="1800" dirty="0" smtClean="0"/>
              <a:t>i001/</a:t>
            </a:r>
            <a:r>
              <a:rPr lang="en-US" sz="1800" dirty="0" smtClean="0"/>
              <a:t>checkpoints</a:t>
            </a:r>
          </a:p>
          <a:p>
            <a:pPr lvl="1"/>
            <a:r>
              <a:rPr lang="en-US" sz="2000" dirty="0" smtClean="0"/>
              <a:t>Client</a:t>
            </a:r>
          </a:p>
          <a:p>
            <a:pPr lvl="2"/>
            <a:r>
              <a:rPr lang="en-US" sz="1800" dirty="0" smtClean="0"/>
              <a:t>Checkpoints directory: </a:t>
            </a:r>
            <a:r>
              <a:rPr lang="en-US" sz="1400" dirty="0" err="1" smtClean="0"/>
              <a:t>databus.client.checkpointPersistence.fileSystem.rootDirectory</a:t>
            </a:r>
            <a:endParaRPr lang="en-US" sz="1400" dirty="0" smtClean="0"/>
          </a:p>
          <a:p>
            <a:pPr lvl="1"/>
            <a:endParaRPr 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Provides a stream of update events from a source database</a:t>
            </a:r>
          </a:p>
          <a:p>
            <a:r>
              <a:rPr lang="en-US" dirty="0" smtClean="0"/>
              <a:t>Persistent publish/subscribe with point-in-time indicator: SCN (System Change Number)</a:t>
            </a:r>
          </a:p>
          <a:p>
            <a:r>
              <a:rPr lang="en-US" dirty="0" smtClean="0"/>
              <a:t>Publish is implicit via database updates</a:t>
            </a:r>
          </a:p>
          <a:p>
            <a:pPr lvl="1"/>
            <a:r>
              <a:rPr lang="en-US" dirty="0" smtClean="0"/>
              <a:t>Examples: DS inserts/updates data; DBA updates</a:t>
            </a:r>
          </a:p>
          <a:p>
            <a:r>
              <a:rPr lang="en-US" dirty="0" smtClean="0"/>
              <a:t>Subscribe (conceptual): </a:t>
            </a:r>
            <a:r>
              <a:rPr lang="en-US" dirty="0" err="1" smtClean="0"/>
              <a:t>getUpdates(sinceSCN</a:t>
            </a:r>
            <a:r>
              <a:rPr lang="en-US" dirty="0" smtClean="0"/>
              <a:t>, sources, callback, timeout)</a:t>
            </a:r>
          </a:p>
          <a:p>
            <a:pPr lvl="1"/>
            <a:r>
              <a:rPr lang="en-US" dirty="0" smtClean="0"/>
              <a:t>Examples: graph engine; search engines; caches; replica databases</a:t>
            </a:r>
          </a:p>
          <a:p>
            <a:r>
              <a:rPr lang="en-US" dirty="0" smtClean="0"/>
              <a:t>Implemented for </a:t>
            </a:r>
            <a:r>
              <a:rPr lang="en-US" dirty="0" smtClean="0"/>
              <a:t>Oracle</a:t>
            </a:r>
          </a:p>
          <a:p>
            <a:r>
              <a:rPr lang="en-US" dirty="0" smtClean="0"/>
              <a:t>Incoming support for</a:t>
            </a:r>
            <a:r>
              <a:rPr lang="en-US" dirty="0" smtClean="0"/>
              <a:t> Espresso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Databus</a:t>
            </a:r>
            <a:r>
              <a:rPr lang="en-US" dirty="0" smtClean="0"/>
              <a:t>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Launched: Liar-App, Liar Job Recommendation, Liar Member Search, </a:t>
            </a:r>
            <a:r>
              <a:rPr lang="en-US" dirty="0" err="1" smtClean="0"/>
              <a:t>Bizfollow</a:t>
            </a:r>
            <a:r>
              <a:rPr lang="en-US" dirty="0" smtClean="0"/>
              <a:t>, Forum-search</a:t>
            </a:r>
          </a:p>
          <a:p>
            <a:r>
              <a:rPr lang="en-US" dirty="0" smtClean="0"/>
              <a:t>Dark Launch: </a:t>
            </a:r>
            <a:r>
              <a:rPr lang="en-US" dirty="0" err="1" smtClean="0"/>
              <a:t>Anet</a:t>
            </a:r>
            <a:r>
              <a:rPr lang="en-US" dirty="0" smtClean="0"/>
              <a:t>, </a:t>
            </a:r>
            <a:r>
              <a:rPr lang="en-US" dirty="0" err="1" smtClean="0"/>
              <a:t>Conns</a:t>
            </a:r>
            <a:r>
              <a:rPr lang="en-US" dirty="0" smtClean="0"/>
              <a:t>, (partial) Member2, </a:t>
            </a:r>
            <a:r>
              <a:rPr lang="en-US" dirty="0" err="1" smtClean="0"/>
              <a:t>Mbrrec</a:t>
            </a:r>
            <a:endParaRPr lang="en-US" dirty="0" smtClean="0"/>
          </a:p>
          <a:p>
            <a:r>
              <a:rPr lang="en-US" dirty="0" smtClean="0"/>
              <a:t>Coming: CAP prospect history, news slices</a:t>
            </a:r>
          </a:p>
          <a:p>
            <a:r>
              <a:rPr lang="en-US" dirty="0" smtClean="0"/>
              <a:t>Espresso</a:t>
            </a:r>
            <a:endParaRPr lang="en-US" dirty="0" smtClean="0"/>
          </a:p>
          <a:p>
            <a:r>
              <a:rPr lang="en-US" dirty="0" smtClean="0"/>
              <a:t>Member2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841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hlinkClick r:id="rId2"/>
              </a:rPr>
              <a:t>https://iwww.corp.linkedin.com/wiki/cf/display/ENGS/Databus</a:t>
            </a:r>
            <a:endParaRPr lang="en-US" dirty="0" smtClean="0"/>
          </a:p>
          <a:p>
            <a:r>
              <a:rPr lang="en-US" dirty="0" err="1" smtClean="0"/>
              <a:t>Databus</a:t>
            </a:r>
            <a:r>
              <a:rPr lang="en-US" dirty="0" smtClean="0"/>
              <a:t> v1</a:t>
            </a:r>
          </a:p>
          <a:p>
            <a:pPr lvl="1"/>
            <a:r>
              <a:rPr lang="en-US" dirty="0" smtClean="0">
                <a:hlinkClick r:id="rId3"/>
              </a:rPr>
              <a:t>https://iwww.corp.linkedin.com/wiki/cf/display/ENGS/Databus+Logging</a:t>
            </a:r>
            <a:endParaRPr lang="en-US" dirty="0" smtClean="0"/>
          </a:p>
          <a:p>
            <a:r>
              <a:rPr lang="en-US" dirty="0" err="1" smtClean="0"/>
              <a:t>Databus</a:t>
            </a:r>
            <a:r>
              <a:rPr lang="en-US" dirty="0" smtClean="0"/>
              <a:t> v2</a:t>
            </a:r>
          </a:p>
          <a:p>
            <a:pPr lvl="1"/>
            <a:r>
              <a:rPr lang="en-US" dirty="0" smtClean="0">
                <a:hlinkClick r:id="rId4"/>
              </a:rPr>
              <a:t>https://iwww.corp.linkedin.com/wiki/cf/display/ENGS/Databus+2.0+Support+and+Site-Up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https://iwww.corp.linkedin.com/wiki/cf/display/ENGS/Databus+v2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https://iwww.corp.linkedin.com/wiki/cf/display/ENGS/Databus+2.0+Deployment+and+Operability+Documents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 descr="databus-components.png"/>
          <p:cNvPicPr>
            <a:picLocks noChangeAspect="1"/>
          </p:cNvPicPr>
          <p:nvPr/>
        </p:nvPicPr>
        <p:blipFill>
          <a:blip r:embed="rId2"/>
          <a:srcRect t="-10754" b="-10754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Databus</a:t>
            </a:r>
            <a:r>
              <a:rPr lang="en-US" dirty="0" smtClean="0"/>
              <a:t> Works</a:t>
            </a:r>
            <a:endParaRPr lang="en-US" dirty="0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34150"/>
            <a:ext cx="2133600" cy="214313"/>
          </a:xfrm>
          <a:ln/>
        </p:spPr>
        <p:txBody>
          <a:bodyPr/>
          <a:lstStyle>
            <a:lvl1pPr>
              <a:defRPr/>
            </a:lvl1pPr>
          </a:lstStyle>
          <a:p>
            <a:fld id="{535763B0-52BF-394C-9C86-6A074EBF364D}" type="datetimeFigureOut">
              <a:rPr lang="en-US" smtClean="0"/>
              <a:pPr/>
              <a:t>3/20/12</a:t>
            </a:fld>
            <a:endParaRPr 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69113" y="6548438"/>
            <a:ext cx="2133600" cy="238125"/>
          </a:xfrm>
          <a:ln/>
        </p:spPr>
        <p:txBody>
          <a:bodyPr/>
          <a:lstStyle>
            <a:lvl1pPr>
              <a:defRPr/>
            </a:lvl1pPr>
          </a:lstStyle>
          <a:p>
            <a:fld id="{EC4FDBF6-6409-CB4C-83CA-511FA23B4E4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035860"/>
            <a:ext cx="1010954" cy="102154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2895600"/>
          <a:ext cx="1600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901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Robert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017" y="2526268"/>
            <a:ext cx="215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member_profile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396332" y="2895588"/>
          <a:ext cx="21756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15025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bob@gmail.com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96332" y="2526256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member_account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 bwMode="auto">
          <a:xfrm>
            <a:off x="1244600" y="1485900"/>
            <a:ext cx="2400300" cy="1040368"/>
          </a:xfrm>
          <a:prstGeom prst="bentConnector3">
            <a:avLst>
              <a:gd name="adj1" fmla="val 10026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Elbow Connector 33"/>
          <p:cNvCxnSpPr/>
          <p:nvPr/>
        </p:nvCxnSpPr>
        <p:spPr bwMode="auto">
          <a:xfrm rot="16200000" flipH="1">
            <a:off x="1077493" y="1876560"/>
            <a:ext cx="1040368" cy="259047"/>
          </a:xfrm>
          <a:prstGeom prst="bentConnector3">
            <a:avLst>
              <a:gd name="adj1" fmla="val -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40" name="Content Placeholder 5"/>
          <p:cNvGraphicFramePr>
            <a:graphicFrameLocks/>
          </p:cNvGraphicFramePr>
          <p:nvPr/>
        </p:nvGraphicFramePr>
        <p:xfrm>
          <a:off x="345560" y="4746824"/>
          <a:ext cx="2994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01"/>
                <a:gridCol w="756387"/>
                <a:gridCol w="527710"/>
                <a:gridCol w="10202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txn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89740" y="4379596"/>
            <a:ext cx="104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sy$txlog</a:t>
            </a:r>
            <a:endParaRPr lang="en-US" dirty="0"/>
          </a:p>
        </p:txBody>
      </p:sp>
      <p:cxnSp>
        <p:nvCxnSpPr>
          <p:cNvPr id="49" name="Elbow Connector 48"/>
          <p:cNvCxnSpPr/>
          <p:nvPr/>
        </p:nvCxnSpPr>
        <p:spPr bwMode="auto">
          <a:xfrm rot="10800000">
            <a:off x="2425704" y="3637286"/>
            <a:ext cx="914396" cy="490215"/>
          </a:xfrm>
          <a:prstGeom prst="bentConnector3">
            <a:avLst>
              <a:gd name="adj1" fmla="val 986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2" name="Elbow Connector 61"/>
          <p:cNvCxnSpPr/>
          <p:nvPr/>
        </p:nvCxnSpPr>
        <p:spPr bwMode="auto">
          <a:xfrm rot="5400000" flipH="1" flipV="1">
            <a:off x="2942560" y="4525042"/>
            <a:ext cx="1155700" cy="360620"/>
          </a:xfrm>
          <a:prstGeom prst="bentConnector3">
            <a:avLst>
              <a:gd name="adj1" fmla="val 5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74" name="Elbow Connector 73"/>
          <p:cNvCxnSpPr/>
          <p:nvPr/>
        </p:nvCxnSpPr>
        <p:spPr bwMode="auto">
          <a:xfrm rot="10800000">
            <a:off x="622300" y="3637287"/>
            <a:ext cx="3078420" cy="490217"/>
          </a:xfrm>
          <a:prstGeom prst="bentConnector3">
            <a:avLst>
              <a:gd name="adj1" fmla="val 1003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59942" y="3267954"/>
            <a:ext cx="52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2514977" y="3267942"/>
            <a:ext cx="52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graphicFrame>
        <p:nvGraphicFramePr>
          <p:cNvPr id="84" name="Content Placeholder 5"/>
          <p:cNvGraphicFramePr>
            <a:graphicFrameLocks/>
          </p:cNvGraphicFramePr>
          <p:nvPr/>
        </p:nvGraphicFramePr>
        <p:xfrm>
          <a:off x="359942" y="5488504"/>
          <a:ext cx="29801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886"/>
                <a:gridCol w="752754"/>
                <a:gridCol w="525176"/>
                <a:gridCol w="1015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 smtClean="0"/>
                        <a:t>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7" name="Rounded Rectangle 86"/>
          <p:cNvSpPr/>
          <p:nvPr/>
        </p:nvSpPr>
        <p:spPr bwMode="auto">
          <a:xfrm>
            <a:off x="6159500" y="5036820"/>
            <a:ext cx="2316480" cy="149733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dirty="0" smtClean="0"/>
              <a:t>Member2</a:t>
            </a:r>
          </a:p>
          <a:p>
            <a:pPr algn="ctr"/>
            <a:r>
              <a:rPr lang="en-US" dirty="0" smtClean="0"/>
              <a:t>relay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 bwMode="auto">
          <a:xfrm rot="10800000" flipV="1">
            <a:off x="3340101" y="5038406"/>
            <a:ext cx="2501903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4572000" y="4669076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scn</a:t>
            </a:r>
            <a:r>
              <a:rPr lang="en-US" dirty="0" smtClean="0"/>
              <a:t>&gt;1233</a:t>
            </a:r>
            <a:endParaRPr lang="en-US" dirty="0"/>
          </a:p>
        </p:txBody>
      </p:sp>
      <p:sp>
        <p:nvSpPr>
          <p:cNvPr id="96" name="Can 95"/>
          <p:cNvSpPr/>
          <p:nvPr/>
        </p:nvSpPr>
        <p:spPr bwMode="auto">
          <a:xfrm>
            <a:off x="5403534" y="2114791"/>
            <a:ext cx="1059180" cy="82296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dirty="0" smtClean="0"/>
              <a:t>Search Index</a:t>
            </a:r>
            <a:endParaRPr lang="en-US" dirty="0"/>
          </a:p>
        </p:txBody>
      </p:sp>
      <p:cxnSp>
        <p:nvCxnSpPr>
          <p:cNvPr id="97" name="Straight Arrow Connector 96"/>
          <p:cNvCxnSpPr/>
          <p:nvPr/>
        </p:nvCxnSpPr>
        <p:spPr bwMode="auto">
          <a:xfrm flipV="1">
            <a:off x="3501359" y="5488506"/>
            <a:ext cx="225730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 flipV="1">
            <a:off x="3501359" y="5859779"/>
            <a:ext cx="225730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 flipV="1">
            <a:off x="3501359" y="6230183"/>
            <a:ext cx="225730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Elbow Connector 103"/>
          <p:cNvCxnSpPr>
            <a:endCxn id="87" idx="0"/>
          </p:cNvCxnSpPr>
          <p:nvPr/>
        </p:nvCxnSpPr>
        <p:spPr bwMode="auto">
          <a:xfrm rot="16200000" flipH="1">
            <a:off x="5840692" y="3559772"/>
            <a:ext cx="2099070" cy="8550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lg"/>
          </a:ln>
          <a:effectLst/>
        </p:spPr>
      </p:cxnSp>
      <p:sp>
        <p:nvSpPr>
          <p:cNvPr id="107" name="Process 106"/>
          <p:cNvSpPr/>
          <p:nvPr/>
        </p:nvSpPr>
        <p:spPr bwMode="auto">
          <a:xfrm>
            <a:off x="7759700" y="2114788"/>
            <a:ext cx="1008380" cy="822960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/>
          <a:lstStyle/>
          <a:p>
            <a:pPr algn="ctr"/>
            <a:r>
              <a:rPr lang="en-US" dirty="0" smtClean="0"/>
              <a:t>Auth cache</a:t>
            </a:r>
            <a:endParaRPr lang="en-US" dirty="0"/>
          </a:p>
        </p:txBody>
      </p:sp>
      <p:cxnSp>
        <p:nvCxnSpPr>
          <p:cNvPr id="110" name="Elbow Connector 109"/>
          <p:cNvCxnSpPr>
            <a:endCxn id="87" idx="0"/>
          </p:cNvCxnSpPr>
          <p:nvPr/>
        </p:nvCxnSpPr>
        <p:spPr bwMode="auto">
          <a:xfrm rot="5400000">
            <a:off x="6489185" y="3766304"/>
            <a:ext cx="2099071" cy="4419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lg"/>
          </a:ln>
          <a:effectLst/>
        </p:spPr>
      </p:cxnSp>
      <p:cxnSp>
        <p:nvCxnSpPr>
          <p:cNvPr id="114" name="Elbow Connector 113"/>
          <p:cNvCxnSpPr/>
          <p:nvPr/>
        </p:nvCxnSpPr>
        <p:spPr bwMode="auto">
          <a:xfrm rot="16200000" flipH="1">
            <a:off x="4707372" y="3831074"/>
            <a:ext cx="2345456" cy="5588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5165334" y="3758173"/>
            <a:ext cx="118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scn</a:t>
            </a:r>
            <a:r>
              <a:rPr lang="en-US" dirty="0" smtClean="0"/>
              <a:t>&gt;1200</a:t>
            </a:r>
            <a:endParaRPr lang="en-US" dirty="0"/>
          </a:p>
        </p:txBody>
      </p:sp>
      <p:cxnSp>
        <p:nvCxnSpPr>
          <p:cNvPr id="119" name="Elbow Connector 118"/>
          <p:cNvCxnSpPr/>
          <p:nvPr/>
        </p:nvCxnSpPr>
        <p:spPr bwMode="auto">
          <a:xfrm rot="5400000">
            <a:off x="7227056" y="4186676"/>
            <a:ext cx="2497853" cy="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TextBox 121"/>
          <p:cNvSpPr txBox="1"/>
          <p:nvPr/>
        </p:nvSpPr>
        <p:spPr>
          <a:xfrm>
            <a:off x="7816045" y="3910573"/>
            <a:ext cx="114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scn</a:t>
            </a:r>
            <a:r>
              <a:rPr lang="en-US" dirty="0" smtClean="0"/>
              <a:t>&gt;1210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4050463" y="5119175"/>
            <a:ext cx="9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101, 66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02863" y="5490448"/>
            <a:ext cx="54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123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297090" y="586085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66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13864" y="3637268"/>
            <a:ext cx="9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101, 66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313770" y="3637287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66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8" grpId="0"/>
      <p:bldP spid="79" grpId="0"/>
      <p:bldP spid="87" grpId="0" animBg="1"/>
      <p:bldP spid="94" grpId="0"/>
      <p:bldP spid="96" grpId="0" animBg="1"/>
      <p:bldP spid="107" grpId="0" animBg="1"/>
      <p:bldP spid="118" grpId="0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</a:t>
            </a:r>
            <a:r>
              <a:rPr lang="en-US" dirty="0" smtClean="0"/>
              <a:t>1 Modes of Operation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2000" dirty="0" err="1" smtClean="0">
                <a:latin typeface="Courier New"/>
                <a:cs typeface="Courier New"/>
              </a:rPr>
              <a:t>originDatabus:databus.type</a:t>
            </a: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</a:t>
            </a:r>
            <a:r>
              <a:rPr lang="en-US" sz="3200" dirty="0" smtClean="0"/>
              <a:t>: 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 RPC mode – client-to-relay or </a:t>
            </a:r>
            <a:r>
              <a:rPr lang="en-US" sz="3200" dirty="0" smtClean="0"/>
              <a:t>cascaded relays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3200" dirty="0" smtClean="0"/>
              <a:t>d</a:t>
            </a: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 relay-to-DB or client-to-DB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/>
              <a:t>Chunking (</a:t>
            </a:r>
            <a:r>
              <a:rPr lang="en-US" sz="2000" dirty="0" err="1" smtClean="0">
                <a:latin typeface="Courier New"/>
                <a:cs typeface="Courier New"/>
              </a:rPr>
              <a:t>originDatabus:dbDatabus.chunkedScnThreshold</a:t>
            </a:r>
            <a:r>
              <a:rPr lang="en-US" sz="3200" dirty="0" smtClean="0"/>
              <a:t>)</a:t>
            </a:r>
            <a:endParaRPr kumimoji="0" lang="en-US" sz="3200" b="0" i="0" u="none" strike="noStrike" kern="120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-1: No chunking</a:t>
            </a:r>
          </a:p>
          <a:p>
            <a:pPr marL="800100" lvl="1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smtClean="0"/>
              <a:t>&gt; 0: chunking is enabled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en-US" sz="3200" b="0" i="0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Relay proxy mode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/>
              <a:t>Disabled: </a:t>
            </a:r>
            <a:r>
              <a:rPr lang="en-US" sz="2800" dirty="0" err="1" smtClean="0"/>
              <a:t>chunkedScnThreshold</a:t>
            </a:r>
            <a:r>
              <a:rPr lang="en-US" sz="2800" dirty="0" smtClean="0"/>
              <a:t> </a:t>
            </a:r>
            <a:r>
              <a:rPr lang="en-US" sz="2800" dirty="0" smtClean="0"/>
              <a:t>== -1, </a:t>
            </a:r>
            <a:r>
              <a:rPr lang="en-US" sz="2800" dirty="0" err="1" smtClean="0"/>
              <a:t>useRowChunking</a:t>
            </a:r>
            <a:r>
              <a:rPr lang="en-US" sz="2800" dirty="0" smtClean="0"/>
              <a:t> = N/</a:t>
            </a:r>
            <a:r>
              <a:rPr lang="en-US" sz="2800" dirty="0" smtClean="0"/>
              <a:t>A</a:t>
            </a:r>
          </a:p>
          <a:p>
            <a:pPr marL="285750" indent="-285750">
              <a:spcBef>
                <a:spcPct val="20000"/>
              </a:spcBef>
              <a:buFont typeface="Arial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Row chunking: </a:t>
            </a:r>
            <a:r>
              <a:rPr lang="en-US" sz="2800" dirty="0" err="1" smtClean="0"/>
              <a:t>chunkedScnThreshold</a:t>
            </a:r>
            <a:r>
              <a:rPr lang="en-US" sz="2800" dirty="0" smtClean="0"/>
              <a:t> &gt; </a:t>
            </a:r>
            <a:r>
              <a:rPr lang="en-US" sz="2800" dirty="0" smtClean="0"/>
              <a:t>0 (e.g. 20000), </a:t>
            </a:r>
            <a:r>
              <a:rPr lang="en-US" sz="2800" dirty="0" err="1" smtClean="0"/>
              <a:t>useRowChunking</a:t>
            </a:r>
            <a:r>
              <a:rPr lang="en-US" sz="2800" dirty="0" smtClean="0"/>
              <a:t> = </a:t>
            </a:r>
            <a:r>
              <a:rPr lang="en-US" sz="2800" dirty="0" smtClean="0"/>
              <a:t>true (default)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err="1" smtClean="0"/>
              <a:t>rowsPerChunk</a:t>
            </a:r>
            <a:r>
              <a:rPr lang="en-US" sz="2800" dirty="0" smtClean="0"/>
              <a:t> - chunk size (in</a:t>
            </a:r>
            <a:r>
              <a:rPr lang="en-US" sz="2800" dirty="0" smtClean="0"/>
              <a:t> # of rows)</a:t>
            </a:r>
          </a:p>
          <a:p>
            <a:pPr marL="285750" indent="-285750">
              <a:spcBef>
                <a:spcPct val="20000"/>
              </a:spcBef>
              <a:buFont typeface="Arial"/>
              <a:buChar char="–"/>
            </a:pPr>
            <a:r>
              <a:rPr lang="en-US" sz="2800" dirty="0" smtClean="0"/>
              <a:t>SCN chunking</a:t>
            </a:r>
            <a:r>
              <a:rPr lang="en-US" sz="2800" dirty="0" smtClean="0"/>
              <a:t> (legacy): </a:t>
            </a:r>
            <a:r>
              <a:rPr lang="en-US" sz="2800" dirty="0" err="1" smtClean="0"/>
              <a:t>chunkedScnThreshold</a:t>
            </a:r>
            <a:r>
              <a:rPr lang="en-US" sz="2800" dirty="0" smtClean="0"/>
              <a:t> </a:t>
            </a:r>
            <a:r>
              <a:rPr lang="en-US" sz="2800" dirty="0" smtClean="0"/>
              <a:t>&gt; 0, </a:t>
            </a:r>
            <a:r>
              <a:rPr lang="en-US" sz="2800" dirty="0" err="1" smtClean="0"/>
              <a:t>useRowChunking</a:t>
            </a:r>
            <a:r>
              <a:rPr lang="en-US" sz="2800" dirty="0" smtClean="0"/>
              <a:t> = </a:t>
            </a:r>
            <a:r>
              <a:rPr lang="en-US" sz="2800" dirty="0" smtClean="0"/>
              <a:t>false</a:t>
            </a:r>
          </a:p>
          <a:p>
            <a:pPr marL="742950" lvl="1" indent="-285750">
              <a:spcBef>
                <a:spcPct val="20000"/>
              </a:spcBef>
              <a:buFont typeface="Arial"/>
              <a:buChar char="–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only by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request from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DBAs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Buffer and SCN Persistence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Event buffer </a:t>
            </a:r>
            <a:r>
              <a:rPr lang="en-US" dirty="0" smtClean="0"/>
              <a:t>contents (and last SCN!) </a:t>
            </a:r>
            <a:r>
              <a:rPr lang="en-US" dirty="0" smtClean="0"/>
              <a:t>persisted through shutdown/</a:t>
            </a:r>
            <a:r>
              <a:rPr lang="en-US" dirty="0" smtClean="0"/>
              <a:t>restart (the </a:t>
            </a:r>
            <a:r>
              <a:rPr lang="en-US" dirty="0" err="1" smtClean="0"/>
              <a:t>databus</a:t>
            </a:r>
            <a:r>
              <a:rPr lang="en-US" dirty="0" smtClean="0"/>
              <a:t> cache)</a:t>
            </a:r>
          </a:p>
          <a:p>
            <a:r>
              <a:rPr lang="en-US" dirty="0" smtClean="0"/>
              <a:t>Location </a:t>
            </a:r>
            <a:r>
              <a:rPr lang="en-US" sz="2800" dirty="0" smtClean="0">
                <a:latin typeface="Courier New"/>
                <a:cs typeface="Courier New"/>
              </a:rPr>
              <a:t>/export/content/&lt;service&gt;/i001_caches/&lt;service&gt;/</a:t>
            </a:r>
            <a:r>
              <a:rPr lang="en-US" sz="2800" dirty="0" err="1" smtClean="0">
                <a:latin typeface="Courier New"/>
                <a:cs typeface="Courier New"/>
              </a:rPr>
              <a:t>databusrelay.cache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dirty="0" smtClean="0"/>
              <a:t>Big buffers can slowdown startup/</a:t>
            </a:r>
            <a:r>
              <a:rPr lang="en-US" dirty="0" smtClean="0"/>
              <a:t>shutdown</a:t>
            </a:r>
          </a:p>
          <a:p>
            <a:r>
              <a:rPr lang="en-US" dirty="0" smtClean="0"/>
              <a:t>If cache is absent, relay will start with an empty buffer and from the most recent update in the DB</a:t>
            </a:r>
            <a:endParaRPr lang="en-US" dirty="0" smtClean="0"/>
          </a:p>
          <a:p>
            <a:r>
              <a:rPr lang="en-US" dirty="0" smtClean="0"/>
              <a:t>Crash after long uptime – persisted state too old</a:t>
            </a:r>
          </a:p>
          <a:p>
            <a:pPr lvl="1"/>
            <a:r>
              <a:rPr lang="en-US" dirty="0" smtClean="0"/>
              <a:t>Copy from a different </a:t>
            </a:r>
            <a:r>
              <a:rPr lang="en-US" dirty="0" smtClean="0"/>
              <a:t>relay</a:t>
            </a:r>
          </a:p>
          <a:p>
            <a:r>
              <a:rPr lang="en-US" dirty="0" smtClean="0"/>
              <a:t>If the relay fails to load cache on startup</a:t>
            </a:r>
          </a:p>
          <a:p>
            <a:pPr lvl="1"/>
            <a:r>
              <a:rPr lang="en-US" dirty="0" smtClean="0"/>
              <a:t>Cache is corrupted (e.g. a crash on shutdown)</a:t>
            </a:r>
          </a:p>
          <a:p>
            <a:pPr lvl="1"/>
            <a:r>
              <a:rPr lang="en-US" dirty="0" smtClean="0"/>
              <a:t>Event schema has changed</a:t>
            </a:r>
          </a:p>
          <a:p>
            <a:pPr lvl="1"/>
            <a:r>
              <a:rPr lang="en-US" dirty="0" smtClean="0"/>
              <a:t>In both cases, need to copy/remove cache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Location: </a:t>
            </a:r>
            <a:r>
              <a:rPr lang="en-US" sz="2800" dirty="0" smtClean="0">
                <a:latin typeface="Courier New"/>
                <a:cs typeface="Courier New"/>
              </a:rPr>
              <a:t>/export/content/glu/apps/&lt;service&gt;/i001/logs/&lt;service&gt;_</a:t>
            </a:r>
            <a:r>
              <a:rPr lang="en-US" sz="2800" dirty="0" err="1" smtClean="0">
                <a:latin typeface="Courier New"/>
                <a:cs typeface="Courier New"/>
              </a:rPr>
              <a:t>databus.log</a:t>
            </a:r>
            <a:endParaRPr lang="en-US" sz="2800" dirty="0" smtClean="0">
              <a:latin typeface="Courier New"/>
              <a:cs typeface="Courier New"/>
            </a:endParaRPr>
          </a:p>
          <a:p>
            <a:r>
              <a:rPr lang="en-US" dirty="0" smtClean="0"/>
              <a:t>Typical messages:</a:t>
            </a:r>
          </a:p>
          <a:p>
            <a:pPr lvl="1"/>
            <a:r>
              <a:rPr lang="en-US" sz="1946" dirty="0" smtClean="0">
                <a:latin typeface="Courier New"/>
                <a:cs typeface="Courier New"/>
              </a:rPr>
              <a:t>2011/08/17 00:00:00.458 INFO [</a:t>
            </a:r>
            <a:r>
              <a:rPr lang="en-US" sz="1946" dirty="0" err="1" smtClean="0">
                <a:latin typeface="Courier New"/>
                <a:cs typeface="Courier New"/>
              </a:rPr>
              <a:t>EventBuffer</a:t>
            </a:r>
            <a:r>
              <a:rPr lang="en-US" sz="1946" dirty="0" smtClean="0">
                <a:latin typeface="Courier New"/>
                <a:cs typeface="Courier New"/>
              </a:rPr>
              <a:t>] 73 updates =&gt; wt:269;db:415;cb:4=419</a:t>
            </a:r>
          </a:p>
          <a:p>
            <a:pPr lvl="1"/>
            <a:r>
              <a:rPr lang="en-US" sz="1946" dirty="0" smtClean="0">
                <a:latin typeface="Courier New"/>
                <a:cs typeface="Courier New"/>
              </a:rPr>
              <a:t>events =&gt; bop=178003711049 </a:t>
            </a:r>
            <a:r>
              <a:rPr lang="en-US" sz="1946" dirty="0" err="1" smtClean="0">
                <a:latin typeface="Courier New"/>
                <a:cs typeface="Courier New"/>
              </a:rPr>
              <a:t>eop</a:t>
            </a:r>
            <a:r>
              <a:rPr lang="en-US" sz="1946" dirty="0" smtClean="0">
                <a:latin typeface="Courier New"/>
                <a:cs typeface="Courier New"/>
              </a:rPr>
              <a:t>=178003711384 member_account_1=3 member_account_2=3 </a:t>
            </a:r>
            <a:r>
              <a:rPr lang="en-US" sz="1946" dirty="0" err="1" smtClean="0">
                <a:latin typeface="Courier New"/>
                <a:cs typeface="Courier New"/>
              </a:rPr>
              <a:t>member_profile</a:t>
            </a:r>
            <a:r>
              <a:rPr lang="en-US" sz="1946" dirty="0" smtClean="0">
                <a:latin typeface="Courier New"/>
                <a:cs typeface="Courier New"/>
              </a:rPr>
              <a:t>=13 member_search_profile_1=16 member_search_profile_2=16 </a:t>
            </a:r>
            <a:r>
              <a:rPr lang="en-US" sz="1946" dirty="0" err="1" smtClean="0">
                <a:latin typeface="Courier New"/>
                <a:cs typeface="Courier New"/>
              </a:rPr>
              <a:t>member_setting</a:t>
            </a:r>
            <a:r>
              <a:rPr lang="en-US" sz="1946" dirty="0" smtClean="0">
                <a:latin typeface="Courier New"/>
                <a:cs typeface="Courier New"/>
              </a:rPr>
              <a:t>=4 privacy_settings_102=6 privacy_settings_103=6 privacy_settings_104=</a:t>
            </a:r>
            <a:r>
              <a:rPr lang="en-US" sz="1946" dirty="0" smtClean="0">
                <a:latin typeface="Courier New"/>
                <a:cs typeface="Courier New"/>
              </a:rPr>
              <a:t>6</a:t>
            </a:r>
          </a:p>
          <a:p>
            <a:pPr lvl="1"/>
            <a:r>
              <a:rPr lang="en-US" sz="1946" dirty="0" err="1" smtClean="0">
                <a:solidFill>
                  <a:srgbClr val="008000"/>
                </a:solidFill>
                <a:latin typeface="Courier New"/>
                <a:cs typeface="Courier New"/>
              </a:rPr>
              <a:t>NEW!</a:t>
            </a:r>
            <a:r>
              <a:rPr lang="en-US" sz="1946" dirty="0" err="1" smtClean="0">
                <a:latin typeface="Courier New"/>
                <a:cs typeface="Courier New"/>
              </a:rPr>
              <a:t>(doGetUpdatesThread</a:t>
            </a:r>
            <a:r>
              <a:rPr lang="en-US" sz="1946" dirty="0" smtClean="0">
                <a:latin typeface="Courier New"/>
                <a:cs typeface="Courier New"/>
              </a:rPr>
              <a:t>) 15 </a:t>
            </a:r>
            <a:r>
              <a:rPr lang="en-US" sz="1946" dirty="0" smtClean="0">
                <a:latin typeface="Courier New"/>
                <a:cs typeface="Courier New"/>
              </a:rPr>
              <a:t>updates =&gt; wt:31648;db:76028;cb:80=76108;oqps:   0.18;dqps:   0.14</a:t>
            </a:r>
          </a:p>
          <a:p>
            <a:pPr lvl="1"/>
            <a:endParaRPr lang="en-US" sz="1946" dirty="0" smtClean="0">
              <a:latin typeface="Courier New"/>
              <a:cs typeface="Courier New"/>
            </a:endParaRPr>
          </a:p>
          <a:p>
            <a:r>
              <a:rPr lang="en-US" dirty="0" smtClean="0">
                <a:hlinkClick r:id="rId2"/>
              </a:rPr>
              <a:t>https://iwww.corp.linkedin.com/wiki/cf/display/ENGS/Databus+Logging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Chunking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Sample log</a:t>
            </a:r>
          </a:p>
          <a:p>
            <a:pPr lvl="1"/>
            <a:r>
              <a:rPr lang="en-US" dirty="0" smtClean="0"/>
              <a:t>2011/08/17 18:21:48.255 INFO [sdr_people_search_p22_6] row chunking mode: 178044770079</a:t>
            </a:r>
          </a:p>
          <a:p>
            <a:pPr lvl="1"/>
            <a:r>
              <a:rPr lang="en-US" dirty="0" smtClean="0"/>
              <a:t>2011/08/17 18:21:48.561 INFO [sdr_people_search_p23_6] row chunking mode: 178044770005</a:t>
            </a:r>
          </a:p>
          <a:p>
            <a:pPr lvl="1"/>
            <a:r>
              <a:rPr lang="en-US" dirty="0" smtClean="0"/>
              <a:t>2011/08/17 18:21:48.933 INFO [sdr_people_search_p24_6] row chunking mode: 178044770061</a:t>
            </a:r>
          </a:p>
          <a:p>
            <a:pPr lvl="1"/>
            <a:r>
              <a:rPr lang="en-US" dirty="0" smtClean="0"/>
              <a:t>2011/08/17 18:21:49.241 INFO [sdr_people_search_p25_6] row chunking mode: 178044770009</a:t>
            </a:r>
          </a:p>
          <a:p>
            <a:pPr lvl="1"/>
            <a:r>
              <a:rPr lang="en-US" dirty="0" smtClean="0"/>
              <a:t>2011/08/17 18:21:49.717 INFO [sdr_people_search_p26_6] row chunking mode: 178044770086</a:t>
            </a:r>
          </a:p>
          <a:p>
            <a:pPr lvl="1"/>
            <a:r>
              <a:rPr lang="en-US" dirty="0" smtClean="0"/>
              <a:t>2011/08/17 18:21:50.570 INFO [sdr_people_search_p27_6] row chunking mode: 178044770045</a:t>
            </a:r>
          </a:p>
          <a:p>
            <a:pPr lvl="1"/>
            <a:r>
              <a:rPr lang="en-US" dirty="0" smtClean="0"/>
              <a:t>2011/08/17 18:21:53.639 INFO [sdr_people_search_p28_6] row chunking mode: 178044770066</a:t>
            </a:r>
          </a:p>
          <a:p>
            <a:pPr lvl="1"/>
            <a:r>
              <a:rPr lang="en-US" dirty="0" smtClean="0"/>
              <a:t>2011/08/17 18:21:54.021 INFO [sdr_people_search_p22_7] row chunking mode: 178044770079</a:t>
            </a:r>
          </a:p>
          <a:p>
            <a:pPr lvl="1"/>
            <a:r>
              <a:rPr lang="en-US" dirty="0" smtClean="0"/>
              <a:t>2011/08/17 18:21:54.355 INFO [sdr_people_search_p23_7] row chunking mode: 178044770005</a:t>
            </a:r>
          </a:p>
          <a:p>
            <a:pPr lvl="1"/>
            <a:r>
              <a:rPr lang="en-US" dirty="0" smtClean="0"/>
              <a:t>2011/08/17 18:21:54.721 INFO [sdr_people_search_p24_7] row chunking mode: 178044770061</a:t>
            </a:r>
          </a:p>
          <a:p>
            <a:pPr lvl="1"/>
            <a:r>
              <a:rPr lang="en-US" dirty="0" smtClean="0"/>
              <a:t>2011/08/17 18:21:55.060 INFO [sdr_people_search_p25_7] row chunking mode: 178044770009</a:t>
            </a:r>
          </a:p>
          <a:p>
            <a:pPr lvl="1"/>
            <a:r>
              <a:rPr lang="en-US" dirty="0" smtClean="0"/>
              <a:t>2011/08/17 18:21:55.549 INFO [sdr_people_search_p26_7] row chunking mode: 178044770086</a:t>
            </a:r>
          </a:p>
          <a:p>
            <a:pPr lvl="1"/>
            <a:r>
              <a:rPr lang="en-US" dirty="0" smtClean="0"/>
              <a:t>2011/08/17 18:21:56.406 INFO [sdr_people_search_p27_7] row chunking mode: 178044770045</a:t>
            </a:r>
          </a:p>
          <a:p>
            <a:pPr lvl="1"/>
            <a:r>
              <a:rPr lang="en-US" dirty="0" smtClean="0"/>
              <a:t>2011/08/17 18:21:59.468 INFO [sdr_people_search_p28_7] row chunking mode: 178044770066</a:t>
            </a:r>
          </a:p>
          <a:p>
            <a:pPr lvl="1"/>
            <a:r>
              <a:rPr lang="en-US" dirty="0" smtClean="0"/>
              <a:t>2011/08/17 18:21:59.485 INFO [</a:t>
            </a:r>
            <a:r>
              <a:rPr lang="en-US" dirty="0" err="1" smtClean="0"/>
              <a:t>EventBuffer</a:t>
            </a:r>
            <a:r>
              <a:rPr lang="en-US" dirty="0" smtClean="0"/>
              <a:t>] 2046 updates =&gt; wt:621;db:11209;cb:5=11214</a:t>
            </a:r>
          </a:p>
          <a:p>
            <a:pPr lvl="1"/>
            <a:r>
              <a:rPr lang="en-US" dirty="0" smtClean="0"/>
              <a:t>events =&gt; bop=178044759307 </a:t>
            </a:r>
            <a:r>
              <a:rPr lang="en-US" dirty="0" err="1" smtClean="0"/>
              <a:t>eop</a:t>
            </a:r>
            <a:r>
              <a:rPr lang="en-US" dirty="0" smtClean="0"/>
              <a:t>=178044770086 sdr_people_search_p22_6=56 sdr_people_search_p22_7=56 sdr_people_search_p23_6=48 sdr_people_search_p23_7=48 sdr_people_search_p24</a:t>
            </a:r>
          </a:p>
          <a:p>
            <a:pPr lvl="1"/>
            <a:r>
              <a:rPr lang="en-US" dirty="0" smtClean="0"/>
              <a:t>_6=59 sdr_people_search_p24_7=59 sdr_people_search_p25_6=50 sdr_people_search_p25_7=50 sdr_people_search_p26_6=80 sdr_people_search_p26_7=80 sdr_people_search_p27_6=147 </a:t>
            </a:r>
            <a:r>
              <a:rPr lang="en-US" dirty="0" err="1" smtClean="0"/>
              <a:t>sdr</a:t>
            </a:r>
            <a:r>
              <a:rPr lang="en-US" dirty="0" smtClean="0"/>
              <a:t>_</a:t>
            </a:r>
          </a:p>
          <a:p>
            <a:pPr lvl="1"/>
            <a:r>
              <a:rPr lang="en-US" dirty="0" smtClean="0"/>
              <a:t>people_search_p27_7=147 sdr_people_search_p28_6=583 sdr_people_search_p28_7=583</a:t>
            </a:r>
          </a:p>
          <a:p>
            <a:pPr lvl="1"/>
            <a:r>
              <a:rPr lang="en-US" dirty="0" smtClean="0"/>
              <a:t>2011/08/17 18:23:58.875 INFO [</a:t>
            </a:r>
            <a:r>
              <a:rPr lang="en-US" dirty="0" err="1" smtClean="0"/>
              <a:t>EventBuffer</a:t>
            </a:r>
            <a:r>
              <a:rPr lang="en-US" dirty="0" smtClean="0"/>
              <a:t>] 26 updates =&gt; wt:5554;db:2275;cb:1=2276</a:t>
            </a:r>
          </a:p>
          <a:p>
            <a:pPr lvl="1"/>
            <a:r>
              <a:rPr lang="en-US" dirty="0" smtClean="0"/>
              <a:t>events =&gt; bop=178044770086 </a:t>
            </a:r>
            <a:r>
              <a:rPr lang="en-US" dirty="0" err="1" smtClean="0"/>
              <a:t>eop</a:t>
            </a:r>
            <a:r>
              <a:rPr lang="en-US" dirty="0" smtClean="0"/>
              <a:t>=178044770147 sdr_people_search_p23_6=2 sdr_people_search_p23_7=2 sdr_people_search_p24_6=4 sdr_people_search_p24_7=4 sdr_people_search_p26_6=2</a:t>
            </a:r>
          </a:p>
          <a:p>
            <a:pPr lvl="1"/>
            <a:r>
              <a:rPr lang="en-US" dirty="0" smtClean="0"/>
              <a:t> sdr_people_search_p26_7=2 sdr_people_search_p27_6=1 sdr_people_search_p27_7=1 sdr_people_search_p28_6=4 sdr_people_search_p28_7=4</a:t>
            </a:r>
          </a:p>
          <a:p>
            <a:pPr lvl="1"/>
            <a:r>
              <a:rPr lang="en-US" dirty="0" smtClean="0"/>
              <a:t>2011/08/17 18:24:33.636 INFO [</a:t>
            </a:r>
            <a:r>
              <a:rPr lang="en-US" dirty="0" err="1" smtClean="0"/>
              <a:t>EventBuffer</a:t>
            </a:r>
            <a:r>
              <a:rPr lang="en-US" dirty="0" smtClean="0"/>
              <a:t>] 5176 updates =&gt; wt:2410;db:32344;cb:7=32351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2358</Words>
  <Application>Microsoft Macintosh PowerPoint</Application>
  <PresentationFormat>On-screen Show (4:3)</PresentationFormat>
  <Paragraphs>212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Databus Training</vt:lpstr>
      <vt:lpstr>Overview</vt:lpstr>
      <vt:lpstr>Architecture</vt:lpstr>
      <vt:lpstr>How Databus Works</vt:lpstr>
      <vt:lpstr>V1 Modes of Operation</vt:lpstr>
      <vt:lpstr>Chunking</vt:lpstr>
      <vt:lpstr>Event Buffer and SCN Persistence</vt:lpstr>
      <vt:lpstr>Logging</vt:lpstr>
      <vt:lpstr>Chunking Mode</vt:lpstr>
      <vt:lpstr>Monitoring</vt:lpstr>
      <vt:lpstr>Configuration</vt:lpstr>
      <vt:lpstr>Databus 2.0 Features</vt:lpstr>
      <vt:lpstr>Databus v2 Architecture</vt:lpstr>
      <vt:lpstr>Logging (Relays)</vt:lpstr>
      <vt:lpstr>Logging (Clients)</vt:lpstr>
      <vt:lpstr>Logging (Bootstrap Producers)</vt:lpstr>
      <vt:lpstr>Logging (Bootstrap Server)</vt:lpstr>
      <vt:lpstr>Monitoring</vt:lpstr>
      <vt:lpstr>Configuration</vt:lpstr>
      <vt:lpstr>Databus Roadmap</vt:lpstr>
      <vt:lpstr>Links</vt:lpstr>
    </vt:vector>
  </TitlesOfParts>
  <Company>LinkedIn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Databus v1/v2 Training</dc:title>
  <dc:creator>Chavdar Botev</dc:creator>
  <cp:lastModifiedBy>Chavdar Botev</cp:lastModifiedBy>
  <cp:revision>32</cp:revision>
  <dcterms:created xsi:type="dcterms:W3CDTF">2012-03-20T22:19:22Z</dcterms:created>
  <dcterms:modified xsi:type="dcterms:W3CDTF">2012-03-21T00:03:49Z</dcterms:modified>
</cp:coreProperties>
</file>