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332" r:id="rId2"/>
    <p:sldId id="256" r:id="rId3"/>
    <p:sldId id="257" r:id="rId4"/>
    <p:sldId id="342" r:id="rId5"/>
    <p:sldId id="333" r:id="rId6"/>
    <p:sldId id="258" r:id="rId7"/>
    <p:sldId id="271" r:id="rId8"/>
    <p:sldId id="260" r:id="rId9"/>
    <p:sldId id="261" r:id="rId10"/>
    <p:sldId id="262" r:id="rId11"/>
    <p:sldId id="263" r:id="rId12"/>
    <p:sldId id="273" r:id="rId13"/>
    <p:sldId id="274" r:id="rId14"/>
    <p:sldId id="275" r:id="rId15"/>
    <p:sldId id="276" r:id="rId16"/>
    <p:sldId id="277" r:id="rId17"/>
    <p:sldId id="278" r:id="rId18"/>
    <p:sldId id="264" r:id="rId19"/>
    <p:sldId id="265" r:id="rId20"/>
    <p:sldId id="302" r:id="rId21"/>
    <p:sldId id="303" r:id="rId22"/>
    <p:sldId id="304" r:id="rId23"/>
    <p:sldId id="305" r:id="rId24"/>
    <p:sldId id="267" r:id="rId25"/>
    <p:sldId id="268" r:id="rId26"/>
    <p:sldId id="269" r:id="rId27"/>
    <p:sldId id="343" r:id="rId28"/>
    <p:sldId id="344" r:id="rId29"/>
    <p:sldId id="270" r:id="rId30"/>
    <p:sldId id="345" r:id="rId31"/>
    <p:sldId id="346" r:id="rId32"/>
    <p:sldId id="347" r:id="rId33"/>
    <p:sldId id="34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44" y="-5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8EF93-0F63-824E-B32C-8BED80E34C52}" type="datetimeFigureOut">
              <a:rPr lang="en-US" smtClean="0"/>
              <a:pPr/>
              <a:t>6/3/2011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259425-0207-FE4D-8784-99B8F28B25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5E8D12-A2F8-1D47-97CD-D167501C69B6}"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arenR"/>
            </a:pPr>
            <a:r>
              <a:rPr lang="en-US" dirty="0" smtClean="0">
                <a:ea typeface="ＭＳ Ｐゴシック" pitchFamily="-110" charset="-128"/>
                <a:cs typeface="ＭＳ Ｐゴシック" pitchFamily="-110" charset="-128"/>
              </a:rPr>
              <a:t>Media backend service is a web application that serves media files to calling applications. It basically includes storing, deleting, fetching media content and meta data. Meta data contains media Id, content type, size, creation date, and whether it is persisted in the storage. </a:t>
            </a:r>
          </a:p>
          <a:p>
            <a:pPr marL="228600" indent="-228600" eaLnBrk="1" hangingPunct="1">
              <a:spcBef>
                <a:spcPct val="0"/>
              </a:spcBef>
              <a:buFontTx/>
              <a:buAutoNum type="arabicParenR"/>
            </a:pPr>
            <a:r>
              <a:rPr lang="en-US" dirty="0" smtClean="0">
                <a:ea typeface="ＭＳ Ｐゴシック" pitchFamily="-110" charset="-128"/>
                <a:cs typeface="ＭＳ Ｐゴシック" pitchFamily="-110" charset="-128"/>
              </a:rPr>
              <a:t>On our website the media basically includes profile, group </a:t>
            </a:r>
            <a:r>
              <a:rPr lang="en-US" dirty="0" err="1" smtClean="0">
                <a:ea typeface="ＭＳ Ｐゴシック" pitchFamily="-110" charset="-128"/>
                <a:cs typeface="ＭＳ Ｐゴシック" pitchFamily="-110" charset="-128"/>
              </a:rPr>
              <a:t>pics</a:t>
            </a:r>
            <a:r>
              <a:rPr lang="en-US" dirty="0" smtClean="0">
                <a:ea typeface="ＭＳ Ｐゴシック" pitchFamily="-110" charset="-128"/>
                <a:cs typeface="ＭＳ Ｐゴシック" pitchFamily="-110" charset="-128"/>
              </a:rPr>
              <a:t>, company logos, advertising </a:t>
            </a:r>
            <a:r>
              <a:rPr lang="en-US" dirty="0" err="1" smtClean="0">
                <a:ea typeface="ＭＳ Ｐゴシック" pitchFamily="-110" charset="-128"/>
                <a:cs typeface="ＭＳ Ｐゴシック" pitchFamily="-110" charset="-128"/>
              </a:rPr>
              <a:t>pics</a:t>
            </a:r>
            <a:r>
              <a:rPr lang="en-US" dirty="0" smtClean="0">
                <a:ea typeface="ＭＳ Ｐゴシック" pitchFamily="-110" charset="-128"/>
                <a:cs typeface="ＭＳ Ｐゴシック" pitchFamily="-110" charset="-128"/>
              </a:rPr>
              <a:t>, etc. In future, we are planning to include video files too in media list.</a:t>
            </a:r>
          </a:p>
          <a:p>
            <a:pPr marL="228600" indent="-228600" eaLnBrk="1" hangingPunct="1">
              <a:spcBef>
                <a:spcPct val="0"/>
              </a:spcBef>
              <a:buFontTx/>
              <a:buAutoNum type="arabicParenR"/>
            </a:pPr>
            <a:r>
              <a:rPr lang="en-US" dirty="0" smtClean="0">
                <a:ea typeface="ＭＳ Ｐゴシック" pitchFamily="-110" charset="-128"/>
                <a:cs typeface="ＭＳ Ｐゴシック" pitchFamily="-110" charset="-128"/>
              </a:rPr>
              <a:t>Physical media content (files) are stored on network filer (file system) and media meta data is stored in backend database. These two locations are being accessed by various services for media content and its meta data. </a:t>
            </a:r>
          </a:p>
          <a:p>
            <a:pPr marL="228600" indent="-228600" eaLnBrk="1" hangingPunct="1">
              <a:spcBef>
                <a:spcPct val="0"/>
              </a:spcBef>
              <a:buFontTx/>
              <a:buAutoNum type="arabicParenR"/>
            </a:pPr>
            <a:r>
              <a:rPr lang="en-US" dirty="0" smtClean="0">
                <a:ea typeface="ＭＳ Ｐゴシック" pitchFamily="-110" charset="-128"/>
                <a:cs typeface="ＭＳ Ｐゴシック" pitchFamily="-110" charset="-128"/>
              </a:rPr>
              <a:t>Client services that access Media backend service include Media frontend server, upload server, SAS, etc. These services some times directly access filer for media content. For example, Media frontend server accesses filer directly to fetch media content without accessing Media backend service. It is done for optimization purpose.</a:t>
            </a: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643F59-68C1-F54B-AC08-C29B41599B0F}" type="slidenum">
              <a:rPr lang="en-US" smtClean="0">
                <a:ea typeface="ＭＳ Ｐゴシック" pitchFamily="-111" charset="-128"/>
                <a:cs typeface="ＭＳ Ｐゴシック" pitchFamily="-111" charset="-128"/>
              </a:rPr>
              <a:pPr fontAlgn="base">
                <a:spcBef>
                  <a:spcPct val="0"/>
                </a:spcBef>
                <a:spcAft>
                  <a:spcPct val="0"/>
                </a:spcAft>
                <a:defRPr/>
              </a:pPr>
              <a:t>20</a:t>
            </a:fld>
            <a:endParaRPr lang="en-US" smtClean="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This is the high level diagram of how Media backend service is involved in various media interactions.</a:t>
            </a:r>
          </a:p>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In most of the cases, Media frontend server directly accesses the filer to get (read) media.</a:t>
            </a:r>
          </a:p>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Media backend is responsible for storing, deleting media content in the filer and meta data in database.</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3C9F5D-2E0E-0D48-B91C-C378D9C92DE6}" type="slidenum">
              <a:rPr lang="en-US" smtClean="0">
                <a:ea typeface="ＭＳ Ｐゴシック" pitchFamily="-111" charset="-128"/>
                <a:cs typeface="ＭＳ Ｐゴシック" pitchFamily="-111" charset="-128"/>
              </a:rPr>
              <a:pPr fontAlgn="base">
                <a:spcBef>
                  <a:spcPct val="0"/>
                </a:spcBef>
                <a:spcAft>
                  <a:spcPct val="0"/>
                </a:spcAft>
                <a:defRPr/>
              </a:pPr>
              <a:t>21</a:t>
            </a:fld>
            <a:endParaRPr lang="en-US" smtClean="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You will find Media backend service code in ‘media’ module on our network code base.</a:t>
            </a:r>
          </a:p>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All the programming is done using Java and Spring (LinkeIn Spring) framework. This module is built by building a war file using our standard LinkedIn build framework (uses Ant, ivy etc). Physical media content is stored on NetApp’s Network Attached Storage (NAS) and RAID disks and media meta data is stored in Oracle database.</a:t>
            </a:r>
          </a:p>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There are two interfaces using which Meida BE service can be accessed. While MediaService manages media and meta data, MediaDataService provides direct access to media content. </a:t>
            </a:r>
          </a:p>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It is important to consider whether a media is required to be stored as it involves storing physical media (bytes) on the disk and storing information about the media in database. Once the media is stored, it is possible that database can be queried for multiple data related to media. It involves in lot of IO operations. As there are millions of media with our huge user base, storing and fetching media is critical and should be avoided if necessary.</a:t>
            </a:r>
          </a:p>
          <a:p>
            <a:pPr marL="228600" indent="-228600" eaLnBrk="1" hangingPunct="1">
              <a:spcBef>
                <a:spcPct val="0"/>
              </a:spcBef>
            </a:pPr>
            <a:endParaRPr lang="en-US" smtClean="0">
              <a:ea typeface="ＭＳ Ｐゴシック" pitchFamily="-110" charset="-128"/>
              <a:cs typeface="ＭＳ Ｐゴシック" pitchFamily="-110" charset="-128"/>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829477-4062-B04C-BD01-5FA08CC72B25}" type="slidenum">
              <a:rPr lang="en-US" smtClean="0">
                <a:ea typeface="ＭＳ Ｐゴシック" pitchFamily="-111" charset="-128"/>
                <a:cs typeface="ＭＳ Ｐゴシック" pitchFamily="-111" charset="-128"/>
              </a:rPr>
              <a:pPr fontAlgn="base">
                <a:spcBef>
                  <a:spcPct val="0"/>
                </a:spcBef>
                <a:spcAft>
                  <a:spcPct val="0"/>
                </a:spcAft>
                <a:defRPr/>
              </a:pPr>
              <a:t>22</a:t>
            </a:fld>
            <a:endParaRPr lang="en-US" smtClean="0">
              <a:ea typeface="ＭＳ Ｐゴシック" pitchFamily="-111" charset="-128"/>
              <a:cs typeface="ＭＳ Ｐゴシック" pitchFamily="-11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This application is deployed in backend-container on Jetty. All the media is stored in media repository on NAS. In PROD there are three servers for Media backend service that currently serve around 50M media files.</a:t>
            </a:r>
          </a:p>
          <a:p>
            <a:pPr marL="228600" indent="-228600" eaLnBrk="1" hangingPunct="1">
              <a:spcBef>
                <a:spcPct val="0"/>
              </a:spcBef>
              <a:buFontTx/>
              <a:buAutoNum type="arabicParenR"/>
            </a:pPr>
            <a:r>
              <a:rPr lang="en-US" smtClean="0">
                <a:ea typeface="ＭＳ Ｐゴシック" pitchFamily="-110" charset="-128"/>
                <a:cs typeface="ＭＳ Ｐゴシック" pitchFamily="-110" charset="-128"/>
              </a:rPr>
              <a:t>We are growing rapidly in terms of #of user profiles, #of groups, and #of companies on our website. All these features can utilize media (mainly pictures) in their respective modules. With this, we are reaching our filer capacity faster. Per SysOps, we have to look into more capacity. Also, with lot of media requests, it is necessary that we optimize our media services (both front end backend) so that media can be served in a better, faster, and reliable manner. SysOps is looking into considering 3</a:t>
            </a:r>
            <a:r>
              <a:rPr lang="en-US" baseline="30000" smtClean="0">
                <a:ea typeface="ＭＳ Ｐゴシック" pitchFamily="-110" charset="-128"/>
                <a:cs typeface="ＭＳ Ｐゴシック" pitchFamily="-110" charset="-128"/>
              </a:rPr>
              <a:t>rd</a:t>
            </a:r>
            <a:r>
              <a:rPr lang="en-US" smtClean="0">
                <a:ea typeface="ＭＳ Ｐゴシック" pitchFamily="-110" charset="-128"/>
                <a:cs typeface="ＭＳ Ｐゴシック" pitchFamily="-110" charset="-128"/>
              </a:rPr>
              <a:t> party solutions such as DataDirectNetwork’s WebObjectScaler. They haven’t decided on any specific solution. </a:t>
            </a: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C50089-84BA-0940-A02D-67B4E3F09DDE}" type="slidenum">
              <a:rPr lang="en-US" smtClean="0">
                <a:ea typeface="ＭＳ Ｐゴシック" pitchFamily="-111" charset="-128"/>
                <a:cs typeface="ＭＳ Ｐゴシック" pitchFamily="-111" charset="-128"/>
              </a:rPr>
              <a:pPr fontAlgn="base">
                <a:spcBef>
                  <a:spcPct val="0"/>
                </a:spcBef>
                <a:spcAft>
                  <a:spcPct val="0"/>
                </a:spcAft>
                <a:defRPr/>
              </a:pPr>
              <a:t>23</a:t>
            </a:fld>
            <a:endParaRPr lang="en-US" smtClean="0">
              <a:ea typeface="ＭＳ Ｐゴシック" pitchFamily="-111" charset="-128"/>
              <a:cs typeface="ＭＳ Ｐゴシック" pitchFamily="-11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5" name="Rectangle 31"/>
          <p:cNvSpPr>
            <a:spLocks noGrp="1" noChangeArrowheads="1"/>
          </p:cNvSpPr>
          <p:nvPr>
            <p:ph type="ftr" sz="quarter" idx="11"/>
          </p:nvPr>
        </p:nvSpPr>
        <p:spPr>
          <a:ln/>
        </p:spPr>
        <p:txBody>
          <a:bodyPr/>
          <a:lstStyle>
            <a:lvl1pPr>
              <a:defRPr/>
            </a:lvl1pPr>
          </a:lstStyle>
          <a:p>
            <a:endParaRPr lang="en-US"/>
          </a:p>
        </p:txBody>
      </p:sp>
      <p:sp>
        <p:nvSpPr>
          <p:cNvPr id="6"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5" name="Rectangle 31"/>
          <p:cNvSpPr>
            <a:spLocks noGrp="1" noChangeArrowheads="1"/>
          </p:cNvSpPr>
          <p:nvPr>
            <p:ph type="ftr" sz="quarter" idx="11"/>
          </p:nvPr>
        </p:nvSpPr>
        <p:spPr>
          <a:ln/>
        </p:spPr>
        <p:txBody>
          <a:bodyPr/>
          <a:lstStyle>
            <a:lvl1pPr>
              <a:defRPr/>
            </a:lvl1pPr>
          </a:lstStyle>
          <a:p>
            <a:endParaRPr lang="en-US"/>
          </a:p>
        </p:txBody>
      </p:sp>
      <p:sp>
        <p:nvSpPr>
          <p:cNvPr id="6"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52400"/>
            <a:ext cx="20955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341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5" name="Rectangle 31"/>
          <p:cNvSpPr>
            <a:spLocks noGrp="1" noChangeArrowheads="1"/>
          </p:cNvSpPr>
          <p:nvPr>
            <p:ph type="ftr" sz="quarter" idx="11"/>
          </p:nvPr>
        </p:nvSpPr>
        <p:spPr>
          <a:ln/>
        </p:spPr>
        <p:txBody>
          <a:bodyPr/>
          <a:lstStyle>
            <a:lvl1pPr>
              <a:defRPr/>
            </a:lvl1pPr>
          </a:lstStyle>
          <a:p>
            <a:endParaRPr lang="en-US"/>
          </a:p>
        </p:txBody>
      </p:sp>
      <p:sp>
        <p:nvSpPr>
          <p:cNvPr id="6"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bwMode="auto">
          <a:xfrm rot="10800000">
            <a:off x="0" y="0"/>
            <a:ext cx="9144000" cy="1057275"/>
          </a:xfrm>
          <a:prstGeom prst="rect">
            <a:avLst/>
          </a:prstGeom>
          <a:gradFill>
            <a:gsLst>
              <a:gs pos="0">
                <a:srgbClr val="BADDEE">
                  <a:alpha val="0"/>
                </a:srgbClr>
              </a:gs>
              <a:gs pos="100000">
                <a:schemeClr val="accent1">
                  <a:shade val="67500"/>
                  <a:satMod val="115000"/>
                </a:schemeClr>
              </a:gs>
              <a:gs pos="100000">
                <a:schemeClr val="accent1">
                  <a:shade val="100000"/>
                  <a:satMod val="115000"/>
                </a:schemeClr>
              </a:gs>
            </a:gsLst>
            <a:lin ang="5400000" scaled="1"/>
          </a:gradFill>
          <a:ln w="9525" cap="flat" cmpd="sng" algn="ctr">
            <a:noFill/>
            <a:prstDash val="solid"/>
            <a:round/>
            <a:headEnd type="arrow" w="med" len="med"/>
            <a:tailEnd type="none" w="med" len="med"/>
          </a:ln>
          <a:effectLst/>
        </p:spPr>
        <p:txBody>
          <a:bodyPr/>
          <a:lstStyle/>
          <a:p>
            <a:pPr>
              <a:defRPr/>
            </a:pPr>
            <a:endParaRPr lang="en-US">
              <a:latin typeface="Arial" charset="0"/>
              <a:ea typeface="+mn-ea"/>
            </a:endParaRPr>
          </a:p>
        </p:txBody>
      </p:sp>
      <p:pic>
        <p:nvPicPr>
          <p:cNvPr id="5" name="Picture 10" descr="LI_brand.png"/>
          <p:cNvPicPr>
            <a:picLocks noChangeAspect="1"/>
          </p:cNvPicPr>
          <p:nvPr/>
        </p:nvPicPr>
        <p:blipFill>
          <a:blip r:embed="rId2"/>
          <a:srcRect/>
          <a:stretch>
            <a:fillRect/>
          </a:stretch>
        </p:blipFill>
        <p:spPr bwMode="auto">
          <a:xfrm>
            <a:off x="7721600" y="460375"/>
            <a:ext cx="1192213" cy="301625"/>
          </a:xfrm>
          <a:prstGeom prst="rect">
            <a:avLst/>
          </a:prstGeom>
          <a:noFill/>
          <a:ln w="9525">
            <a:noFill/>
            <a:miter lim="800000"/>
            <a:headEnd/>
            <a:tailEnd/>
          </a:ln>
        </p:spPr>
      </p:pic>
      <p:sp>
        <p:nvSpPr>
          <p:cNvPr id="13" name="Rectangle 28"/>
          <p:cNvSpPr>
            <a:spLocks noGrp="1" noChangeArrowheads="1"/>
          </p:cNvSpPr>
          <p:nvPr>
            <p:ph type="title"/>
          </p:nvPr>
        </p:nvSpPr>
        <p:spPr bwMode="auto">
          <a:xfrm>
            <a:off x="304800" y="314325"/>
            <a:ext cx="7277100" cy="563563"/>
          </a:xfrm>
          <a:prstGeom prst="rect">
            <a:avLst/>
          </a:prstGeom>
          <a:noFill/>
          <a:ln w="9525">
            <a:noFill/>
            <a:miter lim="800000"/>
            <a:headEnd/>
            <a:tailEnd/>
          </a:ln>
        </p:spPr>
        <p:txBody>
          <a:bodyPr/>
          <a:lstStyle>
            <a:lvl1pPr>
              <a:defRPr sz="3200"/>
            </a:lvl1pPr>
          </a:lstStyle>
          <a:p>
            <a:pPr lvl="0"/>
            <a:r>
              <a:rPr lang="en-US" smtClean="0"/>
              <a:t>Click to edit Master title style</a:t>
            </a:r>
            <a:endParaRPr lang="en-US" dirty="0" smtClean="0"/>
          </a:p>
        </p:txBody>
      </p:sp>
      <p:sp>
        <p:nvSpPr>
          <p:cNvPr id="14" name="Rectangle 29"/>
          <p:cNvSpPr>
            <a:spLocks noGrp="1" noChangeArrowheads="1"/>
          </p:cNvSpPr>
          <p:nvPr>
            <p:ph idx="1"/>
          </p:nvPr>
        </p:nvSpPr>
        <p:spPr bwMode="auto">
          <a:xfrm>
            <a:off x="304800" y="1133475"/>
            <a:ext cx="8486775" cy="4991100"/>
          </a:xfrm>
          <a:prstGeom prst="rect">
            <a:avLst/>
          </a:prstGeom>
          <a:noFill/>
          <a:ln w="9525">
            <a:noFill/>
            <a:miter lim="800000"/>
            <a:headEnd/>
            <a:tailEnd/>
          </a:ln>
        </p:spPr>
        <p:txBody>
          <a:bodyPr/>
          <a:lstStyle>
            <a:lvl1pPr>
              <a:defRPr sz="24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6" name="Rectangle 30"/>
          <p:cNvSpPr>
            <a:spLocks noGrp="1" noChangeArrowheads="1"/>
          </p:cNvSpPr>
          <p:nvPr>
            <p:ph type="dt" sz="half" idx="10"/>
          </p:nvPr>
        </p:nvSpPr>
        <p:spPr/>
        <p:txBody>
          <a:bodyPr/>
          <a:lstStyle>
            <a:lvl1pPr>
              <a:defRPr sz="1200">
                <a:solidFill>
                  <a:srgbClr val="2197A7"/>
                </a:solidFill>
                <a:latin typeface="Myriad Pro" pitchFamily="34" charset="0"/>
              </a:defRPr>
            </a:lvl1pPr>
          </a:lstStyle>
          <a:p>
            <a:fld id="{535763B0-52BF-394C-9C86-6A074EBF364D}" type="datetimeFigureOut">
              <a:rPr lang="en-US" smtClean="0"/>
              <a:pPr/>
              <a:t>6/3/2011</a:t>
            </a:fld>
            <a:endParaRPr lang="en-US"/>
          </a:p>
        </p:txBody>
      </p:sp>
      <p:sp>
        <p:nvSpPr>
          <p:cNvPr id="7" name="Rectangle 31"/>
          <p:cNvSpPr>
            <a:spLocks noGrp="1" noChangeArrowheads="1"/>
          </p:cNvSpPr>
          <p:nvPr>
            <p:ph type="ftr" sz="quarter" idx="11"/>
          </p:nvPr>
        </p:nvSpPr>
        <p:spPr/>
        <p:txBody>
          <a:bodyPr/>
          <a:lstStyle>
            <a:lvl1pPr>
              <a:defRPr smtClean="0"/>
            </a:lvl1pPr>
          </a:lstStyle>
          <a:p>
            <a:endParaRPr lang="en-US"/>
          </a:p>
        </p:txBody>
      </p:sp>
      <p:sp>
        <p:nvSpPr>
          <p:cNvPr id="8" name="Rectangle 32"/>
          <p:cNvSpPr>
            <a:spLocks noGrp="1" noChangeArrowheads="1"/>
          </p:cNvSpPr>
          <p:nvPr>
            <p:ph type="sldNum" sz="quarter" idx="12"/>
          </p:nvPr>
        </p:nvSpPr>
        <p:spPr/>
        <p:txBody>
          <a:bodyPr/>
          <a:lstStyle>
            <a:lvl1pPr>
              <a:defRPr smtClean="0"/>
            </a:lvl1pPr>
          </a:lstStyle>
          <a:p>
            <a:fld id="{EC4FDBF6-6409-CB4C-83CA-511FA23B4E4B}" type="slidenum">
              <a:rPr lang="en-US" smtClean="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5" name="Rectangle 31"/>
          <p:cNvSpPr>
            <a:spLocks noGrp="1" noChangeArrowheads="1"/>
          </p:cNvSpPr>
          <p:nvPr>
            <p:ph type="ftr" sz="quarter" idx="11"/>
          </p:nvPr>
        </p:nvSpPr>
        <p:spPr>
          <a:ln/>
        </p:spPr>
        <p:txBody>
          <a:bodyPr/>
          <a:lstStyle>
            <a:lvl1pPr>
              <a:defRPr/>
            </a:lvl1pPr>
          </a:lstStyle>
          <a:p>
            <a:endParaRPr lang="en-US"/>
          </a:p>
        </p:txBody>
      </p:sp>
      <p:sp>
        <p:nvSpPr>
          <p:cNvPr id="6"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6" name="Rectangle 31"/>
          <p:cNvSpPr>
            <a:spLocks noGrp="1" noChangeArrowheads="1"/>
          </p:cNvSpPr>
          <p:nvPr>
            <p:ph type="ftr" sz="quarter" idx="11"/>
          </p:nvPr>
        </p:nvSpPr>
        <p:spPr>
          <a:ln/>
        </p:spPr>
        <p:txBody>
          <a:bodyPr/>
          <a:lstStyle>
            <a:lvl1pPr>
              <a:defRPr/>
            </a:lvl1pPr>
          </a:lstStyle>
          <a:p>
            <a:endParaRPr lang="en-US"/>
          </a:p>
        </p:txBody>
      </p:sp>
      <p:sp>
        <p:nvSpPr>
          <p:cNvPr id="7"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8" name="Rectangle 31"/>
          <p:cNvSpPr>
            <a:spLocks noGrp="1" noChangeArrowheads="1"/>
          </p:cNvSpPr>
          <p:nvPr>
            <p:ph type="ftr" sz="quarter" idx="11"/>
          </p:nvPr>
        </p:nvSpPr>
        <p:spPr>
          <a:ln/>
        </p:spPr>
        <p:txBody>
          <a:bodyPr/>
          <a:lstStyle>
            <a:lvl1pPr>
              <a:defRPr/>
            </a:lvl1pPr>
          </a:lstStyle>
          <a:p>
            <a:endParaRPr lang="en-US"/>
          </a:p>
        </p:txBody>
      </p:sp>
      <p:sp>
        <p:nvSpPr>
          <p:cNvPr id="9"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4" name="Rectangle 31"/>
          <p:cNvSpPr>
            <a:spLocks noGrp="1" noChangeArrowheads="1"/>
          </p:cNvSpPr>
          <p:nvPr>
            <p:ph type="ftr" sz="quarter" idx="11"/>
          </p:nvPr>
        </p:nvSpPr>
        <p:spPr>
          <a:ln/>
        </p:spPr>
        <p:txBody>
          <a:bodyPr/>
          <a:lstStyle>
            <a:lvl1pPr>
              <a:defRPr/>
            </a:lvl1pPr>
          </a:lstStyle>
          <a:p>
            <a:endParaRPr lang="en-US"/>
          </a:p>
        </p:txBody>
      </p:sp>
      <p:sp>
        <p:nvSpPr>
          <p:cNvPr id="5"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3" name="Rectangle 31"/>
          <p:cNvSpPr>
            <a:spLocks noGrp="1" noChangeArrowheads="1"/>
          </p:cNvSpPr>
          <p:nvPr>
            <p:ph type="ftr" sz="quarter" idx="11"/>
          </p:nvPr>
        </p:nvSpPr>
        <p:spPr>
          <a:ln/>
        </p:spPr>
        <p:txBody>
          <a:bodyPr/>
          <a:lstStyle>
            <a:lvl1pPr>
              <a:defRPr/>
            </a:lvl1pPr>
          </a:lstStyle>
          <a:p>
            <a:endParaRPr lang="en-US"/>
          </a:p>
        </p:txBody>
      </p:sp>
      <p:sp>
        <p:nvSpPr>
          <p:cNvPr id="4"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6" name="Rectangle 31"/>
          <p:cNvSpPr>
            <a:spLocks noGrp="1" noChangeArrowheads="1"/>
          </p:cNvSpPr>
          <p:nvPr>
            <p:ph type="ftr" sz="quarter" idx="11"/>
          </p:nvPr>
        </p:nvSpPr>
        <p:spPr>
          <a:ln/>
        </p:spPr>
        <p:txBody>
          <a:bodyPr/>
          <a:lstStyle>
            <a:lvl1pPr>
              <a:defRPr/>
            </a:lvl1pPr>
          </a:lstStyle>
          <a:p>
            <a:endParaRPr lang="en-US"/>
          </a:p>
        </p:txBody>
      </p:sp>
      <p:sp>
        <p:nvSpPr>
          <p:cNvPr id="7"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fld id="{535763B0-52BF-394C-9C86-6A074EBF364D}" type="datetimeFigureOut">
              <a:rPr lang="en-US" smtClean="0"/>
              <a:pPr/>
              <a:t>6/3/2011</a:t>
            </a:fld>
            <a:endParaRPr lang="en-US"/>
          </a:p>
        </p:txBody>
      </p:sp>
      <p:sp>
        <p:nvSpPr>
          <p:cNvPr id="6" name="Rectangle 31"/>
          <p:cNvSpPr>
            <a:spLocks noGrp="1" noChangeArrowheads="1"/>
          </p:cNvSpPr>
          <p:nvPr>
            <p:ph type="ftr" sz="quarter" idx="11"/>
          </p:nvPr>
        </p:nvSpPr>
        <p:spPr>
          <a:ln/>
        </p:spPr>
        <p:txBody>
          <a:bodyPr/>
          <a:lstStyle>
            <a:lvl1pPr>
              <a:defRPr/>
            </a:lvl1pPr>
          </a:lstStyle>
          <a:p>
            <a:endParaRPr lang="en-US"/>
          </a:p>
        </p:txBody>
      </p:sp>
      <p:sp>
        <p:nvSpPr>
          <p:cNvPr id="7" name="Rectangle 32"/>
          <p:cNvSpPr>
            <a:spLocks noGrp="1" noChangeArrowheads="1"/>
          </p:cNvSpPr>
          <p:nvPr>
            <p:ph type="sldNum" sz="quarter" idx="12"/>
          </p:nvPr>
        </p:nvSpPr>
        <p:spPr>
          <a:ln/>
        </p:spPr>
        <p:txBody>
          <a:bodyPr/>
          <a:lstStyle>
            <a:lvl1pPr>
              <a:defRPr/>
            </a:lvl1pPr>
          </a:lstStyle>
          <a:p>
            <a:fld id="{EC4FDBF6-6409-CB4C-83CA-511FA23B4E4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rot="10800000">
            <a:off x="0" y="0"/>
            <a:ext cx="9144000" cy="1057275"/>
          </a:xfrm>
          <a:prstGeom prst="rect">
            <a:avLst/>
          </a:prstGeom>
          <a:gradFill>
            <a:gsLst>
              <a:gs pos="0">
                <a:srgbClr val="BADDEE">
                  <a:alpha val="0"/>
                </a:srgbClr>
              </a:gs>
              <a:gs pos="100000">
                <a:schemeClr val="accent1">
                  <a:shade val="67500"/>
                  <a:satMod val="115000"/>
                </a:schemeClr>
              </a:gs>
              <a:gs pos="100000">
                <a:schemeClr val="accent1">
                  <a:shade val="100000"/>
                  <a:satMod val="115000"/>
                </a:schemeClr>
              </a:gs>
            </a:gsLst>
            <a:lin ang="5400000" scaled="1"/>
          </a:gradFill>
          <a:ln w="9525" cap="flat" cmpd="sng" algn="ctr">
            <a:noFill/>
            <a:prstDash val="solid"/>
            <a:round/>
            <a:headEnd type="arrow" w="med" len="med"/>
            <a:tailEnd type="none" w="med" len="med"/>
          </a:ln>
          <a:effectLst/>
        </p:spPr>
        <p:txBody>
          <a:bodyPr/>
          <a:lstStyle/>
          <a:p>
            <a:pPr>
              <a:defRPr/>
            </a:pPr>
            <a:endParaRPr lang="en-US">
              <a:latin typeface="Arial" charset="0"/>
              <a:ea typeface="+mn-ea"/>
            </a:endParaRPr>
          </a:p>
        </p:txBody>
      </p:sp>
      <p:sp>
        <p:nvSpPr>
          <p:cNvPr id="1027" name="Rectangle 28"/>
          <p:cNvSpPr>
            <a:spLocks noGrp="1" noChangeArrowheads="1"/>
          </p:cNvSpPr>
          <p:nvPr>
            <p:ph type="title"/>
          </p:nvPr>
        </p:nvSpPr>
        <p:spPr bwMode="auto">
          <a:xfrm>
            <a:off x="304800" y="314325"/>
            <a:ext cx="72771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29"/>
          <p:cNvSpPr>
            <a:spLocks noGrp="1" noChangeArrowheads="1"/>
          </p:cNvSpPr>
          <p:nvPr>
            <p:ph type="body" idx="1"/>
          </p:nvPr>
        </p:nvSpPr>
        <p:spPr bwMode="auto">
          <a:xfrm>
            <a:off x="304800" y="1133475"/>
            <a:ext cx="8486775" cy="4991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4" name="Rectangle 30"/>
          <p:cNvSpPr>
            <a:spLocks noGrp="1" noChangeArrowheads="1"/>
          </p:cNvSpPr>
          <p:nvPr>
            <p:ph type="dt" sz="half" idx="2"/>
          </p:nvPr>
        </p:nvSpPr>
        <p:spPr bwMode="auto">
          <a:xfrm>
            <a:off x="457200" y="6534150"/>
            <a:ext cx="2133600" cy="214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2197A7"/>
                </a:solidFill>
                <a:latin typeface="Myriad Pro" pitchFamily="34" charset="0"/>
                <a:ea typeface="+mn-ea"/>
              </a:defRPr>
            </a:lvl1pPr>
          </a:lstStyle>
          <a:p>
            <a:fld id="{535763B0-52BF-394C-9C86-6A074EBF364D}" type="datetimeFigureOut">
              <a:rPr lang="en-US" smtClean="0"/>
              <a:pPr/>
              <a:t>6/3/2011</a:t>
            </a:fld>
            <a:endParaRPr lang="en-US"/>
          </a:p>
        </p:txBody>
      </p:sp>
      <p:sp>
        <p:nvSpPr>
          <p:cNvPr id="1055" name="Rectangle 31"/>
          <p:cNvSpPr>
            <a:spLocks noGrp="1" noChangeArrowheads="1"/>
          </p:cNvSpPr>
          <p:nvPr>
            <p:ph type="ftr" sz="quarter" idx="3"/>
          </p:nvPr>
        </p:nvSpPr>
        <p:spPr bwMode="auto">
          <a:xfrm>
            <a:off x="1817688" y="6546850"/>
            <a:ext cx="6030912" cy="204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solidFill>
                  <a:srgbClr val="2197A7"/>
                </a:solidFill>
                <a:latin typeface="Myriad Pro" pitchFamily="34" charset="0"/>
              </a:defRPr>
            </a:lvl1pPr>
          </a:lstStyle>
          <a:p>
            <a:endParaRPr lang="en-US"/>
          </a:p>
        </p:txBody>
      </p:sp>
      <p:sp>
        <p:nvSpPr>
          <p:cNvPr id="1056" name="Rectangle 32"/>
          <p:cNvSpPr>
            <a:spLocks noGrp="1" noChangeArrowheads="1"/>
          </p:cNvSpPr>
          <p:nvPr>
            <p:ph type="sldNum" sz="quarter" idx="4"/>
          </p:nvPr>
        </p:nvSpPr>
        <p:spPr bwMode="auto">
          <a:xfrm>
            <a:off x="6869113" y="6548438"/>
            <a:ext cx="2133600" cy="23812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2197A7"/>
                </a:solidFill>
                <a:latin typeface="Myriad Pro" pitchFamily="34" charset="0"/>
              </a:defRPr>
            </a:lvl1pPr>
          </a:lstStyle>
          <a:p>
            <a:fld id="{EC4FDBF6-6409-CB4C-83CA-511FA23B4E4B}" type="slidenum">
              <a:rPr lang="en-US" smtClean="0"/>
              <a:pPr/>
              <a:t>‹#›</a:t>
            </a:fld>
            <a:endParaRPr lang="en-US"/>
          </a:p>
        </p:txBody>
      </p:sp>
      <p:pic>
        <p:nvPicPr>
          <p:cNvPr id="1032" name="Picture 10" descr="LI_brand.png"/>
          <p:cNvPicPr>
            <a:picLocks noChangeAspect="1"/>
          </p:cNvPicPr>
          <p:nvPr/>
        </p:nvPicPr>
        <p:blipFill>
          <a:blip r:embed="rId13"/>
          <a:srcRect/>
          <a:stretch>
            <a:fillRect/>
          </a:stretch>
        </p:blipFill>
        <p:spPr bwMode="auto">
          <a:xfrm>
            <a:off x="7721600" y="460375"/>
            <a:ext cx="1192213" cy="301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lvl1pPr algn="l" rtl="0" eaLnBrk="1" fontAlgn="base" hangingPunct="1">
        <a:spcBef>
          <a:spcPct val="0"/>
        </a:spcBef>
        <a:spcAft>
          <a:spcPct val="0"/>
        </a:spcAft>
        <a:defRPr sz="2800" b="1">
          <a:solidFill>
            <a:srgbClr val="006699"/>
          </a:solidFill>
          <a:latin typeface="+mj-lt"/>
          <a:ea typeface="ヒラギノ角ゴ Pro W3" pitchFamily="-105" charset="-128"/>
          <a:cs typeface="ヒラギノ角ゴ Pro W3" pitchFamily="-105" charset="-128"/>
        </a:defRPr>
      </a:lvl1pPr>
      <a:lvl2pPr algn="l" rtl="0" eaLnBrk="1" fontAlgn="base" hangingPunct="1">
        <a:spcBef>
          <a:spcPct val="0"/>
        </a:spcBef>
        <a:spcAft>
          <a:spcPct val="0"/>
        </a:spcAft>
        <a:defRPr sz="2800" b="1">
          <a:solidFill>
            <a:srgbClr val="006699"/>
          </a:solidFill>
          <a:latin typeface="Trebuchet MS" pitchFamily="1" charset="0"/>
          <a:ea typeface="ヒラギノ角ゴ Pro W3" pitchFamily="-105" charset="-128"/>
          <a:cs typeface="ヒラギノ角ゴ Pro W3" pitchFamily="-105" charset="-128"/>
        </a:defRPr>
      </a:lvl2pPr>
      <a:lvl3pPr algn="l" rtl="0" eaLnBrk="1" fontAlgn="base" hangingPunct="1">
        <a:spcBef>
          <a:spcPct val="0"/>
        </a:spcBef>
        <a:spcAft>
          <a:spcPct val="0"/>
        </a:spcAft>
        <a:defRPr sz="2800" b="1">
          <a:solidFill>
            <a:srgbClr val="006699"/>
          </a:solidFill>
          <a:latin typeface="Trebuchet MS" pitchFamily="1" charset="0"/>
          <a:ea typeface="ヒラギノ角ゴ Pro W3" pitchFamily="-105" charset="-128"/>
          <a:cs typeface="ヒラギノ角ゴ Pro W3" pitchFamily="-105" charset="-128"/>
        </a:defRPr>
      </a:lvl3pPr>
      <a:lvl4pPr algn="l" rtl="0" eaLnBrk="1" fontAlgn="base" hangingPunct="1">
        <a:spcBef>
          <a:spcPct val="0"/>
        </a:spcBef>
        <a:spcAft>
          <a:spcPct val="0"/>
        </a:spcAft>
        <a:defRPr sz="2800" b="1">
          <a:solidFill>
            <a:srgbClr val="006699"/>
          </a:solidFill>
          <a:latin typeface="Trebuchet MS" pitchFamily="1" charset="0"/>
          <a:ea typeface="ヒラギノ角ゴ Pro W3" pitchFamily="-105" charset="-128"/>
          <a:cs typeface="ヒラギノ角ゴ Pro W3" pitchFamily="-105" charset="-128"/>
        </a:defRPr>
      </a:lvl4pPr>
      <a:lvl5pPr algn="l" rtl="0" eaLnBrk="1" fontAlgn="base" hangingPunct="1">
        <a:spcBef>
          <a:spcPct val="0"/>
        </a:spcBef>
        <a:spcAft>
          <a:spcPct val="0"/>
        </a:spcAft>
        <a:defRPr sz="2800" b="1">
          <a:solidFill>
            <a:srgbClr val="006699"/>
          </a:solidFill>
          <a:latin typeface="Trebuchet MS" pitchFamily="1" charset="0"/>
          <a:ea typeface="ヒラギノ角ゴ Pro W3" pitchFamily="-105" charset="-128"/>
          <a:cs typeface="ヒラギノ角ゴ Pro W3" pitchFamily="-105" charset="-128"/>
        </a:defRPr>
      </a:lvl5pPr>
      <a:lvl6pPr marL="457200" algn="l" rtl="0" eaLnBrk="1" fontAlgn="base" hangingPunct="1">
        <a:spcBef>
          <a:spcPct val="0"/>
        </a:spcBef>
        <a:spcAft>
          <a:spcPct val="0"/>
        </a:spcAft>
        <a:defRPr sz="2200" b="1">
          <a:solidFill>
            <a:srgbClr val="2197A7"/>
          </a:solidFill>
          <a:latin typeface="Arial" charset="0"/>
        </a:defRPr>
      </a:lvl6pPr>
      <a:lvl7pPr marL="914400" algn="l" rtl="0" eaLnBrk="1" fontAlgn="base" hangingPunct="1">
        <a:spcBef>
          <a:spcPct val="0"/>
        </a:spcBef>
        <a:spcAft>
          <a:spcPct val="0"/>
        </a:spcAft>
        <a:defRPr sz="2200" b="1">
          <a:solidFill>
            <a:srgbClr val="2197A7"/>
          </a:solidFill>
          <a:latin typeface="Arial" charset="0"/>
        </a:defRPr>
      </a:lvl7pPr>
      <a:lvl8pPr marL="1371600" algn="l" rtl="0" eaLnBrk="1" fontAlgn="base" hangingPunct="1">
        <a:spcBef>
          <a:spcPct val="0"/>
        </a:spcBef>
        <a:spcAft>
          <a:spcPct val="0"/>
        </a:spcAft>
        <a:defRPr sz="2200" b="1">
          <a:solidFill>
            <a:srgbClr val="2197A7"/>
          </a:solidFill>
          <a:latin typeface="Arial" charset="0"/>
        </a:defRPr>
      </a:lvl8pPr>
      <a:lvl9pPr marL="1828800" algn="l" rtl="0" eaLnBrk="1" fontAlgn="base" hangingPunct="1">
        <a:spcBef>
          <a:spcPct val="0"/>
        </a:spcBef>
        <a:spcAft>
          <a:spcPct val="0"/>
        </a:spcAft>
        <a:defRPr sz="2200" b="1">
          <a:solidFill>
            <a:srgbClr val="2197A7"/>
          </a:solidFill>
          <a:latin typeface="Arial" charset="0"/>
        </a:defRPr>
      </a:lvl9pPr>
    </p:titleStyle>
    <p:bodyStyle>
      <a:lvl1pPr marL="228600" indent="-228600" algn="l" rtl="0" eaLnBrk="1" fontAlgn="base" hangingPunct="1">
        <a:spcBef>
          <a:spcPct val="20000"/>
        </a:spcBef>
        <a:spcAft>
          <a:spcPct val="0"/>
        </a:spcAft>
        <a:buFont typeface="Wingdings" pitchFamily="2" charset="2"/>
        <a:buChar char="§"/>
        <a:defRPr sz="2800">
          <a:solidFill>
            <a:schemeClr val="tx1"/>
          </a:solidFill>
          <a:latin typeface="+mj-lt"/>
          <a:ea typeface="ヒラギノ角ゴ Pro W3" pitchFamily="-105" charset="-128"/>
          <a:cs typeface="ヒラギノ角ゴ Pro W3" pitchFamily="-105" charset="-128"/>
        </a:defRPr>
      </a:lvl1pPr>
      <a:lvl2pPr marL="514350" indent="-285750" algn="l" rtl="0" eaLnBrk="1" fontAlgn="base" hangingPunct="1">
        <a:spcBef>
          <a:spcPct val="20000"/>
        </a:spcBef>
        <a:spcAft>
          <a:spcPct val="0"/>
        </a:spcAft>
        <a:buChar char="–"/>
        <a:defRPr sz="2400">
          <a:solidFill>
            <a:schemeClr val="tx1"/>
          </a:solidFill>
          <a:latin typeface="+mj-lt"/>
          <a:ea typeface="ヒラギノ角ゴ Pro W3" pitchFamily="-105" charset="-128"/>
        </a:defRPr>
      </a:lvl2pPr>
      <a:lvl3pPr marL="742950" indent="-228600" algn="l" rtl="0" eaLnBrk="1" fontAlgn="base" hangingPunct="1">
        <a:spcBef>
          <a:spcPct val="20000"/>
        </a:spcBef>
        <a:spcAft>
          <a:spcPct val="0"/>
        </a:spcAft>
        <a:buFont typeface="Wingdings" pitchFamily="2" charset="2"/>
        <a:buChar char="§"/>
        <a:defRPr sz="2000">
          <a:solidFill>
            <a:schemeClr val="tx1"/>
          </a:solidFill>
          <a:latin typeface="+mj-lt"/>
          <a:ea typeface="ヒラギノ角ゴ Pro W3" pitchFamily="-105" charset="-128"/>
        </a:defRPr>
      </a:lvl3pPr>
      <a:lvl4pPr marL="1028700" indent="-228600" algn="l" rtl="0" eaLnBrk="1" fontAlgn="base" hangingPunct="1">
        <a:spcBef>
          <a:spcPct val="20000"/>
        </a:spcBef>
        <a:spcAft>
          <a:spcPct val="0"/>
        </a:spcAft>
        <a:buChar char="–"/>
        <a:defRPr>
          <a:solidFill>
            <a:schemeClr val="tx1"/>
          </a:solidFill>
          <a:latin typeface="+mj-lt"/>
          <a:ea typeface="ヒラギノ角ゴ Pro W3" pitchFamily="-105" charset="-128"/>
        </a:defRPr>
      </a:lvl4pPr>
      <a:lvl5pPr marL="1257300" indent="-228600" algn="l" rtl="0" eaLnBrk="1" fontAlgn="base" hangingPunct="1">
        <a:spcBef>
          <a:spcPct val="20000"/>
        </a:spcBef>
        <a:spcAft>
          <a:spcPct val="0"/>
        </a:spcAft>
        <a:buChar char="»"/>
        <a:defRPr sz="1600">
          <a:solidFill>
            <a:schemeClr val="tx1"/>
          </a:solidFill>
          <a:latin typeface="+mj-lt"/>
          <a:ea typeface="ヒラギノ角ゴ Pro W3" pitchFamily="-105"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130425"/>
            <a:ext cx="8343900" cy="1470025"/>
          </a:xfrm>
        </p:spPr>
        <p:txBody>
          <a:bodyPr/>
          <a:lstStyle/>
          <a:p>
            <a:r>
              <a:rPr lang="en-US" dirty="0" smtClean="0"/>
              <a:t>Distributed Data Systems </a:t>
            </a:r>
            <a:br>
              <a:rPr lang="en-US" dirty="0" smtClean="0"/>
            </a:br>
            <a:r>
              <a:rPr lang="en-US" dirty="0" smtClean="0"/>
              <a:t>Q2 – 2011 </a:t>
            </a:r>
            <a:r>
              <a:rPr lang="en-US" sz="2800" dirty="0" smtClean="0"/>
              <a:t>New Hire </a:t>
            </a:r>
            <a:r>
              <a:rPr lang="en-US" sz="2800" dirty="0" err="1" smtClean="0"/>
              <a:t>Bootcamp</a:t>
            </a:r>
            <a:endParaRPr lang="en-US" dirty="0"/>
          </a:p>
        </p:txBody>
      </p:sp>
      <p:sp>
        <p:nvSpPr>
          <p:cNvPr id="5" name="Subtitle 4"/>
          <p:cNvSpPr>
            <a:spLocks noGrp="1"/>
          </p:cNvSpPr>
          <p:nvPr>
            <p:ph type="subTitle" idx="1"/>
          </p:nvPr>
        </p:nvSpPr>
        <p:spPr/>
        <p:txBody>
          <a:bodyPr/>
          <a:lstStyle/>
          <a:p>
            <a:r>
              <a:rPr lang="en-US" dirty="0" smtClean="0"/>
              <a:t>Lei Gao</a:t>
            </a:r>
          </a:p>
          <a:p>
            <a:r>
              <a:rPr lang="en-US" dirty="0" smtClean="0"/>
              <a:t>Chavdar Botev</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and Transactions</a:t>
            </a:r>
            <a:endParaRPr lang="en-US" dirty="0"/>
          </a:p>
        </p:txBody>
      </p:sp>
      <p:sp>
        <p:nvSpPr>
          <p:cNvPr id="3" name="Content Placeholder 2"/>
          <p:cNvSpPr>
            <a:spLocks noGrp="1"/>
          </p:cNvSpPr>
          <p:nvPr>
            <p:ph idx="1"/>
          </p:nvPr>
        </p:nvSpPr>
        <p:spPr/>
        <p:txBody>
          <a:bodyPr>
            <a:normAutofit/>
          </a:bodyPr>
          <a:lstStyle/>
          <a:p>
            <a:r>
              <a:rPr lang="en-US" dirty="0" err="1" smtClean="0"/>
              <a:t>util-sql</a:t>
            </a:r>
            <a:r>
              <a:rPr lang="en-US" dirty="0" smtClean="0"/>
              <a:t> module has our transaction manager and utility/integration code for data access</a:t>
            </a:r>
          </a:p>
          <a:p>
            <a:r>
              <a:rPr lang="en-US" dirty="0" smtClean="0"/>
              <a:t>Wiki: Transaction Manager; </a:t>
            </a:r>
            <a:r>
              <a:rPr lang="en-US" dirty="0" err="1" smtClean="0"/>
              <a:t>Autocommit</a:t>
            </a:r>
            <a:endParaRPr lang="en-US" dirty="0" smtClean="0"/>
          </a:p>
          <a:p>
            <a:r>
              <a:rPr lang="en-US" dirty="0" err="1" smtClean="0"/>
              <a:t>DBExecManager</a:t>
            </a:r>
            <a:endParaRPr lang="en-US" dirty="0" smtClean="0"/>
          </a:p>
          <a:p>
            <a:pPr lvl="1"/>
            <a:r>
              <a:rPr lang="en-US" dirty="0" err="1" smtClean="0"/>
              <a:t>ITransactionManager</a:t>
            </a:r>
            <a:r>
              <a:rPr lang="en-US" dirty="0" smtClean="0"/>
              <a:t>, </a:t>
            </a:r>
            <a:r>
              <a:rPr lang="en-US" dirty="0" err="1" smtClean="0"/>
              <a:t>AutoCommitExecutor</a:t>
            </a:r>
            <a:endParaRPr lang="en-US" dirty="0" smtClean="0"/>
          </a:p>
          <a:p>
            <a:pPr lvl="1"/>
            <a:r>
              <a:rPr lang="en-US" dirty="0" err="1" smtClean="0"/>
              <a:t>execute(DBExecCallback</a:t>
            </a:r>
            <a:r>
              <a:rPr lang="en-US" dirty="0" smtClean="0"/>
              <a:t> callback)</a:t>
            </a:r>
          </a:p>
          <a:p>
            <a:pPr lvl="2"/>
            <a:r>
              <a:rPr lang="en-US" dirty="0" smtClean="0"/>
              <a:t>gives you access to (pooled) db connection, </a:t>
            </a:r>
            <a:r>
              <a:rPr lang="en-US" dirty="0" err="1" smtClean="0"/>
              <a:t>JdbcTemplate</a:t>
            </a:r>
            <a:r>
              <a:rPr lang="en-US" dirty="0" smtClean="0"/>
              <a:t>, </a:t>
            </a:r>
            <a:r>
              <a:rPr lang="en-US" dirty="0" err="1" smtClean="0"/>
              <a:t>DBInterface</a:t>
            </a:r>
            <a:endParaRPr lang="en-US" dirty="0" smtClean="0"/>
          </a:p>
          <a:p>
            <a:r>
              <a:rPr lang="en-US" dirty="0" smtClean="0"/>
              <a:t>Recommendation: Use </a:t>
            </a:r>
            <a:r>
              <a:rPr lang="en-US" dirty="0" err="1" smtClean="0"/>
              <a:t>AutoCommit</a:t>
            </a:r>
            <a:r>
              <a:rPr lang="en-US" dirty="0" smtClean="0"/>
              <a:t> unless you have a specific need otherwise</a:t>
            </a:r>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10</a:t>
            </a:fld>
            <a:endParaRPr lang="en-US"/>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Access Code</a:t>
            </a:r>
            <a:endParaRPr lang="en-US" dirty="0"/>
          </a:p>
        </p:txBody>
      </p:sp>
      <p:sp>
        <p:nvSpPr>
          <p:cNvPr id="3" name="Content Placeholder 2"/>
          <p:cNvSpPr>
            <a:spLocks noGrp="1"/>
          </p:cNvSpPr>
          <p:nvPr>
            <p:ph idx="1"/>
          </p:nvPr>
        </p:nvSpPr>
        <p:spPr/>
        <p:txBody>
          <a:bodyPr>
            <a:normAutofit lnSpcReduction="10000"/>
          </a:bodyPr>
          <a:lstStyle/>
          <a:p>
            <a:r>
              <a:rPr lang="en-US" dirty="0" smtClean="0"/>
              <a:t>Several approaches available</a:t>
            </a:r>
          </a:p>
          <a:p>
            <a:pPr lvl="1"/>
            <a:r>
              <a:rPr lang="en-US" dirty="0" smtClean="0"/>
              <a:t>Each team/project can do as they wish</a:t>
            </a:r>
          </a:p>
          <a:p>
            <a:pPr lvl="1"/>
            <a:r>
              <a:rPr lang="en-US" dirty="0" smtClean="0"/>
              <a:t>However, before introducing a new framework (</a:t>
            </a:r>
            <a:r>
              <a:rPr lang="en-US" dirty="0" err="1" smtClean="0"/>
              <a:t>iBatis</a:t>
            </a:r>
            <a:r>
              <a:rPr lang="en-US" dirty="0" smtClean="0"/>
              <a:t> or whatever) talk to DDS team</a:t>
            </a:r>
          </a:p>
          <a:p>
            <a:r>
              <a:rPr lang="en-US" dirty="0" smtClean="0"/>
              <a:t>JDBC: raw JDBC + LI </a:t>
            </a:r>
            <a:r>
              <a:rPr lang="en-US" dirty="0" err="1" smtClean="0"/>
              <a:t>DBInterface</a:t>
            </a:r>
            <a:endParaRPr lang="en-US" dirty="0" smtClean="0"/>
          </a:p>
          <a:p>
            <a:pPr lvl="1"/>
            <a:r>
              <a:rPr lang="en-US" dirty="0" smtClean="0"/>
              <a:t>Utility methods for standard operations (</a:t>
            </a:r>
            <a:r>
              <a:rPr lang="en-US" dirty="0" err="1" smtClean="0"/>
              <a:t>getXml</a:t>
            </a:r>
            <a:r>
              <a:rPr lang="en-US" dirty="0" smtClean="0"/>
              <a:t>, </a:t>
            </a:r>
            <a:r>
              <a:rPr lang="en-US" dirty="0" err="1" smtClean="0"/>
              <a:t>isConstraintViolated</a:t>
            </a:r>
            <a:r>
              <a:rPr lang="en-US" dirty="0" smtClean="0"/>
              <a:t>, etc.)</a:t>
            </a:r>
          </a:p>
          <a:p>
            <a:r>
              <a:rPr lang="en-US" dirty="0" smtClean="0"/>
              <a:t>Spring </a:t>
            </a:r>
            <a:r>
              <a:rPr lang="en-US" dirty="0" err="1" smtClean="0"/>
              <a:t>JdbcTemplate</a:t>
            </a:r>
            <a:endParaRPr lang="en-US" dirty="0" smtClean="0"/>
          </a:p>
          <a:p>
            <a:pPr lvl="1"/>
            <a:r>
              <a:rPr lang="en-US" dirty="0" smtClean="0"/>
              <a:t>Convenient wrapper around JDBC (</a:t>
            </a:r>
            <a:r>
              <a:rPr lang="en-US" dirty="0" err="1" smtClean="0"/>
              <a:t>PreparedStatementSetter</a:t>
            </a:r>
            <a:r>
              <a:rPr lang="en-US" dirty="0" smtClean="0"/>
              <a:t>, </a:t>
            </a:r>
            <a:r>
              <a:rPr lang="en-US" dirty="0" err="1" smtClean="0"/>
              <a:t>ResultSetExtractor</a:t>
            </a:r>
            <a:r>
              <a:rPr lang="en-US" dirty="0" smtClean="0"/>
              <a:t>, </a:t>
            </a:r>
            <a:r>
              <a:rPr lang="en-US" dirty="0" err="1" smtClean="0"/>
              <a:t>RowCallbackHandler</a:t>
            </a:r>
            <a:r>
              <a:rPr lang="en-US" dirty="0" smtClean="0"/>
              <a:t>, etc.)</a:t>
            </a:r>
          </a:p>
          <a:p>
            <a:r>
              <a:rPr lang="en-US" dirty="0" smtClean="0"/>
              <a:t>Hibernate</a:t>
            </a:r>
          </a:p>
          <a:p>
            <a:pPr lvl="1"/>
            <a:r>
              <a:rPr lang="en-US" dirty="0" smtClean="0"/>
              <a:t>Object/relational mapping framework</a:t>
            </a:r>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11</a:t>
            </a:fld>
            <a:endParaRPr lang="en-US"/>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1143000"/>
          </a:xfrm>
        </p:spPr>
        <p:txBody>
          <a:bodyPr>
            <a:normAutofit/>
          </a:bodyPr>
          <a:lstStyle/>
          <a:p>
            <a:r>
              <a:rPr lang="en-US" dirty="0" smtClean="0"/>
              <a:t>Data Service Context (DSC)</a:t>
            </a:r>
            <a:endParaRPr lang="en-US" dirty="0"/>
          </a:p>
        </p:txBody>
      </p:sp>
      <p:sp>
        <p:nvSpPr>
          <p:cNvPr id="3" name="Content Placeholder 2"/>
          <p:cNvSpPr>
            <a:spLocks noGrp="1"/>
          </p:cNvSpPr>
          <p:nvPr>
            <p:ph idx="1"/>
          </p:nvPr>
        </p:nvSpPr>
        <p:spPr/>
        <p:txBody>
          <a:bodyPr>
            <a:normAutofit lnSpcReduction="10000"/>
          </a:bodyPr>
          <a:lstStyle/>
          <a:p>
            <a:r>
              <a:rPr lang="en-US" dirty="0" smtClean="0"/>
              <a:t>DSC is a token used to ensure that a reader always sees his or her own writes.</a:t>
            </a:r>
          </a:p>
          <a:p>
            <a:pPr lvl="1"/>
            <a:r>
              <a:rPr lang="en-US" dirty="0" smtClean="0"/>
              <a:t>Read-own-writes: If I update my own status, it is okay if you don’t see the change for a few minutes, but I have to see it immediately</a:t>
            </a:r>
          </a:p>
          <a:p>
            <a:r>
              <a:rPr lang="en-US" dirty="0" smtClean="0"/>
              <a:t>Typical LinkedIn topology uses a read/write “core” database and a set of read-only replica databases for each data domain</a:t>
            </a:r>
          </a:p>
          <a:p>
            <a:r>
              <a:rPr lang="en-US" dirty="0" smtClean="0"/>
              <a:t>DSC lets us track a user’s writes so we can ensure her reads are not served by a stale replica </a:t>
            </a:r>
          </a:p>
          <a:p>
            <a:r>
              <a:rPr lang="en-US" dirty="0" smtClean="0"/>
              <a:t>DSC is also used to detect and invalidate stale cache entries in “mid-tier caches” that are not actively invalidated by the data layer</a:t>
            </a:r>
          </a:p>
          <a:p>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12</a:t>
            </a:fld>
            <a:endParaRPr lang="en-US"/>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LinkedIn Stack</a:t>
            </a:r>
            <a:endParaRPr lang="en-US" dirty="0"/>
          </a:p>
        </p:txBody>
      </p:sp>
      <p:sp>
        <p:nvSpPr>
          <p:cNvPr id="4" name="Content Placeholder 2"/>
          <p:cNvSpPr>
            <a:spLocks noGrp="1"/>
          </p:cNvSpPr>
          <p:nvPr>
            <p:ph idx="1"/>
          </p:nvPr>
        </p:nvSpPr>
        <p:spPr>
          <a:xfrm>
            <a:off x="4399779" y="1524000"/>
            <a:ext cx="4287021" cy="4876800"/>
          </a:xfrm>
        </p:spPr>
        <p:txBody>
          <a:bodyPr>
            <a:normAutofit fontScale="85000" lnSpcReduction="20000"/>
          </a:bodyPr>
          <a:lstStyle/>
          <a:p>
            <a:r>
              <a:rPr lang="en-US" dirty="0" smtClean="0"/>
              <a:t>Mid-tier services talk to replica data service (Rep DS)</a:t>
            </a:r>
          </a:p>
          <a:p>
            <a:r>
              <a:rPr lang="en-US" dirty="0" smtClean="0"/>
              <a:t>Rep DS talks to read-only replica database (Rep DB)</a:t>
            </a:r>
          </a:p>
          <a:p>
            <a:r>
              <a:rPr lang="en-US" dirty="0" smtClean="0"/>
              <a:t>Most reads can be served from the replica</a:t>
            </a:r>
          </a:p>
          <a:p>
            <a:r>
              <a:rPr lang="en-US" dirty="0" smtClean="0"/>
              <a:t>All writes are forwarded to the Core DS, which writes to the Core DB.</a:t>
            </a:r>
          </a:p>
          <a:p>
            <a:r>
              <a:rPr lang="en-US" dirty="0" smtClean="0"/>
              <a:t>Changes are replicated to Rep </a:t>
            </a:r>
            <a:r>
              <a:rPr lang="en-US" dirty="0" err="1" smtClean="0"/>
              <a:t>DBs</a:t>
            </a:r>
            <a:r>
              <a:rPr lang="en-US" dirty="0" smtClean="0"/>
              <a:t> asynchronously, so Rep </a:t>
            </a:r>
            <a:r>
              <a:rPr lang="en-US" dirty="0" err="1" smtClean="0"/>
              <a:t>DBs</a:t>
            </a:r>
            <a:r>
              <a:rPr lang="en-US" dirty="0" smtClean="0"/>
              <a:t> are always “a little behind” the Core DB.</a:t>
            </a:r>
          </a:p>
          <a:p>
            <a:r>
              <a:rPr lang="en-US" dirty="0" smtClean="0"/>
              <a:t>If a user has a recent write which is not yet replicated to the Rep DB, then their reads are forwarded to the Core DB.</a:t>
            </a:r>
          </a:p>
          <a:p>
            <a:r>
              <a:rPr lang="en-US" dirty="0" err="1" smtClean="0"/>
              <a:t>Memcache</a:t>
            </a:r>
            <a:r>
              <a:rPr lang="en-US" dirty="0" smtClean="0"/>
              <a:t> scattered throughout</a:t>
            </a:r>
          </a:p>
        </p:txBody>
      </p:sp>
      <p:sp>
        <p:nvSpPr>
          <p:cNvPr id="40" name="Can 39"/>
          <p:cNvSpPr/>
          <p:nvPr/>
        </p:nvSpPr>
        <p:spPr>
          <a:xfrm>
            <a:off x="2387788" y="5405312"/>
            <a:ext cx="1114538" cy="967151"/>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Core DB</a:t>
            </a:r>
          </a:p>
        </p:txBody>
      </p:sp>
      <p:grpSp>
        <p:nvGrpSpPr>
          <p:cNvPr id="3" name="Group 40"/>
          <p:cNvGrpSpPr/>
          <p:nvPr/>
        </p:nvGrpSpPr>
        <p:grpSpPr>
          <a:xfrm>
            <a:off x="2297068" y="3989116"/>
            <a:ext cx="1302577" cy="1064340"/>
            <a:chOff x="4407871" y="4332324"/>
            <a:chExt cx="1302577" cy="1064340"/>
          </a:xfrm>
          <a:effectLst>
            <a:outerShdw blurRad="50800" dist="38100" dir="2700000">
              <a:srgbClr val="000000">
                <a:alpha val="43000"/>
              </a:srgbClr>
            </a:outerShdw>
          </a:effectLst>
        </p:grpSpPr>
        <p:sp>
          <p:nvSpPr>
            <p:cNvPr id="42" name="Can 41"/>
            <p:cNvSpPr/>
            <p:nvPr/>
          </p:nvSpPr>
          <p:spPr>
            <a:xfrm>
              <a:off x="4595910" y="4573704"/>
              <a:ext cx="1114538" cy="822960"/>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a:endParaRPr lang="en-US" dirty="0"/>
            </a:p>
          </p:txBody>
        </p:sp>
        <p:sp>
          <p:nvSpPr>
            <p:cNvPr id="43" name="Can 42"/>
            <p:cNvSpPr/>
            <p:nvPr/>
          </p:nvSpPr>
          <p:spPr>
            <a:xfrm>
              <a:off x="4505190" y="4450344"/>
              <a:ext cx="1114538" cy="822960"/>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a:endParaRPr lang="en-US" dirty="0"/>
            </a:p>
          </p:txBody>
        </p:sp>
        <p:sp>
          <p:nvSpPr>
            <p:cNvPr id="44" name="Can 43"/>
            <p:cNvSpPr/>
            <p:nvPr/>
          </p:nvSpPr>
          <p:spPr>
            <a:xfrm>
              <a:off x="4407871" y="4332324"/>
              <a:ext cx="1114538" cy="822960"/>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Rep DB</a:t>
              </a:r>
            </a:p>
          </p:txBody>
        </p:sp>
      </p:grpSp>
      <p:sp>
        <p:nvSpPr>
          <p:cNvPr id="45" name="Rectangle 44"/>
          <p:cNvSpPr/>
          <p:nvPr/>
        </p:nvSpPr>
        <p:spPr>
          <a:xfrm>
            <a:off x="513900" y="5688812"/>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Core DS</a:t>
            </a:r>
            <a:endParaRPr lang="en-US" dirty="0"/>
          </a:p>
        </p:txBody>
      </p:sp>
      <p:grpSp>
        <p:nvGrpSpPr>
          <p:cNvPr id="5" name="Group 45"/>
          <p:cNvGrpSpPr/>
          <p:nvPr/>
        </p:nvGrpSpPr>
        <p:grpSpPr>
          <a:xfrm>
            <a:off x="513900" y="4011796"/>
            <a:ext cx="1304044" cy="589800"/>
            <a:chOff x="2494721" y="4641744"/>
            <a:chExt cx="1304044" cy="589800"/>
          </a:xfrm>
          <a:effectLst>
            <a:outerShdw blurRad="50800" dist="38100" dir="2700000">
              <a:srgbClr val="000000">
                <a:alpha val="43000"/>
              </a:srgbClr>
            </a:outerShdw>
          </a:effectLst>
        </p:grpSpPr>
        <p:sp>
          <p:nvSpPr>
            <p:cNvPr id="47" name="Rectangle 46"/>
            <p:cNvSpPr/>
            <p:nvPr/>
          </p:nvSpPr>
          <p:spPr>
            <a:xfrm>
              <a:off x="2642122" y="482006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8" name="Rectangle 47"/>
            <p:cNvSpPr/>
            <p:nvPr/>
          </p:nvSpPr>
          <p:spPr>
            <a:xfrm>
              <a:off x="2572726" y="472610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9" name="Rectangle 48"/>
            <p:cNvSpPr/>
            <p:nvPr/>
          </p:nvSpPr>
          <p:spPr>
            <a:xfrm>
              <a:off x="2494721" y="464174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Rep DS</a:t>
              </a:r>
              <a:endParaRPr lang="en-US" dirty="0"/>
            </a:p>
          </p:txBody>
        </p:sp>
      </p:grpSp>
      <p:grpSp>
        <p:nvGrpSpPr>
          <p:cNvPr id="6" name="Group 49"/>
          <p:cNvGrpSpPr/>
          <p:nvPr/>
        </p:nvGrpSpPr>
        <p:grpSpPr>
          <a:xfrm>
            <a:off x="457200" y="2598166"/>
            <a:ext cx="1304044" cy="589800"/>
            <a:chOff x="2494721" y="4641744"/>
            <a:chExt cx="1304044" cy="589800"/>
          </a:xfrm>
          <a:effectLst>
            <a:outerShdw blurRad="50800" dist="38100" dir="2700000">
              <a:srgbClr val="000000">
                <a:alpha val="43000"/>
              </a:srgbClr>
            </a:outerShdw>
          </a:effectLst>
        </p:grpSpPr>
        <p:sp>
          <p:nvSpPr>
            <p:cNvPr id="51" name="Rectangle 50"/>
            <p:cNvSpPr/>
            <p:nvPr/>
          </p:nvSpPr>
          <p:spPr>
            <a:xfrm>
              <a:off x="2642122" y="482006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2" name="Rectangle 51"/>
            <p:cNvSpPr/>
            <p:nvPr/>
          </p:nvSpPr>
          <p:spPr>
            <a:xfrm>
              <a:off x="2572726" y="472610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3" name="Rectangle 52"/>
            <p:cNvSpPr/>
            <p:nvPr/>
          </p:nvSpPr>
          <p:spPr>
            <a:xfrm>
              <a:off x="2494721" y="464174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Mid Tier</a:t>
              </a:r>
              <a:endParaRPr lang="en-US" dirty="0"/>
            </a:p>
          </p:txBody>
        </p:sp>
      </p:grpSp>
      <p:grpSp>
        <p:nvGrpSpPr>
          <p:cNvPr id="7" name="Group 53"/>
          <p:cNvGrpSpPr/>
          <p:nvPr/>
        </p:nvGrpSpPr>
        <p:grpSpPr>
          <a:xfrm>
            <a:off x="513900" y="1562109"/>
            <a:ext cx="1304044" cy="589800"/>
            <a:chOff x="2494721" y="4641744"/>
            <a:chExt cx="1304044" cy="589800"/>
          </a:xfrm>
          <a:effectLst>
            <a:outerShdw blurRad="50800" dist="38100" dir="2700000">
              <a:srgbClr val="000000">
                <a:alpha val="43000"/>
              </a:srgbClr>
            </a:outerShdw>
          </a:effectLst>
        </p:grpSpPr>
        <p:sp>
          <p:nvSpPr>
            <p:cNvPr id="55" name="Rectangle 54"/>
            <p:cNvSpPr/>
            <p:nvPr/>
          </p:nvSpPr>
          <p:spPr>
            <a:xfrm>
              <a:off x="2642122" y="482006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6" name="Rectangle 55"/>
            <p:cNvSpPr/>
            <p:nvPr/>
          </p:nvSpPr>
          <p:spPr>
            <a:xfrm>
              <a:off x="2572726" y="472610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7" name="Rectangle 56"/>
            <p:cNvSpPr/>
            <p:nvPr/>
          </p:nvSpPr>
          <p:spPr>
            <a:xfrm>
              <a:off x="2494721" y="464174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Frontend</a:t>
              </a:r>
              <a:endParaRPr lang="en-US" dirty="0"/>
            </a:p>
          </p:txBody>
        </p:sp>
      </p:grpSp>
      <p:grpSp>
        <p:nvGrpSpPr>
          <p:cNvPr id="8" name="Group 57"/>
          <p:cNvGrpSpPr/>
          <p:nvPr/>
        </p:nvGrpSpPr>
        <p:grpSpPr>
          <a:xfrm>
            <a:off x="2141507" y="2696986"/>
            <a:ext cx="1634280" cy="589800"/>
            <a:chOff x="2494721" y="4641744"/>
            <a:chExt cx="1304044" cy="589800"/>
          </a:xfrm>
          <a:effectLst>
            <a:outerShdw blurRad="50800" dist="38100" dir="2700000">
              <a:srgbClr val="000000">
                <a:alpha val="43000"/>
              </a:srgbClr>
            </a:outerShdw>
          </a:effectLst>
        </p:grpSpPr>
        <p:sp>
          <p:nvSpPr>
            <p:cNvPr id="59" name="Rectangle 58"/>
            <p:cNvSpPr/>
            <p:nvPr/>
          </p:nvSpPr>
          <p:spPr>
            <a:xfrm>
              <a:off x="2642122" y="482006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0" name="Rectangle 59"/>
            <p:cNvSpPr/>
            <p:nvPr/>
          </p:nvSpPr>
          <p:spPr>
            <a:xfrm>
              <a:off x="2572726" y="472610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Rectangle 60"/>
            <p:cNvSpPr/>
            <p:nvPr/>
          </p:nvSpPr>
          <p:spPr>
            <a:xfrm>
              <a:off x="2494721" y="4641744"/>
              <a:ext cx="1156643" cy="4114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memcache</a:t>
              </a:r>
              <a:endParaRPr lang="en-US" dirty="0"/>
            </a:p>
          </p:txBody>
        </p:sp>
      </p:grpSp>
      <p:cxnSp>
        <p:nvCxnSpPr>
          <p:cNvPr id="62" name="Straight Connector 61"/>
          <p:cNvCxnSpPr>
            <a:endCxn id="45" idx="0"/>
          </p:cNvCxnSpPr>
          <p:nvPr/>
        </p:nvCxnSpPr>
        <p:spPr>
          <a:xfrm rot="5400000">
            <a:off x="537276" y="5133864"/>
            <a:ext cx="1109894" cy="2"/>
          </a:xfrm>
          <a:prstGeom prst="line">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3" name="Straight Connector 62"/>
          <p:cNvCxnSpPr>
            <a:stCxn id="45" idx="3"/>
            <a:endCxn id="40" idx="2"/>
          </p:cNvCxnSpPr>
          <p:nvPr/>
        </p:nvCxnSpPr>
        <p:spPr>
          <a:xfrm flipV="1">
            <a:off x="1670543" y="5888888"/>
            <a:ext cx="717245" cy="5664"/>
          </a:xfrm>
          <a:prstGeom prst="line">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4" name="Straight Connector 63"/>
          <p:cNvCxnSpPr/>
          <p:nvPr/>
        </p:nvCxnSpPr>
        <p:spPr>
          <a:xfrm>
            <a:off x="1817944" y="4395856"/>
            <a:ext cx="479124" cy="4740"/>
          </a:xfrm>
          <a:prstGeom prst="line">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5" name="Straight Connector 64"/>
          <p:cNvCxnSpPr/>
          <p:nvPr/>
        </p:nvCxnSpPr>
        <p:spPr>
          <a:xfrm rot="16200000" flipH="1">
            <a:off x="680299" y="3599873"/>
            <a:ext cx="823828" cy="18"/>
          </a:xfrm>
          <a:prstGeom prst="line">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6" name="Straight Connector 65"/>
          <p:cNvCxnSpPr/>
          <p:nvPr/>
        </p:nvCxnSpPr>
        <p:spPr>
          <a:xfrm rot="5400000">
            <a:off x="864975" y="2370918"/>
            <a:ext cx="454479" cy="20"/>
          </a:xfrm>
          <a:prstGeom prst="line">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7" name="Elbow Connector 66"/>
          <p:cNvCxnSpPr>
            <a:stCxn id="40" idx="4"/>
          </p:cNvCxnSpPr>
          <p:nvPr/>
        </p:nvCxnSpPr>
        <p:spPr>
          <a:xfrm flipV="1">
            <a:off x="3502326" y="4641976"/>
            <a:ext cx="97319" cy="1246912"/>
          </a:xfrm>
          <a:prstGeom prst="bentConnector3">
            <a:avLst>
              <a:gd name="adj1" fmla="val 334898"/>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8" name="Elbow Connector 68"/>
          <p:cNvCxnSpPr/>
          <p:nvPr/>
        </p:nvCxnSpPr>
        <p:spPr>
          <a:xfrm>
            <a:off x="1817944" y="1946169"/>
            <a:ext cx="1048339" cy="750817"/>
          </a:xfrm>
          <a:prstGeom prst="bentConnector2">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cxnSp>
        <p:nvCxnSpPr>
          <p:cNvPr id="69" name="Straight Connector 68"/>
          <p:cNvCxnSpPr/>
          <p:nvPr/>
        </p:nvCxnSpPr>
        <p:spPr>
          <a:xfrm>
            <a:off x="1691848" y="2888266"/>
            <a:ext cx="449659" cy="14460"/>
          </a:xfrm>
          <a:prstGeom prst="line">
            <a:avLst/>
          </a:prstGeom>
          <a:ln>
            <a:tailEnd type="triangle" w="lg"/>
          </a:ln>
        </p:spPr>
        <p:style>
          <a:lnRef idx="2">
            <a:schemeClr val="accent5">
              <a:shade val="50000"/>
            </a:schemeClr>
          </a:lnRef>
          <a:fillRef idx="1">
            <a:schemeClr val="accent5"/>
          </a:fillRef>
          <a:effectRef idx="0">
            <a:schemeClr val="accent5"/>
          </a:effectRef>
          <a:fontRef idx="minor">
            <a:schemeClr val="lt1"/>
          </a:fontRef>
        </p:style>
      </p:cxnSp>
      <p:sp>
        <p:nvSpPr>
          <p:cNvPr id="70" name="TextBox 69"/>
          <p:cNvSpPr txBox="1"/>
          <p:nvPr/>
        </p:nvSpPr>
        <p:spPr>
          <a:xfrm>
            <a:off x="1032371" y="4930096"/>
            <a:ext cx="505267"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err="1" smtClean="0"/>
              <a:t>r/w</a:t>
            </a:r>
            <a:endParaRPr lang="en-US" dirty="0"/>
          </a:p>
        </p:txBody>
      </p:sp>
      <p:sp>
        <p:nvSpPr>
          <p:cNvPr id="71" name="TextBox 70"/>
          <p:cNvSpPr txBox="1"/>
          <p:nvPr/>
        </p:nvSpPr>
        <p:spPr>
          <a:xfrm>
            <a:off x="1748548" y="5575412"/>
            <a:ext cx="505267"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err="1" smtClean="0"/>
              <a:t>r/w</a:t>
            </a:r>
            <a:endParaRPr lang="en-US" dirty="0"/>
          </a:p>
        </p:txBody>
      </p:sp>
      <p:sp>
        <p:nvSpPr>
          <p:cNvPr id="72" name="TextBox 71"/>
          <p:cNvSpPr txBox="1"/>
          <p:nvPr/>
        </p:nvSpPr>
        <p:spPr>
          <a:xfrm>
            <a:off x="1801714" y="4073476"/>
            <a:ext cx="45404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err="1" smtClean="0"/>
              <a:t>r/o</a:t>
            </a:r>
            <a:endParaRPr lang="en-US"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DSC works</a:t>
            </a:r>
            <a:endParaRPr lang="en-US" dirty="0"/>
          </a:p>
        </p:txBody>
      </p:sp>
      <p:sp>
        <p:nvSpPr>
          <p:cNvPr id="3" name="Content Placeholder 2"/>
          <p:cNvSpPr>
            <a:spLocks noGrp="1"/>
          </p:cNvSpPr>
          <p:nvPr>
            <p:ph idx="1"/>
          </p:nvPr>
        </p:nvSpPr>
        <p:spPr/>
        <p:txBody>
          <a:bodyPr>
            <a:noAutofit/>
          </a:bodyPr>
          <a:lstStyle/>
          <a:p>
            <a:r>
              <a:rPr lang="en-US" sz="1800" dirty="0" smtClean="0"/>
              <a:t>A DSC token generated by a DS each time a user does a write. It includes the database domain (MBR2, COMM, etc.) and the timestamp of the write.</a:t>
            </a:r>
          </a:p>
          <a:p>
            <a:r>
              <a:rPr lang="en-US" sz="1800" dirty="0" smtClean="0"/>
              <a:t>Each member has her own DSC with her most recent write to each domain. It is stored in a browser cookie and in the “DSC Store” service – used by API and mobile clients which do not support cookies.</a:t>
            </a:r>
          </a:p>
          <a:p>
            <a:r>
              <a:rPr lang="en-US" sz="1800" dirty="0" smtClean="0"/>
              <a:t>The process to ensure a reader sees her own writes is as follows:</a:t>
            </a:r>
          </a:p>
          <a:p>
            <a:pPr lvl="1"/>
            <a:r>
              <a:rPr lang="en-US" sz="1800" dirty="0" smtClean="0"/>
              <a:t>Every read is initially routed to a random Rep DS instance. That Rep DS looks at the DSC entry for the current domain.</a:t>
            </a:r>
          </a:p>
          <a:p>
            <a:pPr lvl="1"/>
            <a:r>
              <a:rPr lang="en-US" sz="1800" dirty="0" smtClean="0"/>
              <a:t>The DSC timestamp is compared to the timestamp for the latest event replicated to the Rep DB. If the latest Rep DB event is newer than the DSC timestamp, or if there is no DSC entry (no recent writes), then the Rep DB is sufficiently up to date to process this read.</a:t>
            </a:r>
          </a:p>
          <a:p>
            <a:pPr lvl="1"/>
            <a:r>
              <a:rPr lang="en-US" sz="1800" dirty="0" smtClean="0"/>
              <a:t>If the </a:t>
            </a:r>
            <a:r>
              <a:rPr lang="en-US" sz="1800" dirty="0" err="1" smtClean="0"/>
              <a:t>RepDB</a:t>
            </a:r>
            <a:r>
              <a:rPr lang="en-US" sz="1800" dirty="0" smtClean="0"/>
              <a:t> is older than the DSC, then the read is forwarded to the </a:t>
            </a:r>
            <a:r>
              <a:rPr lang="en-US" sz="1800" dirty="0" err="1" smtClean="0"/>
              <a:t>CoreDS</a:t>
            </a:r>
            <a:endParaRPr lang="en-US" sz="1800" dirty="0" smtClean="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14</a:t>
            </a:fld>
            <a:endParaRPr lang="en-US"/>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means to you</a:t>
            </a:r>
            <a:endParaRPr lang="en-US" dirty="0"/>
          </a:p>
        </p:txBody>
      </p:sp>
      <p:sp>
        <p:nvSpPr>
          <p:cNvPr id="3" name="Content Placeholder 2"/>
          <p:cNvSpPr>
            <a:spLocks noGrp="1"/>
          </p:cNvSpPr>
          <p:nvPr>
            <p:ph idx="1"/>
          </p:nvPr>
        </p:nvSpPr>
        <p:spPr/>
        <p:txBody>
          <a:bodyPr>
            <a:normAutofit/>
          </a:bodyPr>
          <a:lstStyle/>
          <a:p>
            <a:r>
              <a:rPr lang="en-US" dirty="0" smtClean="0"/>
              <a:t>Most of this is automatic, but if you ever write a data service (DS), you </a:t>
            </a:r>
            <a:r>
              <a:rPr lang="en-US" u="sng" dirty="0" smtClean="0"/>
              <a:t>must</a:t>
            </a:r>
            <a:r>
              <a:rPr lang="en-US" dirty="0" smtClean="0"/>
              <a:t>:</a:t>
            </a:r>
          </a:p>
          <a:p>
            <a:pPr lvl="1"/>
            <a:r>
              <a:rPr lang="en-US" dirty="0" smtClean="0"/>
              <a:t>annotate the read and write interfaces</a:t>
            </a:r>
          </a:p>
          <a:p>
            <a:pPr lvl="1"/>
            <a:r>
              <a:rPr lang="en-US" dirty="0" smtClean="0"/>
              <a:t>wrap your DS in a read/write tracking proxy</a:t>
            </a:r>
          </a:p>
          <a:p>
            <a:pPr lvl="1"/>
            <a:r>
              <a:rPr lang="en-US" dirty="0" smtClean="0"/>
              <a:t>update the DSC Domain Registry Wiki page</a:t>
            </a:r>
          </a:p>
          <a:p>
            <a:r>
              <a:rPr lang="en-US" dirty="0" smtClean="0"/>
              <a:t>Even if you think your database is not replicated, you still need this for proper multi-datacenter behavior and cache staleness detection.</a:t>
            </a:r>
          </a:p>
          <a:p>
            <a:pPr marL="742950" lvl="2" indent="-342900"/>
            <a:r>
              <a:rPr lang="en-US" b="1" dirty="0" smtClean="0"/>
              <a:t>Tracking </a:t>
            </a:r>
            <a:r>
              <a:rPr lang="en-US" dirty="0" smtClean="0"/>
              <a:t>proxy is mandatory; </a:t>
            </a:r>
            <a:r>
              <a:rPr lang="en-US" b="1" dirty="0" smtClean="0"/>
              <a:t>Routing </a:t>
            </a:r>
            <a:r>
              <a:rPr lang="en-US" dirty="0" smtClean="0"/>
              <a:t>proxy is optional</a:t>
            </a:r>
          </a:p>
          <a:p>
            <a:endParaRPr lang="en-US" dirty="0" smtClean="0"/>
          </a:p>
          <a:p>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15</a:t>
            </a:fld>
            <a:endParaRPr lang="en-US"/>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Pattern</a:t>
            </a:r>
            <a:endParaRPr lang="en-US" dirty="0"/>
          </a:p>
        </p:txBody>
      </p:sp>
      <p:sp>
        <p:nvSpPr>
          <p:cNvPr id="5" name="Vertical Text Placeholder 4"/>
          <p:cNvSpPr>
            <a:spLocks noGrp="1"/>
          </p:cNvSpPr>
          <p:nvPr>
            <p:ph type="body" orient="vert" idx="1"/>
          </p:nvPr>
        </p:nvSpPr>
        <p:spPr>
          <a:xfrm>
            <a:off x="304800" y="1600199"/>
            <a:ext cx="8229600" cy="2362201"/>
          </a:xfrm>
        </p:spPr>
        <p:txBody>
          <a:bodyPr vert="horz">
            <a:normAutofit/>
          </a:bodyPr>
          <a:lstStyle/>
          <a:p>
            <a:r>
              <a:rPr lang="en-US" dirty="0" smtClean="0"/>
              <a:t>You can annotate methods or entire interfaces</a:t>
            </a:r>
          </a:p>
          <a:p>
            <a:pPr lvl="1"/>
            <a:r>
              <a:rPr lang="en-US" dirty="0" smtClean="0"/>
              <a:t>We recommend annotating interfaces so each method you add in the future automatically gets the proper behavior</a:t>
            </a:r>
          </a:p>
          <a:p>
            <a:pPr>
              <a:buNone/>
            </a:pPr>
            <a:endParaRPr lang="en-US" dirty="0" smtClean="0"/>
          </a:p>
          <a:p>
            <a:pPr>
              <a:buNone/>
            </a:pPr>
            <a:endParaRPr lang="en-US" dirty="0"/>
          </a:p>
        </p:txBody>
      </p:sp>
      <p:sp>
        <p:nvSpPr>
          <p:cNvPr id="6" name="Vertical Text Placeholder 4"/>
          <p:cNvSpPr txBox="1">
            <a:spLocks/>
          </p:cNvSpPr>
          <p:nvPr/>
        </p:nvSpPr>
        <p:spPr>
          <a:xfrm>
            <a:off x="609600" y="3962400"/>
            <a:ext cx="8229600" cy="1771234"/>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457200" y="3962400"/>
            <a:ext cx="8229600" cy="1077218"/>
          </a:xfrm>
          <a:prstGeom prst="rect">
            <a:avLst/>
          </a:prstGeom>
          <a:noFill/>
          <a:ln w="9525" cap="flat" cmpd="sng" algn="ctr">
            <a:solidFill>
              <a:schemeClr val="tx1"/>
            </a:solidFill>
            <a:prstDash val="sysDash"/>
            <a:round/>
            <a:headEnd type="none" w="med" len="med"/>
            <a:tailEnd type="none" w="med" len="med"/>
          </a:ln>
        </p:spPr>
        <p:txBody>
          <a:bodyPr wrap="square" rtlCol="0">
            <a:spAutoFit/>
          </a:bodyPr>
          <a:lstStyle/>
          <a:p>
            <a:r>
              <a:rPr lang="en-US" sz="1600" dirty="0" smtClean="0">
                <a:solidFill>
                  <a:srgbClr val="008000"/>
                </a:solidFill>
                <a:latin typeface="Monaco"/>
                <a:cs typeface="Monaco"/>
              </a:rPr>
              <a:t>@</a:t>
            </a:r>
            <a:r>
              <a:rPr lang="en-US" sz="1600" dirty="0" err="1" smtClean="0">
                <a:solidFill>
                  <a:srgbClr val="008000"/>
                </a:solidFill>
                <a:latin typeface="Monaco"/>
                <a:cs typeface="Monaco"/>
              </a:rPr>
              <a:t>DataReadAction</a:t>
            </a:r>
            <a:endParaRPr lang="en-US" sz="1600" dirty="0" smtClean="0">
              <a:solidFill>
                <a:srgbClr val="008000"/>
              </a:solidFill>
              <a:latin typeface="Monaco"/>
              <a:cs typeface="Monaco"/>
            </a:endParaRPr>
          </a:p>
          <a:p>
            <a:r>
              <a:rPr lang="en-US" sz="1600" b="1" dirty="0" smtClean="0">
                <a:latin typeface="Monaco"/>
                <a:cs typeface="Monaco"/>
              </a:rPr>
              <a:t>public interface </a:t>
            </a:r>
            <a:r>
              <a:rPr lang="en-US" sz="1600" b="1" dirty="0" err="1" smtClean="0">
                <a:latin typeface="Monaco"/>
                <a:cs typeface="Monaco"/>
              </a:rPr>
              <a:t>FooReadDal</a:t>
            </a:r>
            <a:endParaRPr lang="en-US" sz="1600" b="1" dirty="0" smtClean="0">
              <a:latin typeface="Monaco"/>
              <a:cs typeface="Monaco"/>
            </a:endParaRPr>
          </a:p>
          <a:p>
            <a:r>
              <a:rPr lang="en-US" sz="1600" b="1" dirty="0" smtClean="0">
                <a:latin typeface="Monaco"/>
                <a:cs typeface="Monaco"/>
              </a:rPr>
              <a:t>  public </a:t>
            </a:r>
            <a:r>
              <a:rPr lang="en-US" sz="1600" b="1" dirty="0" err="1" smtClean="0">
                <a:latin typeface="Monaco"/>
                <a:cs typeface="Monaco"/>
              </a:rPr>
              <a:t>FooDTO</a:t>
            </a:r>
            <a:r>
              <a:rPr lang="en-US" sz="1600" b="1" dirty="0" smtClean="0">
                <a:latin typeface="Monaco"/>
                <a:cs typeface="Monaco"/>
              </a:rPr>
              <a:t> </a:t>
            </a:r>
            <a:r>
              <a:rPr lang="en-US" sz="1600" b="1" dirty="0" err="1" smtClean="0">
                <a:latin typeface="Monaco"/>
                <a:cs typeface="Monaco"/>
              </a:rPr>
              <a:t>getFoo(int</a:t>
            </a:r>
            <a:r>
              <a:rPr lang="en-US" sz="1600" b="1" dirty="0" smtClean="0">
                <a:latin typeface="Monaco"/>
                <a:cs typeface="Monaco"/>
              </a:rPr>
              <a:t> id);</a:t>
            </a:r>
          </a:p>
          <a:p>
            <a:r>
              <a:rPr lang="en-US" sz="1600" b="1" dirty="0" smtClean="0">
                <a:latin typeface="Monaco"/>
                <a:cs typeface="Monaco"/>
              </a:rPr>
              <a:t>  . . .</a:t>
            </a:r>
            <a:endParaRPr lang="en-US" sz="1600" dirty="0" smtClean="0">
              <a:latin typeface="Monaco"/>
              <a:cs typeface="Monaco"/>
            </a:endParaRPr>
          </a:p>
        </p:txBody>
      </p:sp>
      <p:sp>
        <p:nvSpPr>
          <p:cNvPr id="8" name="TextBox 7"/>
          <p:cNvSpPr txBox="1"/>
          <p:nvPr/>
        </p:nvSpPr>
        <p:spPr>
          <a:xfrm>
            <a:off x="457200" y="5257800"/>
            <a:ext cx="8229600" cy="1077218"/>
          </a:xfrm>
          <a:prstGeom prst="rect">
            <a:avLst/>
          </a:prstGeom>
          <a:noFill/>
          <a:ln w="9525" cap="flat" cmpd="sng" algn="ctr">
            <a:solidFill>
              <a:schemeClr val="tx1"/>
            </a:solidFill>
            <a:prstDash val="sysDash"/>
            <a:round/>
            <a:headEnd type="none" w="med" len="med"/>
            <a:tailEnd type="none" w="med" len="med"/>
          </a:ln>
        </p:spPr>
        <p:txBody>
          <a:bodyPr wrap="square" rtlCol="0">
            <a:spAutoFit/>
          </a:bodyPr>
          <a:lstStyle/>
          <a:p>
            <a:r>
              <a:rPr lang="en-US" sz="1600" dirty="0" smtClean="0">
                <a:solidFill>
                  <a:srgbClr val="008000"/>
                </a:solidFill>
                <a:latin typeface="Monaco"/>
                <a:cs typeface="Monaco"/>
              </a:rPr>
              <a:t>@</a:t>
            </a:r>
            <a:r>
              <a:rPr lang="en-US" sz="1600" dirty="0" err="1" smtClean="0">
                <a:solidFill>
                  <a:srgbClr val="008000"/>
                </a:solidFill>
                <a:latin typeface="Monaco"/>
                <a:cs typeface="Monaco"/>
              </a:rPr>
              <a:t>DataWriteAction</a:t>
            </a:r>
            <a:endParaRPr lang="en-US" sz="1600" dirty="0" smtClean="0">
              <a:solidFill>
                <a:srgbClr val="008000"/>
              </a:solidFill>
              <a:latin typeface="Monaco"/>
              <a:cs typeface="Monaco"/>
            </a:endParaRPr>
          </a:p>
          <a:p>
            <a:r>
              <a:rPr lang="en-US" sz="1600" b="1" dirty="0" smtClean="0">
                <a:latin typeface="Monaco"/>
                <a:cs typeface="Monaco"/>
              </a:rPr>
              <a:t>public interface </a:t>
            </a:r>
            <a:r>
              <a:rPr lang="en-US" sz="1600" b="1" dirty="0" err="1" smtClean="0">
                <a:latin typeface="Monaco"/>
                <a:cs typeface="Monaco"/>
              </a:rPr>
              <a:t>FooDal</a:t>
            </a:r>
            <a:r>
              <a:rPr lang="en-US" sz="1600" b="1" dirty="0" smtClean="0">
                <a:latin typeface="Monaco"/>
                <a:cs typeface="Monaco"/>
              </a:rPr>
              <a:t> extends </a:t>
            </a:r>
            <a:r>
              <a:rPr lang="en-US" sz="1600" b="1" dirty="0" err="1" smtClean="0">
                <a:latin typeface="Monaco"/>
                <a:cs typeface="Monaco"/>
              </a:rPr>
              <a:t>FooReadDal</a:t>
            </a:r>
            <a:endParaRPr lang="en-US" sz="1600" b="1" dirty="0" smtClean="0">
              <a:latin typeface="Monaco"/>
              <a:cs typeface="Monaco"/>
            </a:endParaRPr>
          </a:p>
          <a:p>
            <a:r>
              <a:rPr lang="en-US" sz="1600" b="1" dirty="0" smtClean="0">
                <a:latin typeface="Monaco"/>
                <a:cs typeface="Monaco"/>
              </a:rPr>
              <a:t>  public void </a:t>
            </a:r>
            <a:r>
              <a:rPr lang="en-US" sz="1600" b="1" dirty="0" err="1" smtClean="0">
                <a:latin typeface="Monaco"/>
                <a:cs typeface="Monaco"/>
              </a:rPr>
              <a:t>updateFoo(FooDTO</a:t>
            </a:r>
            <a:r>
              <a:rPr lang="en-US" sz="1600" b="1" dirty="0" smtClean="0">
                <a:latin typeface="Monaco"/>
                <a:cs typeface="Monaco"/>
              </a:rPr>
              <a:t> </a:t>
            </a:r>
            <a:r>
              <a:rPr lang="en-US" sz="1600" b="1" dirty="0" err="1" smtClean="0">
                <a:latin typeface="Monaco"/>
                <a:cs typeface="Monaco"/>
              </a:rPr>
              <a:t>foo</a:t>
            </a:r>
            <a:r>
              <a:rPr lang="en-US" sz="1600" b="1" dirty="0" smtClean="0">
                <a:latin typeface="Monaco"/>
                <a:cs typeface="Monaco"/>
              </a:rPr>
              <a:t>);</a:t>
            </a:r>
          </a:p>
          <a:p>
            <a:r>
              <a:rPr lang="en-US" sz="1600" b="1" dirty="0" smtClean="0">
                <a:latin typeface="Monaco"/>
                <a:cs typeface="Monaco"/>
              </a:rPr>
              <a:t>  . . .</a:t>
            </a:r>
            <a:endParaRPr lang="en-US" sz="1600" dirty="0">
              <a:latin typeface="Monaco"/>
              <a:cs typeface="Monaco"/>
            </a:endParaRPr>
          </a:p>
        </p:txBody>
      </p:sp>
      <p:sp>
        <p:nvSpPr>
          <p:cNvPr id="9"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10"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16</a:t>
            </a:fld>
            <a:endParaRPr lang="en-US"/>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Pattern</a:t>
            </a:r>
            <a:endParaRPr lang="en-US" dirty="0"/>
          </a:p>
        </p:txBody>
      </p:sp>
      <p:sp>
        <p:nvSpPr>
          <p:cNvPr id="5" name="Vertical Text Placeholder 4"/>
          <p:cNvSpPr>
            <a:spLocks noGrp="1"/>
          </p:cNvSpPr>
          <p:nvPr>
            <p:ph type="body" orient="vert" idx="1"/>
          </p:nvPr>
        </p:nvSpPr>
        <p:spPr>
          <a:xfrm>
            <a:off x="304800" y="1600199"/>
            <a:ext cx="8229600" cy="1066801"/>
          </a:xfrm>
        </p:spPr>
        <p:txBody>
          <a:bodyPr vert="horz">
            <a:normAutofit fontScale="85000" lnSpcReduction="20000"/>
          </a:bodyPr>
          <a:lstStyle/>
          <a:p>
            <a:r>
              <a:rPr lang="en-US" dirty="0" smtClean="0"/>
              <a:t>Example of wiring a </a:t>
            </a:r>
            <a:r>
              <a:rPr lang="en-US" dirty="0" err="1" smtClean="0"/>
              <a:t>ReadWriteTrackerProxy</a:t>
            </a:r>
            <a:r>
              <a:rPr lang="en-US" dirty="0" smtClean="0"/>
              <a:t> around your DAL implementation (from member2/rep-cmpt/components/dal.spring):</a:t>
            </a:r>
          </a:p>
        </p:txBody>
      </p:sp>
      <p:sp>
        <p:nvSpPr>
          <p:cNvPr id="8" name="TextBox 7"/>
          <p:cNvSpPr txBox="1"/>
          <p:nvPr/>
        </p:nvSpPr>
        <p:spPr>
          <a:xfrm>
            <a:off x="787400" y="3098800"/>
            <a:ext cx="7505700" cy="1323439"/>
          </a:xfrm>
          <a:prstGeom prst="rect">
            <a:avLst/>
          </a:prstGeom>
          <a:noFill/>
          <a:ln w="9525" cap="flat" cmpd="sng" algn="ctr">
            <a:solidFill>
              <a:schemeClr val="tx1"/>
            </a:solidFill>
            <a:prstDash val="sysDash"/>
            <a:round/>
            <a:headEnd type="none" w="med" len="med"/>
            <a:tailEnd type="none" w="med" len="med"/>
          </a:ln>
        </p:spPr>
        <p:txBody>
          <a:bodyPr wrap="square" rtlCol="0">
            <a:spAutoFit/>
          </a:bodyPr>
          <a:lstStyle/>
          <a:p>
            <a:r>
              <a:rPr lang="en-US" sz="1600" dirty="0" smtClean="0"/>
              <a:t> &lt;</a:t>
            </a:r>
            <a:r>
              <a:rPr lang="en-US" sz="1600" dirty="0" err="1" smtClean="0"/>
              <a:t>lin:component</a:t>
            </a:r>
            <a:r>
              <a:rPr lang="en-US" sz="1600" dirty="0" smtClean="0"/>
              <a:t> id="</a:t>
            </a:r>
            <a:r>
              <a:rPr lang="en-US" sz="1600" dirty="0" err="1" smtClean="0"/>
              <a:t>rwTrackerDal</a:t>
            </a:r>
            <a:r>
              <a:rPr lang="en-US" sz="1600" dirty="0" smtClean="0"/>
              <a:t>" location="</a:t>
            </a:r>
            <a:r>
              <a:rPr lang="en-US" sz="1600" dirty="0" err="1" smtClean="0"/>
              <a:t>dal-rwtrack-proxy-cmpt</a:t>
            </a:r>
            <a:r>
              <a:rPr lang="en-US" sz="1600" dirty="0" smtClean="0"/>
              <a:t>"&gt;</a:t>
            </a:r>
            <a:br>
              <a:rPr lang="en-US" sz="1600" dirty="0" smtClean="0"/>
            </a:br>
            <a:r>
              <a:rPr lang="en-US" sz="1600" dirty="0" smtClean="0"/>
              <a:t>    &lt;</a:t>
            </a:r>
            <a:r>
              <a:rPr lang="en-US" sz="1600" dirty="0" err="1" smtClean="0"/>
              <a:t>lin:wire</a:t>
            </a:r>
            <a:r>
              <a:rPr lang="en-US" sz="1600" dirty="0" smtClean="0"/>
              <a:t> bean-name="</a:t>
            </a:r>
            <a:r>
              <a:rPr lang="en-US" sz="1600" dirty="0" err="1" smtClean="0"/>
              <a:t>iFaces</a:t>
            </a:r>
            <a:r>
              <a:rPr lang="en-US" sz="1600" dirty="0" smtClean="0"/>
              <a:t>" bean-value="</a:t>
            </a:r>
            <a:r>
              <a:rPr lang="en-US" sz="1600" dirty="0" err="1" smtClean="0"/>
              <a:t>readWriteIFacesArray</a:t>
            </a:r>
            <a:r>
              <a:rPr lang="en-US" sz="1600" dirty="0" smtClean="0"/>
              <a:t>"/&gt;</a:t>
            </a:r>
            <a:br>
              <a:rPr lang="en-US" sz="1600" dirty="0" smtClean="0"/>
            </a:br>
            <a:r>
              <a:rPr lang="en-US" sz="1600" dirty="0" smtClean="0"/>
              <a:t>    &lt;</a:t>
            </a:r>
            <a:r>
              <a:rPr lang="en-US" sz="1600" dirty="0" err="1" smtClean="0"/>
              <a:t>lin:wire</a:t>
            </a:r>
            <a:r>
              <a:rPr lang="en-US" sz="1600" dirty="0" smtClean="0"/>
              <a:t> bean-name="delegate" bean-value="</a:t>
            </a:r>
            <a:r>
              <a:rPr lang="en-US" sz="1600" i="1" dirty="0" smtClean="0">
                <a:solidFill>
                  <a:srgbClr val="FF0000"/>
                </a:solidFill>
              </a:rPr>
              <a:t>**</a:t>
            </a:r>
            <a:r>
              <a:rPr lang="en-US" sz="1600" i="1" dirty="0" err="1" smtClean="0">
                <a:solidFill>
                  <a:srgbClr val="FF0000"/>
                </a:solidFill>
              </a:rPr>
              <a:t>yourDalBean</a:t>
            </a:r>
            <a:r>
              <a:rPr lang="en-US" sz="1600" i="1" dirty="0" smtClean="0">
                <a:solidFill>
                  <a:srgbClr val="FF0000"/>
                </a:solidFill>
              </a:rPr>
              <a:t>**</a:t>
            </a:r>
            <a:r>
              <a:rPr lang="en-US" sz="1600" dirty="0" smtClean="0"/>
              <a:t>"/&gt;</a:t>
            </a:r>
            <a:br>
              <a:rPr lang="en-US" sz="1600" dirty="0" smtClean="0"/>
            </a:br>
            <a:r>
              <a:rPr lang="en-US" sz="1600" dirty="0" smtClean="0"/>
              <a:t>    &lt;</a:t>
            </a:r>
            <a:r>
              <a:rPr lang="en-US" sz="1600" dirty="0" err="1" smtClean="0"/>
              <a:t>lin:wire</a:t>
            </a:r>
            <a:r>
              <a:rPr lang="en-US" sz="1600" dirty="0" smtClean="0"/>
              <a:t> bean-name="domain" bean-value=“</a:t>
            </a:r>
            <a:r>
              <a:rPr lang="en-US" sz="1600" i="1" dirty="0" smtClean="0">
                <a:solidFill>
                  <a:srgbClr val="FF0000"/>
                </a:solidFill>
              </a:rPr>
              <a:t>**</a:t>
            </a:r>
            <a:r>
              <a:rPr lang="en-US" sz="1600" i="1" dirty="0" err="1" smtClean="0">
                <a:solidFill>
                  <a:srgbClr val="FF0000"/>
                </a:solidFill>
              </a:rPr>
              <a:t>yourDomainIDConstant</a:t>
            </a:r>
            <a:r>
              <a:rPr lang="en-US" sz="1600" i="1" dirty="0" smtClean="0">
                <a:solidFill>
                  <a:srgbClr val="FF0000"/>
                </a:solidFill>
              </a:rPr>
              <a:t>**</a:t>
            </a:r>
            <a:r>
              <a:rPr lang="en-US" sz="1600" dirty="0" smtClean="0"/>
              <a:t>"/&gt;</a:t>
            </a:r>
            <a:br>
              <a:rPr lang="en-US" sz="1600" dirty="0" smtClean="0"/>
            </a:br>
            <a:r>
              <a:rPr lang="en-US" sz="1600" dirty="0" smtClean="0"/>
              <a:t>  &lt;/</a:t>
            </a:r>
            <a:r>
              <a:rPr lang="en-US" sz="1600" dirty="0" err="1" smtClean="0"/>
              <a:t>lin:component</a:t>
            </a:r>
            <a:r>
              <a:rPr lang="en-US" sz="1600" dirty="0" smtClean="0"/>
              <a:t>&gt; </a:t>
            </a:r>
          </a:p>
        </p:txBody>
      </p:sp>
      <p:sp>
        <p:nvSpPr>
          <p:cNvPr id="6"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7"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17</a:t>
            </a:fld>
            <a:endParaRPr lang="en-US"/>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sz="2400" dirty="0" smtClean="0"/>
              <a:t>In-process</a:t>
            </a:r>
          </a:p>
          <a:p>
            <a:pPr lvl="1"/>
            <a:r>
              <a:rPr lang="en-US" sz="2000" dirty="0" smtClean="0"/>
              <a:t>Java Map or similar</a:t>
            </a:r>
          </a:p>
          <a:p>
            <a:pPr lvl="1"/>
            <a:r>
              <a:rPr lang="en-US" sz="2000" dirty="0" err="1" smtClean="0"/>
              <a:t>EHCache</a:t>
            </a:r>
            <a:r>
              <a:rPr lang="en-US" sz="2000" dirty="0" smtClean="0"/>
              <a:t> (with LI wrapper)</a:t>
            </a:r>
          </a:p>
          <a:p>
            <a:r>
              <a:rPr lang="en-US" sz="2400" dirty="0" smtClean="0"/>
              <a:t>Out-of-process</a:t>
            </a:r>
          </a:p>
          <a:p>
            <a:pPr lvl="1"/>
            <a:r>
              <a:rPr lang="en-US" sz="2000" dirty="0" err="1" smtClean="0"/>
              <a:t>memcached</a:t>
            </a:r>
            <a:r>
              <a:rPr lang="en-US" sz="2000" dirty="0" smtClean="0"/>
              <a:t> (with LI client)</a:t>
            </a:r>
          </a:p>
          <a:p>
            <a:r>
              <a:rPr lang="en-US" sz="2400" dirty="0" smtClean="0"/>
              <a:t>Flip between cache </a:t>
            </a:r>
            <a:r>
              <a:rPr lang="en-US" sz="2400" dirty="0" err="1" smtClean="0"/>
              <a:t>impls</a:t>
            </a:r>
            <a:r>
              <a:rPr lang="en-US" sz="2400" dirty="0" smtClean="0"/>
              <a:t> based on </a:t>
            </a:r>
            <a:r>
              <a:rPr lang="en-US" sz="2400" dirty="0" err="1" smtClean="0"/>
              <a:t>config</a:t>
            </a:r>
            <a:r>
              <a:rPr lang="en-US" sz="2400" dirty="0" smtClean="0"/>
              <a:t>:</a:t>
            </a:r>
          </a:p>
          <a:p>
            <a:endParaRPr lang="en-US" dirty="0"/>
          </a:p>
        </p:txBody>
      </p:sp>
      <p:sp>
        <p:nvSpPr>
          <p:cNvPr id="5" name="TextBox 4"/>
          <p:cNvSpPr txBox="1"/>
          <p:nvPr/>
        </p:nvSpPr>
        <p:spPr>
          <a:xfrm>
            <a:off x="533399" y="4368800"/>
            <a:ext cx="8115301" cy="1477328"/>
          </a:xfrm>
          <a:prstGeom prst="rect">
            <a:avLst/>
          </a:prstGeom>
          <a:noFill/>
          <a:ln>
            <a:solidFill>
              <a:schemeClr val="tx1"/>
            </a:solidFill>
          </a:ln>
        </p:spPr>
        <p:txBody>
          <a:bodyPr wrap="square" rtlCol="0">
            <a:spAutoFit/>
          </a:bodyPr>
          <a:lstStyle/>
          <a:p>
            <a:r>
              <a:rPr lang="en-US" dirty="0" smtClean="0"/>
              <a:t> </a:t>
            </a:r>
            <a:r>
              <a:rPr lang="en-US" sz="1200" dirty="0" smtClean="0"/>
              <a:t>&lt;</a:t>
            </a:r>
            <a:r>
              <a:rPr lang="en-US" sz="1200" dirty="0" err="1" smtClean="0"/>
              <a:t>lin:bean</a:t>
            </a:r>
            <a:r>
              <a:rPr lang="en-US" sz="1200" dirty="0" smtClean="0"/>
              <a:t> id="</a:t>
            </a:r>
            <a:r>
              <a:rPr lang="en-US" sz="1200" dirty="0" err="1" smtClean="0"/>
              <a:t>memrepCacheNoOpcache</a:t>
            </a:r>
            <a:r>
              <a:rPr lang="en-US" sz="1200" dirty="0" smtClean="0"/>
              <a:t>" class="</a:t>
            </a:r>
            <a:r>
              <a:rPr lang="en-US" sz="1200" dirty="0" err="1" smtClean="0"/>
              <a:t>com.linkedin.cache.impl.NoOpCache</a:t>
            </a:r>
            <a:r>
              <a:rPr lang="en-US" sz="1200" dirty="0" smtClean="0"/>
              <a:t>" /&gt;</a:t>
            </a:r>
          </a:p>
          <a:p>
            <a:r>
              <a:rPr lang="en-US" sz="1200" dirty="0" smtClean="0"/>
              <a:t>  </a:t>
            </a:r>
          </a:p>
          <a:p>
            <a:r>
              <a:rPr lang="en-US" sz="1200" dirty="0" smtClean="0"/>
              <a:t>  &lt;</a:t>
            </a:r>
            <a:r>
              <a:rPr lang="en-US" sz="1200" dirty="0" err="1" smtClean="0"/>
              <a:t>lin:component</a:t>
            </a:r>
            <a:r>
              <a:rPr lang="en-US" sz="1200" dirty="0" smtClean="0"/>
              <a:t> id="</a:t>
            </a:r>
            <a:r>
              <a:rPr lang="en-US" sz="1200" dirty="0" err="1" smtClean="0"/>
              <a:t>memrepCacheEhcache</a:t>
            </a:r>
            <a:r>
              <a:rPr lang="en-US" sz="1200" dirty="0" smtClean="0"/>
              <a:t>" location="cache-</a:t>
            </a:r>
            <a:r>
              <a:rPr lang="en-US" sz="1200" dirty="0" err="1" smtClean="0"/>
              <a:t>ehcache-cmpt</a:t>
            </a:r>
            <a:r>
              <a:rPr lang="en-US" sz="1200" dirty="0" smtClean="0"/>
              <a:t>" . . .</a:t>
            </a:r>
          </a:p>
          <a:p>
            <a:r>
              <a:rPr lang="en-US" sz="1200" dirty="0" smtClean="0"/>
              <a:t>  </a:t>
            </a:r>
          </a:p>
          <a:p>
            <a:r>
              <a:rPr lang="en-US" sz="1200" dirty="0" smtClean="0"/>
              <a:t>  &lt;</a:t>
            </a:r>
            <a:r>
              <a:rPr lang="en-US" sz="1200" dirty="0" err="1" smtClean="0"/>
              <a:t>lin:component</a:t>
            </a:r>
            <a:r>
              <a:rPr lang="en-US" sz="1200" dirty="0" smtClean="0"/>
              <a:t> id="</a:t>
            </a:r>
            <a:r>
              <a:rPr lang="en-US" sz="1200" dirty="0" err="1" smtClean="0"/>
              <a:t>memrepCacheMemcache</a:t>
            </a:r>
            <a:r>
              <a:rPr lang="en-US" sz="1200" dirty="0" smtClean="0"/>
              <a:t>" location="cache-</a:t>
            </a:r>
            <a:r>
              <a:rPr lang="en-US" sz="1200" dirty="0" err="1" smtClean="0"/>
              <a:t>memcache-cmpt</a:t>
            </a:r>
            <a:r>
              <a:rPr lang="en-US" sz="1200" dirty="0" smtClean="0"/>
              <a:t>" . . .</a:t>
            </a:r>
          </a:p>
          <a:p>
            <a:r>
              <a:rPr lang="en-US" sz="1200" dirty="0" smtClean="0"/>
              <a:t>  </a:t>
            </a:r>
          </a:p>
          <a:p>
            <a:r>
              <a:rPr lang="en-US" sz="1200" dirty="0" smtClean="0"/>
              <a:t>  &lt;</a:t>
            </a:r>
            <a:r>
              <a:rPr lang="en-US" sz="1200" dirty="0" err="1" smtClean="0"/>
              <a:t>lin:dynAlias</a:t>
            </a:r>
            <a:r>
              <a:rPr lang="en-US" sz="1200" dirty="0" smtClean="0"/>
              <a:t> current-bean="memrepCache${member2repreader.cache.kind}" new-bean="</a:t>
            </a:r>
            <a:r>
              <a:rPr lang="en-US" sz="1200" dirty="0" err="1" smtClean="0"/>
              <a:t>memrepCache</a:t>
            </a:r>
            <a:r>
              <a:rPr lang="en-US" sz="1200" dirty="0" smtClean="0"/>
              <a:t>"/&gt;</a:t>
            </a:r>
            <a:endParaRPr lang="en-US" sz="1200" dirty="0"/>
          </a:p>
        </p:txBody>
      </p:sp>
      <p:sp>
        <p:nvSpPr>
          <p:cNvPr id="6"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7"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18</a:t>
            </a:fld>
            <a:endParaRPr lang="en-US"/>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Memcache</a:t>
            </a:r>
            <a:r>
              <a:rPr lang="en-US" dirty="0" smtClean="0"/>
              <a:t> highlights</a:t>
            </a:r>
            <a:endParaRPr lang="en-US" dirty="0"/>
          </a:p>
        </p:txBody>
      </p:sp>
      <p:sp>
        <p:nvSpPr>
          <p:cNvPr id="3" name="Content Placeholder 2"/>
          <p:cNvSpPr>
            <a:spLocks noGrp="1"/>
          </p:cNvSpPr>
          <p:nvPr>
            <p:ph idx="1"/>
          </p:nvPr>
        </p:nvSpPr>
        <p:spPr/>
        <p:txBody>
          <a:bodyPr>
            <a:normAutofit/>
          </a:bodyPr>
          <a:lstStyle/>
          <a:p>
            <a:r>
              <a:rPr lang="en-US" dirty="0" smtClean="0"/>
              <a:t>In DEV, </a:t>
            </a:r>
            <a:r>
              <a:rPr lang="en-US" dirty="0" err="1" smtClean="0"/>
              <a:t>memcached</a:t>
            </a:r>
            <a:r>
              <a:rPr lang="en-US" dirty="0" smtClean="0"/>
              <a:t> runs in </a:t>
            </a:r>
            <a:r>
              <a:rPr lang="en-US" dirty="0" err="1" smtClean="0"/>
              <a:t>VMWare</a:t>
            </a:r>
            <a:r>
              <a:rPr lang="en-US" dirty="0" smtClean="0"/>
              <a:t> (devdb:11211)</a:t>
            </a:r>
          </a:p>
          <a:p>
            <a:r>
              <a:rPr lang="en-US" dirty="0" smtClean="0"/>
              <a:t>Granularity and type of objects in cache</a:t>
            </a:r>
          </a:p>
          <a:p>
            <a:r>
              <a:rPr lang="en-US" dirty="0" smtClean="0"/>
              <a:t>Cache coherence and invalidation</a:t>
            </a:r>
          </a:p>
          <a:p>
            <a:r>
              <a:rPr lang="en-US" dirty="0" smtClean="0"/>
              <a:t>Watch for race between put and delete</a:t>
            </a:r>
          </a:p>
          <a:p>
            <a:r>
              <a:rPr lang="en-US" dirty="0" smtClean="0"/>
              <a:t>Wiki: DAL Caching and Replication</a:t>
            </a:r>
          </a:p>
          <a:p>
            <a:r>
              <a:rPr lang="en-US" dirty="0" smtClean="0"/>
              <a:t>Sharing a cache for multiple realms in the same domain</a:t>
            </a:r>
          </a:p>
          <a:p>
            <a:pPr lvl="1"/>
            <a:r>
              <a:rPr lang="en-US" dirty="0" smtClean="0"/>
              <a:t>member2: acct1234 and prof1234</a:t>
            </a:r>
          </a:p>
          <a:p>
            <a:pPr lvl="1"/>
            <a:r>
              <a:rPr lang="en-US" dirty="0" smtClean="0"/>
              <a:t>Wiki: Cache Key Prefixes</a:t>
            </a:r>
          </a:p>
          <a:p>
            <a:endParaRPr lang="en-US" dirty="0" smtClean="0"/>
          </a:p>
          <a:p>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19</a:t>
            </a:fld>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DDS Team</a:t>
            </a:r>
            <a:endParaRPr lang="en-US" dirty="0"/>
          </a:p>
        </p:txBody>
      </p:sp>
      <p:sp>
        <p:nvSpPr>
          <p:cNvPr id="12" name="Content Placeholder 11"/>
          <p:cNvSpPr>
            <a:spLocks noGrp="1"/>
          </p:cNvSpPr>
          <p:nvPr>
            <p:ph idx="1"/>
          </p:nvPr>
        </p:nvSpPr>
        <p:spPr/>
        <p:txBody>
          <a:bodyPr>
            <a:normAutofit/>
          </a:bodyPr>
          <a:lstStyle/>
          <a:p>
            <a:r>
              <a:rPr lang="en-US" b="1" dirty="0" smtClean="0"/>
              <a:t>D</a:t>
            </a:r>
            <a:r>
              <a:rPr lang="en-US" dirty="0" smtClean="0"/>
              <a:t>istributed </a:t>
            </a:r>
            <a:r>
              <a:rPr lang="en-US" b="1" dirty="0" smtClean="0"/>
              <a:t>D</a:t>
            </a:r>
            <a:r>
              <a:rPr lang="en-US" dirty="0" smtClean="0"/>
              <a:t>ata Systems </a:t>
            </a:r>
          </a:p>
          <a:p>
            <a:r>
              <a:rPr lang="en-US" dirty="0" smtClean="0"/>
              <a:t>Infrastructure (technology projects)</a:t>
            </a:r>
          </a:p>
          <a:p>
            <a:pPr lvl="1"/>
            <a:r>
              <a:rPr lang="en-US" dirty="0" smtClean="0"/>
              <a:t>Databus, message queuing, Media Server, ESPRESSO, Scheduler, </a:t>
            </a:r>
            <a:r>
              <a:rPr lang="en-US" dirty="0" err="1" smtClean="0"/>
              <a:t>Voldemort</a:t>
            </a:r>
            <a:r>
              <a:rPr lang="en-US" dirty="0" smtClean="0"/>
              <a:t>, Kafka</a:t>
            </a:r>
          </a:p>
          <a:p>
            <a:r>
              <a:rPr lang="en-US" dirty="0" smtClean="0"/>
              <a:t>Working model: some projects are “standalone”, some are “embedded” with other teams/projects</a:t>
            </a:r>
          </a:p>
          <a:p>
            <a:r>
              <a:rPr lang="en-US" dirty="0" smtClean="0"/>
              <a:t>Common technology model: open source plus “wrapping” with LI-specific features</a:t>
            </a:r>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6"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2</a:t>
            </a:fld>
            <a:endParaRPr lang="en-US"/>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252413"/>
            <a:ext cx="6475413" cy="1084262"/>
          </a:xfrm>
        </p:spPr>
        <p:txBody>
          <a:bodyPr/>
          <a:lstStyle/>
          <a:p>
            <a:pPr algn="l" eaLnBrk="1" hangingPunct="1"/>
            <a:r>
              <a:rPr lang="en-US" sz="4000" smtClean="0">
                <a:ea typeface="ＭＳ Ｐゴシック" pitchFamily="-110" charset="-128"/>
                <a:cs typeface="ＭＳ Ｐゴシック" pitchFamily="-110" charset="-128"/>
              </a:rPr>
              <a:t>Media Backend Service</a:t>
            </a:r>
          </a:p>
        </p:txBody>
      </p:sp>
      <p:sp>
        <p:nvSpPr>
          <p:cNvPr id="3" name="Subtitle 2"/>
          <p:cNvSpPr>
            <a:spLocks noGrp="1"/>
          </p:cNvSpPr>
          <p:nvPr>
            <p:ph type="subTitle" idx="1"/>
          </p:nvPr>
        </p:nvSpPr>
        <p:spPr>
          <a:xfrm>
            <a:off x="741363" y="1392238"/>
            <a:ext cx="7372350" cy="4918075"/>
          </a:xfrm>
        </p:spPr>
        <p:txBody>
          <a:bodyPr rtlCol="0">
            <a:normAutofit/>
          </a:bodyPr>
          <a:lstStyle/>
          <a:p>
            <a:pPr marL="284163" indent="-284163" algn="l" eaLnBrk="1" fontAlgn="auto" hangingPunct="1">
              <a:spcAft>
                <a:spcPts val="0"/>
              </a:spcAft>
              <a:buFont typeface="Arial"/>
              <a:buChar char="•"/>
              <a:defRPr/>
            </a:pPr>
            <a:r>
              <a:rPr lang="en-US" sz="2400" dirty="0" smtClean="0">
                <a:ea typeface="+mn-ea"/>
                <a:cs typeface="+mn-cs"/>
              </a:rPr>
              <a:t>Web application that manages (store, delete, fetch) media content and its meta data</a:t>
            </a:r>
          </a:p>
          <a:p>
            <a:pPr marL="284163" indent="-284163" algn="l" eaLnBrk="1" fontAlgn="auto" hangingPunct="1">
              <a:spcAft>
                <a:spcPts val="0"/>
              </a:spcAft>
              <a:buFont typeface="Arial"/>
              <a:buChar char="•"/>
              <a:defRPr/>
            </a:pPr>
            <a:r>
              <a:rPr lang="en-US" sz="2400" dirty="0" smtClean="0">
                <a:ea typeface="+mn-ea"/>
                <a:cs typeface="+mn-cs"/>
              </a:rPr>
              <a:t>Types of media</a:t>
            </a:r>
          </a:p>
          <a:p>
            <a:pPr marL="741363" lvl="1" indent="-284163" algn="l" eaLnBrk="1" fontAlgn="auto" hangingPunct="1">
              <a:spcAft>
                <a:spcPts val="0"/>
              </a:spcAft>
              <a:buFont typeface="Arial"/>
              <a:buChar char="•"/>
              <a:defRPr/>
            </a:pPr>
            <a:r>
              <a:rPr lang="en-US" sz="2000" dirty="0" smtClean="0">
                <a:ea typeface="+mn-ea"/>
              </a:rPr>
              <a:t>Profile and Group pictures, Company logos</a:t>
            </a:r>
          </a:p>
          <a:p>
            <a:pPr marL="741363" lvl="1" indent="-284163" algn="l" eaLnBrk="1" fontAlgn="auto" hangingPunct="1">
              <a:spcAft>
                <a:spcPts val="0"/>
              </a:spcAft>
              <a:buFont typeface="Arial"/>
              <a:buChar char="•"/>
              <a:defRPr/>
            </a:pPr>
            <a:r>
              <a:rPr lang="en-US" sz="2000" dirty="0" smtClean="0">
                <a:ea typeface="+mn-ea"/>
              </a:rPr>
              <a:t>Ad media (pictures)</a:t>
            </a:r>
          </a:p>
          <a:p>
            <a:pPr marL="227013" indent="-227013" algn="l" eaLnBrk="1" fontAlgn="auto" hangingPunct="1">
              <a:spcAft>
                <a:spcPts val="0"/>
              </a:spcAft>
              <a:buFont typeface="Arial"/>
              <a:buChar char="•"/>
              <a:defRPr/>
            </a:pPr>
            <a:r>
              <a:rPr lang="en-US" sz="2400" dirty="0" smtClean="0">
                <a:ea typeface="+mn-ea"/>
                <a:cs typeface="+mn-cs"/>
              </a:rPr>
              <a:t>Stores data in two locations</a:t>
            </a:r>
          </a:p>
          <a:p>
            <a:pPr marL="684213" lvl="1" indent="-227013" algn="l" eaLnBrk="1" fontAlgn="auto" hangingPunct="1">
              <a:spcAft>
                <a:spcPts val="0"/>
              </a:spcAft>
              <a:buFont typeface="Arial"/>
              <a:buChar char="•"/>
              <a:defRPr/>
            </a:pPr>
            <a:r>
              <a:rPr lang="en-US" sz="2000" dirty="0" smtClean="0">
                <a:ea typeface="+mn-ea"/>
              </a:rPr>
              <a:t>Physical media on file system </a:t>
            </a:r>
          </a:p>
          <a:p>
            <a:pPr marL="684213" lvl="1" indent="-227013" algn="l" eaLnBrk="1" fontAlgn="auto" hangingPunct="1">
              <a:spcAft>
                <a:spcPts val="0"/>
              </a:spcAft>
              <a:buFont typeface="Arial"/>
              <a:buChar char="•"/>
              <a:defRPr/>
            </a:pPr>
            <a:r>
              <a:rPr lang="en-US" sz="2000" dirty="0" smtClean="0">
                <a:ea typeface="+mn-ea"/>
              </a:rPr>
              <a:t>Media meta data in database</a:t>
            </a:r>
            <a:endParaRPr lang="en-US" sz="2400" dirty="0" smtClean="0">
              <a:ea typeface="+mn-ea"/>
            </a:endParaRPr>
          </a:p>
          <a:p>
            <a:pPr marL="227013" indent="-227013" algn="l" eaLnBrk="1" fontAlgn="auto" hangingPunct="1">
              <a:spcAft>
                <a:spcPts val="0"/>
              </a:spcAft>
              <a:buFont typeface="Arial"/>
              <a:buChar char="•"/>
              <a:defRPr/>
            </a:pPr>
            <a:r>
              <a:rPr lang="en-US" sz="2400" dirty="0" smtClean="0">
                <a:ea typeface="+mn-ea"/>
                <a:cs typeface="+mn-cs"/>
              </a:rPr>
              <a:t>Media service clients</a:t>
            </a:r>
          </a:p>
          <a:p>
            <a:pPr marL="684213" lvl="1" indent="-227013" algn="l" eaLnBrk="1" fontAlgn="auto" hangingPunct="1">
              <a:spcAft>
                <a:spcPts val="0"/>
              </a:spcAft>
              <a:buFont typeface="Arial"/>
              <a:buChar char="•"/>
              <a:defRPr/>
            </a:pPr>
            <a:r>
              <a:rPr lang="en-US" sz="2000" dirty="0" smtClean="0">
                <a:ea typeface="+mn-ea"/>
              </a:rPr>
              <a:t>Media frontend server, Upload server, application clients</a:t>
            </a:r>
          </a:p>
          <a:p>
            <a:pPr marL="684213" lvl="1" indent="-227013" algn="l" eaLnBrk="1" fontAlgn="auto" hangingPunct="1">
              <a:spcAft>
                <a:spcPts val="0"/>
              </a:spcAft>
              <a:buFont typeface="Arial"/>
              <a:buChar char="•"/>
              <a:defRPr/>
            </a:pPr>
            <a:endParaRPr lang="en-US" sz="2000" dirty="0" smtClean="0">
              <a:ea typeface="+mn-ea"/>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3288" y="1608138"/>
            <a:ext cx="1382712" cy="10017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a:t>Media Frontend Server</a:t>
            </a:r>
          </a:p>
        </p:txBody>
      </p:sp>
      <p:sp>
        <p:nvSpPr>
          <p:cNvPr id="6" name="Rectangle 5"/>
          <p:cNvSpPr/>
          <p:nvPr/>
        </p:nvSpPr>
        <p:spPr>
          <a:xfrm>
            <a:off x="3498850" y="1608138"/>
            <a:ext cx="1384300" cy="10017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a:t>Upload Server</a:t>
            </a:r>
          </a:p>
        </p:txBody>
      </p:sp>
      <p:sp>
        <p:nvSpPr>
          <p:cNvPr id="7" name="Rectangle 6"/>
          <p:cNvSpPr/>
          <p:nvPr/>
        </p:nvSpPr>
        <p:spPr>
          <a:xfrm>
            <a:off x="6110288" y="1608138"/>
            <a:ext cx="1382712" cy="10017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smtClean="0"/>
              <a:t>Client</a:t>
            </a:r>
            <a:endParaRPr lang="en-US" dirty="0"/>
          </a:p>
        </p:txBody>
      </p:sp>
      <p:sp>
        <p:nvSpPr>
          <p:cNvPr id="8" name="Rectangle 7"/>
          <p:cNvSpPr/>
          <p:nvPr/>
        </p:nvSpPr>
        <p:spPr>
          <a:xfrm>
            <a:off x="3189288" y="3640138"/>
            <a:ext cx="1879600" cy="944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r>
              <a:rPr lang="en-US">
                <a:solidFill>
                  <a:srgbClr val="FFFFFF"/>
                </a:solidFill>
                <a:ea typeface="ＭＳ Ｐゴシック" pitchFamily="-110" charset="-128"/>
                <a:cs typeface="ＭＳ Ｐゴシック" pitchFamily="-110" charset="-128"/>
              </a:rPr>
              <a:t>Media Backend Service</a:t>
            </a:r>
          </a:p>
        </p:txBody>
      </p:sp>
      <p:sp>
        <p:nvSpPr>
          <p:cNvPr id="9" name="Snip Single Corner Rectangle 8"/>
          <p:cNvSpPr/>
          <p:nvPr/>
        </p:nvSpPr>
        <p:spPr>
          <a:xfrm>
            <a:off x="3189288" y="5432425"/>
            <a:ext cx="944562" cy="1001713"/>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a:t>Filer</a:t>
            </a:r>
          </a:p>
        </p:txBody>
      </p:sp>
      <p:sp>
        <p:nvSpPr>
          <p:cNvPr id="10" name="Can 9"/>
          <p:cNvSpPr/>
          <p:nvPr/>
        </p:nvSpPr>
        <p:spPr>
          <a:xfrm>
            <a:off x="4318000" y="5432425"/>
            <a:ext cx="733425" cy="1001713"/>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a:t>DB</a:t>
            </a:r>
          </a:p>
        </p:txBody>
      </p:sp>
      <p:cxnSp>
        <p:nvCxnSpPr>
          <p:cNvPr id="14" name="Straight Arrow Connector 13"/>
          <p:cNvCxnSpPr>
            <a:stCxn id="5" idx="2"/>
          </p:cNvCxnSpPr>
          <p:nvPr/>
        </p:nvCxnSpPr>
        <p:spPr>
          <a:xfrm rot="16200000" flipH="1">
            <a:off x="2228850" y="1974850"/>
            <a:ext cx="931863" cy="220186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8" name="Straight Arrow Connector 17"/>
          <p:cNvCxnSpPr/>
          <p:nvPr/>
        </p:nvCxnSpPr>
        <p:spPr>
          <a:xfrm rot="16200000" flipH="1">
            <a:off x="3778250" y="3076575"/>
            <a:ext cx="933450"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p:cNvCxnSpPr>
            <a:stCxn id="7" idx="2"/>
          </p:cNvCxnSpPr>
          <p:nvPr/>
        </p:nvCxnSpPr>
        <p:spPr>
          <a:xfrm rot="5400000">
            <a:off x="5425281" y="2067719"/>
            <a:ext cx="833438" cy="191770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24" name="Straight Arrow Connector 23"/>
          <p:cNvCxnSpPr/>
          <p:nvPr/>
        </p:nvCxnSpPr>
        <p:spPr>
          <a:xfrm rot="5400000">
            <a:off x="3221831" y="4972844"/>
            <a:ext cx="777875"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26" name="Straight Arrow Connector 25"/>
          <p:cNvCxnSpPr/>
          <p:nvPr/>
        </p:nvCxnSpPr>
        <p:spPr>
          <a:xfrm rot="5400000">
            <a:off x="4296569" y="4972844"/>
            <a:ext cx="777875"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29" name="Straight Arrow Connector 28"/>
          <p:cNvCxnSpPr>
            <a:stCxn id="5" idx="2"/>
          </p:cNvCxnSpPr>
          <p:nvPr/>
        </p:nvCxnSpPr>
        <p:spPr>
          <a:xfrm rot="16200000" flipH="1">
            <a:off x="1015206" y="3188494"/>
            <a:ext cx="2752725" cy="159543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16398" name="TextBox 30"/>
          <p:cNvSpPr txBox="1">
            <a:spLocks noChangeArrowheads="1"/>
          </p:cNvSpPr>
          <p:nvPr/>
        </p:nvSpPr>
        <p:spPr bwMode="auto">
          <a:xfrm>
            <a:off x="1755775" y="3894138"/>
            <a:ext cx="1060450" cy="3381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prstTxWarp prst="textNoShape">
              <a:avLst/>
            </a:prstTxWarp>
            <a:spAutoFit/>
          </a:bodyPr>
          <a:lstStyle/>
          <a:p>
            <a:r>
              <a:rPr lang="en-US" sz="1600">
                <a:latin typeface="Calibri" pitchFamily="-110" charset="0"/>
              </a:rPr>
              <a:t>Get Media</a:t>
            </a:r>
          </a:p>
        </p:txBody>
      </p:sp>
      <p:sp>
        <p:nvSpPr>
          <p:cNvPr id="16399" name="TextBox 32"/>
          <p:cNvSpPr txBox="1">
            <a:spLocks noChangeArrowheads="1"/>
          </p:cNvSpPr>
          <p:nvPr/>
        </p:nvSpPr>
        <p:spPr bwMode="auto">
          <a:xfrm>
            <a:off x="2212975" y="2992438"/>
            <a:ext cx="1201738" cy="3381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prstTxWarp prst="textNoShape">
              <a:avLst/>
            </a:prstTxWarp>
            <a:spAutoFit/>
          </a:bodyPr>
          <a:lstStyle/>
          <a:p>
            <a:r>
              <a:rPr lang="en-US" sz="1600">
                <a:latin typeface="Calibri" pitchFamily="-110" charset="0"/>
              </a:rPr>
              <a:t>Store Media</a:t>
            </a:r>
          </a:p>
        </p:txBody>
      </p:sp>
      <p:sp>
        <p:nvSpPr>
          <p:cNvPr id="16400" name="TextBox 34"/>
          <p:cNvSpPr txBox="1">
            <a:spLocks noChangeArrowheads="1"/>
          </p:cNvSpPr>
          <p:nvPr/>
        </p:nvSpPr>
        <p:spPr bwMode="auto">
          <a:xfrm>
            <a:off x="3667125" y="2951163"/>
            <a:ext cx="1203325" cy="3381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prstTxWarp prst="textNoShape">
              <a:avLst/>
            </a:prstTxWarp>
            <a:spAutoFit/>
          </a:bodyPr>
          <a:lstStyle/>
          <a:p>
            <a:r>
              <a:rPr lang="en-US" sz="1600">
                <a:latin typeface="Calibri" pitchFamily="-110" charset="0"/>
              </a:rPr>
              <a:t>Store Media</a:t>
            </a:r>
          </a:p>
        </p:txBody>
      </p:sp>
      <p:sp>
        <p:nvSpPr>
          <p:cNvPr id="16401" name="TextBox 40"/>
          <p:cNvSpPr txBox="1">
            <a:spLocks noChangeArrowheads="1"/>
          </p:cNvSpPr>
          <p:nvPr/>
        </p:nvSpPr>
        <p:spPr bwMode="auto">
          <a:xfrm>
            <a:off x="5249863" y="2789238"/>
            <a:ext cx="1385887" cy="5842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prstTxWarp prst="textNoShape">
              <a:avLst/>
            </a:prstTxWarp>
            <a:spAutoFit/>
          </a:bodyPr>
          <a:lstStyle/>
          <a:p>
            <a:r>
              <a:rPr lang="en-US" sz="1600">
                <a:latin typeface="Calibri" pitchFamily="-110" charset="0"/>
              </a:rPr>
              <a:t>Store Media</a:t>
            </a:r>
          </a:p>
          <a:p>
            <a:r>
              <a:rPr lang="en-US" sz="1600">
                <a:latin typeface="Calibri" pitchFamily="-110" charset="0"/>
              </a:rPr>
              <a:t>Get Meta data</a:t>
            </a:r>
          </a:p>
        </p:txBody>
      </p:sp>
      <p:sp>
        <p:nvSpPr>
          <p:cNvPr id="16402" name="TextBox 47"/>
          <p:cNvSpPr txBox="1">
            <a:spLocks noChangeArrowheads="1"/>
          </p:cNvSpPr>
          <p:nvPr/>
        </p:nvSpPr>
        <p:spPr bwMode="auto">
          <a:xfrm>
            <a:off x="3054350" y="4741863"/>
            <a:ext cx="1201738" cy="3381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prstTxWarp prst="textNoShape">
              <a:avLst/>
            </a:prstTxWarp>
            <a:spAutoFit/>
          </a:bodyPr>
          <a:lstStyle/>
          <a:p>
            <a:r>
              <a:rPr lang="en-US" sz="1600">
                <a:latin typeface="Calibri" pitchFamily="-110" charset="0"/>
              </a:rPr>
              <a:t>Store Media</a:t>
            </a:r>
          </a:p>
        </p:txBody>
      </p:sp>
      <p:sp>
        <p:nvSpPr>
          <p:cNvPr id="16403" name="TextBox 48"/>
          <p:cNvSpPr txBox="1">
            <a:spLocks noChangeArrowheads="1"/>
          </p:cNvSpPr>
          <p:nvPr/>
        </p:nvSpPr>
        <p:spPr bwMode="auto">
          <a:xfrm>
            <a:off x="4244975" y="4741863"/>
            <a:ext cx="1546225" cy="3381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prstTxWarp prst="textNoShape">
              <a:avLst/>
            </a:prstTxWarp>
            <a:spAutoFit/>
          </a:bodyPr>
          <a:lstStyle/>
          <a:p>
            <a:r>
              <a:rPr lang="en-US" sz="1600">
                <a:latin typeface="Calibri" pitchFamily="-110" charset="0"/>
              </a:rPr>
              <a:t>Store Meta Data</a:t>
            </a:r>
          </a:p>
        </p:txBody>
      </p:sp>
      <p:sp>
        <p:nvSpPr>
          <p:cNvPr id="25" name="Title 1"/>
          <p:cNvSpPr txBox="1">
            <a:spLocks/>
          </p:cNvSpPr>
          <p:nvPr/>
        </p:nvSpPr>
        <p:spPr bwMode="auto">
          <a:xfrm>
            <a:off x="685800" y="252413"/>
            <a:ext cx="6475413" cy="1084262"/>
          </a:xfrm>
          <a:prstGeom prst="rect">
            <a:avLst/>
          </a:prstGeom>
          <a:noFill/>
          <a:ln w="9525">
            <a:noFill/>
            <a:miter lim="800000"/>
            <a:headEnd/>
            <a:tailEnd/>
          </a:ln>
        </p:spPr>
        <p:txBody>
          <a:bodyPr anchor="ctr">
            <a:prstTxWarp prst="textNoShape">
              <a:avLst/>
            </a:prstTxWarp>
          </a:bodyPr>
          <a:lstStyle/>
          <a:p>
            <a:pPr>
              <a:defRPr/>
            </a:pPr>
            <a:r>
              <a:rPr lang="en-US" sz="4000">
                <a:latin typeface="+mj-lt"/>
                <a:ea typeface="ＭＳ Ｐゴシック" pitchFamily="-111" charset="-128"/>
                <a:cs typeface="ＭＳ Ｐゴシック" pitchFamily="-111" charset="-128"/>
              </a:rPr>
              <a:t>Media Backend Service</a:t>
            </a:r>
            <a:endParaRPr lang="en-US" sz="4000" dirty="0">
              <a:latin typeface="+mj-lt"/>
              <a:ea typeface="ＭＳ Ｐゴシック" pitchFamily="-111" charset="-128"/>
              <a:cs typeface="ＭＳ Ｐゴシック" pitchFamily="-111" charset="-128"/>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ctrTitle"/>
          </p:nvPr>
        </p:nvSpPr>
        <p:spPr>
          <a:xfrm>
            <a:off x="685800" y="252413"/>
            <a:ext cx="6475413" cy="1084262"/>
          </a:xfrm>
        </p:spPr>
        <p:txBody>
          <a:bodyPr/>
          <a:lstStyle/>
          <a:p>
            <a:pPr algn="l" eaLnBrk="1" hangingPunct="1"/>
            <a:r>
              <a:rPr lang="en-US" sz="4000" smtClean="0">
                <a:ea typeface="ＭＳ Ｐゴシック" pitchFamily="-110" charset="-128"/>
                <a:cs typeface="ＭＳ Ｐゴシック" pitchFamily="-110" charset="-128"/>
              </a:rPr>
              <a:t>Media Backend Service</a:t>
            </a:r>
          </a:p>
        </p:txBody>
      </p:sp>
      <p:sp>
        <p:nvSpPr>
          <p:cNvPr id="3" name="Subtitle 2"/>
          <p:cNvSpPr>
            <a:spLocks noGrp="1"/>
          </p:cNvSpPr>
          <p:nvPr>
            <p:ph type="subTitle" idx="1"/>
          </p:nvPr>
        </p:nvSpPr>
        <p:spPr>
          <a:xfrm>
            <a:off x="741363" y="1392238"/>
            <a:ext cx="8056562" cy="4918075"/>
          </a:xfrm>
        </p:spPr>
        <p:txBody>
          <a:bodyPr rtlCol="0">
            <a:normAutofit/>
          </a:bodyPr>
          <a:lstStyle/>
          <a:p>
            <a:pPr marL="227013" indent="-227013" algn="l" eaLnBrk="1" fontAlgn="auto" hangingPunct="1">
              <a:spcAft>
                <a:spcPts val="0"/>
              </a:spcAft>
              <a:buFont typeface="Arial"/>
              <a:buChar char="•"/>
              <a:defRPr/>
            </a:pPr>
            <a:r>
              <a:rPr lang="en-US" sz="2400" dirty="0" smtClean="0">
                <a:ea typeface="+mn-ea"/>
                <a:cs typeface="+mn-cs"/>
              </a:rPr>
              <a:t>Network module on </a:t>
            </a:r>
            <a:r>
              <a:rPr lang="en-US" sz="2400" dirty="0" err="1" smtClean="0">
                <a:ea typeface="+mn-ea"/>
                <a:cs typeface="+mn-cs"/>
              </a:rPr>
              <a:t>svn</a:t>
            </a:r>
            <a:r>
              <a:rPr lang="en-US" sz="2400" dirty="0" smtClean="0">
                <a:ea typeface="+mn-ea"/>
                <a:cs typeface="+mn-cs"/>
              </a:rPr>
              <a:t> – ‘media/backend-*’</a:t>
            </a:r>
          </a:p>
          <a:p>
            <a:pPr marL="227013" indent="-227013" algn="l" eaLnBrk="1" fontAlgn="auto" hangingPunct="1">
              <a:spcAft>
                <a:spcPts val="0"/>
              </a:spcAft>
              <a:buFont typeface="Arial"/>
              <a:buChar char="•"/>
              <a:defRPr/>
            </a:pPr>
            <a:r>
              <a:rPr lang="en-US" sz="2400" dirty="0" smtClean="0">
                <a:ea typeface="+mn-ea"/>
                <a:cs typeface="+mn-cs"/>
              </a:rPr>
              <a:t>Technologies used</a:t>
            </a:r>
          </a:p>
          <a:p>
            <a:pPr marL="684213" lvl="1" indent="-227013" algn="l" eaLnBrk="1" fontAlgn="auto" hangingPunct="1">
              <a:spcAft>
                <a:spcPts val="0"/>
              </a:spcAft>
              <a:buFont typeface="Arial"/>
              <a:buChar char="•"/>
              <a:defRPr/>
            </a:pPr>
            <a:r>
              <a:rPr lang="en-US" sz="2000" dirty="0" smtClean="0">
                <a:ea typeface="+mn-ea"/>
              </a:rPr>
              <a:t>Programming – Java, LinkedIn Spring, Build framework (Ant, ivy, etc)</a:t>
            </a:r>
          </a:p>
          <a:p>
            <a:pPr marL="684213" lvl="1" indent="-227013" algn="l" eaLnBrk="1" fontAlgn="auto" hangingPunct="1">
              <a:spcAft>
                <a:spcPts val="0"/>
              </a:spcAft>
              <a:buFont typeface="Arial"/>
              <a:buChar char="•"/>
              <a:defRPr/>
            </a:pPr>
            <a:r>
              <a:rPr lang="en-US" sz="2000" dirty="0" smtClean="0"/>
              <a:t>File system (filer) – </a:t>
            </a:r>
            <a:r>
              <a:rPr lang="en-US" sz="2000" dirty="0" err="1" smtClean="0"/>
              <a:t>NetApps</a:t>
            </a:r>
            <a:r>
              <a:rPr lang="en-US" sz="2000" dirty="0" smtClean="0"/>
              <a:t> (NAS, RAID disks)</a:t>
            </a:r>
          </a:p>
          <a:p>
            <a:pPr marL="684213" lvl="1" indent="-227013" algn="l" eaLnBrk="1" fontAlgn="auto" hangingPunct="1">
              <a:spcAft>
                <a:spcPts val="0"/>
              </a:spcAft>
              <a:buFont typeface="Arial"/>
              <a:buChar char="•"/>
              <a:defRPr/>
            </a:pPr>
            <a:r>
              <a:rPr lang="en-US" sz="2000" dirty="0" smtClean="0">
                <a:ea typeface="+mn-ea"/>
              </a:rPr>
              <a:t>Database – Oracle</a:t>
            </a:r>
          </a:p>
          <a:p>
            <a:pPr marL="227013" indent="-227013" algn="l" eaLnBrk="1" fontAlgn="auto" hangingPunct="1">
              <a:spcAft>
                <a:spcPts val="0"/>
              </a:spcAft>
              <a:buFont typeface="Arial"/>
              <a:buChar char="•"/>
              <a:defRPr/>
            </a:pPr>
            <a:r>
              <a:rPr lang="en-US" sz="2400" dirty="0" smtClean="0"/>
              <a:t>API</a:t>
            </a:r>
          </a:p>
          <a:p>
            <a:pPr marL="684213" lvl="1" indent="-227013" algn="l" eaLnBrk="1" fontAlgn="auto" hangingPunct="1">
              <a:spcAft>
                <a:spcPts val="0"/>
              </a:spcAft>
              <a:buFont typeface="Arial"/>
              <a:buChar char="•"/>
              <a:defRPr/>
            </a:pPr>
            <a:r>
              <a:rPr lang="en-US" sz="2000" dirty="0" err="1" smtClean="0"/>
              <a:t>MediaService</a:t>
            </a:r>
            <a:r>
              <a:rPr lang="en-US" sz="2000" dirty="0" smtClean="0"/>
              <a:t> - Provides methods to access media metadata and does management of media</a:t>
            </a:r>
          </a:p>
          <a:p>
            <a:pPr marL="684213" lvl="1" indent="-227013" algn="l" eaLnBrk="1" fontAlgn="auto" hangingPunct="1">
              <a:spcAft>
                <a:spcPts val="0"/>
              </a:spcAft>
              <a:buFont typeface="Arial"/>
              <a:buChar char="•"/>
              <a:defRPr/>
            </a:pPr>
            <a:r>
              <a:rPr lang="en-US" sz="2000" dirty="0" err="1" smtClean="0"/>
              <a:t>MediaDataService</a:t>
            </a:r>
            <a:r>
              <a:rPr lang="en-US" sz="2000" dirty="0" smtClean="0"/>
              <a:t> - Provides access to the actual media (put, get)</a:t>
            </a:r>
          </a:p>
          <a:p>
            <a:pPr marL="227013" indent="-227013" algn="l" eaLnBrk="1" fontAlgn="auto" hangingPunct="1">
              <a:spcAft>
                <a:spcPts val="0"/>
              </a:spcAft>
              <a:buFont typeface="Arial"/>
              <a:buChar char="•"/>
              <a:defRPr/>
            </a:pPr>
            <a:r>
              <a:rPr lang="en-US" sz="2400" dirty="0" smtClean="0"/>
              <a:t>Wiki: Using medias for product features</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ctrTitle"/>
          </p:nvPr>
        </p:nvSpPr>
        <p:spPr>
          <a:xfrm>
            <a:off x="685800" y="252413"/>
            <a:ext cx="6475413" cy="1084262"/>
          </a:xfrm>
        </p:spPr>
        <p:txBody>
          <a:bodyPr/>
          <a:lstStyle/>
          <a:p>
            <a:pPr algn="l" eaLnBrk="1" hangingPunct="1"/>
            <a:r>
              <a:rPr lang="en-US" sz="4000" smtClean="0">
                <a:ea typeface="ＭＳ Ｐゴシック" pitchFamily="-110" charset="-128"/>
                <a:cs typeface="ＭＳ Ｐゴシック" pitchFamily="-110" charset="-128"/>
              </a:rPr>
              <a:t>Media Backend Service</a:t>
            </a:r>
          </a:p>
        </p:txBody>
      </p:sp>
      <p:sp>
        <p:nvSpPr>
          <p:cNvPr id="3" name="Subtitle 2"/>
          <p:cNvSpPr>
            <a:spLocks noGrp="1"/>
          </p:cNvSpPr>
          <p:nvPr>
            <p:ph type="subTitle" idx="1"/>
          </p:nvPr>
        </p:nvSpPr>
        <p:spPr>
          <a:xfrm>
            <a:off x="741363" y="1392238"/>
            <a:ext cx="8056562" cy="4918075"/>
          </a:xfrm>
        </p:spPr>
        <p:txBody>
          <a:bodyPr rtlCol="0">
            <a:normAutofit/>
          </a:bodyPr>
          <a:lstStyle/>
          <a:p>
            <a:pPr marL="227013" indent="-227013" algn="l" eaLnBrk="1" fontAlgn="auto" hangingPunct="1">
              <a:spcAft>
                <a:spcPts val="0"/>
              </a:spcAft>
              <a:buFont typeface="Arial"/>
              <a:buChar char="•"/>
              <a:defRPr/>
            </a:pPr>
            <a:r>
              <a:rPr lang="en-US" sz="2400" dirty="0" smtClean="0"/>
              <a:t>Deployment details</a:t>
            </a:r>
          </a:p>
          <a:p>
            <a:pPr marL="684213" lvl="1" indent="-227013" algn="l" eaLnBrk="1" fontAlgn="auto" hangingPunct="1">
              <a:spcAft>
                <a:spcPts val="0"/>
              </a:spcAft>
              <a:buFont typeface="Arial"/>
              <a:buChar char="•"/>
              <a:defRPr/>
            </a:pPr>
            <a:r>
              <a:rPr lang="en-US" sz="2000" dirty="0" smtClean="0"/>
              <a:t>Backend container (Jetty)</a:t>
            </a:r>
          </a:p>
          <a:p>
            <a:pPr marL="684213" lvl="1" indent="-227013" algn="l" eaLnBrk="1" fontAlgn="auto" hangingPunct="1">
              <a:spcAft>
                <a:spcPts val="0"/>
              </a:spcAft>
              <a:buFont typeface="Arial"/>
              <a:buChar char="•"/>
              <a:defRPr/>
            </a:pPr>
            <a:r>
              <a:rPr lang="en-US" sz="2000" dirty="0" smtClean="0"/>
              <a:t>Media repository (NAS)</a:t>
            </a:r>
          </a:p>
          <a:p>
            <a:pPr marL="684213" lvl="1" indent="-227013" algn="l" eaLnBrk="1" fontAlgn="auto" hangingPunct="1">
              <a:spcAft>
                <a:spcPts val="0"/>
              </a:spcAft>
              <a:buFont typeface="Arial"/>
              <a:buChar char="•"/>
              <a:defRPr/>
            </a:pPr>
            <a:r>
              <a:rPr lang="en-US" sz="2000" dirty="0" smtClean="0"/>
              <a:t>#of servers – 3</a:t>
            </a:r>
          </a:p>
          <a:p>
            <a:pPr marL="684213" lvl="1" indent="-227013" algn="l" eaLnBrk="1" fontAlgn="auto" hangingPunct="1">
              <a:spcAft>
                <a:spcPts val="0"/>
              </a:spcAft>
              <a:buFont typeface="Arial"/>
              <a:buChar char="•"/>
              <a:defRPr/>
            </a:pPr>
            <a:r>
              <a:rPr lang="en-US" sz="2000" dirty="0" smtClean="0"/>
              <a:t>#of media files ~ 50M</a:t>
            </a:r>
            <a:endParaRPr lang="en-US" sz="2000" dirty="0" smtClean="0">
              <a:ea typeface="+mn-ea"/>
            </a:endParaRPr>
          </a:p>
          <a:p>
            <a:pPr marL="227013" indent="-227013" algn="l" eaLnBrk="1" fontAlgn="auto" hangingPunct="1">
              <a:spcAft>
                <a:spcPts val="0"/>
              </a:spcAft>
              <a:buFont typeface="Arial"/>
              <a:buChar char="•"/>
              <a:defRPr/>
            </a:pPr>
            <a:r>
              <a:rPr lang="en-US" sz="2400" dirty="0" smtClean="0">
                <a:ea typeface="+mn-ea"/>
                <a:cs typeface="+mn-cs"/>
              </a:rPr>
              <a:t>Current limitation</a:t>
            </a:r>
          </a:p>
          <a:p>
            <a:pPr marL="684213" lvl="1" indent="-227013" algn="l" eaLnBrk="1" fontAlgn="auto" hangingPunct="1">
              <a:spcAft>
                <a:spcPts val="0"/>
              </a:spcAft>
              <a:buFont typeface="Arial"/>
              <a:buChar char="•"/>
              <a:defRPr/>
            </a:pPr>
            <a:r>
              <a:rPr lang="en-US" sz="2000" dirty="0" smtClean="0">
                <a:ea typeface="+mn-ea"/>
              </a:rPr>
              <a:t>Filer capacity</a:t>
            </a:r>
          </a:p>
          <a:p>
            <a:pPr marL="227013" indent="-227013" algn="l" eaLnBrk="1" fontAlgn="auto" hangingPunct="1">
              <a:spcAft>
                <a:spcPts val="0"/>
              </a:spcAft>
              <a:buFont typeface="Arial"/>
              <a:buChar char="•"/>
              <a:defRPr/>
            </a:pPr>
            <a:endParaRPr lang="en-US" sz="2400" dirty="0" smtClean="0">
              <a:ea typeface="+mn-ea"/>
              <a:cs typeface="+mn-cs"/>
            </a:endParaRPr>
          </a:p>
          <a:p>
            <a:pPr marL="684213" lvl="1" indent="-227013" algn="l" eaLnBrk="1" fontAlgn="auto" hangingPunct="1">
              <a:spcAft>
                <a:spcPts val="0"/>
              </a:spcAft>
              <a:buFont typeface="Arial"/>
              <a:buChar char="•"/>
              <a:defRPr/>
            </a:pPr>
            <a:endParaRPr lang="en-US" sz="2000" dirty="0" smtClean="0">
              <a:ea typeface="+mn-ea"/>
            </a:endParaRPr>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23</a:t>
            </a:fld>
            <a:endParaRPr lang="en-US"/>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endParaRPr lang="en-US" dirty="0"/>
          </a:p>
        </p:txBody>
      </p:sp>
      <p:sp>
        <p:nvSpPr>
          <p:cNvPr id="3" name="Content Placeholder 2"/>
          <p:cNvSpPr>
            <a:spLocks noGrp="1"/>
          </p:cNvSpPr>
          <p:nvPr>
            <p:ph idx="1"/>
          </p:nvPr>
        </p:nvSpPr>
        <p:spPr/>
        <p:txBody>
          <a:bodyPr>
            <a:normAutofit/>
          </a:bodyPr>
          <a:lstStyle/>
          <a:p>
            <a:r>
              <a:rPr lang="en-US" dirty="0" smtClean="0"/>
              <a:t>Provides a stream of update events from a source database</a:t>
            </a:r>
          </a:p>
          <a:p>
            <a:r>
              <a:rPr lang="en-US" dirty="0" smtClean="0"/>
              <a:t>Implemented for Oracle</a:t>
            </a:r>
          </a:p>
          <a:p>
            <a:r>
              <a:rPr lang="en-US" dirty="0" smtClean="0"/>
              <a:t>Persistent publish/subscribe with point-in-time indicator: SCN (System Change Number)</a:t>
            </a:r>
          </a:p>
          <a:p>
            <a:r>
              <a:rPr lang="en-US" dirty="0" smtClean="0"/>
              <a:t>Publish is implicit via database triggers</a:t>
            </a:r>
          </a:p>
          <a:p>
            <a:pPr lvl="1"/>
            <a:r>
              <a:rPr lang="en-US" dirty="0" smtClean="0"/>
              <a:t>Examples: DS inserts/updates data; DBA updates</a:t>
            </a:r>
          </a:p>
          <a:p>
            <a:r>
              <a:rPr lang="en-US" dirty="0" smtClean="0"/>
              <a:t>Subscribe (conceptual): </a:t>
            </a:r>
            <a:r>
              <a:rPr lang="en-US" dirty="0" err="1" smtClean="0"/>
              <a:t>getUpdates(sinceSCN</a:t>
            </a:r>
            <a:r>
              <a:rPr lang="en-US" dirty="0" smtClean="0"/>
              <a:t>, sources, callback, timeout)</a:t>
            </a:r>
          </a:p>
          <a:p>
            <a:pPr lvl="1"/>
            <a:r>
              <a:rPr lang="en-US" dirty="0" smtClean="0"/>
              <a:t>Examples: graph engine; search engines; caches; replica databases</a:t>
            </a:r>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24</a:t>
            </a:fld>
            <a:endParaRPr 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r>
              <a:rPr lang="en-US" dirty="0" smtClean="0"/>
              <a:t> Architecture</a:t>
            </a:r>
            <a:endParaRPr lang="en-US" dirty="0"/>
          </a:p>
        </p:txBody>
      </p:sp>
      <p:sp>
        <p:nvSpPr>
          <p:cNvPr id="5"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6"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25</a:t>
            </a:fld>
            <a:endParaRPr lang="en-US"/>
          </a:p>
        </p:txBody>
      </p:sp>
      <p:pic>
        <p:nvPicPr>
          <p:cNvPr id="8" name="Content Placeholder 3" descr="databus-components.png"/>
          <p:cNvPicPr>
            <a:picLocks noChangeAspect="1"/>
          </p:cNvPicPr>
          <p:nvPr/>
        </p:nvPicPr>
        <p:blipFill>
          <a:blip r:embed="rId2"/>
          <a:srcRect t="-10754" b="-10754"/>
          <a:stretch>
            <a:fillRect/>
          </a:stretch>
        </p:blipFill>
        <p:spPr>
          <a:xfrm>
            <a:off x="457200" y="1600200"/>
            <a:ext cx="8229600" cy="4525963"/>
          </a:xfrm>
          <a:prstGeom prst="rect">
            <a:avLst/>
          </a:prstGeom>
        </p:spPr>
      </p:pic>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Databus</a:t>
            </a:r>
            <a:r>
              <a:rPr lang="en-US" dirty="0" smtClean="0"/>
              <a:t> Works</a:t>
            </a:r>
            <a:endParaRPr lang="en-US" dirty="0"/>
          </a:p>
        </p:txBody>
      </p:sp>
      <p:sp>
        <p:nvSpPr>
          <p:cNvPr id="5"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6"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26</a:t>
            </a:fld>
            <a:endParaRPr lang="en-US"/>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035860"/>
            <a:ext cx="1010954" cy="1021540"/>
          </a:xfrm>
          <a:prstGeom prst="rect">
            <a:avLst/>
          </a:prstGeom>
        </p:spPr>
      </p:pic>
      <p:graphicFrame>
        <p:nvGraphicFramePr>
          <p:cNvPr id="10" name="Table 9"/>
          <p:cNvGraphicFramePr>
            <a:graphicFrameLocks noGrp="1"/>
          </p:cNvGraphicFramePr>
          <p:nvPr/>
        </p:nvGraphicFramePr>
        <p:xfrm>
          <a:off x="304800" y="2895600"/>
          <a:ext cx="1600200" cy="741680"/>
        </p:xfrm>
        <a:graphic>
          <a:graphicData uri="http://schemas.openxmlformats.org/drawingml/2006/table">
            <a:tbl>
              <a:tblPr firstRow="1" bandRow="1">
                <a:tableStyleId>{5C22544A-7EE6-4342-B048-85BDC9FD1C3A}</a:tableStyleId>
              </a:tblPr>
              <a:tblGrid>
                <a:gridCol w="698500"/>
                <a:gridCol w="901700"/>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endParaRPr lang="en-US" dirty="0"/>
                    </a:p>
                  </a:txBody>
                  <a:tcPr/>
                </a:tc>
                <a:tc>
                  <a:txBody>
                    <a:bodyPr/>
                    <a:lstStyle/>
                    <a:p>
                      <a:r>
                        <a:rPr lang="en-US" sz="1400" dirty="0" smtClean="0"/>
                        <a:t>Robert</a:t>
                      </a:r>
                      <a:endParaRPr lang="en-US" sz="1400" dirty="0"/>
                    </a:p>
                  </a:txBody>
                  <a:tcPr/>
                </a:tc>
              </a:tr>
            </a:tbl>
          </a:graphicData>
        </a:graphic>
      </p:graphicFrame>
      <p:sp>
        <p:nvSpPr>
          <p:cNvPr id="12" name="TextBox 11"/>
          <p:cNvSpPr txBox="1"/>
          <p:nvPr/>
        </p:nvSpPr>
        <p:spPr>
          <a:xfrm>
            <a:off x="176017" y="2526268"/>
            <a:ext cx="2151250" cy="369332"/>
          </a:xfrm>
          <a:prstGeom prst="rect">
            <a:avLst/>
          </a:prstGeom>
          <a:noFill/>
        </p:spPr>
        <p:txBody>
          <a:bodyPr wrap="none" rtlCol="0">
            <a:spAutoFit/>
          </a:bodyPr>
          <a:lstStyle/>
          <a:p>
            <a:r>
              <a:rPr lang="en-US" b="1" dirty="0" err="1" smtClean="0">
                <a:solidFill>
                  <a:srgbClr val="FF0000"/>
                </a:solidFill>
              </a:rPr>
              <a:t>member_profile</a:t>
            </a:r>
            <a:endParaRPr lang="en-US" b="1" dirty="0">
              <a:solidFill>
                <a:srgbClr val="FF0000"/>
              </a:solidFill>
            </a:endParaRPr>
          </a:p>
        </p:txBody>
      </p:sp>
      <p:graphicFrame>
        <p:nvGraphicFramePr>
          <p:cNvPr id="15" name="Table 14"/>
          <p:cNvGraphicFramePr>
            <a:graphicFrameLocks noGrp="1"/>
          </p:cNvGraphicFramePr>
          <p:nvPr/>
        </p:nvGraphicFramePr>
        <p:xfrm>
          <a:off x="2396332" y="2895588"/>
          <a:ext cx="2175668" cy="741680"/>
        </p:xfrm>
        <a:graphic>
          <a:graphicData uri="http://schemas.openxmlformats.org/drawingml/2006/table">
            <a:tbl>
              <a:tblPr firstRow="1" bandRow="1">
                <a:tableStyleId>{5C22544A-7EE6-4342-B048-85BDC9FD1C3A}</a:tableStyleId>
              </a:tblPr>
              <a:tblGrid>
                <a:gridCol w="673100"/>
                <a:gridCol w="1502568"/>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endParaRPr lang="en-US" dirty="0"/>
                    </a:p>
                  </a:txBody>
                  <a:tcPr/>
                </a:tc>
                <a:tc>
                  <a:txBody>
                    <a:bodyPr/>
                    <a:lstStyle/>
                    <a:p>
                      <a:r>
                        <a:rPr lang="en-US" sz="1400" dirty="0" err="1" smtClean="0"/>
                        <a:t>bob@gmail.com</a:t>
                      </a:r>
                      <a:endParaRPr lang="en-US" sz="1400" dirty="0"/>
                    </a:p>
                  </a:txBody>
                  <a:tcPr/>
                </a:tc>
              </a:tr>
            </a:tbl>
          </a:graphicData>
        </a:graphic>
      </p:graphicFrame>
      <p:sp>
        <p:nvSpPr>
          <p:cNvPr id="16" name="TextBox 15"/>
          <p:cNvSpPr txBox="1"/>
          <p:nvPr/>
        </p:nvSpPr>
        <p:spPr>
          <a:xfrm>
            <a:off x="2396332" y="2526256"/>
            <a:ext cx="2287806" cy="369332"/>
          </a:xfrm>
          <a:prstGeom prst="rect">
            <a:avLst/>
          </a:prstGeom>
          <a:noFill/>
        </p:spPr>
        <p:txBody>
          <a:bodyPr wrap="none" rtlCol="0">
            <a:spAutoFit/>
          </a:bodyPr>
          <a:lstStyle/>
          <a:p>
            <a:r>
              <a:rPr lang="en-US" b="1" dirty="0" err="1" smtClean="0">
                <a:solidFill>
                  <a:srgbClr val="0000FF"/>
                </a:solidFill>
              </a:rPr>
              <a:t>member_account</a:t>
            </a:r>
            <a:endParaRPr lang="en-US" b="1" dirty="0">
              <a:solidFill>
                <a:srgbClr val="0000FF"/>
              </a:solidFill>
            </a:endParaRPr>
          </a:p>
        </p:txBody>
      </p:sp>
      <p:cxnSp>
        <p:nvCxnSpPr>
          <p:cNvPr id="20" name="Elbow Connector 19"/>
          <p:cNvCxnSpPr/>
          <p:nvPr/>
        </p:nvCxnSpPr>
        <p:spPr bwMode="auto">
          <a:xfrm>
            <a:off x="1244600" y="1485900"/>
            <a:ext cx="2400300" cy="1040368"/>
          </a:xfrm>
          <a:prstGeom prst="bentConnector3">
            <a:avLst>
              <a:gd name="adj1" fmla="val 100265"/>
            </a:avLst>
          </a:prstGeom>
          <a:solidFill>
            <a:schemeClr val="accent1"/>
          </a:solidFill>
          <a:ln w="9525" cap="flat" cmpd="sng" algn="ctr">
            <a:solidFill>
              <a:schemeClr val="tx1"/>
            </a:solidFill>
            <a:prstDash val="solid"/>
            <a:round/>
            <a:headEnd type="none" w="med" len="med"/>
            <a:tailEnd type="arrow"/>
          </a:ln>
          <a:effectLst/>
        </p:spPr>
      </p:cxnSp>
      <p:cxnSp>
        <p:nvCxnSpPr>
          <p:cNvPr id="34" name="Elbow Connector 33"/>
          <p:cNvCxnSpPr/>
          <p:nvPr/>
        </p:nvCxnSpPr>
        <p:spPr bwMode="auto">
          <a:xfrm rot="16200000" flipH="1">
            <a:off x="1077493" y="1876560"/>
            <a:ext cx="1040368" cy="259047"/>
          </a:xfrm>
          <a:prstGeom prst="bentConnector3">
            <a:avLst>
              <a:gd name="adj1" fmla="val -50"/>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40" name="Content Placeholder 5"/>
          <p:cNvGraphicFramePr>
            <a:graphicFrameLocks/>
          </p:cNvGraphicFramePr>
          <p:nvPr/>
        </p:nvGraphicFramePr>
        <p:xfrm>
          <a:off x="345560" y="4746824"/>
          <a:ext cx="2994540" cy="741680"/>
        </p:xfrm>
        <a:graphic>
          <a:graphicData uri="http://schemas.openxmlformats.org/drawingml/2006/table">
            <a:tbl>
              <a:tblPr firstRow="1" bandRow="1">
                <a:tableStyleId>{5C22544A-7EE6-4342-B048-85BDC9FD1C3A}</a:tableStyleId>
              </a:tblPr>
              <a:tblGrid>
                <a:gridCol w="690201"/>
                <a:gridCol w="756387"/>
                <a:gridCol w="527710"/>
                <a:gridCol w="1020242"/>
              </a:tblGrid>
              <a:tr h="370840">
                <a:tc>
                  <a:txBody>
                    <a:bodyPr/>
                    <a:lstStyle/>
                    <a:p>
                      <a:r>
                        <a:rPr lang="en-US" dirty="0" err="1" smtClean="0"/>
                        <a:t>txn</a:t>
                      </a:r>
                      <a:endParaRPr lang="en-US" dirty="0"/>
                    </a:p>
                  </a:txBody>
                  <a:tcPr/>
                </a:tc>
                <a:tc>
                  <a:txBody>
                    <a:bodyPr/>
                    <a:lstStyle/>
                    <a:p>
                      <a:r>
                        <a:rPr lang="en-US" dirty="0" err="1" smtClean="0"/>
                        <a:t>scn</a:t>
                      </a:r>
                      <a:endParaRPr lang="en-US" dirty="0"/>
                    </a:p>
                  </a:txBody>
                  <a:tcPr/>
                </a:tc>
                <a:tc>
                  <a:txBody>
                    <a:bodyPr/>
                    <a:lstStyle/>
                    <a:p>
                      <a:r>
                        <a:rPr lang="en-US" dirty="0" err="1" smtClean="0"/>
                        <a:t>ts</a:t>
                      </a:r>
                      <a:endParaRPr lang="en-US" dirty="0"/>
                    </a:p>
                  </a:txBody>
                  <a:tcPr/>
                </a:tc>
                <a:tc>
                  <a:txBody>
                    <a:bodyPr/>
                    <a:lstStyle/>
                    <a:p>
                      <a:r>
                        <a:rPr lang="en-US" dirty="0" smtClean="0"/>
                        <a:t>mask</a:t>
                      </a:r>
                      <a:endParaRPr lang="en-US" dirty="0"/>
                    </a:p>
                  </a:txBody>
                  <a:tcPr/>
                </a:tc>
              </a:tr>
              <a:tr h="370840">
                <a:tc>
                  <a:txBody>
                    <a:bodyPr/>
                    <a:lstStyle/>
                    <a:p>
                      <a:r>
                        <a:rPr lang="en-US" dirty="0" smtClean="0"/>
                        <a:t>101</a:t>
                      </a:r>
                      <a:endParaRPr lang="en-US" dirty="0"/>
                    </a:p>
                  </a:txBody>
                  <a:tcPr/>
                </a:tc>
                <a:tc>
                  <a:txBody>
                    <a:bodyPr/>
                    <a:lstStyle/>
                    <a:p>
                      <a:r>
                        <a:rPr lang="en-US" dirty="0" smtClean="0"/>
                        <a:t>1234</a:t>
                      </a:r>
                      <a:endParaRPr lang="en-US" dirty="0"/>
                    </a:p>
                  </a:txBody>
                  <a:tcPr/>
                </a:tc>
                <a:tc>
                  <a:txBody>
                    <a:bodyPr/>
                    <a:lstStyle/>
                    <a:p>
                      <a:endParaRPr lang="en-US" dirty="0"/>
                    </a:p>
                  </a:txBody>
                  <a:tcPr/>
                </a:tc>
                <a:tc>
                  <a:txBody>
                    <a:bodyPr/>
                    <a:lstStyle/>
                    <a:p>
                      <a:r>
                        <a:rPr lang="en-US" dirty="0" smtClean="0"/>
                        <a:t>00</a:t>
                      </a:r>
                      <a:r>
                        <a:rPr lang="en-US" dirty="0" smtClean="0">
                          <a:solidFill>
                            <a:srgbClr val="FF0000"/>
                          </a:solidFill>
                        </a:rPr>
                        <a:t>1</a:t>
                      </a:r>
                      <a:r>
                        <a:rPr lang="en-US" dirty="0" smtClean="0"/>
                        <a:t>0</a:t>
                      </a:r>
                      <a:r>
                        <a:rPr lang="en-US" dirty="0" smtClean="0">
                          <a:solidFill>
                            <a:srgbClr val="0000FF"/>
                          </a:solidFill>
                        </a:rPr>
                        <a:t>1</a:t>
                      </a:r>
                      <a:endParaRPr lang="en-US" dirty="0">
                        <a:solidFill>
                          <a:srgbClr val="0000FF"/>
                        </a:solidFill>
                      </a:endParaRPr>
                    </a:p>
                  </a:txBody>
                  <a:tcPr/>
                </a:tc>
              </a:tr>
            </a:tbl>
          </a:graphicData>
        </a:graphic>
      </p:graphicFrame>
      <p:sp>
        <p:nvSpPr>
          <p:cNvPr id="41" name="TextBox 40"/>
          <p:cNvSpPr txBox="1"/>
          <p:nvPr/>
        </p:nvSpPr>
        <p:spPr>
          <a:xfrm>
            <a:off x="289740" y="4379596"/>
            <a:ext cx="1043074" cy="369332"/>
          </a:xfrm>
          <a:prstGeom prst="rect">
            <a:avLst/>
          </a:prstGeom>
          <a:noFill/>
        </p:spPr>
        <p:txBody>
          <a:bodyPr wrap="none" rtlCol="0">
            <a:spAutoFit/>
          </a:bodyPr>
          <a:lstStyle/>
          <a:p>
            <a:r>
              <a:rPr lang="en-US" dirty="0" err="1" smtClean="0"/>
              <a:t>sy$txlog</a:t>
            </a:r>
            <a:endParaRPr lang="en-US" dirty="0"/>
          </a:p>
        </p:txBody>
      </p:sp>
      <p:cxnSp>
        <p:nvCxnSpPr>
          <p:cNvPr id="49" name="Elbow Connector 48"/>
          <p:cNvCxnSpPr/>
          <p:nvPr/>
        </p:nvCxnSpPr>
        <p:spPr bwMode="auto">
          <a:xfrm rot="10800000">
            <a:off x="2425704" y="3637286"/>
            <a:ext cx="914396" cy="490215"/>
          </a:xfrm>
          <a:prstGeom prst="bentConnector3">
            <a:avLst>
              <a:gd name="adj1" fmla="val 98611"/>
            </a:avLst>
          </a:prstGeom>
          <a:solidFill>
            <a:schemeClr val="accent1"/>
          </a:solidFill>
          <a:ln w="9525" cap="flat" cmpd="sng" algn="ctr">
            <a:solidFill>
              <a:schemeClr val="tx1"/>
            </a:solidFill>
            <a:prstDash val="dash"/>
            <a:round/>
            <a:headEnd type="none" w="med" len="med"/>
            <a:tailEnd type="arrow"/>
          </a:ln>
          <a:effectLst/>
        </p:spPr>
      </p:cxnSp>
      <p:cxnSp>
        <p:nvCxnSpPr>
          <p:cNvPr id="62" name="Elbow Connector 61"/>
          <p:cNvCxnSpPr/>
          <p:nvPr/>
        </p:nvCxnSpPr>
        <p:spPr bwMode="auto">
          <a:xfrm rot="5400000" flipH="1" flipV="1">
            <a:off x="2942560" y="4525042"/>
            <a:ext cx="1155700" cy="360620"/>
          </a:xfrm>
          <a:prstGeom prst="bentConnector3">
            <a:avLst>
              <a:gd name="adj1" fmla="val 549"/>
            </a:avLst>
          </a:prstGeom>
          <a:solidFill>
            <a:schemeClr val="accent1"/>
          </a:solidFill>
          <a:ln w="9525" cap="flat" cmpd="sng" algn="ctr">
            <a:solidFill>
              <a:schemeClr val="tx1"/>
            </a:solidFill>
            <a:prstDash val="dash"/>
            <a:round/>
            <a:headEnd type="none" w="med" len="med"/>
            <a:tailEnd type="none"/>
          </a:ln>
          <a:effectLst/>
        </p:spPr>
      </p:cxnSp>
      <p:cxnSp>
        <p:nvCxnSpPr>
          <p:cNvPr id="74" name="Elbow Connector 73"/>
          <p:cNvCxnSpPr/>
          <p:nvPr/>
        </p:nvCxnSpPr>
        <p:spPr bwMode="auto">
          <a:xfrm rot="10800000">
            <a:off x="622300" y="3637287"/>
            <a:ext cx="3078420" cy="490217"/>
          </a:xfrm>
          <a:prstGeom prst="bentConnector3">
            <a:avLst>
              <a:gd name="adj1" fmla="val 100331"/>
            </a:avLst>
          </a:prstGeom>
          <a:solidFill>
            <a:schemeClr val="accent1"/>
          </a:solidFill>
          <a:ln w="9525" cap="flat" cmpd="sng" algn="ctr">
            <a:solidFill>
              <a:schemeClr val="tx1"/>
            </a:solidFill>
            <a:prstDash val="dash"/>
            <a:round/>
            <a:headEnd type="none" w="med" len="med"/>
            <a:tailEnd type="arrow"/>
          </a:ln>
          <a:effectLst/>
        </p:spPr>
      </p:cxnSp>
      <p:sp>
        <p:nvSpPr>
          <p:cNvPr id="78" name="Rectangle 77"/>
          <p:cNvSpPr/>
          <p:nvPr/>
        </p:nvSpPr>
        <p:spPr>
          <a:xfrm>
            <a:off x="359942" y="3267954"/>
            <a:ext cx="524715" cy="369332"/>
          </a:xfrm>
          <a:prstGeom prst="rect">
            <a:avLst/>
          </a:prstGeom>
        </p:spPr>
        <p:txBody>
          <a:bodyPr wrap="none">
            <a:spAutoFit/>
          </a:bodyPr>
          <a:lstStyle/>
          <a:p>
            <a:r>
              <a:rPr lang="en-US" dirty="0" smtClean="0"/>
              <a:t>101</a:t>
            </a:r>
            <a:endParaRPr lang="en-US" dirty="0"/>
          </a:p>
        </p:txBody>
      </p:sp>
      <p:sp>
        <p:nvSpPr>
          <p:cNvPr id="79" name="Rectangle 78"/>
          <p:cNvSpPr/>
          <p:nvPr/>
        </p:nvSpPr>
        <p:spPr>
          <a:xfrm>
            <a:off x="2514977" y="3267942"/>
            <a:ext cx="524715" cy="369332"/>
          </a:xfrm>
          <a:prstGeom prst="rect">
            <a:avLst/>
          </a:prstGeom>
        </p:spPr>
        <p:txBody>
          <a:bodyPr wrap="none">
            <a:spAutoFit/>
          </a:bodyPr>
          <a:lstStyle/>
          <a:p>
            <a:r>
              <a:rPr lang="en-US" dirty="0" smtClean="0"/>
              <a:t>101</a:t>
            </a:r>
            <a:endParaRPr lang="en-US" dirty="0"/>
          </a:p>
        </p:txBody>
      </p:sp>
      <p:graphicFrame>
        <p:nvGraphicFramePr>
          <p:cNvPr id="84" name="Content Placeholder 5"/>
          <p:cNvGraphicFramePr>
            <a:graphicFrameLocks/>
          </p:cNvGraphicFramePr>
          <p:nvPr/>
        </p:nvGraphicFramePr>
        <p:xfrm>
          <a:off x="359942" y="5488504"/>
          <a:ext cx="2980158" cy="741680"/>
        </p:xfrm>
        <a:graphic>
          <a:graphicData uri="http://schemas.openxmlformats.org/drawingml/2006/table">
            <a:tbl>
              <a:tblPr firstRow="1" bandRow="1">
                <a:tableStyleId>{5C22544A-7EE6-4342-B048-85BDC9FD1C3A}</a:tableStyleId>
              </a:tblPr>
              <a:tblGrid>
                <a:gridCol w="686886"/>
                <a:gridCol w="752754"/>
                <a:gridCol w="525176"/>
                <a:gridCol w="1015342"/>
              </a:tblGrid>
              <a:tr h="370840">
                <a:tc>
                  <a:txBody>
                    <a:bodyPr/>
                    <a:lstStyle/>
                    <a:p>
                      <a:r>
                        <a:rPr lang="en-US" dirty="0" smtClean="0"/>
                        <a:t>66</a:t>
                      </a:r>
                      <a:endParaRPr lang="en-US" dirty="0"/>
                    </a:p>
                  </a:txBody>
                  <a:tcPr/>
                </a:tc>
                <a:tc>
                  <a:txBody>
                    <a:bodyPr/>
                    <a:lstStyle/>
                    <a:p>
                      <a:r>
                        <a:rPr lang="en-US" dirty="0" smtClean="0"/>
                        <a:t>1235</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dirty="0" smtClean="0">
                          <a:solidFill>
                            <a:srgbClr val="FF0000"/>
                          </a:solidFill>
                        </a:rPr>
                        <a:t>1</a:t>
                      </a:r>
                      <a:r>
                        <a:rPr lang="en-US" dirty="0" smtClean="0"/>
                        <a:t>00</a:t>
                      </a:r>
                    </a:p>
                  </a:txBody>
                  <a:tcPr/>
                </a:tc>
              </a:tr>
              <a:tr h="370840">
                <a:tc>
                  <a:txBody>
                    <a:bodyPr/>
                    <a:lstStyle/>
                    <a:p>
                      <a:r>
                        <a:rPr lang="en-US" dirty="0" smtClean="0"/>
                        <a:t>123</a:t>
                      </a:r>
                      <a:endParaRPr lang="en-US" dirty="0"/>
                    </a:p>
                  </a:txBody>
                  <a:tcPr/>
                </a:tc>
                <a:tc>
                  <a:txBody>
                    <a:bodyPr/>
                    <a:lstStyle/>
                    <a:p>
                      <a:r>
                        <a:rPr lang="en-US" dirty="0" smtClean="0"/>
                        <a:t>1236</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a:t>
                      </a:r>
                      <a:r>
                        <a:rPr lang="en-US" dirty="0" smtClean="0">
                          <a:solidFill>
                            <a:srgbClr val="008000"/>
                          </a:solidFill>
                        </a:rPr>
                        <a:t>1</a:t>
                      </a:r>
                      <a:r>
                        <a:rPr lang="en-US" dirty="0" smtClean="0"/>
                        <a:t>0</a:t>
                      </a:r>
                    </a:p>
                  </a:txBody>
                  <a:tcPr/>
                </a:tc>
              </a:tr>
            </a:tbl>
          </a:graphicData>
        </a:graphic>
      </p:graphicFrame>
      <p:sp>
        <p:nvSpPr>
          <p:cNvPr id="87" name="Rounded Rectangle 86"/>
          <p:cNvSpPr/>
          <p:nvPr/>
        </p:nvSpPr>
        <p:spPr bwMode="auto">
          <a:xfrm>
            <a:off x="6159500" y="5036820"/>
            <a:ext cx="2316480" cy="1497330"/>
          </a:xfrm>
          <a:prstGeom prst="roundRect">
            <a:avLst/>
          </a:prstGeom>
          <a:solidFill>
            <a:schemeClr val="accent1"/>
          </a:solidFill>
          <a:ln w="9525" cap="flat" cmpd="sng" algn="ctr">
            <a:solidFill>
              <a:schemeClr val="tx1"/>
            </a:solidFill>
            <a:prstDash val="solid"/>
            <a:round/>
            <a:headEnd type="arrow" w="med" len="med"/>
            <a:tailEnd type="none" w="med" len="med"/>
          </a:ln>
          <a:effectLst/>
        </p:spPr>
        <p:txBody>
          <a:bodyPr/>
          <a:lstStyle/>
          <a:p>
            <a:pPr algn="ctr"/>
            <a:r>
              <a:rPr lang="en-US" dirty="0" smtClean="0"/>
              <a:t>Member2</a:t>
            </a:r>
          </a:p>
          <a:p>
            <a:pPr algn="ctr"/>
            <a:r>
              <a:rPr lang="en-US" dirty="0" smtClean="0"/>
              <a:t>relay</a:t>
            </a:r>
            <a:endParaRPr lang="en-US" dirty="0"/>
          </a:p>
        </p:txBody>
      </p:sp>
      <p:cxnSp>
        <p:nvCxnSpPr>
          <p:cNvPr id="89" name="Straight Arrow Connector 88"/>
          <p:cNvCxnSpPr/>
          <p:nvPr/>
        </p:nvCxnSpPr>
        <p:spPr bwMode="auto">
          <a:xfrm rot="10800000" flipV="1">
            <a:off x="3340101" y="5038406"/>
            <a:ext cx="2501903" cy="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94" name="TextBox 93"/>
          <p:cNvSpPr txBox="1"/>
          <p:nvPr/>
        </p:nvSpPr>
        <p:spPr>
          <a:xfrm>
            <a:off x="4572000" y="4669076"/>
            <a:ext cx="1186668" cy="369332"/>
          </a:xfrm>
          <a:prstGeom prst="rect">
            <a:avLst/>
          </a:prstGeom>
          <a:noFill/>
        </p:spPr>
        <p:txBody>
          <a:bodyPr wrap="none" rtlCol="0">
            <a:spAutoFit/>
          </a:bodyPr>
          <a:lstStyle/>
          <a:p>
            <a:r>
              <a:rPr lang="en-US" dirty="0" err="1" smtClean="0"/>
              <a:t>scn</a:t>
            </a:r>
            <a:r>
              <a:rPr lang="en-US" dirty="0" smtClean="0"/>
              <a:t>&gt;1233</a:t>
            </a:r>
            <a:endParaRPr lang="en-US" dirty="0"/>
          </a:p>
        </p:txBody>
      </p:sp>
      <p:sp>
        <p:nvSpPr>
          <p:cNvPr id="96" name="Can 95"/>
          <p:cNvSpPr/>
          <p:nvPr/>
        </p:nvSpPr>
        <p:spPr bwMode="auto">
          <a:xfrm>
            <a:off x="5403534" y="2114791"/>
            <a:ext cx="1059180" cy="822960"/>
          </a:xfrm>
          <a:prstGeom prst="can">
            <a:avLst/>
          </a:prstGeom>
          <a:solidFill>
            <a:schemeClr val="accent1"/>
          </a:solidFill>
          <a:ln w="9525" cap="flat" cmpd="sng" algn="ctr">
            <a:solidFill>
              <a:schemeClr val="tx1"/>
            </a:solidFill>
            <a:prstDash val="solid"/>
            <a:round/>
            <a:headEnd type="arrow" w="med" len="med"/>
            <a:tailEnd type="none" w="med" len="med"/>
          </a:ln>
          <a:effectLst/>
        </p:spPr>
        <p:txBody>
          <a:bodyPr/>
          <a:lstStyle/>
          <a:p>
            <a:pPr algn="ctr"/>
            <a:r>
              <a:rPr lang="en-US" dirty="0" smtClean="0"/>
              <a:t>Search Index</a:t>
            </a:r>
            <a:endParaRPr lang="en-US" dirty="0"/>
          </a:p>
        </p:txBody>
      </p:sp>
      <p:cxnSp>
        <p:nvCxnSpPr>
          <p:cNvPr id="97" name="Straight Arrow Connector 96"/>
          <p:cNvCxnSpPr/>
          <p:nvPr/>
        </p:nvCxnSpPr>
        <p:spPr bwMode="auto">
          <a:xfrm flipV="1">
            <a:off x="3501359" y="5488506"/>
            <a:ext cx="2257309"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02" name="Straight Arrow Connector 101"/>
          <p:cNvCxnSpPr/>
          <p:nvPr/>
        </p:nvCxnSpPr>
        <p:spPr bwMode="auto">
          <a:xfrm flipV="1">
            <a:off x="3501359" y="5859779"/>
            <a:ext cx="2257309" cy="1"/>
          </a:xfrm>
          <a:prstGeom prst="straightConnector1">
            <a:avLst/>
          </a:prstGeom>
          <a:solidFill>
            <a:schemeClr val="accent1"/>
          </a:solidFill>
          <a:ln w="28575" cap="flat" cmpd="sng" algn="ctr">
            <a:solidFill>
              <a:srgbClr val="008000"/>
            </a:solidFill>
            <a:prstDash val="solid"/>
            <a:round/>
            <a:headEnd type="none" w="med" len="med"/>
            <a:tailEnd type="arrow"/>
          </a:ln>
          <a:effectLst/>
        </p:spPr>
      </p:cxnSp>
      <p:cxnSp>
        <p:nvCxnSpPr>
          <p:cNvPr id="103" name="Straight Arrow Connector 102"/>
          <p:cNvCxnSpPr/>
          <p:nvPr/>
        </p:nvCxnSpPr>
        <p:spPr bwMode="auto">
          <a:xfrm flipV="1">
            <a:off x="3501359" y="6230183"/>
            <a:ext cx="2257309" cy="1"/>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cxnSp>
        <p:nvCxnSpPr>
          <p:cNvPr id="104" name="Elbow Connector 103"/>
          <p:cNvCxnSpPr>
            <a:endCxn id="87" idx="0"/>
          </p:cNvCxnSpPr>
          <p:nvPr/>
        </p:nvCxnSpPr>
        <p:spPr bwMode="auto">
          <a:xfrm rot="16200000" flipH="1">
            <a:off x="5840692" y="3559772"/>
            <a:ext cx="2099070" cy="855025"/>
          </a:xfrm>
          <a:prstGeom prst="bentConnector3">
            <a:avLst>
              <a:gd name="adj1" fmla="val 50000"/>
            </a:avLst>
          </a:prstGeom>
          <a:solidFill>
            <a:schemeClr val="accent1"/>
          </a:solidFill>
          <a:ln w="19050" cap="flat" cmpd="sng" algn="ctr">
            <a:solidFill>
              <a:srgbClr val="FF0000"/>
            </a:solidFill>
            <a:prstDash val="solid"/>
            <a:round/>
            <a:headEnd type="arrow" w="med" len="med"/>
            <a:tailEnd type="none" w="lg"/>
          </a:ln>
          <a:effectLst/>
        </p:spPr>
      </p:cxnSp>
      <p:sp>
        <p:nvSpPr>
          <p:cNvPr id="107" name="Process 106"/>
          <p:cNvSpPr/>
          <p:nvPr/>
        </p:nvSpPr>
        <p:spPr bwMode="auto">
          <a:xfrm>
            <a:off x="7759700" y="2114788"/>
            <a:ext cx="1008380" cy="822960"/>
          </a:xfrm>
          <a:prstGeom prst="flowChartProcess">
            <a:avLst/>
          </a:prstGeom>
          <a:solidFill>
            <a:schemeClr val="accent1"/>
          </a:solidFill>
          <a:ln w="9525" cap="flat" cmpd="sng" algn="ctr">
            <a:solidFill>
              <a:schemeClr val="tx1"/>
            </a:solidFill>
            <a:prstDash val="solid"/>
            <a:round/>
            <a:headEnd type="arrow" w="med" len="med"/>
            <a:tailEnd type="none" w="med" len="med"/>
          </a:ln>
          <a:effectLst/>
        </p:spPr>
        <p:txBody>
          <a:bodyPr/>
          <a:lstStyle/>
          <a:p>
            <a:pPr algn="ctr"/>
            <a:r>
              <a:rPr lang="en-US" dirty="0" smtClean="0"/>
              <a:t>Auth cache</a:t>
            </a:r>
            <a:endParaRPr lang="en-US" dirty="0"/>
          </a:p>
        </p:txBody>
      </p:sp>
      <p:cxnSp>
        <p:nvCxnSpPr>
          <p:cNvPr id="110" name="Elbow Connector 109"/>
          <p:cNvCxnSpPr>
            <a:endCxn id="87" idx="0"/>
          </p:cNvCxnSpPr>
          <p:nvPr/>
        </p:nvCxnSpPr>
        <p:spPr bwMode="auto">
          <a:xfrm rot="5400000">
            <a:off x="6489185" y="3766304"/>
            <a:ext cx="2099071" cy="441960"/>
          </a:xfrm>
          <a:prstGeom prst="bentConnector3">
            <a:avLst>
              <a:gd name="adj1" fmla="val 50000"/>
            </a:avLst>
          </a:prstGeom>
          <a:solidFill>
            <a:schemeClr val="accent1"/>
          </a:solidFill>
          <a:ln w="19050" cap="flat" cmpd="sng" algn="ctr">
            <a:solidFill>
              <a:srgbClr val="0000FF"/>
            </a:solidFill>
            <a:prstDash val="solid"/>
            <a:round/>
            <a:headEnd type="arrow" w="med" len="med"/>
            <a:tailEnd type="none" w="lg"/>
          </a:ln>
          <a:effectLst/>
        </p:spPr>
      </p:cxnSp>
      <p:cxnSp>
        <p:nvCxnSpPr>
          <p:cNvPr id="114" name="Elbow Connector 113"/>
          <p:cNvCxnSpPr/>
          <p:nvPr/>
        </p:nvCxnSpPr>
        <p:spPr bwMode="auto">
          <a:xfrm rot="16200000" flipH="1">
            <a:off x="4707372" y="3831074"/>
            <a:ext cx="2345456" cy="558803"/>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8" name="TextBox 117"/>
          <p:cNvSpPr txBox="1"/>
          <p:nvPr/>
        </p:nvSpPr>
        <p:spPr>
          <a:xfrm>
            <a:off x="5165334" y="3758173"/>
            <a:ext cx="1185541" cy="369332"/>
          </a:xfrm>
          <a:prstGeom prst="rect">
            <a:avLst/>
          </a:prstGeom>
          <a:noFill/>
        </p:spPr>
        <p:txBody>
          <a:bodyPr wrap="none" rtlCol="0">
            <a:spAutoFit/>
          </a:bodyPr>
          <a:lstStyle/>
          <a:p>
            <a:r>
              <a:rPr lang="en-US" dirty="0" err="1" smtClean="0"/>
              <a:t>scn</a:t>
            </a:r>
            <a:r>
              <a:rPr lang="en-US" dirty="0" smtClean="0"/>
              <a:t>&gt;1200</a:t>
            </a:r>
            <a:endParaRPr lang="en-US" dirty="0"/>
          </a:p>
        </p:txBody>
      </p:sp>
      <p:cxnSp>
        <p:nvCxnSpPr>
          <p:cNvPr id="119" name="Elbow Connector 118"/>
          <p:cNvCxnSpPr/>
          <p:nvPr/>
        </p:nvCxnSpPr>
        <p:spPr bwMode="auto">
          <a:xfrm rot="5400000">
            <a:off x="7227056" y="4186676"/>
            <a:ext cx="2497853" cy="3"/>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22" name="TextBox 121"/>
          <p:cNvSpPr txBox="1"/>
          <p:nvPr/>
        </p:nvSpPr>
        <p:spPr>
          <a:xfrm>
            <a:off x="7816045" y="3910573"/>
            <a:ext cx="1143049" cy="369332"/>
          </a:xfrm>
          <a:prstGeom prst="rect">
            <a:avLst/>
          </a:prstGeom>
          <a:noFill/>
        </p:spPr>
        <p:txBody>
          <a:bodyPr wrap="none" rtlCol="0">
            <a:spAutoFit/>
          </a:bodyPr>
          <a:lstStyle/>
          <a:p>
            <a:r>
              <a:rPr lang="en-US" dirty="0" err="1" smtClean="0"/>
              <a:t>scn</a:t>
            </a:r>
            <a:r>
              <a:rPr lang="en-US" dirty="0" smtClean="0"/>
              <a:t>&gt;1210</a:t>
            </a:r>
            <a:endParaRPr lang="en-US" dirty="0"/>
          </a:p>
        </p:txBody>
      </p:sp>
      <p:sp>
        <p:nvSpPr>
          <p:cNvPr id="123" name="TextBox 122"/>
          <p:cNvSpPr txBox="1"/>
          <p:nvPr/>
        </p:nvSpPr>
        <p:spPr>
          <a:xfrm>
            <a:off x="4050463" y="5119175"/>
            <a:ext cx="903876" cy="369332"/>
          </a:xfrm>
          <a:prstGeom prst="rect">
            <a:avLst/>
          </a:prstGeom>
          <a:noFill/>
        </p:spPr>
        <p:txBody>
          <a:bodyPr wrap="none" rtlCol="0">
            <a:spAutoFit/>
          </a:bodyPr>
          <a:lstStyle/>
          <a:p>
            <a:r>
              <a:rPr lang="en-US" dirty="0" smtClean="0">
                <a:solidFill>
                  <a:srgbClr val="FF0000"/>
                </a:solidFill>
              </a:rPr>
              <a:t>101, 66</a:t>
            </a:r>
            <a:endParaRPr lang="en-US" dirty="0">
              <a:solidFill>
                <a:srgbClr val="FF0000"/>
              </a:solidFill>
            </a:endParaRPr>
          </a:p>
        </p:txBody>
      </p:sp>
      <p:sp>
        <p:nvSpPr>
          <p:cNvPr id="124" name="TextBox 123"/>
          <p:cNvSpPr txBox="1"/>
          <p:nvPr/>
        </p:nvSpPr>
        <p:spPr>
          <a:xfrm>
            <a:off x="4202863" y="5490448"/>
            <a:ext cx="540157" cy="369332"/>
          </a:xfrm>
          <a:prstGeom prst="rect">
            <a:avLst/>
          </a:prstGeom>
          <a:noFill/>
        </p:spPr>
        <p:txBody>
          <a:bodyPr wrap="none" rtlCol="0">
            <a:spAutoFit/>
          </a:bodyPr>
          <a:lstStyle/>
          <a:p>
            <a:r>
              <a:rPr lang="en-US" dirty="0" smtClean="0">
                <a:solidFill>
                  <a:srgbClr val="008000"/>
                </a:solidFill>
              </a:rPr>
              <a:t>123</a:t>
            </a:r>
            <a:endParaRPr lang="en-US" dirty="0">
              <a:solidFill>
                <a:srgbClr val="008000"/>
              </a:solidFill>
            </a:endParaRPr>
          </a:p>
        </p:txBody>
      </p:sp>
      <p:sp>
        <p:nvSpPr>
          <p:cNvPr id="125" name="TextBox 124"/>
          <p:cNvSpPr txBox="1"/>
          <p:nvPr/>
        </p:nvSpPr>
        <p:spPr>
          <a:xfrm>
            <a:off x="4297090" y="5860852"/>
            <a:ext cx="445930" cy="369332"/>
          </a:xfrm>
          <a:prstGeom prst="rect">
            <a:avLst/>
          </a:prstGeom>
          <a:noFill/>
        </p:spPr>
        <p:txBody>
          <a:bodyPr wrap="none" rtlCol="0">
            <a:spAutoFit/>
          </a:bodyPr>
          <a:lstStyle/>
          <a:p>
            <a:r>
              <a:rPr lang="en-US" dirty="0" smtClean="0">
                <a:solidFill>
                  <a:srgbClr val="0000FF"/>
                </a:solidFill>
              </a:rPr>
              <a:t>66</a:t>
            </a:r>
            <a:endParaRPr lang="en-US" dirty="0">
              <a:solidFill>
                <a:srgbClr val="0000FF"/>
              </a:solidFill>
            </a:endParaRPr>
          </a:p>
        </p:txBody>
      </p:sp>
      <p:sp>
        <p:nvSpPr>
          <p:cNvPr id="126" name="TextBox 125"/>
          <p:cNvSpPr txBox="1"/>
          <p:nvPr/>
        </p:nvSpPr>
        <p:spPr>
          <a:xfrm>
            <a:off x="6413864" y="3637268"/>
            <a:ext cx="903876" cy="369332"/>
          </a:xfrm>
          <a:prstGeom prst="rect">
            <a:avLst/>
          </a:prstGeom>
          <a:noFill/>
        </p:spPr>
        <p:txBody>
          <a:bodyPr wrap="none" rtlCol="0">
            <a:spAutoFit/>
          </a:bodyPr>
          <a:lstStyle/>
          <a:p>
            <a:r>
              <a:rPr lang="en-US" dirty="0" smtClean="0">
                <a:solidFill>
                  <a:srgbClr val="FF0000"/>
                </a:solidFill>
              </a:rPr>
              <a:t>101, 66</a:t>
            </a:r>
            <a:endParaRPr lang="en-US" dirty="0">
              <a:solidFill>
                <a:srgbClr val="FF0000"/>
              </a:solidFill>
            </a:endParaRPr>
          </a:p>
        </p:txBody>
      </p:sp>
      <p:sp>
        <p:nvSpPr>
          <p:cNvPr id="127" name="TextBox 126"/>
          <p:cNvSpPr txBox="1"/>
          <p:nvPr/>
        </p:nvSpPr>
        <p:spPr>
          <a:xfrm>
            <a:off x="7313770" y="3637287"/>
            <a:ext cx="445930" cy="369332"/>
          </a:xfrm>
          <a:prstGeom prst="rect">
            <a:avLst/>
          </a:prstGeom>
          <a:noFill/>
        </p:spPr>
        <p:txBody>
          <a:bodyPr wrap="none" rtlCol="0">
            <a:spAutoFit/>
          </a:bodyPr>
          <a:lstStyle/>
          <a:p>
            <a:r>
              <a:rPr lang="en-US" dirty="0" smtClean="0">
                <a:solidFill>
                  <a:srgbClr val="0000FF"/>
                </a:solidFill>
              </a:rPr>
              <a:t>66</a:t>
            </a:r>
            <a:endParaRPr lang="en-US" dirty="0">
              <a:solidFill>
                <a:srgbClr val="0000FF"/>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grpId="1" nodeType="click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p:cTn id="36" dur="500" fill="hold"/>
                                        <p:tgtEl>
                                          <p:spTgt spid="94"/>
                                        </p:tgtEl>
                                        <p:attrNameLst>
                                          <p:attrName>ppt_x</p:attrName>
                                        </p:attrNameLst>
                                      </p:cBhvr>
                                      <p:tavLst>
                                        <p:tav tm="0">
                                          <p:val>
                                            <p:strVal val="#ppt_x+#ppt_w/2"/>
                                          </p:val>
                                        </p:tav>
                                        <p:tav tm="100000">
                                          <p:val>
                                            <p:strVal val="#ppt_x"/>
                                          </p:val>
                                        </p:tav>
                                      </p:tavLst>
                                    </p:anim>
                                    <p:anim calcmode="lin" valueType="num">
                                      <p:cBhvr>
                                        <p:cTn id="37" dur="500" fill="hold"/>
                                        <p:tgtEl>
                                          <p:spTgt spid="94"/>
                                        </p:tgtEl>
                                        <p:attrNameLst>
                                          <p:attrName>ppt_y</p:attrName>
                                        </p:attrNameLst>
                                      </p:cBhvr>
                                      <p:tavLst>
                                        <p:tav tm="0">
                                          <p:val>
                                            <p:strVal val="#ppt_y"/>
                                          </p:val>
                                        </p:tav>
                                        <p:tav tm="100000">
                                          <p:val>
                                            <p:strVal val="#ppt_y"/>
                                          </p:val>
                                        </p:tav>
                                      </p:tavLst>
                                    </p:anim>
                                    <p:anim calcmode="lin" valueType="num">
                                      <p:cBhvr>
                                        <p:cTn id="38" dur="500" fill="hold"/>
                                        <p:tgtEl>
                                          <p:spTgt spid="94"/>
                                        </p:tgtEl>
                                        <p:attrNameLst>
                                          <p:attrName>ppt_w</p:attrName>
                                        </p:attrNameLst>
                                      </p:cBhvr>
                                      <p:tavLst>
                                        <p:tav tm="0">
                                          <p:val>
                                            <p:fltVal val="0"/>
                                          </p:val>
                                        </p:tav>
                                        <p:tav tm="100000">
                                          <p:val>
                                            <p:strVal val="#ppt_w"/>
                                          </p:val>
                                        </p:tav>
                                      </p:tavLst>
                                    </p:anim>
                                    <p:anim calcmode="lin" valueType="num">
                                      <p:cBhvr>
                                        <p:cTn id="39" dur="5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2" fill="hold" nodeType="clickEffect">
                                  <p:stCondLst>
                                    <p:cond delay="0"/>
                                  </p:stCondLst>
                                  <p:childTnLst>
                                    <p:set>
                                      <p:cBhvr>
                                        <p:cTn id="43" dur="1" fill="hold">
                                          <p:stCondLst>
                                            <p:cond delay="0"/>
                                          </p:stCondLst>
                                        </p:cTn>
                                        <p:tgtEl>
                                          <p:spTgt spid="89"/>
                                        </p:tgtEl>
                                        <p:attrNameLst>
                                          <p:attrName>style.visibility</p:attrName>
                                        </p:attrNameLst>
                                      </p:cBhvr>
                                      <p:to>
                                        <p:strVal val="visible"/>
                                      </p:to>
                                    </p:set>
                                    <p:anim calcmode="lin" valueType="num">
                                      <p:cBhvr>
                                        <p:cTn id="44" dur="500" fill="hold"/>
                                        <p:tgtEl>
                                          <p:spTgt spid="89"/>
                                        </p:tgtEl>
                                        <p:attrNameLst>
                                          <p:attrName>ppt_x</p:attrName>
                                        </p:attrNameLst>
                                      </p:cBhvr>
                                      <p:tavLst>
                                        <p:tav tm="0">
                                          <p:val>
                                            <p:strVal val="#ppt_x+#ppt_w/2"/>
                                          </p:val>
                                        </p:tav>
                                        <p:tav tm="100000">
                                          <p:val>
                                            <p:strVal val="#ppt_x"/>
                                          </p:val>
                                        </p:tav>
                                      </p:tavLst>
                                    </p:anim>
                                    <p:anim calcmode="lin" valueType="num">
                                      <p:cBhvr>
                                        <p:cTn id="45" dur="500" fill="hold"/>
                                        <p:tgtEl>
                                          <p:spTgt spid="89"/>
                                        </p:tgtEl>
                                        <p:attrNameLst>
                                          <p:attrName>ppt_y</p:attrName>
                                        </p:attrNameLst>
                                      </p:cBhvr>
                                      <p:tavLst>
                                        <p:tav tm="0">
                                          <p:val>
                                            <p:strVal val="#ppt_y"/>
                                          </p:val>
                                        </p:tav>
                                        <p:tav tm="100000">
                                          <p:val>
                                            <p:strVal val="#ppt_y"/>
                                          </p:val>
                                        </p:tav>
                                      </p:tavLst>
                                    </p:anim>
                                    <p:anim calcmode="lin" valueType="num">
                                      <p:cBhvr>
                                        <p:cTn id="46" dur="500" fill="hold"/>
                                        <p:tgtEl>
                                          <p:spTgt spid="89"/>
                                        </p:tgtEl>
                                        <p:attrNameLst>
                                          <p:attrName>ppt_w</p:attrName>
                                        </p:attrNameLst>
                                      </p:cBhvr>
                                      <p:tavLst>
                                        <p:tav tm="0">
                                          <p:val>
                                            <p:fltVal val="0"/>
                                          </p:val>
                                        </p:tav>
                                        <p:tav tm="100000">
                                          <p:val>
                                            <p:strVal val="#ppt_w"/>
                                          </p:val>
                                        </p:tav>
                                      </p:tavLst>
                                    </p:anim>
                                    <p:anim calcmode="lin" valueType="num">
                                      <p:cBhvr>
                                        <p:cTn id="47" dur="500" fill="hold"/>
                                        <p:tgtEl>
                                          <p:spTgt spid="89"/>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102"/>
                                        </p:tgtEl>
                                        <p:attrNameLst>
                                          <p:attrName>style.visibility</p:attrName>
                                        </p:attrNameLst>
                                      </p:cBhvr>
                                      <p:to>
                                        <p:strVal val="visible"/>
                                      </p:to>
                                    </p:set>
                                    <p:anim calcmode="lin" valueType="num">
                                      <p:cBhvr>
                                        <p:cTn id="52" dur="500" fill="hold"/>
                                        <p:tgtEl>
                                          <p:spTgt spid="102"/>
                                        </p:tgtEl>
                                        <p:attrNameLst>
                                          <p:attrName>ppt_x</p:attrName>
                                        </p:attrNameLst>
                                      </p:cBhvr>
                                      <p:tavLst>
                                        <p:tav tm="0">
                                          <p:val>
                                            <p:strVal val="#ppt_x-#ppt_w/2"/>
                                          </p:val>
                                        </p:tav>
                                        <p:tav tm="100000">
                                          <p:val>
                                            <p:strVal val="#ppt_x"/>
                                          </p:val>
                                        </p:tav>
                                      </p:tavLst>
                                    </p:anim>
                                    <p:anim calcmode="lin" valueType="num">
                                      <p:cBhvr>
                                        <p:cTn id="53" dur="500" fill="hold"/>
                                        <p:tgtEl>
                                          <p:spTgt spid="102"/>
                                        </p:tgtEl>
                                        <p:attrNameLst>
                                          <p:attrName>ppt_y</p:attrName>
                                        </p:attrNameLst>
                                      </p:cBhvr>
                                      <p:tavLst>
                                        <p:tav tm="0">
                                          <p:val>
                                            <p:strVal val="#ppt_y"/>
                                          </p:val>
                                        </p:tav>
                                        <p:tav tm="100000">
                                          <p:val>
                                            <p:strVal val="#ppt_y"/>
                                          </p:val>
                                        </p:tav>
                                      </p:tavLst>
                                    </p:anim>
                                    <p:anim calcmode="lin" valueType="num">
                                      <p:cBhvr>
                                        <p:cTn id="54" dur="500" fill="hold"/>
                                        <p:tgtEl>
                                          <p:spTgt spid="102"/>
                                        </p:tgtEl>
                                        <p:attrNameLst>
                                          <p:attrName>ppt_w</p:attrName>
                                        </p:attrNameLst>
                                      </p:cBhvr>
                                      <p:tavLst>
                                        <p:tav tm="0">
                                          <p:val>
                                            <p:fltVal val="0"/>
                                          </p:val>
                                        </p:tav>
                                        <p:tav tm="100000">
                                          <p:val>
                                            <p:strVal val="#ppt_w"/>
                                          </p:val>
                                        </p:tav>
                                      </p:tavLst>
                                    </p:anim>
                                    <p:anim calcmode="lin" valueType="num">
                                      <p:cBhvr>
                                        <p:cTn id="55" dur="500" fill="hold"/>
                                        <p:tgtEl>
                                          <p:spTgt spid="102"/>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0"/>
                                  </p:stCondLst>
                                  <p:childTnLst>
                                    <p:set>
                                      <p:cBhvr>
                                        <p:cTn id="57" dur="1" fill="hold">
                                          <p:stCondLst>
                                            <p:cond delay="0"/>
                                          </p:stCondLst>
                                        </p:cTn>
                                        <p:tgtEl>
                                          <p:spTgt spid="123"/>
                                        </p:tgtEl>
                                        <p:attrNameLst>
                                          <p:attrName>style.visibility</p:attrName>
                                        </p:attrNameLst>
                                      </p:cBhvr>
                                      <p:to>
                                        <p:strVal val="visible"/>
                                      </p:to>
                                    </p:set>
                                    <p:anim calcmode="lin" valueType="num">
                                      <p:cBhvr>
                                        <p:cTn id="58" dur="500" fill="hold"/>
                                        <p:tgtEl>
                                          <p:spTgt spid="123"/>
                                        </p:tgtEl>
                                        <p:attrNameLst>
                                          <p:attrName>ppt_x</p:attrName>
                                        </p:attrNameLst>
                                      </p:cBhvr>
                                      <p:tavLst>
                                        <p:tav tm="0">
                                          <p:val>
                                            <p:strVal val="#ppt_x-#ppt_w/2"/>
                                          </p:val>
                                        </p:tav>
                                        <p:tav tm="100000">
                                          <p:val>
                                            <p:strVal val="#ppt_x"/>
                                          </p:val>
                                        </p:tav>
                                      </p:tavLst>
                                    </p:anim>
                                    <p:anim calcmode="lin" valueType="num">
                                      <p:cBhvr>
                                        <p:cTn id="59" dur="500" fill="hold"/>
                                        <p:tgtEl>
                                          <p:spTgt spid="123"/>
                                        </p:tgtEl>
                                        <p:attrNameLst>
                                          <p:attrName>ppt_y</p:attrName>
                                        </p:attrNameLst>
                                      </p:cBhvr>
                                      <p:tavLst>
                                        <p:tav tm="0">
                                          <p:val>
                                            <p:strVal val="#ppt_y"/>
                                          </p:val>
                                        </p:tav>
                                        <p:tav tm="100000">
                                          <p:val>
                                            <p:strVal val="#ppt_y"/>
                                          </p:val>
                                        </p:tav>
                                      </p:tavLst>
                                    </p:anim>
                                    <p:anim calcmode="lin" valueType="num">
                                      <p:cBhvr>
                                        <p:cTn id="60" dur="500" fill="hold"/>
                                        <p:tgtEl>
                                          <p:spTgt spid="123"/>
                                        </p:tgtEl>
                                        <p:attrNameLst>
                                          <p:attrName>ppt_w</p:attrName>
                                        </p:attrNameLst>
                                      </p:cBhvr>
                                      <p:tavLst>
                                        <p:tav tm="0">
                                          <p:val>
                                            <p:fltVal val="0"/>
                                          </p:val>
                                        </p:tav>
                                        <p:tav tm="100000">
                                          <p:val>
                                            <p:strVal val="#ppt_w"/>
                                          </p:val>
                                        </p:tav>
                                      </p:tavLst>
                                    </p:anim>
                                    <p:anim calcmode="lin" valueType="num">
                                      <p:cBhvr>
                                        <p:cTn id="61" dur="500" fill="hold"/>
                                        <p:tgtEl>
                                          <p:spTgt spid="123"/>
                                        </p:tgtEl>
                                        <p:attrNameLst>
                                          <p:attrName>ppt_h</p:attrName>
                                        </p:attrNameLst>
                                      </p:cBhvr>
                                      <p:tavLst>
                                        <p:tav tm="0">
                                          <p:val>
                                            <p:strVal val="#ppt_h"/>
                                          </p:val>
                                        </p:tav>
                                        <p:tav tm="100000">
                                          <p:val>
                                            <p:strVal val="#ppt_h"/>
                                          </p:val>
                                        </p:tav>
                                      </p:tavLst>
                                    </p:anim>
                                  </p:childTnLst>
                                </p:cTn>
                              </p:par>
                              <p:par>
                                <p:cTn id="62" presetID="17" presetClass="entr" presetSubtype="8"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 calcmode="lin" valueType="num">
                                      <p:cBhvr>
                                        <p:cTn id="64" dur="500" fill="hold"/>
                                        <p:tgtEl>
                                          <p:spTgt spid="124"/>
                                        </p:tgtEl>
                                        <p:attrNameLst>
                                          <p:attrName>ppt_x</p:attrName>
                                        </p:attrNameLst>
                                      </p:cBhvr>
                                      <p:tavLst>
                                        <p:tav tm="0">
                                          <p:val>
                                            <p:strVal val="#ppt_x-#ppt_w/2"/>
                                          </p:val>
                                        </p:tav>
                                        <p:tav tm="100000">
                                          <p:val>
                                            <p:strVal val="#ppt_x"/>
                                          </p:val>
                                        </p:tav>
                                      </p:tavLst>
                                    </p:anim>
                                    <p:anim calcmode="lin" valueType="num">
                                      <p:cBhvr>
                                        <p:cTn id="65" dur="500" fill="hold"/>
                                        <p:tgtEl>
                                          <p:spTgt spid="124"/>
                                        </p:tgtEl>
                                        <p:attrNameLst>
                                          <p:attrName>ppt_y</p:attrName>
                                        </p:attrNameLst>
                                      </p:cBhvr>
                                      <p:tavLst>
                                        <p:tav tm="0">
                                          <p:val>
                                            <p:strVal val="#ppt_y"/>
                                          </p:val>
                                        </p:tav>
                                        <p:tav tm="100000">
                                          <p:val>
                                            <p:strVal val="#ppt_y"/>
                                          </p:val>
                                        </p:tav>
                                      </p:tavLst>
                                    </p:anim>
                                    <p:anim calcmode="lin" valueType="num">
                                      <p:cBhvr>
                                        <p:cTn id="66" dur="500" fill="hold"/>
                                        <p:tgtEl>
                                          <p:spTgt spid="124"/>
                                        </p:tgtEl>
                                        <p:attrNameLst>
                                          <p:attrName>ppt_w</p:attrName>
                                        </p:attrNameLst>
                                      </p:cBhvr>
                                      <p:tavLst>
                                        <p:tav tm="0">
                                          <p:val>
                                            <p:fltVal val="0"/>
                                          </p:val>
                                        </p:tav>
                                        <p:tav tm="100000">
                                          <p:val>
                                            <p:strVal val="#ppt_w"/>
                                          </p:val>
                                        </p:tav>
                                      </p:tavLst>
                                    </p:anim>
                                    <p:anim calcmode="lin" valueType="num">
                                      <p:cBhvr>
                                        <p:cTn id="67" dur="500" fill="hold"/>
                                        <p:tgtEl>
                                          <p:spTgt spid="124"/>
                                        </p:tgtEl>
                                        <p:attrNameLst>
                                          <p:attrName>ppt_h</p:attrName>
                                        </p:attrNameLst>
                                      </p:cBhvr>
                                      <p:tavLst>
                                        <p:tav tm="0">
                                          <p:val>
                                            <p:strVal val="#ppt_h"/>
                                          </p:val>
                                        </p:tav>
                                        <p:tav tm="100000">
                                          <p:val>
                                            <p:strVal val="#ppt_h"/>
                                          </p:val>
                                        </p:tav>
                                      </p:tavLst>
                                    </p:anim>
                                  </p:childTnLst>
                                </p:cTn>
                              </p:par>
                              <p:par>
                                <p:cTn id="68" presetID="17" presetClass="entr" presetSubtype="8" fill="hold" grpId="0" nodeType="withEffect">
                                  <p:stCondLst>
                                    <p:cond delay="0"/>
                                  </p:stCondLst>
                                  <p:childTnLst>
                                    <p:set>
                                      <p:cBhvr>
                                        <p:cTn id="69" dur="1" fill="hold">
                                          <p:stCondLst>
                                            <p:cond delay="0"/>
                                          </p:stCondLst>
                                        </p:cTn>
                                        <p:tgtEl>
                                          <p:spTgt spid="125"/>
                                        </p:tgtEl>
                                        <p:attrNameLst>
                                          <p:attrName>style.visibility</p:attrName>
                                        </p:attrNameLst>
                                      </p:cBhvr>
                                      <p:to>
                                        <p:strVal val="visible"/>
                                      </p:to>
                                    </p:set>
                                    <p:anim calcmode="lin" valueType="num">
                                      <p:cBhvr>
                                        <p:cTn id="70" dur="500" fill="hold"/>
                                        <p:tgtEl>
                                          <p:spTgt spid="125"/>
                                        </p:tgtEl>
                                        <p:attrNameLst>
                                          <p:attrName>ppt_x</p:attrName>
                                        </p:attrNameLst>
                                      </p:cBhvr>
                                      <p:tavLst>
                                        <p:tav tm="0">
                                          <p:val>
                                            <p:strVal val="#ppt_x-#ppt_w/2"/>
                                          </p:val>
                                        </p:tav>
                                        <p:tav tm="100000">
                                          <p:val>
                                            <p:strVal val="#ppt_x"/>
                                          </p:val>
                                        </p:tav>
                                      </p:tavLst>
                                    </p:anim>
                                    <p:anim calcmode="lin" valueType="num">
                                      <p:cBhvr>
                                        <p:cTn id="71" dur="500" fill="hold"/>
                                        <p:tgtEl>
                                          <p:spTgt spid="125"/>
                                        </p:tgtEl>
                                        <p:attrNameLst>
                                          <p:attrName>ppt_y</p:attrName>
                                        </p:attrNameLst>
                                      </p:cBhvr>
                                      <p:tavLst>
                                        <p:tav tm="0">
                                          <p:val>
                                            <p:strVal val="#ppt_y"/>
                                          </p:val>
                                        </p:tav>
                                        <p:tav tm="100000">
                                          <p:val>
                                            <p:strVal val="#ppt_y"/>
                                          </p:val>
                                        </p:tav>
                                      </p:tavLst>
                                    </p:anim>
                                    <p:anim calcmode="lin" valueType="num">
                                      <p:cBhvr>
                                        <p:cTn id="72" dur="500" fill="hold"/>
                                        <p:tgtEl>
                                          <p:spTgt spid="125"/>
                                        </p:tgtEl>
                                        <p:attrNameLst>
                                          <p:attrName>ppt_w</p:attrName>
                                        </p:attrNameLst>
                                      </p:cBhvr>
                                      <p:tavLst>
                                        <p:tav tm="0">
                                          <p:val>
                                            <p:fltVal val="0"/>
                                          </p:val>
                                        </p:tav>
                                        <p:tav tm="100000">
                                          <p:val>
                                            <p:strVal val="#ppt_w"/>
                                          </p:val>
                                        </p:tav>
                                      </p:tavLst>
                                    </p:anim>
                                    <p:anim calcmode="lin" valueType="num">
                                      <p:cBhvr>
                                        <p:cTn id="73" dur="500" fill="hold"/>
                                        <p:tgtEl>
                                          <p:spTgt spid="125"/>
                                        </p:tgtEl>
                                        <p:attrNameLst>
                                          <p:attrName>ppt_h</p:attrName>
                                        </p:attrNameLst>
                                      </p:cBhvr>
                                      <p:tavLst>
                                        <p:tav tm="0">
                                          <p:val>
                                            <p:strVal val="#ppt_h"/>
                                          </p:val>
                                        </p:tav>
                                        <p:tav tm="100000">
                                          <p:val>
                                            <p:strVal val="#ppt_h"/>
                                          </p:val>
                                        </p:tav>
                                      </p:tavLst>
                                    </p:anim>
                                  </p:childTnLst>
                                </p:cTn>
                              </p:par>
                              <p:par>
                                <p:cTn id="74" presetID="17" presetClass="entr" presetSubtype="8" fill="hold" nodeType="withEffect">
                                  <p:stCondLst>
                                    <p:cond delay="0"/>
                                  </p:stCondLst>
                                  <p:childTnLst>
                                    <p:set>
                                      <p:cBhvr>
                                        <p:cTn id="75" dur="1" fill="hold">
                                          <p:stCondLst>
                                            <p:cond delay="0"/>
                                          </p:stCondLst>
                                        </p:cTn>
                                        <p:tgtEl>
                                          <p:spTgt spid="103"/>
                                        </p:tgtEl>
                                        <p:attrNameLst>
                                          <p:attrName>style.visibility</p:attrName>
                                        </p:attrNameLst>
                                      </p:cBhvr>
                                      <p:to>
                                        <p:strVal val="visible"/>
                                      </p:to>
                                    </p:set>
                                    <p:anim calcmode="lin" valueType="num">
                                      <p:cBhvr>
                                        <p:cTn id="76" dur="500" fill="hold"/>
                                        <p:tgtEl>
                                          <p:spTgt spid="103"/>
                                        </p:tgtEl>
                                        <p:attrNameLst>
                                          <p:attrName>ppt_x</p:attrName>
                                        </p:attrNameLst>
                                      </p:cBhvr>
                                      <p:tavLst>
                                        <p:tav tm="0">
                                          <p:val>
                                            <p:strVal val="#ppt_x-#ppt_w/2"/>
                                          </p:val>
                                        </p:tav>
                                        <p:tav tm="100000">
                                          <p:val>
                                            <p:strVal val="#ppt_x"/>
                                          </p:val>
                                        </p:tav>
                                      </p:tavLst>
                                    </p:anim>
                                    <p:anim calcmode="lin" valueType="num">
                                      <p:cBhvr>
                                        <p:cTn id="77" dur="500" fill="hold"/>
                                        <p:tgtEl>
                                          <p:spTgt spid="103"/>
                                        </p:tgtEl>
                                        <p:attrNameLst>
                                          <p:attrName>ppt_y</p:attrName>
                                        </p:attrNameLst>
                                      </p:cBhvr>
                                      <p:tavLst>
                                        <p:tav tm="0">
                                          <p:val>
                                            <p:strVal val="#ppt_y"/>
                                          </p:val>
                                        </p:tav>
                                        <p:tav tm="100000">
                                          <p:val>
                                            <p:strVal val="#ppt_y"/>
                                          </p:val>
                                        </p:tav>
                                      </p:tavLst>
                                    </p:anim>
                                    <p:anim calcmode="lin" valueType="num">
                                      <p:cBhvr>
                                        <p:cTn id="78" dur="500" fill="hold"/>
                                        <p:tgtEl>
                                          <p:spTgt spid="103"/>
                                        </p:tgtEl>
                                        <p:attrNameLst>
                                          <p:attrName>ppt_w</p:attrName>
                                        </p:attrNameLst>
                                      </p:cBhvr>
                                      <p:tavLst>
                                        <p:tav tm="0">
                                          <p:val>
                                            <p:fltVal val="0"/>
                                          </p:val>
                                        </p:tav>
                                        <p:tav tm="100000">
                                          <p:val>
                                            <p:strVal val="#ppt_w"/>
                                          </p:val>
                                        </p:tav>
                                      </p:tavLst>
                                    </p:anim>
                                    <p:anim calcmode="lin" valueType="num">
                                      <p:cBhvr>
                                        <p:cTn id="79" dur="500" fill="hold"/>
                                        <p:tgtEl>
                                          <p:spTgt spid="103"/>
                                        </p:tgtEl>
                                        <p:attrNameLst>
                                          <p:attrName>ppt_h</p:attrName>
                                        </p:attrNameLst>
                                      </p:cBhvr>
                                      <p:tavLst>
                                        <p:tav tm="0">
                                          <p:val>
                                            <p:strVal val="#ppt_h"/>
                                          </p:val>
                                        </p:tav>
                                        <p:tav tm="100000">
                                          <p:val>
                                            <p:strVal val="#ppt_h"/>
                                          </p:val>
                                        </p:tav>
                                      </p:tavLst>
                                    </p:anim>
                                  </p:childTnLst>
                                </p:cTn>
                              </p:par>
                              <p:par>
                                <p:cTn id="80" presetID="17" presetClass="entr" presetSubtype="8"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 calcmode="lin" valueType="num">
                                      <p:cBhvr>
                                        <p:cTn id="82" dur="500" fill="hold"/>
                                        <p:tgtEl>
                                          <p:spTgt spid="97"/>
                                        </p:tgtEl>
                                        <p:attrNameLst>
                                          <p:attrName>ppt_x</p:attrName>
                                        </p:attrNameLst>
                                      </p:cBhvr>
                                      <p:tavLst>
                                        <p:tav tm="0">
                                          <p:val>
                                            <p:strVal val="#ppt_x-#ppt_w/2"/>
                                          </p:val>
                                        </p:tav>
                                        <p:tav tm="100000">
                                          <p:val>
                                            <p:strVal val="#ppt_x"/>
                                          </p:val>
                                        </p:tav>
                                      </p:tavLst>
                                    </p:anim>
                                    <p:anim calcmode="lin" valueType="num">
                                      <p:cBhvr>
                                        <p:cTn id="83" dur="500" fill="hold"/>
                                        <p:tgtEl>
                                          <p:spTgt spid="97"/>
                                        </p:tgtEl>
                                        <p:attrNameLst>
                                          <p:attrName>ppt_y</p:attrName>
                                        </p:attrNameLst>
                                      </p:cBhvr>
                                      <p:tavLst>
                                        <p:tav tm="0">
                                          <p:val>
                                            <p:strVal val="#ppt_y"/>
                                          </p:val>
                                        </p:tav>
                                        <p:tav tm="100000">
                                          <p:val>
                                            <p:strVal val="#ppt_y"/>
                                          </p:val>
                                        </p:tav>
                                      </p:tavLst>
                                    </p:anim>
                                    <p:anim calcmode="lin" valueType="num">
                                      <p:cBhvr>
                                        <p:cTn id="84" dur="500" fill="hold"/>
                                        <p:tgtEl>
                                          <p:spTgt spid="97"/>
                                        </p:tgtEl>
                                        <p:attrNameLst>
                                          <p:attrName>ppt_w</p:attrName>
                                        </p:attrNameLst>
                                      </p:cBhvr>
                                      <p:tavLst>
                                        <p:tav tm="0">
                                          <p:val>
                                            <p:fltVal val="0"/>
                                          </p:val>
                                        </p:tav>
                                        <p:tav tm="100000">
                                          <p:val>
                                            <p:strVal val="#ppt_w"/>
                                          </p:val>
                                        </p:tav>
                                      </p:tavLst>
                                    </p:anim>
                                    <p:anim calcmode="lin" valueType="num">
                                      <p:cBhvr>
                                        <p:cTn id="85" dur="5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9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0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118"/>
                                        </p:tgtEl>
                                        <p:attrNameLst>
                                          <p:attrName>style.visibility</p:attrName>
                                        </p:attrNameLst>
                                      </p:cBhvr>
                                      <p:to>
                                        <p:strVal val="visible"/>
                                      </p:to>
                                    </p:set>
                                    <p:anim calcmode="lin" valueType="num">
                                      <p:cBhvr>
                                        <p:cTn id="98" dur="1000" fill="hold"/>
                                        <p:tgtEl>
                                          <p:spTgt spid="118"/>
                                        </p:tgtEl>
                                        <p:attrNameLst>
                                          <p:attrName>ppt_w</p:attrName>
                                        </p:attrNameLst>
                                      </p:cBhvr>
                                      <p:tavLst>
                                        <p:tav tm="0">
                                          <p:val>
                                            <p:strVal val="#ppt_w*0.70"/>
                                          </p:val>
                                        </p:tav>
                                        <p:tav tm="100000">
                                          <p:val>
                                            <p:strVal val="#ppt_w"/>
                                          </p:val>
                                        </p:tav>
                                      </p:tavLst>
                                    </p:anim>
                                    <p:anim calcmode="lin" valueType="num">
                                      <p:cBhvr>
                                        <p:cTn id="99" dur="1000" fill="hold"/>
                                        <p:tgtEl>
                                          <p:spTgt spid="118"/>
                                        </p:tgtEl>
                                        <p:attrNameLst>
                                          <p:attrName>ppt_h</p:attrName>
                                        </p:attrNameLst>
                                      </p:cBhvr>
                                      <p:tavLst>
                                        <p:tav tm="0">
                                          <p:val>
                                            <p:strVal val="#ppt_h"/>
                                          </p:val>
                                        </p:tav>
                                        <p:tav tm="100000">
                                          <p:val>
                                            <p:strVal val="#ppt_h"/>
                                          </p:val>
                                        </p:tav>
                                      </p:tavLst>
                                    </p:anim>
                                    <p:animEffect transition="in" filter="fade">
                                      <p:cBhvr>
                                        <p:cTn id="100" dur="1000"/>
                                        <p:tgtEl>
                                          <p:spTgt spid="118"/>
                                        </p:tgtEl>
                                      </p:cBhvr>
                                    </p:animEffect>
                                  </p:childTnLst>
                                </p:cTn>
                              </p:par>
                              <p:par>
                                <p:cTn id="101" presetID="17" presetClass="entr" presetSubtype="1" fill="hold" nodeType="withEffect">
                                  <p:stCondLst>
                                    <p:cond delay="0"/>
                                  </p:stCondLst>
                                  <p:childTnLst>
                                    <p:set>
                                      <p:cBhvr>
                                        <p:cTn id="102" dur="1" fill="hold">
                                          <p:stCondLst>
                                            <p:cond delay="0"/>
                                          </p:stCondLst>
                                        </p:cTn>
                                        <p:tgtEl>
                                          <p:spTgt spid="114"/>
                                        </p:tgtEl>
                                        <p:attrNameLst>
                                          <p:attrName>style.visibility</p:attrName>
                                        </p:attrNameLst>
                                      </p:cBhvr>
                                      <p:to>
                                        <p:strVal val="visible"/>
                                      </p:to>
                                    </p:set>
                                    <p:anim calcmode="lin" valueType="num">
                                      <p:cBhvr>
                                        <p:cTn id="103" dur="500" fill="hold"/>
                                        <p:tgtEl>
                                          <p:spTgt spid="114"/>
                                        </p:tgtEl>
                                        <p:attrNameLst>
                                          <p:attrName>ppt_x</p:attrName>
                                        </p:attrNameLst>
                                      </p:cBhvr>
                                      <p:tavLst>
                                        <p:tav tm="0">
                                          <p:val>
                                            <p:strVal val="#ppt_x"/>
                                          </p:val>
                                        </p:tav>
                                        <p:tav tm="100000">
                                          <p:val>
                                            <p:strVal val="#ppt_x"/>
                                          </p:val>
                                        </p:tav>
                                      </p:tavLst>
                                    </p:anim>
                                    <p:anim calcmode="lin" valueType="num">
                                      <p:cBhvr>
                                        <p:cTn id="104" dur="500" fill="hold"/>
                                        <p:tgtEl>
                                          <p:spTgt spid="114"/>
                                        </p:tgtEl>
                                        <p:attrNameLst>
                                          <p:attrName>ppt_y</p:attrName>
                                        </p:attrNameLst>
                                      </p:cBhvr>
                                      <p:tavLst>
                                        <p:tav tm="0">
                                          <p:val>
                                            <p:strVal val="#ppt_y-#ppt_h/2"/>
                                          </p:val>
                                        </p:tav>
                                        <p:tav tm="100000">
                                          <p:val>
                                            <p:strVal val="#ppt_y"/>
                                          </p:val>
                                        </p:tav>
                                      </p:tavLst>
                                    </p:anim>
                                    <p:anim calcmode="lin" valueType="num">
                                      <p:cBhvr>
                                        <p:cTn id="105" dur="500" fill="hold"/>
                                        <p:tgtEl>
                                          <p:spTgt spid="114"/>
                                        </p:tgtEl>
                                        <p:attrNameLst>
                                          <p:attrName>ppt_w</p:attrName>
                                        </p:attrNameLst>
                                      </p:cBhvr>
                                      <p:tavLst>
                                        <p:tav tm="0">
                                          <p:val>
                                            <p:strVal val="#ppt_w"/>
                                          </p:val>
                                        </p:tav>
                                        <p:tav tm="100000">
                                          <p:val>
                                            <p:strVal val="#ppt_w"/>
                                          </p:val>
                                        </p:tav>
                                      </p:tavLst>
                                    </p:anim>
                                    <p:anim calcmode="lin" valueType="num">
                                      <p:cBhvr>
                                        <p:cTn id="106" dur="500" fill="hold"/>
                                        <p:tgtEl>
                                          <p:spTgt spid="114"/>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nodeType="clickEffect">
                                  <p:stCondLst>
                                    <p:cond delay="0"/>
                                  </p:stCondLst>
                                  <p:childTnLst>
                                    <p:set>
                                      <p:cBhvr>
                                        <p:cTn id="110" dur="1" fill="hold">
                                          <p:stCondLst>
                                            <p:cond delay="0"/>
                                          </p:stCondLst>
                                        </p:cTn>
                                        <p:tgtEl>
                                          <p:spTgt spid="119"/>
                                        </p:tgtEl>
                                        <p:attrNameLst>
                                          <p:attrName>style.visibility</p:attrName>
                                        </p:attrNameLst>
                                      </p:cBhvr>
                                      <p:to>
                                        <p:strVal val="visible"/>
                                      </p:to>
                                    </p:set>
                                    <p:anim calcmode="lin" valueType="num">
                                      <p:cBhvr>
                                        <p:cTn id="111" dur="500" fill="hold"/>
                                        <p:tgtEl>
                                          <p:spTgt spid="119"/>
                                        </p:tgtEl>
                                        <p:attrNameLst>
                                          <p:attrName>ppt_x</p:attrName>
                                        </p:attrNameLst>
                                      </p:cBhvr>
                                      <p:tavLst>
                                        <p:tav tm="0">
                                          <p:val>
                                            <p:strVal val="#ppt_x"/>
                                          </p:val>
                                        </p:tav>
                                        <p:tav tm="100000">
                                          <p:val>
                                            <p:strVal val="#ppt_x"/>
                                          </p:val>
                                        </p:tav>
                                      </p:tavLst>
                                    </p:anim>
                                    <p:anim calcmode="lin" valueType="num">
                                      <p:cBhvr>
                                        <p:cTn id="112" dur="500" fill="hold"/>
                                        <p:tgtEl>
                                          <p:spTgt spid="119"/>
                                        </p:tgtEl>
                                        <p:attrNameLst>
                                          <p:attrName>ppt_y</p:attrName>
                                        </p:attrNameLst>
                                      </p:cBhvr>
                                      <p:tavLst>
                                        <p:tav tm="0">
                                          <p:val>
                                            <p:strVal val="#ppt_y-#ppt_h/2"/>
                                          </p:val>
                                        </p:tav>
                                        <p:tav tm="100000">
                                          <p:val>
                                            <p:strVal val="#ppt_y"/>
                                          </p:val>
                                        </p:tav>
                                      </p:tavLst>
                                    </p:anim>
                                    <p:anim calcmode="lin" valueType="num">
                                      <p:cBhvr>
                                        <p:cTn id="113" dur="500" fill="hold"/>
                                        <p:tgtEl>
                                          <p:spTgt spid="119"/>
                                        </p:tgtEl>
                                        <p:attrNameLst>
                                          <p:attrName>ppt_w</p:attrName>
                                        </p:attrNameLst>
                                      </p:cBhvr>
                                      <p:tavLst>
                                        <p:tav tm="0">
                                          <p:val>
                                            <p:strVal val="#ppt_w"/>
                                          </p:val>
                                        </p:tav>
                                        <p:tav tm="100000">
                                          <p:val>
                                            <p:strVal val="#ppt_w"/>
                                          </p:val>
                                        </p:tav>
                                      </p:tavLst>
                                    </p:anim>
                                    <p:anim calcmode="lin" valueType="num">
                                      <p:cBhvr>
                                        <p:cTn id="114" dur="500" fill="hold"/>
                                        <p:tgtEl>
                                          <p:spTgt spid="119"/>
                                        </p:tgtEl>
                                        <p:attrNameLst>
                                          <p:attrName>ppt_h</p:attrName>
                                        </p:attrNameLst>
                                      </p:cBhvr>
                                      <p:tavLst>
                                        <p:tav tm="0">
                                          <p:val>
                                            <p:fltVal val="0"/>
                                          </p:val>
                                        </p:tav>
                                        <p:tav tm="100000">
                                          <p:val>
                                            <p:strVal val="#ppt_h"/>
                                          </p:val>
                                        </p:tav>
                                      </p:tavLst>
                                    </p:anim>
                                  </p:childTnLst>
                                </p:cTn>
                              </p:par>
                              <p:par>
                                <p:cTn id="115" presetID="17" presetClass="entr" presetSubtype="1" fill="hold" grpId="0" nodeType="withEffect">
                                  <p:stCondLst>
                                    <p:cond delay="0"/>
                                  </p:stCondLst>
                                  <p:childTnLst>
                                    <p:set>
                                      <p:cBhvr>
                                        <p:cTn id="116" dur="1" fill="hold">
                                          <p:stCondLst>
                                            <p:cond delay="0"/>
                                          </p:stCondLst>
                                        </p:cTn>
                                        <p:tgtEl>
                                          <p:spTgt spid="122"/>
                                        </p:tgtEl>
                                        <p:attrNameLst>
                                          <p:attrName>style.visibility</p:attrName>
                                        </p:attrNameLst>
                                      </p:cBhvr>
                                      <p:to>
                                        <p:strVal val="visible"/>
                                      </p:to>
                                    </p:set>
                                    <p:anim calcmode="lin" valueType="num">
                                      <p:cBhvr>
                                        <p:cTn id="117" dur="500" fill="hold"/>
                                        <p:tgtEl>
                                          <p:spTgt spid="122"/>
                                        </p:tgtEl>
                                        <p:attrNameLst>
                                          <p:attrName>ppt_x</p:attrName>
                                        </p:attrNameLst>
                                      </p:cBhvr>
                                      <p:tavLst>
                                        <p:tav tm="0">
                                          <p:val>
                                            <p:strVal val="#ppt_x"/>
                                          </p:val>
                                        </p:tav>
                                        <p:tav tm="100000">
                                          <p:val>
                                            <p:strVal val="#ppt_x"/>
                                          </p:val>
                                        </p:tav>
                                      </p:tavLst>
                                    </p:anim>
                                    <p:anim calcmode="lin" valueType="num">
                                      <p:cBhvr>
                                        <p:cTn id="118" dur="500" fill="hold"/>
                                        <p:tgtEl>
                                          <p:spTgt spid="122"/>
                                        </p:tgtEl>
                                        <p:attrNameLst>
                                          <p:attrName>ppt_y</p:attrName>
                                        </p:attrNameLst>
                                      </p:cBhvr>
                                      <p:tavLst>
                                        <p:tav tm="0">
                                          <p:val>
                                            <p:strVal val="#ppt_y-#ppt_h/2"/>
                                          </p:val>
                                        </p:tav>
                                        <p:tav tm="100000">
                                          <p:val>
                                            <p:strVal val="#ppt_y"/>
                                          </p:val>
                                        </p:tav>
                                      </p:tavLst>
                                    </p:anim>
                                    <p:anim calcmode="lin" valueType="num">
                                      <p:cBhvr>
                                        <p:cTn id="119" dur="500" fill="hold"/>
                                        <p:tgtEl>
                                          <p:spTgt spid="122"/>
                                        </p:tgtEl>
                                        <p:attrNameLst>
                                          <p:attrName>ppt_w</p:attrName>
                                        </p:attrNameLst>
                                      </p:cBhvr>
                                      <p:tavLst>
                                        <p:tav tm="0">
                                          <p:val>
                                            <p:strVal val="#ppt_w"/>
                                          </p:val>
                                        </p:tav>
                                        <p:tav tm="100000">
                                          <p:val>
                                            <p:strVal val="#ppt_w"/>
                                          </p:val>
                                        </p:tav>
                                      </p:tavLst>
                                    </p:anim>
                                    <p:anim calcmode="lin" valueType="num">
                                      <p:cBhvr>
                                        <p:cTn id="120" dur="500" fill="hold"/>
                                        <p:tgtEl>
                                          <p:spTgt spid="122"/>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4" fill="hold" grpId="0" nodeType="clickEffect">
                                  <p:stCondLst>
                                    <p:cond delay="0"/>
                                  </p:stCondLst>
                                  <p:childTnLst>
                                    <p:set>
                                      <p:cBhvr>
                                        <p:cTn id="124" dur="1" fill="hold">
                                          <p:stCondLst>
                                            <p:cond delay="0"/>
                                          </p:stCondLst>
                                        </p:cTn>
                                        <p:tgtEl>
                                          <p:spTgt spid="126"/>
                                        </p:tgtEl>
                                        <p:attrNameLst>
                                          <p:attrName>style.visibility</p:attrName>
                                        </p:attrNameLst>
                                      </p:cBhvr>
                                      <p:to>
                                        <p:strVal val="visible"/>
                                      </p:to>
                                    </p:set>
                                    <p:anim calcmode="lin" valueType="num">
                                      <p:cBhvr>
                                        <p:cTn id="125" dur="500" fill="hold"/>
                                        <p:tgtEl>
                                          <p:spTgt spid="126"/>
                                        </p:tgtEl>
                                        <p:attrNameLst>
                                          <p:attrName>ppt_x</p:attrName>
                                        </p:attrNameLst>
                                      </p:cBhvr>
                                      <p:tavLst>
                                        <p:tav tm="0">
                                          <p:val>
                                            <p:strVal val="#ppt_x"/>
                                          </p:val>
                                        </p:tav>
                                        <p:tav tm="100000">
                                          <p:val>
                                            <p:strVal val="#ppt_x"/>
                                          </p:val>
                                        </p:tav>
                                      </p:tavLst>
                                    </p:anim>
                                    <p:anim calcmode="lin" valueType="num">
                                      <p:cBhvr>
                                        <p:cTn id="126" dur="500" fill="hold"/>
                                        <p:tgtEl>
                                          <p:spTgt spid="126"/>
                                        </p:tgtEl>
                                        <p:attrNameLst>
                                          <p:attrName>ppt_y</p:attrName>
                                        </p:attrNameLst>
                                      </p:cBhvr>
                                      <p:tavLst>
                                        <p:tav tm="0">
                                          <p:val>
                                            <p:strVal val="#ppt_y+#ppt_h/2"/>
                                          </p:val>
                                        </p:tav>
                                        <p:tav tm="100000">
                                          <p:val>
                                            <p:strVal val="#ppt_y"/>
                                          </p:val>
                                        </p:tav>
                                      </p:tavLst>
                                    </p:anim>
                                    <p:anim calcmode="lin" valueType="num">
                                      <p:cBhvr>
                                        <p:cTn id="127" dur="500" fill="hold"/>
                                        <p:tgtEl>
                                          <p:spTgt spid="126"/>
                                        </p:tgtEl>
                                        <p:attrNameLst>
                                          <p:attrName>ppt_w</p:attrName>
                                        </p:attrNameLst>
                                      </p:cBhvr>
                                      <p:tavLst>
                                        <p:tav tm="0">
                                          <p:val>
                                            <p:strVal val="#ppt_w"/>
                                          </p:val>
                                        </p:tav>
                                        <p:tav tm="100000">
                                          <p:val>
                                            <p:strVal val="#ppt_w"/>
                                          </p:val>
                                        </p:tav>
                                      </p:tavLst>
                                    </p:anim>
                                    <p:anim calcmode="lin" valueType="num">
                                      <p:cBhvr>
                                        <p:cTn id="128" dur="500" fill="hold"/>
                                        <p:tgtEl>
                                          <p:spTgt spid="126"/>
                                        </p:tgtEl>
                                        <p:attrNameLst>
                                          <p:attrName>ppt_h</p:attrName>
                                        </p:attrNameLst>
                                      </p:cBhvr>
                                      <p:tavLst>
                                        <p:tav tm="0">
                                          <p:val>
                                            <p:fltVal val="0"/>
                                          </p:val>
                                        </p:tav>
                                        <p:tav tm="100000">
                                          <p:val>
                                            <p:strVal val="#ppt_h"/>
                                          </p:val>
                                        </p:tav>
                                      </p:tavLst>
                                    </p:anim>
                                  </p:childTnLst>
                                </p:cTn>
                              </p:par>
                              <p:par>
                                <p:cTn id="129" presetID="17" presetClass="entr" presetSubtype="4" fill="hold" nodeType="withEffect">
                                  <p:stCondLst>
                                    <p:cond delay="0"/>
                                  </p:stCondLst>
                                  <p:childTnLst>
                                    <p:set>
                                      <p:cBhvr>
                                        <p:cTn id="130" dur="1" fill="hold">
                                          <p:stCondLst>
                                            <p:cond delay="0"/>
                                          </p:stCondLst>
                                        </p:cTn>
                                        <p:tgtEl>
                                          <p:spTgt spid="104"/>
                                        </p:tgtEl>
                                        <p:attrNameLst>
                                          <p:attrName>style.visibility</p:attrName>
                                        </p:attrNameLst>
                                      </p:cBhvr>
                                      <p:to>
                                        <p:strVal val="visible"/>
                                      </p:to>
                                    </p:set>
                                    <p:anim calcmode="lin" valueType="num">
                                      <p:cBhvr>
                                        <p:cTn id="131" dur="500" fill="hold"/>
                                        <p:tgtEl>
                                          <p:spTgt spid="104"/>
                                        </p:tgtEl>
                                        <p:attrNameLst>
                                          <p:attrName>ppt_x</p:attrName>
                                        </p:attrNameLst>
                                      </p:cBhvr>
                                      <p:tavLst>
                                        <p:tav tm="0">
                                          <p:val>
                                            <p:strVal val="#ppt_x"/>
                                          </p:val>
                                        </p:tav>
                                        <p:tav tm="100000">
                                          <p:val>
                                            <p:strVal val="#ppt_x"/>
                                          </p:val>
                                        </p:tav>
                                      </p:tavLst>
                                    </p:anim>
                                    <p:anim calcmode="lin" valueType="num">
                                      <p:cBhvr>
                                        <p:cTn id="132" dur="500" fill="hold"/>
                                        <p:tgtEl>
                                          <p:spTgt spid="104"/>
                                        </p:tgtEl>
                                        <p:attrNameLst>
                                          <p:attrName>ppt_y</p:attrName>
                                        </p:attrNameLst>
                                      </p:cBhvr>
                                      <p:tavLst>
                                        <p:tav tm="0">
                                          <p:val>
                                            <p:strVal val="#ppt_y+#ppt_h/2"/>
                                          </p:val>
                                        </p:tav>
                                        <p:tav tm="100000">
                                          <p:val>
                                            <p:strVal val="#ppt_y"/>
                                          </p:val>
                                        </p:tav>
                                      </p:tavLst>
                                    </p:anim>
                                    <p:anim calcmode="lin" valueType="num">
                                      <p:cBhvr>
                                        <p:cTn id="133" dur="500" fill="hold"/>
                                        <p:tgtEl>
                                          <p:spTgt spid="104"/>
                                        </p:tgtEl>
                                        <p:attrNameLst>
                                          <p:attrName>ppt_w</p:attrName>
                                        </p:attrNameLst>
                                      </p:cBhvr>
                                      <p:tavLst>
                                        <p:tav tm="0">
                                          <p:val>
                                            <p:strVal val="#ppt_w"/>
                                          </p:val>
                                        </p:tav>
                                        <p:tav tm="100000">
                                          <p:val>
                                            <p:strVal val="#ppt_w"/>
                                          </p:val>
                                        </p:tav>
                                      </p:tavLst>
                                    </p:anim>
                                    <p:anim calcmode="lin" valueType="num">
                                      <p:cBhvr>
                                        <p:cTn id="134"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4" fill="hold" nodeType="clickEffect">
                                  <p:stCondLst>
                                    <p:cond delay="0"/>
                                  </p:stCondLst>
                                  <p:childTnLst>
                                    <p:set>
                                      <p:cBhvr>
                                        <p:cTn id="138" dur="1" fill="hold">
                                          <p:stCondLst>
                                            <p:cond delay="0"/>
                                          </p:stCondLst>
                                        </p:cTn>
                                        <p:tgtEl>
                                          <p:spTgt spid="110"/>
                                        </p:tgtEl>
                                        <p:attrNameLst>
                                          <p:attrName>style.visibility</p:attrName>
                                        </p:attrNameLst>
                                      </p:cBhvr>
                                      <p:to>
                                        <p:strVal val="visible"/>
                                      </p:to>
                                    </p:set>
                                    <p:anim calcmode="lin" valueType="num">
                                      <p:cBhvr>
                                        <p:cTn id="139" dur="500" fill="hold"/>
                                        <p:tgtEl>
                                          <p:spTgt spid="110"/>
                                        </p:tgtEl>
                                        <p:attrNameLst>
                                          <p:attrName>ppt_x</p:attrName>
                                        </p:attrNameLst>
                                      </p:cBhvr>
                                      <p:tavLst>
                                        <p:tav tm="0">
                                          <p:val>
                                            <p:strVal val="#ppt_x"/>
                                          </p:val>
                                        </p:tav>
                                        <p:tav tm="100000">
                                          <p:val>
                                            <p:strVal val="#ppt_x"/>
                                          </p:val>
                                        </p:tav>
                                      </p:tavLst>
                                    </p:anim>
                                    <p:anim calcmode="lin" valueType="num">
                                      <p:cBhvr>
                                        <p:cTn id="140" dur="500" fill="hold"/>
                                        <p:tgtEl>
                                          <p:spTgt spid="110"/>
                                        </p:tgtEl>
                                        <p:attrNameLst>
                                          <p:attrName>ppt_y</p:attrName>
                                        </p:attrNameLst>
                                      </p:cBhvr>
                                      <p:tavLst>
                                        <p:tav tm="0">
                                          <p:val>
                                            <p:strVal val="#ppt_y+#ppt_h/2"/>
                                          </p:val>
                                        </p:tav>
                                        <p:tav tm="100000">
                                          <p:val>
                                            <p:strVal val="#ppt_y"/>
                                          </p:val>
                                        </p:tav>
                                      </p:tavLst>
                                    </p:anim>
                                    <p:anim calcmode="lin" valueType="num">
                                      <p:cBhvr>
                                        <p:cTn id="141" dur="500" fill="hold"/>
                                        <p:tgtEl>
                                          <p:spTgt spid="110"/>
                                        </p:tgtEl>
                                        <p:attrNameLst>
                                          <p:attrName>ppt_w</p:attrName>
                                        </p:attrNameLst>
                                      </p:cBhvr>
                                      <p:tavLst>
                                        <p:tav tm="0">
                                          <p:val>
                                            <p:strVal val="#ppt_w"/>
                                          </p:val>
                                        </p:tav>
                                        <p:tav tm="100000">
                                          <p:val>
                                            <p:strVal val="#ppt_w"/>
                                          </p:val>
                                        </p:tav>
                                      </p:tavLst>
                                    </p:anim>
                                    <p:anim calcmode="lin" valueType="num">
                                      <p:cBhvr>
                                        <p:cTn id="142" dur="500" fill="hold"/>
                                        <p:tgtEl>
                                          <p:spTgt spid="110"/>
                                        </p:tgtEl>
                                        <p:attrNameLst>
                                          <p:attrName>ppt_h</p:attrName>
                                        </p:attrNameLst>
                                      </p:cBhvr>
                                      <p:tavLst>
                                        <p:tav tm="0">
                                          <p:val>
                                            <p:fltVal val="0"/>
                                          </p:val>
                                        </p:tav>
                                        <p:tav tm="100000">
                                          <p:val>
                                            <p:strVal val="#ppt_h"/>
                                          </p:val>
                                        </p:tav>
                                      </p:tavLst>
                                    </p:anim>
                                  </p:childTnLst>
                                </p:cTn>
                              </p:par>
                              <p:par>
                                <p:cTn id="143" presetID="17" presetClass="entr" presetSubtype="4" fill="hold" grpId="0" nodeType="withEffect">
                                  <p:stCondLst>
                                    <p:cond delay="0"/>
                                  </p:stCondLst>
                                  <p:childTnLst>
                                    <p:set>
                                      <p:cBhvr>
                                        <p:cTn id="144" dur="1" fill="hold">
                                          <p:stCondLst>
                                            <p:cond delay="0"/>
                                          </p:stCondLst>
                                        </p:cTn>
                                        <p:tgtEl>
                                          <p:spTgt spid="127"/>
                                        </p:tgtEl>
                                        <p:attrNameLst>
                                          <p:attrName>style.visibility</p:attrName>
                                        </p:attrNameLst>
                                      </p:cBhvr>
                                      <p:to>
                                        <p:strVal val="visible"/>
                                      </p:to>
                                    </p:set>
                                    <p:anim calcmode="lin" valueType="num">
                                      <p:cBhvr>
                                        <p:cTn id="145" dur="500" fill="hold"/>
                                        <p:tgtEl>
                                          <p:spTgt spid="127"/>
                                        </p:tgtEl>
                                        <p:attrNameLst>
                                          <p:attrName>ppt_x</p:attrName>
                                        </p:attrNameLst>
                                      </p:cBhvr>
                                      <p:tavLst>
                                        <p:tav tm="0">
                                          <p:val>
                                            <p:strVal val="#ppt_x"/>
                                          </p:val>
                                        </p:tav>
                                        <p:tav tm="100000">
                                          <p:val>
                                            <p:strVal val="#ppt_x"/>
                                          </p:val>
                                        </p:tav>
                                      </p:tavLst>
                                    </p:anim>
                                    <p:anim calcmode="lin" valueType="num">
                                      <p:cBhvr>
                                        <p:cTn id="146" dur="500" fill="hold"/>
                                        <p:tgtEl>
                                          <p:spTgt spid="127"/>
                                        </p:tgtEl>
                                        <p:attrNameLst>
                                          <p:attrName>ppt_y</p:attrName>
                                        </p:attrNameLst>
                                      </p:cBhvr>
                                      <p:tavLst>
                                        <p:tav tm="0">
                                          <p:val>
                                            <p:strVal val="#ppt_y+#ppt_h/2"/>
                                          </p:val>
                                        </p:tav>
                                        <p:tav tm="100000">
                                          <p:val>
                                            <p:strVal val="#ppt_y"/>
                                          </p:val>
                                        </p:tav>
                                      </p:tavLst>
                                    </p:anim>
                                    <p:anim calcmode="lin" valueType="num">
                                      <p:cBhvr>
                                        <p:cTn id="147" dur="500" fill="hold"/>
                                        <p:tgtEl>
                                          <p:spTgt spid="127"/>
                                        </p:tgtEl>
                                        <p:attrNameLst>
                                          <p:attrName>ppt_w</p:attrName>
                                        </p:attrNameLst>
                                      </p:cBhvr>
                                      <p:tavLst>
                                        <p:tav tm="0">
                                          <p:val>
                                            <p:strVal val="#ppt_w"/>
                                          </p:val>
                                        </p:tav>
                                        <p:tav tm="100000">
                                          <p:val>
                                            <p:strVal val="#ppt_w"/>
                                          </p:val>
                                        </p:tav>
                                      </p:tavLst>
                                    </p:anim>
                                    <p:anim calcmode="lin" valueType="num">
                                      <p:cBhvr>
                                        <p:cTn id="148" dur="500" fill="hold"/>
                                        <p:tgtEl>
                                          <p:spTgt spid="1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8" grpId="0"/>
      <p:bldP spid="79" grpId="0"/>
      <p:bldP spid="87" grpId="0" animBg="1"/>
      <p:bldP spid="94" grpId="1"/>
      <p:bldP spid="96" grpId="0" animBg="1"/>
      <p:bldP spid="107" grpId="0" animBg="1"/>
      <p:bldP spid="118" grpId="0"/>
      <p:bldP spid="122" grpId="0"/>
      <p:bldP spid="123" grpId="0"/>
      <p:bldP spid="124" grpId="0"/>
      <p:bldP spid="125" grpId="0"/>
      <p:bldP spid="126" grpId="0"/>
      <p:bldP spid="1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EventCallback</a:t>
            </a:r>
            <a:endParaRPr lang="en-US" dirty="0"/>
          </a:p>
        </p:txBody>
      </p:sp>
      <p:sp>
        <p:nvSpPr>
          <p:cNvPr id="10" name="Content Placeholder 9"/>
          <p:cNvSpPr>
            <a:spLocks noGrp="1"/>
          </p:cNvSpPr>
          <p:nvPr>
            <p:ph idx="1"/>
          </p:nvPr>
        </p:nvSpPr>
        <p:spPr/>
        <p:txBody>
          <a:bodyPr/>
          <a:lstStyle/>
          <a:p>
            <a:r>
              <a:rPr lang="en-US" dirty="0" err="1" smtClean="0"/>
              <a:t>Databus</a:t>
            </a:r>
            <a:r>
              <a:rPr lang="en-US" dirty="0" smtClean="0"/>
              <a:t> notifies for new events using your </a:t>
            </a:r>
            <a:r>
              <a:rPr lang="en-US" dirty="0" err="1" smtClean="0"/>
              <a:t>EventCallback</a:t>
            </a:r>
            <a:endParaRPr lang="en-US" dirty="0" smtClean="0"/>
          </a:p>
          <a:p>
            <a:r>
              <a:rPr lang="en-US" dirty="0" smtClean="0"/>
              <a:t>Data change event into app space (</a:t>
            </a:r>
            <a:r>
              <a:rPr lang="en-US" dirty="0" err="1" smtClean="0"/>
              <a:t>vs</a:t>
            </a:r>
            <a:r>
              <a:rPr lang="en-US" dirty="0" smtClean="0"/>
              <a:t> database-specific replication technologies which are DB-to-DB only) : use it as we wish</a:t>
            </a:r>
          </a:p>
          <a:p>
            <a:r>
              <a:rPr lang="en-US" dirty="0" smtClean="0"/>
              <a:t>Use cases include:</a:t>
            </a:r>
          </a:p>
          <a:p>
            <a:pPr lvl="1"/>
            <a:r>
              <a:rPr lang="en-US" dirty="0" smtClean="0"/>
              <a:t>Homogeneous replication (Oracle ==&gt; Oracle)</a:t>
            </a:r>
          </a:p>
          <a:p>
            <a:pPr lvl="1"/>
            <a:r>
              <a:rPr lang="en-US" dirty="0" err="1" smtClean="0"/>
              <a:t>Hetereogeneous</a:t>
            </a:r>
            <a:r>
              <a:rPr lang="en-US" dirty="0" smtClean="0"/>
              <a:t> replication (Oracle ==&gt; </a:t>
            </a:r>
            <a:r>
              <a:rPr lang="en-US" dirty="0" err="1" smtClean="0"/>
              <a:t>MySQL</a:t>
            </a:r>
            <a:r>
              <a:rPr lang="en-US" dirty="0" smtClean="0"/>
              <a:t> or </a:t>
            </a:r>
            <a:r>
              <a:rPr lang="en-US" dirty="0" err="1" smtClean="0"/>
              <a:t>Voldemort</a:t>
            </a:r>
            <a:r>
              <a:rPr lang="en-US" dirty="0" smtClean="0"/>
              <a:t> or ...)</a:t>
            </a:r>
          </a:p>
          <a:p>
            <a:pPr lvl="1"/>
            <a:r>
              <a:rPr lang="en-US" dirty="0" err="1" smtClean="0"/>
              <a:t>Lucene</a:t>
            </a:r>
            <a:r>
              <a:rPr lang="en-US" dirty="0" smtClean="0"/>
              <a:t>-based search indexes (People Search, Job Search, etc)</a:t>
            </a:r>
          </a:p>
          <a:p>
            <a:pPr lvl="1"/>
            <a:r>
              <a:rPr lang="en-US" dirty="0" smtClean="0"/>
              <a:t>Custom indexes and caches (Connection Graph, Email Lookup Service, etc)</a:t>
            </a:r>
          </a:p>
          <a:p>
            <a:endParaRPr lang="en-US"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EventCallback</a:t>
            </a:r>
            <a:r>
              <a:rPr lang="en-US" dirty="0" smtClean="0"/>
              <a:t> API</a:t>
            </a:r>
            <a:endParaRPr lang="en-US" dirty="0"/>
          </a:p>
        </p:txBody>
      </p:sp>
      <p:sp>
        <p:nvSpPr>
          <p:cNvPr id="3" name="Content Placeholder 2"/>
          <p:cNvSpPr>
            <a:spLocks noGrp="1"/>
          </p:cNvSpPr>
          <p:nvPr>
            <p:ph idx="1"/>
          </p:nvPr>
        </p:nvSpPr>
        <p:spPr/>
        <p:txBody>
          <a:bodyPr/>
          <a:lstStyle/>
          <a:p>
            <a:pPr>
              <a:spcAft>
                <a:spcPts val="600"/>
              </a:spcAft>
              <a:buNone/>
            </a:pPr>
            <a:r>
              <a:rPr lang="en-US" sz="1600" dirty="0" err="1" smtClean="0">
                <a:latin typeface="Monaco"/>
                <a:cs typeface="Monaco"/>
              </a:rPr>
              <a:t>startEvents(long</a:t>
            </a:r>
            <a:r>
              <a:rPr lang="en-US" sz="1600" dirty="0" smtClean="0">
                <a:latin typeface="Monaco"/>
                <a:cs typeface="Monaco"/>
              </a:rPr>
              <a:t> </a:t>
            </a:r>
            <a:r>
              <a:rPr lang="en-US" sz="1600" dirty="0" err="1" smtClean="0">
                <a:latin typeface="Monaco"/>
                <a:cs typeface="Monaco"/>
              </a:rPr>
              <a:t>beginningOfPeriod</a:t>
            </a:r>
            <a:r>
              <a:rPr lang="en-US" sz="1600" dirty="0" smtClean="0">
                <a:latin typeface="Monaco"/>
                <a:cs typeface="Monaco"/>
              </a:rPr>
              <a:t>)</a:t>
            </a:r>
          </a:p>
          <a:p>
            <a:pPr>
              <a:spcAft>
                <a:spcPts val="600"/>
              </a:spcAft>
              <a:buNone/>
            </a:pPr>
            <a:r>
              <a:rPr lang="en-US" sz="1600" dirty="0" smtClean="0">
                <a:latin typeface="Monaco"/>
                <a:cs typeface="Monaco"/>
              </a:rPr>
              <a:t>    </a:t>
            </a:r>
            <a:r>
              <a:rPr lang="en-US" sz="1600" dirty="0" err="1" smtClean="0">
                <a:latin typeface="Monaco"/>
                <a:cs typeface="Monaco"/>
              </a:rPr>
              <a:t>startEvents(Source</a:t>
            </a:r>
            <a:r>
              <a:rPr lang="en-US" sz="1600" dirty="0" smtClean="0">
                <a:latin typeface="Monaco"/>
                <a:cs typeface="Monaco"/>
              </a:rPr>
              <a:t> source)</a:t>
            </a:r>
          </a:p>
          <a:p>
            <a:pPr>
              <a:spcAft>
                <a:spcPts val="600"/>
              </a:spcAft>
              <a:buNone/>
            </a:pPr>
            <a:r>
              <a:rPr lang="en-US" sz="1600" dirty="0" smtClean="0">
                <a:latin typeface="Monaco"/>
                <a:cs typeface="Monaco"/>
              </a:rPr>
              <a:t>       </a:t>
            </a:r>
            <a:r>
              <a:rPr lang="en-US" sz="1600" dirty="0" err="1" smtClean="0">
                <a:latin typeface="Monaco"/>
                <a:cs typeface="Monaco"/>
              </a:rPr>
              <a:t>onEvent(Event</a:t>
            </a:r>
            <a:r>
              <a:rPr lang="en-US" sz="1600" dirty="0" smtClean="0">
                <a:latin typeface="Monaco"/>
                <a:cs typeface="Monaco"/>
              </a:rPr>
              <a:t>&lt;K, V&gt; event)</a:t>
            </a:r>
          </a:p>
          <a:p>
            <a:pPr>
              <a:spcAft>
                <a:spcPts val="600"/>
              </a:spcAft>
              <a:buNone/>
            </a:pPr>
            <a:r>
              <a:rPr lang="en-US" sz="1600" dirty="0" smtClean="0">
                <a:latin typeface="Monaco"/>
                <a:cs typeface="Monaco"/>
              </a:rPr>
              <a:t>    </a:t>
            </a:r>
            <a:r>
              <a:rPr lang="en-US" sz="1600" dirty="0" err="1" smtClean="0">
                <a:latin typeface="Monaco"/>
                <a:cs typeface="Monaco"/>
              </a:rPr>
              <a:t>endEvents(Source</a:t>
            </a:r>
            <a:r>
              <a:rPr lang="en-US" sz="1600" dirty="0" smtClean="0">
                <a:latin typeface="Monaco"/>
                <a:cs typeface="Monaco"/>
              </a:rPr>
              <a:t> source)</a:t>
            </a:r>
          </a:p>
          <a:p>
            <a:pPr>
              <a:spcAft>
                <a:spcPts val="600"/>
              </a:spcAft>
              <a:buNone/>
            </a:pPr>
            <a:r>
              <a:rPr lang="en-US" sz="1600" dirty="0" err="1" smtClean="0">
                <a:latin typeface="Monaco"/>
                <a:cs typeface="Monaco"/>
              </a:rPr>
              <a:t>endEvents(EventsSummary</a:t>
            </a:r>
            <a:r>
              <a:rPr lang="en-US" sz="1600" dirty="0" smtClean="0">
                <a:latin typeface="Monaco"/>
                <a:cs typeface="Monaco"/>
              </a:rPr>
              <a:t> summary)</a:t>
            </a:r>
            <a:endParaRPr lang="en-US" sz="1600" dirty="0" smtClean="0"/>
          </a:p>
          <a:p>
            <a:pPr>
              <a:spcAft>
                <a:spcPts val="600"/>
              </a:spcAft>
            </a:pPr>
            <a:r>
              <a:rPr lang="en-US" dirty="0" smtClean="0"/>
              <a:t>Outermost begin/</a:t>
            </a:r>
            <a:r>
              <a:rPr lang="en-US" dirty="0" err="1" smtClean="0"/>
              <a:t>endEvents</a:t>
            </a:r>
            <a:r>
              <a:rPr lang="en-US" dirty="0" smtClean="0"/>
              <a:t>: an "event period”/"event cycle”</a:t>
            </a:r>
          </a:p>
          <a:p>
            <a:pPr lvl="1">
              <a:spcAft>
                <a:spcPts val="600"/>
              </a:spcAft>
            </a:pPr>
            <a:r>
              <a:rPr lang="en-US" sz="2000" dirty="0" smtClean="0"/>
              <a:t>Only events that were committed after the previous event period</a:t>
            </a:r>
          </a:p>
          <a:p>
            <a:pPr lvl="1">
              <a:spcAft>
                <a:spcPts val="600"/>
              </a:spcAft>
            </a:pPr>
            <a:r>
              <a:rPr lang="en-US" sz="2000" dirty="0" smtClean="0"/>
              <a:t>No guarantee of any ordering within an event period</a:t>
            </a:r>
          </a:p>
          <a:p>
            <a:pPr lvl="1">
              <a:spcAft>
                <a:spcPts val="600"/>
              </a:spcAft>
            </a:pPr>
            <a:r>
              <a:rPr lang="en-US" sz="2000" dirty="0" smtClean="0"/>
              <a:t>Only the most recent data for a row</a:t>
            </a:r>
          </a:p>
          <a:p>
            <a:pPr>
              <a:spcAft>
                <a:spcPts val="600"/>
              </a:spcAft>
            </a:pPr>
            <a:r>
              <a:rPr lang="en-US" dirty="0" smtClean="0"/>
              <a:t>Sources are notified in predetermined order: </a:t>
            </a:r>
            <a:r>
              <a:rPr lang="en-US" dirty="0" err="1" smtClean="0"/>
              <a:t>e.g</a:t>
            </a:r>
            <a:r>
              <a:rPr lang="en-US" dirty="0" smtClean="0"/>
              <a:t>, </a:t>
            </a:r>
            <a:r>
              <a:rPr lang="en-US" dirty="0" err="1" smtClean="0"/>
              <a:t>member_account</a:t>
            </a:r>
            <a:r>
              <a:rPr lang="en-US" dirty="0" smtClean="0"/>
              <a:t> before </a:t>
            </a:r>
            <a:r>
              <a:rPr lang="en-US" dirty="0" err="1" smtClean="0"/>
              <a:t>member_profile</a:t>
            </a:r>
            <a:endParaRPr lang="en-US"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Databus</a:t>
            </a:r>
            <a:endParaRPr lang="en-US" dirty="0"/>
          </a:p>
        </p:txBody>
      </p:sp>
      <p:sp>
        <p:nvSpPr>
          <p:cNvPr id="3" name="Content Placeholder 2"/>
          <p:cNvSpPr>
            <a:spLocks noGrp="1"/>
          </p:cNvSpPr>
          <p:nvPr>
            <p:ph idx="1"/>
          </p:nvPr>
        </p:nvSpPr>
        <p:spPr/>
        <p:txBody>
          <a:bodyPr>
            <a:normAutofit lnSpcReduction="10000"/>
          </a:bodyPr>
          <a:lstStyle/>
          <a:p>
            <a:r>
              <a:rPr lang="en-US" dirty="0" smtClean="0"/>
              <a:t>Wiki: </a:t>
            </a:r>
            <a:r>
              <a:rPr lang="en-US" dirty="0" err="1" smtClean="0"/>
              <a:t>Databus</a:t>
            </a:r>
            <a:endParaRPr lang="en-US" dirty="0" smtClean="0"/>
          </a:p>
          <a:p>
            <a:r>
              <a:rPr lang="en-US" dirty="0" smtClean="0"/>
              <a:t>Hard deletes not supported; use active=[‘Y’,’N’] column in base table</a:t>
            </a:r>
          </a:p>
          <a:p>
            <a:r>
              <a:rPr lang="en-US" dirty="0" smtClean="0"/>
              <a:t>Make consumer event-processing idempotent</a:t>
            </a:r>
          </a:p>
          <a:p>
            <a:pPr lvl="1"/>
            <a:r>
              <a:rPr lang="en-US" dirty="0" smtClean="0"/>
              <a:t>Events are guaranteed to be seen at-least-once, not exactly-once</a:t>
            </a:r>
          </a:p>
          <a:p>
            <a:r>
              <a:rPr lang="en-US" dirty="0" smtClean="0"/>
              <a:t>SCN management – persist conservatively for safety</a:t>
            </a:r>
          </a:p>
          <a:p>
            <a:pPr lvl="1"/>
            <a:r>
              <a:rPr lang="en-US" dirty="0" smtClean="0"/>
              <a:t>Example: replica db: update data; update SCN; commit</a:t>
            </a:r>
          </a:p>
          <a:p>
            <a:pPr lvl="1"/>
            <a:r>
              <a:rPr lang="en-US" dirty="0" smtClean="0"/>
              <a:t>Example: in-memory custom index: persist to flat file at shutdown and every N updates and/or seconds</a:t>
            </a:r>
          </a:p>
          <a:p>
            <a:pPr lvl="1"/>
            <a:r>
              <a:rPr lang="en-US" dirty="0" smtClean="0"/>
              <a:t>It’s OK for saved SCN to be a bit behind - but </a:t>
            </a:r>
            <a:r>
              <a:rPr lang="en-US" b="1" dirty="0" smtClean="0"/>
              <a:t>never</a:t>
            </a:r>
            <a:r>
              <a:rPr lang="en-US" dirty="0" smtClean="0"/>
              <a:t> ahead!</a:t>
            </a:r>
          </a:p>
          <a:p>
            <a:pPr lvl="1"/>
            <a:endParaRPr lang="en-US" dirty="0" smtClean="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29</a:t>
            </a:fld>
            <a:endParaRPr lang="en-US"/>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457200" y="1586243"/>
            <a:ext cx="8229600" cy="4525963"/>
          </a:xfrm>
        </p:spPr>
        <p:txBody>
          <a:bodyPr>
            <a:normAutofit/>
          </a:bodyPr>
          <a:lstStyle/>
          <a:p>
            <a:r>
              <a:rPr lang="en-US" dirty="0" smtClean="0"/>
              <a:t>Data Services (DS) and Data Access</a:t>
            </a:r>
          </a:p>
          <a:p>
            <a:r>
              <a:rPr lang="en-US" dirty="0" smtClean="0"/>
              <a:t>Data Service Context (DSC)</a:t>
            </a:r>
          </a:p>
          <a:p>
            <a:r>
              <a:rPr lang="en-US" dirty="0" smtClean="0"/>
              <a:t>Caching</a:t>
            </a:r>
          </a:p>
          <a:p>
            <a:r>
              <a:rPr lang="en-US" dirty="0" smtClean="0"/>
              <a:t>Media Backend Service</a:t>
            </a:r>
          </a:p>
          <a:p>
            <a:r>
              <a:rPr lang="en-US" dirty="0" err="1" smtClean="0"/>
              <a:t>Databus</a:t>
            </a:r>
            <a:endParaRPr lang="en-US" dirty="0" smtClean="0"/>
          </a:p>
          <a:p>
            <a:endParaRPr lang="en-US" dirty="0" smtClean="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3</a:t>
            </a:fld>
            <a:endParaRPr lang="en-US"/>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for Improvement in </a:t>
            </a:r>
            <a:r>
              <a:rPr lang="en-US" dirty="0" err="1" smtClean="0"/>
              <a:t>Databus</a:t>
            </a:r>
            <a:endParaRPr lang="en-US" dirty="0"/>
          </a:p>
        </p:txBody>
      </p:sp>
      <p:sp>
        <p:nvSpPr>
          <p:cNvPr id="3" name="Content Placeholder 2"/>
          <p:cNvSpPr>
            <a:spLocks noGrp="1"/>
          </p:cNvSpPr>
          <p:nvPr>
            <p:ph idx="1"/>
          </p:nvPr>
        </p:nvSpPr>
        <p:spPr/>
        <p:txBody>
          <a:bodyPr/>
          <a:lstStyle/>
          <a:p>
            <a:r>
              <a:rPr lang="en-US" dirty="0" smtClean="0"/>
              <a:t>Data transport: serialization and versioning</a:t>
            </a:r>
          </a:p>
          <a:p>
            <a:pPr lvl="1"/>
            <a:r>
              <a:rPr lang="en-US" sz="1800" dirty="0" smtClean="0"/>
              <a:t>Custom serialization impacts operability and extensibility</a:t>
            </a:r>
          </a:p>
          <a:p>
            <a:r>
              <a:rPr lang="en-US" dirty="0" smtClean="0"/>
              <a:t>Manual Bootstrapping and </a:t>
            </a:r>
            <a:r>
              <a:rPr lang="en-US" dirty="0" err="1" smtClean="0"/>
              <a:t>Catchup</a:t>
            </a:r>
            <a:endParaRPr lang="en-US" dirty="0" smtClean="0"/>
          </a:p>
          <a:p>
            <a:pPr lvl="1"/>
            <a:r>
              <a:rPr lang="en-US" sz="1800" dirty="0" smtClean="0"/>
              <a:t>Frequent occurrence in staging and prod</a:t>
            </a:r>
          </a:p>
          <a:p>
            <a:pPr lvl="1"/>
            <a:r>
              <a:rPr lang="en-US" sz="1800" dirty="0" smtClean="0"/>
              <a:t>Enormous time commitment from Site Ops/DB Ops to babysit and resolve </a:t>
            </a:r>
          </a:p>
          <a:p>
            <a:r>
              <a:rPr lang="en-US" dirty="0" smtClean="0"/>
              <a:t>Developer productivity</a:t>
            </a:r>
          </a:p>
          <a:p>
            <a:pPr lvl="1"/>
            <a:r>
              <a:rPr lang="en-US" sz="1800" dirty="0" smtClean="0"/>
              <a:t>Setting up a new relay and client is tedious and involves lots of non-obvious Spring wiring</a:t>
            </a:r>
          </a:p>
          <a:p>
            <a:r>
              <a:rPr lang="en-US" dirty="0" smtClean="0"/>
              <a:t>Scalability bottleneck</a:t>
            </a:r>
          </a:p>
          <a:p>
            <a:pPr lvl="1"/>
            <a:r>
              <a:rPr lang="en-US" sz="1800" dirty="0" smtClean="0"/>
              <a:t>No standardized multi-threaded consumer support</a:t>
            </a:r>
          </a:p>
          <a:p>
            <a:pPr lvl="1"/>
            <a:r>
              <a:rPr lang="en-US" sz="1800" dirty="0" smtClean="0"/>
              <a:t>No standardized multi-process consumer support</a:t>
            </a:r>
          </a:p>
          <a:p>
            <a:pPr lvl="1"/>
            <a:r>
              <a:rPr lang="en-US" sz="1800" dirty="0" smtClean="0"/>
              <a:t>No standardized source </a:t>
            </a:r>
            <a:r>
              <a:rPr lang="en-US" sz="1800" dirty="0" err="1" smtClean="0"/>
              <a:t>sharding</a:t>
            </a:r>
            <a:r>
              <a:rPr lang="en-US" sz="1800" dirty="0" smtClean="0"/>
              <a:t> support</a:t>
            </a: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r>
              <a:rPr lang="en-US" dirty="0" smtClean="0"/>
              <a:t> 2.0 Features</a:t>
            </a:r>
            <a:endParaRPr lang="en-US" dirty="0"/>
          </a:p>
        </p:txBody>
      </p:sp>
      <p:sp>
        <p:nvSpPr>
          <p:cNvPr id="3" name="Content Placeholder 2"/>
          <p:cNvSpPr>
            <a:spLocks noGrp="1"/>
          </p:cNvSpPr>
          <p:nvPr>
            <p:ph idx="1"/>
          </p:nvPr>
        </p:nvSpPr>
        <p:spPr/>
        <p:txBody>
          <a:bodyPr/>
          <a:lstStyle/>
          <a:p>
            <a:r>
              <a:rPr lang="en-US" dirty="0" smtClean="0"/>
              <a:t>Wiki: </a:t>
            </a:r>
            <a:r>
              <a:rPr lang="en-US" dirty="0" err="1" smtClean="0"/>
              <a:t>Databus</a:t>
            </a:r>
            <a:r>
              <a:rPr lang="en-US" dirty="0" smtClean="0"/>
              <a:t> 2.0</a:t>
            </a:r>
          </a:p>
          <a:p>
            <a:r>
              <a:rPr lang="en-US" dirty="0" smtClean="0"/>
              <a:t>Complete rewrite of </a:t>
            </a:r>
            <a:r>
              <a:rPr lang="en-US" dirty="0" err="1" smtClean="0"/>
              <a:t>Databus</a:t>
            </a:r>
            <a:r>
              <a:rPr lang="en-US" dirty="0" smtClean="0"/>
              <a:t> v1</a:t>
            </a:r>
          </a:p>
          <a:p>
            <a:r>
              <a:rPr lang="en-US" dirty="0" smtClean="0"/>
              <a:t>Versioning and Serialization improvements </a:t>
            </a:r>
          </a:p>
          <a:p>
            <a:pPr lvl="1"/>
            <a:r>
              <a:rPr lang="en-US" dirty="0" smtClean="0"/>
              <a:t>Convergence on schema definition, evolution and serialization with Tracker</a:t>
            </a:r>
          </a:p>
          <a:p>
            <a:r>
              <a:rPr lang="en-US" dirty="0" smtClean="0"/>
              <a:t>Bootstrap DB to support efficient and seamless bootstrap </a:t>
            </a:r>
          </a:p>
          <a:p>
            <a:pPr lvl="1"/>
            <a:r>
              <a:rPr lang="en-US" dirty="0" smtClean="0"/>
              <a:t>Persistent Events Log to support larger event window </a:t>
            </a:r>
          </a:p>
          <a:p>
            <a:r>
              <a:rPr lang="en-US" dirty="0" smtClean="0"/>
              <a:t>Destination </a:t>
            </a:r>
            <a:r>
              <a:rPr lang="en-US" dirty="0" err="1" smtClean="0"/>
              <a:t>sharding</a:t>
            </a:r>
            <a:r>
              <a:rPr lang="en-US" dirty="0" smtClean="0"/>
              <a:t> to support horizontal scaling for consumers</a:t>
            </a:r>
          </a:p>
          <a:p>
            <a:r>
              <a:rPr lang="en-US" dirty="0" smtClean="0"/>
              <a:t>Simplified creation of new </a:t>
            </a:r>
            <a:r>
              <a:rPr lang="en-US" dirty="0" err="1" smtClean="0"/>
              <a:t>Databus</a:t>
            </a:r>
            <a:r>
              <a:rPr lang="en-US" dirty="0" smtClean="0"/>
              <a:t> clients and relays</a:t>
            </a:r>
          </a:p>
          <a:p>
            <a:r>
              <a:rPr lang="en-US" dirty="0" smtClean="0"/>
              <a:t>Enabling source </a:t>
            </a:r>
            <a:r>
              <a:rPr lang="en-US" dirty="0" err="1" smtClean="0"/>
              <a:t>sharding</a:t>
            </a:r>
            <a:r>
              <a:rPr lang="en-US" dirty="0" smtClean="0"/>
              <a:t> for horizontal scaling for producers</a:t>
            </a:r>
          </a:p>
          <a:p>
            <a:endParaRPr lang="en-US" dirty="0"/>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r>
              <a:rPr lang="en-US" dirty="0" smtClean="0"/>
              <a:t> v2 Architecture</a:t>
            </a:r>
            <a:endParaRPr lang="en-US" dirty="0"/>
          </a:p>
        </p:txBody>
      </p:sp>
      <p:pic>
        <p:nvPicPr>
          <p:cNvPr id="1026" name="Picture 2"/>
          <p:cNvPicPr>
            <a:picLocks noChangeAspect="1" noChangeArrowheads="1"/>
          </p:cNvPicPr>
          <p:nvPr/>
        </p:nvPicPr>
        <p:blipFill>
          <a:blip r:embed="rId2"/>
          <a:srcRect l="2475" b="2472"/>
          <a:stretch>
            <a:fillRect/>
          </a:stretch>
        </p:blipFill>
        <p:spPr bwMode="auto">
          <a:xfrm>
            <a:off x="876638" y="1066801"/>
            <a:ext cx="7457400" cy="557747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t>
            </a:r>
            <a:r>
              <a:rPr lang="en-US" dirty="0" err="1" smtClean="0"/>
              <a:t>Databus</a:t>
            </a:r>
            <a:r>
              <a:rPr lang="en-US" dirty="0" smtClean="0"/>
              <a:t> 2.0</a:t>
            </a:r>
            <a:endParaRPr lang="en-US" dirty="0"/>
          </a:p>
        </p:txBody>
      </p:sp>
      <p:sp>
        <p:nvSpPr>
          <p:cNvPr id="3" name="Content Placeholder 2"/>
          <p:cNvSpPr>
            <a:spLocks noGrp="1"/>
          </p:cNvSpPr>
          <p:nvPr>
            <p:ph idx="1"/>
          </p:nvPr>
        </p:nvSpPr>
        <p:spPr/>
        <p:txBody>
          <a:bodyPr/>
          <a:lstStyle/>
          <a:p>
            <a:r>
              <a:rPr lang="en-US" dirty="0" err="1" smtClean="0"/>
              <a:t>Databus</a:t>
            </a:r>
            <a:r>
              <a:rPr lang="en-US" dirty="0" smtClean="0"/>
              <a:t> 2.1+</a:t>
            </a:r>
          </a:p>
          <a:p>
            <a:pPr lvl="1"/>
            <a:r>
              <a:rPr lang="en-US" dirty="0" smtClean="0"/>
              <a:t>Push interface for </a:t>
            </a:r>
            <a:r>
              <a:rPr lang="en-US" dirty="0" err="1" smtClean="0"/>
              <a:t>MySQL</a:t>
            </a:r>
            <a:r>
              <a:rPr lang="en-US" dirty="0" smtClean="0"/>
              <a:t> </a:t>
            </a:r>
            <a:r>
              <a:rPr lang="en-US" dirty="0" err="1" smtClean="0"/>
              <a:t>Databus</a:t>
            </a:r>
            <a:endParaRPr lang="en-US" dirty="0" smtClean="0"/>
          </a:p>
          <a:p>
            <a:pPr lvl="1"/>
            <a:r>
              <a:rPr lang="en-US" dirty="0" err="1" smtClean="0"/>
              <a:t>MySQL</a:t>
            </a:r>
            <a:r>
              <a:rPr lang="en-US" dirty="0" smtClean="0"/>
              <a:t> </a:t>
            </a:r>
            <a:r>
              <a:rPr lang="en-US" dirty="0" err="1" smtClean="0"/>
              <a:t>binlog</a:t>
            </a:r>
            <a:r>
              <a:rPr lang="en-US" dirty="0" smtClean="0"/>
              <a:t> integration</a:t>
            </a:r>
          </a:p>
          <a:p>
            <a:pPr lvl="1"/>
            <a:r>
              <a:rPr lang="en-US" dirty="0" smtClean="0"/>
              <a:t>Improvements to consumer partitioning and load balancing</a:t>
            </a:r>
          </a:p>
          <a:p>
            <a:r>
              <a:rPr lang="en-US" dirty="0" err="1" smtClean="0"/>
              <a:t>Databus</a:t>
            </a:r>
            <a:r>
              <a:rPr lang="en-US" dirty="0" smtClean="0"/>
              <a:t> 3.x</a:t>
            </a:r>
          </a:p>
          <a:p>
            <a:pPr lvl="1"/>
            <a:r>
              <a:rPr lang="en-US" dirty="0" smtClean="0"/>
              <a:t>Source partitioning and rebalancing</a:t>
            </a:r>
          </a:p>
          <a:p>
            <a:pPr lvl="1"/>
            <a:r>
              <a:rPr lang="en-US" dirty="0" smtClean="0"/>
              <a:t>Scalability and performance tuning</a:t>
            </a:r>
          </a:p>
          <a:p>
            <a:pPr lvl="1"/>
            <a:r>
              <a:rPr lang="en-US" dirty="0" smtClean="0"/>
              <a:t>Support for DR Replication</a:t>
            </a:r>
          </a:p>
          <a:p>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457200" y="1586243"/>
            <a:ext cx="8229600" cy="4525963"/>
          </a:xfrm>
        </p:spPr>
        <p:txBody>
          <a:bodyPr>
            <a:normAutofit/>
          </a:bodyPr>
          <a:lstStyle/>
          <a:p>
            <a:r>
              <a:rPr lang="en-US" dirty="0" smtClean="0"/>
              <a:t>Gain an overview of the services supported by the DDS team</a:t>
            </a:r>
          </a:p>
          <a:p>
            <a:r>
              <a:rPr lang="en-US" dirty="0" smtClean="0"/>
              <a:t>Learn the common practices for data access and caching</a:t>
            </a:r>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4</a:t>
            </a:fld>
            <a:endParaRPr lang="en-US"/>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and Data Access</a:t>
            </a:r>
            <a:endParaRPr lang="en-US" dirty="0"/>
          </a:p>
        </p:txBody>
      </p:sp>
      <p:sp>
        <p:nvSpPr>
          <p:cNvPr id="3" name="Content Placeholder 2"/>
          <p:cNvSpPr>
            <a:spLocks noGrp="1"/>
          </p:cNvSpPr>
          <p:nvPr>
            <p:ph idx="1"/>
          </p:nvPr>
        </p:nvSpPr>
        <p:spPr/>
        <p:txBody>
          <a:bodyPr/>
          <a:lstStyle/>
          <a:p>
            <a:r>
              <a:rPr lang="en-US" dirty="0" smtClean="0"/>
              <a:t>Key Questions to be Addressed:</a:t>
            </a:r>
          </a:p>
          <a:p>
            <a:pPr lvl="1"/>
            <a:r>
              <a:rPr lang="en-US" dirty="0" smtClean="0"/>
              <a:t>How does Data Service (DS) fit into the LinkedIn stack?</a:t>
            </a:r>
          </a:p>
          <a:p>
            <a:pPr lvl="1"/>
            <a:r>
              <a:rPr lang="en-US" dirty="0" smtClean="0"/>
              <a:t>How do the services interact with the storage tier?</a:t>
            </a:r>
          </a:p>
          <a:p>
            <a:pPr lvl="1"/>
            <a:r>
              <a:rPr lang="en-US" dirty="0" smtClean="0"/>
              <a:t>How is data access handled?</a:t>
            </a:r>
          </a:p>
          <a:p>
            <a:pPr lvl="1"/>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5</a:t>
            </a:fld>
            <a:endParaRPr lang="en-US"/>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a:t>
            </a:r>
            <a:endParaRPr lang="en-US" dirty="0"/>
          </a:p>
        </p:txBody>
      </p:sp>
      <p:sp>
        <p:nvSpPr>
          <p:cNvPr id="3" name="Content Placeholder 2"/>
          <p:cNvSpPr>
            <a:spLocks noGrp="1"/>
          </p:cNvSpPr>
          <p:nvPr>
            <p:ph idx="1"/>
          </p:nvPr>
        </p:nvSpPr>
        <p:spPr/>
        <p:txBody>
          <a:bodyPr>
            <a:normAutofit/>
          </a:bodyPr>
          <a:lstStyle/>
          <a:p>
            <a:r>
              <a:rPr lang="en-US" dirty="0" smtClean="0"/>
              <a:t>DS is one of the building blocks of our SOA scheme along with others such as BPS, Frontier, etc.</a:t>
            </a:r>
          </a:p>
          <a:p>
            <a:r>
              <a:rPr lang="en-US" dirty="0" smtClean="0"/>
              <a:t>The granularity of a DS is a functional application domain: member2, </a:t>
            </a:r>
            <a:r>
              <a:rPr lang="en-US" dirty="0" err="1" smtClean="0"/>
              <a:t>comm</a:t>
            </a:r>
            <a:r>
              <a:rPr lang="en-US" dirty="0" smtClean="0"/>
              <a:t>, </a:t>
            </a:r>
            <a:r>
              <a:rPr lang="en-US" dirty="0" err="1" smtClean="0"/>
              <a:t>anet</a:t>
            </a:r>
            <a:r>
              <a:rPr lang="en-US" dirty="0" smtClean="0"/>
              <a:t>, subs, etc.</a:t>
            </a:r>
          </a:p>
          <a:p>
            <a:r>
              <a:rPr lang="en-US" dirty="0" smtClean="0"/>
              <a:t>Allows separation of concerns for both</a:t>
            </a:r>
          </a:p>
          <a:p>
            <a:pPr lvl="1"/>
            <a:r>
              <a:rPr lang="en-US" dirty="0" smtClean="0"/>
              <a:t>Development: have a clean isolated layer for interacting with a domain’s data store</a:t>
            </a:r>
          </a:p>
          <a:p>
            <a:pPr lvl="1"/>
            <a:r>
              <a:rPr lang="en-US" dirty="0" smtClean="0"/>
              <a:t>Operations: monitor and manage data-related concerns (e.g., tuning connection pools etc.)</a:t>
            </a:r>
          </a:p>
          <a:p>
            <a:r>
              <a:rPr lang="en-US" dirty="0" smtClean="0"/>
              <a:t>Protects the database from app servers</a:t>
            </a:r>
          </a:p>
          <a:p>
            <a:pPr lvl="1"/>
            <a:r>
              <a:rPr lang="en-US" dirty="0" smtClean="0"/>
              <a:t>E.g. prevent connection storm DDOS from hundreds of app servers</a:t>
            </a:r>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6</a:t>
            </a:fld>
            <a:endParaRPr lang="en-US"/>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61938"/>
            <a:ext cx="8229600" cy="1143000"/>
          </a:xfrm>
        </p:spPr>
        <p:txBody>
          <a:bodyPr/>
          <a:lstStyle/>
          <a:p>
            <a:r>
              <a:rPr lang="en-US" dirty="0" smtClean="0"/>
              <a:t>Data Service Topology</a:t>
            </a:r>
            <a:endParaRPr lang="en-US" dirty="0"/>
          </a:p>
        </p:txBody>
      </p:sp>
      <p:pic>
        <p:nvPicPr>
          <p:cNvPr id="6" name="Picture 5" descr="ds-topo.png"/>
          <p:cNvPicPr>
            <a:picLocks noChangeAspect="1"/>
          </p:cNvPicPr>
          <p:nvPr/>
        </p:nvPicPr>
        <p:blipFill>
          <a:blip r:embed="rId2"/>
          <a:stretch>
            <a:fillRect/>
          </a:stretch>
        </p:blipFill>
        <p:spPr>
          <a:xfrm>
            <a:off x="997119" y="2038595"/>
            <a:ext cx="2704762" cy="3923809"/>
          </a:xfrm>
          <a:prstGeom prst="rect">
            <a:avLst/>
          </a:prstGeom>
        </p:spPr>
      </p:pic>
      <p:sp>
        <p:nvSpPr>
          <p:cNvPr id="7" name="TextBox 6"/>
          <p:cNvSpPr txBox="1"/>
          <p:nvPr/>
        </p:nvSpPr>
        <p:spPr>
          <a:xfrm>
            <a:off x="4165600" y="3975100"/>
            <a:ext cx="3302000" cy="369332"/>
          </a:xfrm>
          <a:prstGeom prst="rect">
            <a:avLst/>
          </a:prstGeom>
          <a:noFill/>
        </p:spPr>
        <p:txBody>
          <a:bodyPr wrap="square" rtlCol="0">
            <a:spAutoFit/>
          </a:bodyPr>
          <a:lstStyle/>
          <a:p>
            <a:r>
              <a:rPr lang="en-US" dirty="0" smtClean="0"/>
              <a:t>DS HA via multiple instances</a:t>
            </a:r>
            <a:endParaRPr lang="en-US" dirty="0"/>
          </a:p>
        </p:txBody>
      </p:sp>
      <p:sp>
        <p:nvSpPr>
          <p:cNvPr id="8" name="TextBox 7"/>
          <p:cNvSpPr txBox="1"/>
          <p:nvPr/>
        </p:nvSpPr>
        <p:spPr>
          <a:xfrm>
            <a:off x="4165600" y="4953000"/>
            <a:ext cx="3302000" cy="646331"/>
          </a:xfrm>
          <a:prstGeom prst="rect">
            <a:avLst/>
          </a:prstGeom>
          <a:noFill/>
        </p:spPr>
        <p:txBody>
          <a:bodyPr wrap="square" rtlCol="0">
            <a:spAutoFit/>
          </a:bodyPr>
          <a:lstStyle/>
          <a:p>
            <a:r>
              <a:rPr lang="en-US" dirty="0" smtClean="0"/>
              <a:t>DB HA via specialized hardware (storage array etc)</a:t>
            </a:r>
            <a:endParaRPr lang="en-US" dirty="0"/>
          </a:p>
        </p:txBody>
      </p:sp>
      <p:sp>
        <p:nvSpPr>
          <p:cNvPr id="9"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10"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7</a:t>
            </a:fld>
            <a:endParaRPr 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Stores: Oracle</a:t>
            </a:r>
            <a:endParaRPr lang="en-US" dirty="0"/>
          </a:p>
        </p:txBody>
      </p:sp>
      <p:sp>
        <p:nvSpPr>
          <p:cNvPr id="3" name="Content Placeholder 2"/>
          <p:cNvSpPr>
            <a:spLocks noGrp="1"/>
          </p:cNvSpPr>
          <p:nvPr>
            <p:ph idx="1"/>
          </p:nvPr>
        </p:nvSpPr>
        <p:spPr/>
        <p:txBody>
          <a:bodyPr>
            <a:normAutofit/>
          </a:bodyPr>
          <a:lstStyle/>
          <a:p>
            <a:r>
              <a:rPr lang="en-US" dirty="0" smtClean="0"/>
              <a:t>We are an Oracle shop</a:t>
            </a:r>
          </a:p>
          <a:p>
            <a:pPr lvl="1"/>
            <a:r>
              <a:rPr lang="en-US" dirty="0" smtClean="0"/>
              <a:t>In PROD, we have about 50 Oracle schemas running in about 20 physical Oracle instances</a:t>
            </a:r>
          </a:p>
          <a:p>
            <a:pPr lvl="1"/>
            <a:r>
              <a:rPr lang="en-US" dirty="0" smtClean="0"/>
              <a:t>In DEV, we run Oracle in </a:t>
            </a:r>
            <a:r>
              <a:rPr lang="en-US" dirty="0" err="1" smtClean="0"/>
              <a:t>VMWare</a:t>
            </a:r>
            <a:r>
              <a:rPr lang="en-US" dirty="0" smtClean="0"/>
              <a:t> on our Mac towers</a:t>
            </a:r>
          </a:p>
          <a:p>
            <a:r>
              <a:rPr lang="en-US" dirty="0" smtClean="0"/>
              <a:t>Each schema corresponds to a domain as discussed earlier: member2, </a:t>
            </a:r>
            <a:r>
              <a:rPr lang="en-US" dirty="0" err="1" smtClean="0"/>
              <a:t>comm</a:t>
            </a:r>
            <a:r>
              <a:rPr lang="en-US" dirty="0" smtClean="0"/>
              <a:t>, </a:t>
            </a:r>
            <a:r>
              <a:rPr lang="en-US" dirty="0" err="1" smtClean="0"/>
              <a:t>anet</a:t>
            </a:r>
            <a:r>
              <a:rPr lang="en-US" dirty="0" smtClean="0"/>
              <a:t>, subs, etc.</a:t>
            </a:r>
          </a:p>
          <a:p>
            <a:r>
              <a:rPr lang="en-US" dirty="0" smtClean="0"/>
              <a:t>In the source tree: one directory per schema with schema definition and test data:</a:t>
            </a:r>
          </a:p>
          <a:p>
            <a:pPr lvl="1"/>
            <a:r>
              <a:rPr lang="en-US" dirty="0" err="1" smtClean="0">
                <a:latin typeface="Courier"/>
                <a:cs typeface="Courier"/>
              </a:rPr>
              <a:t>ls</a:t>
            </a:r>
            <a:r>
              <a:rPr lang="en-US" dirty="0" smtClean="0">
                <a:latin typeface="Courier"/>
                <a:cs typeface="Courier"/>
              </a:rPr>
              <a:t> $LEOHOME/database</a:t>
            </a:r>
            <a:endParaRPr lang="en-US" dirty="0">
              <a:latin typeface="Courier"/>
              <a:cs typeface="Courier"/>
            </a:endParaRPr>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8</a:t>
            </a:fld>
            <a:endParaRPr lang="en-US"/>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Stores: Other</a:t>
            </a:r>
            <a:endParaRPr lang="en-US" dirty="0"/>
          </a:p>
        </p:txBody>
      </p:sp>
      <p:sp>
        <p:nvSpPr>
          <p:cNvPr id="3" name="Content Placeholder 2"/>
          <p:cNvSpPr>
            <a:spLocks noGrp="1"/>
          </p:cNvSpPr>
          <p:nvPr>
            <p:ph idx="1"/>
          </p:nvPr>
        </p:nvSpPr>
        <p:spPr/>
        <p:txBody>
          <a:bodyPr>
            <a:normAutofit/>
          </a:bodyPr>
          <a:lstStyle/>
          <a:p>
            <a:r>
              <a:rPr lang="en-US" dirty="0" smtClean="0"/>
              <a:t>The “default” is Oracle, but we do use other systems</a:t>
            </a:r>
          </a:p>
          <a:p>
            <a:r>
              <a:rPr lang="en-US" dirty="0" err="1" smtClean="0"/>
              <a:t>Voldemort</a:t>
            </a:r>
            <a:endParaRPr lang="en-US" dirty="0" smtClean="0"/>
          </a:p>
          <a:p>
            <a:pPr lvl="1"/>
            <a:r>
              <a:rPr lang="en-US" dirty="0" smtClean="0"/>
              <a:t>Open source project founded by a LI engineer; several contributors here</a:t>
            </a:r>
          </a:p>
          <a:p>
            <a:pPr lvl="1"/>
            <a:r>
              <a:rPr lang="en-US" dirty="0" smtClean="0"/>
              <a:t>Initially for offline data store (batch, analytics), now used for some online uses</a:t>
            </a:r>
          </a:p>
          <a:p>
            <a:r>
              <a:rPr lang="en-US" dirty="0" err="1" smtClean="0"/>
              <a:t>MySQL</a:t>
            </a:r>
            <a:r>
              <a:rPr lang="en-US" dirty="0" smtClean="0"/>
              <a:t> (mostly deprecated)</a:t>
            </a:r>
          </a:p>
          <a:p>
            <a:r>
              <a:rPr lang="en-US" dirty="0" err="1" smtClean="0"/>
              <a:t>Krati</a:t>
            </a:r>
            <a:endParaRPr lang="en-US" dirty="0" smtClean="0"/>
          </a:p>
          <a:p>
            <a:r>
              <a:rPr lang="en-US" dirty="0" smtClean="0"/>
              <a:t>Tesoro (in design/prototype) – next gen online </a:t>
            </a:r>
            <a:r>
              <a:rPr lang="en-US" dirty="0" err="1" smtClean="0"/>
              <a:t>datastore</a:t>
            </a:r>
            <a:endParaRPr lang="en-US" dirty="0"/>
          </a:p>
        </p:txBody>
      </p:sp>
      <p:sp>
        <p:nvSpPr>
          <p:cNvPr id="4" name="Rectangle 30"/>
          <p:cNvSpPr>
            <a:spLocks noGrp="1" noChangeArrowheads="1"/>
          </p:cNvSpPr>
          <p:nvPr>
            <p:ph type="dt" sz="half" idx="10"/>
          </p:nvPr>
        </p:nvSpPr>
        <p:spPr>
          <a:xfrm>
            <a:off x="457200" y="6534150"/>
            <a:ext cx="2133600" cy="214313"/>
          </a:xfrm>
          <a:ln/>
        </p:spPr>
        <p:txBody>
          <a:bodyPr/>
          <a:lstStyle>
            <a:lvl1pPr>
              <a:defRPr/>
            </a:lvl1pPr>
          </a:lstStyle>
          <a:p>
            <a:fld id="{535763B0-52BF-394C-9C86-6A074EBF364D}" type="datetimeFigureOut">
              <a:rPr lang="en-US" smtClean="0"/>
              <a:pPr/>
              <a:t>6/3/2011</a:t>
            </a:fld>
            <a:endParaRPr lang="en-US"/>
          </a:p>
        </p:txBody>
      </p:sp>
      <p:sp>
        <p:nvSpPr>
          <p:cNvPr id="5"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9</a:t>
            </a:fld>
            <a:endParaRPr lang="en-US"/>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lank Presentation">
  <a:themeElements>
    <a:clrScheme name="LinkedIn">
      <a:dk1>
        <a:srgbClr val="666666"/>
      </a:dk1>
      <a:lt1>
        <a:srgbClr val="FFFFFF"/>
      </a:lt1>
      <a:dk2>
        <a:srgbClr val="006699"/>
      </a:dk2>
      <a:lt2>
        <a:srgbClr val="808080"/>
      </a:lt2>
      <a:accent1>
        <a:srgbClr val="BADDEE"/>
      </a:accent1>
      <a:accent2>
        <a:srgbClr val="CC6600"/>
      </a:accent2>
      <a:accent3>
        <a:srgbClr val="006600"/>
      </a:accent3>
      <a:accent4>
        <a:srgbClr val="4B911C"/>
      </a:accent4>
      <a:accent5>
        <a:srgbClr val="3399CC"/>
      </a:accent5>
      <a:accent6>
        <a:srgbClr val="99CCE6"/>
      </a:accent6>
      <a:hlink>
        <a:srgbClr val="006699"/>
      </a:hlink>
      <a:folHlink>
        <a:srgbClr val="4B911C"/>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mny-bootcamp</Template>
  <TotalTime>927</TotalTime>
  <Words>2616</Words>
  <Application>Microsoft Office PowerPoint</Application>
  <PresentationFormat>On-screen Show (4:3)</PresentationFormat>
  <Paragraphs>360</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Blank Presentation</vt:lpstr>
      <vt:lpstr>Distributed Data Systems  Q2 – 2011 New Hire Bootcamp</vt:lpstr>
      <vt:lpstr>DDS Team</vt:lpstr>
      <vt:lpstr>Topics</vt:lpstr>
      <vt:lpstr>Learning Objectives</vt:lpstr>
      <vt:lpstr>Data Service and Data Access</vt:lpstr>
      <vt:lpstr>Data Service</vt:lpstr>
      <vt:lpstr>Data Service Topology</vt:lpstr>
      <vt:lpstr>Data Stores: Oracle</vt:lpstr>
      <vt:lpstr>Data Stores: Other</vt:lpstr>
      <vt:lpstr>Data Access and Transactions</vt:lpstr>
      <vt:lpstr>Writing Data Access Code</vt:lpstr>
      <vt:lpstr>Data Service Context (DSC)</vt:lpstr>
      <vt:lpstr>Typical LinkedIn Stack</vt:lpstr>
      <vt:lpstr>How DSC works</vt:lpstr>
      <vt:lpstr>What this means to you</vt:lpstr>
      <vt:lpstr>Annotation Pattern</vt:lpstr>
      <vt:lpstr>Proxy Pattern</vt:lpstr>
      <vt:lpstr>Caching</vt:lpstr>
      <vt:lpstr>Memcache highlights</vt:lpstr>
      <vt:lpstr>Media Backend Service</vt:lpstr>
      <vt:lpstr>Slide 21</vt:lpstr>
      <vt:lpstr>Media Backend Service</vt:lpstr>
      <vt:lpstr>Media Backend Service</vt:lpstr>
      <vt:lpstr>Databus</vt:lpstr>
      <vt:lpstr>Databus Architecture</vt:lpstr>
      <vt:lpstr>How Databus Works</vt:lpstr>
      <vt:lpstr>EventCallback</vt:lpstr>
      <vt:lpstr>EventCallback API</vt:lpstr>
      <vt:lpstr>Using Databus</vt:lpstr>
      <vt:lpstr>Areas for Improvement in Databus</vt:lpstr>
      <vt:lpstr>Databus 2.0 Features</vt:lpstr>
      <vt:lpstr>Databus v2 Architecture</vt:lpstr>
      <vt:lpstr>Beyond Databus 2.0</vt:lpstr>
    </vt:vector>
  </TitlesOfParts>
  <Company>LinkedIn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Team</dc:title>
  <dc:creator>Mitch Stuart</dc:creator>
  <cp:lastModifiedBy>LinkedIn</cp:lastModifiedBy>
  <cp:revision>95</cp:revision>
  <dcterms:created xsi:type="dcterms:W3CDTF">2011-02-24T04:17:36Z</dcterms:created>
  <dcterms:modified xsi:type="dcterms:W3CDTF">2011-06-03T20:51:17Z</dcterms:modified>
</cp:coreProperties>
</file>