
<file path=[Content_Types].xml><?xml version="1.0" encoding="utf-8"?>
<Types xmlns="http://schemas.openxmlformats.org/package/2006/content-types">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1.xml" ContentType="application/vnd.openxmlformats-officedocument.presentationml.slide+xml"/>
  <Override PartName="/ppt/slideLayouts/slideLayout25.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0.xml" ContentType="application/vnd.openxmlformats-officedocument.presentationml.slide+xml"/>
  <Override PartName="/ppt/slideLayouts/slideLayout24.xml" ContentType="application/vnd.openxmlformats-officedocument.presentationml.slideLayout+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s/slide24.xml" ContentType="application/vnd.openxmlformats-officedocument.presentationml.slide+xml"/>
  <Override PartName="/ppt/slides/slide8.xml" ContentType="application/vnd.openxmlformats-officedocument.presentationml.slide+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commentAuthors.xml" ContentType="application/vnd.openxmlformats-officedocument.presentationml.commentAuthors+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27.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26.xml" ContentType="application/vnd.openxmlformats-officedocument.presentationml.slideLayout+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embedTrueTypeFonts="1" saveSubsetFonts="1" autoCompressPictures="0">
  <p:sldMasterIdLst>
    <p:sldMasterId id="2147483761" r:id="rId1"/>
    <p:sldMasterId id="2147483733" r:id="rId2"/>
  </p:sldMasterIdLst>
  <p:notesMasterIdLst>
    <p:notesMasterId r:id="rId28"/>
  </p:notesMasterIdLst>
  <p:handoutMasterIdLst>
    <p:handoutMasterId r:id="rId29"/>
  </p:handoutMasterIdLst>
  <p:sldIdLst>
    <p:sldId id="429" r:id="rId3"/>
    <p:sldId id="489" r:id="rId4"/>
    <p:sldId id="431" r:id="rId5"/>
    <p:sldId id="436" r:id="rId6"/>
    <p:sldId id="481" r:id="rId7"/>
    <p:sldId id="492" r:id="rId8"/>
    <p:sldId id="499" r:id="rId9"/>
    <p:sldId id="498" r:id="rId10"/>
    <p:sldId id="493" r:id="rId11"/>
    <p:sldId id="475" r:id="rId12"/>
    <p:sldId id="497" r:id="rId13"/>
    <p:sldId id="495" r:id="rId14"/>
    <p:sldId id="490" r:id="rId15"/>
    <p:sldId id="502" r:id="rId16"/>
    <p:sldId id="447" r:id="rId17"/>
    <p:sldId id="496" r:id="rId18"/>
    <p:sldId id="491" r:id="rId19"/>
    <p:sldId id="503" r:id="rId20"/>
    <p:sldId id="471" r:id="rId21"/>
    <p:sldId id="500" r:id="rId22"/>
    <p:sldId id="438" r:id="rId23"/>
    <p:sldId id="474" r:id="rId24"/>
    <p:sldId id="463" r:id="rId25"/>
    <p:sldId id="462" r:id="rId26"/>
    <p:sldId id="50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Sarah Beldo" initials=""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9" frameSlides="1"/>
  <p:clrMru>
    <a:srgbClr val="43B1F5"/>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1549" autoAdjust="0"/>
    <p:restoredTop sz="80738" autoAdjust="0"/>
  </p:normalViewPr>
  <p:slideViewPr>
    <p:cSldViewPr snapToGrid="0">
      <p:cViewPr>
        <p:scale>
          <a:sx n="100" d="100"/>
          <a:sy n="100" d="100"/>
        </p:scale>
        <p:origin x="-1992" y="-640"/>
      </p:cViewPr>
      <p:guideLst>
        <p:guide orient="horz" pos="425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0ABEED-F973-024F-9CF0-C878DE927514}" type="datetimeFigureOut">
              <a:rPr lang="en-US" smtClean="0">
                <a:latin typeface="Arial" pitchFamily="34" charset="0"/>
              </a:rPr>
              <a:pPr/>
              <a:t>10/25/11</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86BBB0A6-3B30-2D46-8681-C1493D55A0EF}" type="datetimeFigureOut">
              <a:rPr lang="en-US" smtClean="0"/>
              <a:pPr/>
              <a:t>10/25/11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a:p>
            <a:r>
              <a:rPr lang="en-US" baseline="0" dirty="0" smtClean="0"/>
              <a:t>On change in the primary stores (e.g. the profiles DB, the connections DB, etc.), the changes are buffered in a broker (the Databus Relay). This can be either through push or pull. The relay can also capture the transactional semantics of updates.</a:t>
            </a:r>
          </a:p>
          <a:p>
            <a:endParaRPr lang="en-US" baseline="0" dirty="0" smtClean="0"/>
          </a:p>
          <a:p>
            <a:r>
              <a:rPr lang="en-US" baseline="0" dirty="0" smtClean="0"/>
              <a:t>Clients poll (including long polls) for changes in the relay. A special client is the Bootstrap DB which allows long for long look-back queries into the history of changes. If a client falls behind the stream of change events in the relay, it will be automatically redirected the Bootstrap DB which can deliver a compressed delta of the changes since the last event seen by the client. By “compressed” we mean that only the latest change to a row is delivered. An extreme case is when a new machine is add to the client cluster and it needs to *bootstrap* its initial case. In this case, the Bootstrap DB will deliver a consistent snapshot of the data as of some point in time which can later be used to continue consumption from the relay.</a:t>
            </a:r>
          </a:p>
          <a:p>
            <a:endParaRPr lang="en-US" baseline="0" dirty="0" smtClean="0"/>
          </a:p>
          <a:p>
            <a:r>
              <a:rPr lang="en-US" baseline="0" dirty="0" smtClean="0"/>
              <a:t>Databus provides …</a:t>
            </a:r>
          </a:p>
          <a:p>
            <a:endParaRPr lang="en-US" baseline="0" dirty="0" smtClean="0"/>
          </a:p>
          <a:p>
            <a:r>
              <a:rPr lang="en-US" baseline="0" dirty="0" smtClean="0"/>
              <a:t>The guarantees given by Databus are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presentation</a:t>
            </a:r>
            <a:r>
              <a:rPr lang="en-US" baseline="0" dirty="0" smtClean="0"/>
              <a:t>, we are going to answer 4 questions: </a:t>
            </a:r>
          </a:p>
          <a:p>
            <a:pPr>
              <a:buFontTx/>
              <a:buChar char="•"/>
            </a:pPr>
            <a:r>
              <a:rPr lang="en-US" baseline="0" dirty="0" smtClean="0"/>
              <a:t> What is Databus for those who are unfamiliar</a:t>
            </a:r>
          </a:p>
          <a:p>
            <a:pPr>
              <a:buFontTx/>
              <a:buChar char="•"/>
            </a:pPr>
            <a:r>
              <a:rPr lang="en-US" baseline="0" dirty="0" smtClean="0"/>
              <a:t> Why did rewrite Databus V1 to V2</a:t>
            </a:r>
          </a:p>
          <a:p>
            <a:pPr>
              <a:buFontTx/>
              <a:buChar char="•"/>
            </a:pPr>
            <a:r>
              <a:rPr lang="en-US" baseline="0" dirty="0" smtClean="0"/>
              <a:t> How one can use and migrate to the new version</a:t>
            </a:r>
          </a:p>
          <a:p>
            <a:pPr>
              <a:buFontTx/>
              <a:buChar char="•"/>
            </a:pPr>
            <a:r>
              <a:rPr lang="en-US" baseline="0" dirty="0" smtClean="0"/>
              <a:t>* Where we are going next with Databus?</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related systems can be divided in  three main classes. Generic message systems</a:t>
            </a:r>
            <a:r>
              <a:rPr lang="en-US" baseline="0" dirty="0" smtClean="0"/>
              <a:t> like various JMS implementations or LinkedIn’s Kafka. Because of their generality such systems don’t have much insight in the structure of the messages and therefore, the consistency guarantees are either message-level integrity or transactional semantics for communication sessions. </a:t>
            </a:r>
            <a:r>
              <a:rPr lang="en-US" baseline="0" dirty="0" err="1" smtClean="0"/>
              <a:t>GMSes</a:t>
            </a:r>
            <a:r>
              <a:rPr lang="en-US" baseline="0" dirty="0" smtClean="0"/>
              <a:t> generally do the ordering and durability of the messages at the broker. </a:t>
            </a:r>
            <a:r>
              <a:rPr lang="en-US" baseline="0" dirty="0" err="1" smtClean="0"/>
              <a:t>GMSes</a:t>
            </a:r>
            <a:r>
              <a:rPr lang="en-US" baseline="0" dirty="0" smtClean="0"/>
              <a:t> are open-system and allow of easy processing in user-space. Because </a:t>
            </a:r>
            <a:r>
              <a:rPr lang="en-US" baseline="0" dirty="0" err="1" smtClean="0"/>
              <a:t>GMSes</a:t>
            </a:r>
            <a:r>
              <a:rPr lang="en-US" baseline="0" dirty="0" smtClean="0"/>
              <a:t> store all messages they can store those only for a limited time because of capacity constraints. In general, </a:t>
            </a:r>
            <a:r>
              <a:rPr lang="en-US" baseline="0" dirty="0" err="1" smtClean="0"/>
              <a:t>GMSes</a:t>
            </a:r>
            <a:r>
              <a:rPr lang="en-US" baseline="0" dirty="0" smtClean="0"/>
              <a:t> don’t have any constraints on the data source side as long as there is producer that uses the publish API. </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very common use case at </a:t>
            </a:r>
            <a:r>
              <a:rPr lang="en-US" dirty="0" err="1" smtClean="0"/>
              <a:t>LinkdIn</a:t>
            </a:r>
            <a:r>
              <a:rPr lang="en-US" baseline="0" dirty="0" smtClean="0"/>
              <a:t> </a:t>
            </a:r>
            <a:r>
              <a:rPr lang="en-US" dirty="0" smtClean="0"/>
              <a:t>is maintaining external indexes over the primary data. Such external indexes may be full-text</a:t>
            </a:r>
            <a:r>
              <a:rPr lang="en-US" baseline="0" dirty="0" smtClean="0"/>
              <a:t> search index built using LinkedIn’s </a:t>
            </a:r>
            <a:r>
              <a:rPr lang="en-US" baseline="0" dirty="0" err="1" smtClean="0"/>
              <a:t>Zoie</a:t>
            </a:r>
            <a:r>
              <a:rPr lang="en-US" baseline="0" dirty="0" smtClean="0"/>
              <a:t> and </a:t>
            </a:r>
            <a:r>
              <a:rPr lang="en-US" baseline="0" dirty="0" err="1" smtClean="0"/>
              <a:t>Lucene</a:t>
            </a:r>
            <a:r>
              <a:rPr lang="en-US" baseline="0" dirty="0" smtClean="0"/>
              <a:t>. Or a faceted search index using LinkedIn’s </a:t>
            </a:r>
            <a:r>
              <a:rPr lang="en-US" baseline="0" dirty="0" err="1" smtClean="0"/>
              <a:t>Bobo</a:t>
            </a:r>
            <a:r>
              <a:rPr lang="en-US" baseline="0" dirty="0" smtClean="0"/>
              <a:t> or a social graph index.</a:t>
            </a:r>
          </a:p>
          <a:p>
            <a:endParaRPr lang="en-US" baseline="0" dirty="0" smtClean="0"/>
          </a:p>
          <a:p>
            <a:r>
              <a:rPr lang="en-US" baseline="0" dirty="0" smtClean="0"/>
              <a:t>For example, if you update your </a:t>
            </a:r>
            <a:r>
              <a:rPr lang="en-US" baseline="0" dirty="0" err="1" smtClean="0"/>
              <a:t>linkedin’s</a:t>
            </a:r>
            <a:r>
              <a:rPr lang="en-US" baseline="0" dirty="0" smtClean="0"/>
              <a:t> </a:t>
            </a:r>
            <a:r>
              <a:rPr lang="en-US" baseline="0" dirty="0" err="1" smtClean="0"/>
              <a:t>pofile</a:t>
            </a:r>
            <a:r>
              <a:rPr lang="en-US" baseline="0" dirty="0" smtClean="0"/>
              <a:t> with a new skill or a new position, the change is first made persistent in the members database. To maintain the consistency of our real-time people search index, we want to propagate that change quickly so that for example, recruiters are able to find out about your new skill. </a:t>
            </a:r>
          </a:p>
          <a:p>
            <a:endParaRPr lang="en-US" baseline="0" dirty="0" smtClean="0"/>
          </a:p>
          <a:p>
            <a:r>
              <a:rPr lang="en-US" baseline="0" dirty="0" smtClean="0"/>
              <a:t>Similarly, if you add a new connection, we want the change to be quickly propagated to the social graph index so that our Network Updates Service starts delivering updates from the new members in your social graph.</a:t>
            </a:r>
          </a:p>
          <a:p>
            <a:endParaRPr lang="en-US" baseline="0" dirty="0" smtClean="0"/>
          </a:p>
          <a:p>
            <a:r>
              <a:rPr lang="en-US" baseline="0" dirty="0" smtClean="0"/>
              <a:t>The main requirements for those uses cases are:</a:t>
            </a:r>
          </a:p>
          <a:p>
            <a:pPr marL="0" marR="0" lvl="1" indent="0" algn="l" defTabSz="457200" rtl="0" eaLnBrk="1" fontAlgn="auto" latinLnBrk="0" hangingPunct="1">
              <a:lnSpc>
                <a:spcPct val="100000"/>
              </a:lnSpc>
              <a:spcBef>
                <a:spcPts val="0"/>
              </a:spcBef>
              <a:spcAft>
                <a:spcPts val="0"/>
              </a:spcAft>
              <a:buClrTx/>
              <a:buSzTx/>
              <a:buFontTx/>
              <a:buChar char="•"/>
              <a:tabLst/>
              <a:defRPr/>
            </a:pPr>
            <a:r>
              <a:rPr lang="en-US" dirty="0" smtClean="0"/>
              <a:t>Timeline consistency – i.e. the changes have to be propagated in exactly the commit order and without missing</a:t>
            </a:r>
            <a:r>
              <a:rPr lang="en-US" baseline="0" dirty="0" smtClean="0"/>
              <a:t> any updates (i.e. guaranteed deliver) so we don’t compromise the integrity of the index, maintaining low latency to maintain the freshness of the index and what we call use-space visibility, i.e. the ability to process those changes in your applications.</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Another</a:t>
            </a:r>
            <a:r>
              <a:rPr lang="en-US" baseline="0" dirty="0" smtClean="0"/>
              <a:t> interesting set of use-cases are near-line processing. For example, we want to give the ability of recruiters to quickly get feedback on a new job posting so that they can revise it if necessary. We want to be able to propagate the changes to the job description while they are still editing it. Those changes to LIAR (LinkedIn’s Advanced Recommendations) system which finds the best candidates for that job description and caches it. It can update the list of recommended jobs for those candidates so that they can quickly retrieve it when they visit </a:t>
            </a:r>
            <a:r>
              <a:rPr lang="en-US" baseline="0" dirty="0" err="1" smtClean="0"/>
              <a:t>linkedin</a:t>
            </a:r>
            <a:r>
              <a:rPr lang="en-US" baseline="0" dirty="0" smtClean="0"/>
              <a:t>.</a:t>
            </a:r>
          </a:p>
        </p:txBody>
      </p:sp>
      <p:sp>
        <p:nvSpPr>
          <p:cNvPr id="4" name="Slide Number Placeholder 3"/>
          <p:cNvSpPr>
            <a:spLocks noGrp="1"/>
          </p:cNvSpPr>
          <p:nvPr>
            <p:ph type="sldNum" sz="quarter" idx="10"/>
          </p:nvPr>
        </p:nvSpPr>
        <p:spPr/>
        <p:txBody>
          <a:bodyPr/>
          <a:lstStyle/>
          <a:p>
            <a:fld id="{C82A3EF7-70D2-6F43-B2CC-06F0F10C8C2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A different use case is familiar for many people who have to work with unstructured or semi structured data. The same concept can be textually represented in different ways. For example, there are tens of ways IBM employees can indicate that they work at IBM: IBM, International Business Machines, a specific location like IBM-SVL, or even Big Blue. Similarly, a </a:t>
            </a:r>
            <a:r>
              <a:rPr lang="en-US" baseline="0" dirty="0" err="1" smtClean="0"/>
              <a:t>Sr</a:t>
            </a:r>
            <a:r>
              <a:rPr lang="en-US" baseline="0" dirty="0" smtClean="0"/>
              <a:t> Software Engineer, can be </a:t>
            </a:r>
            <a:r>
              <a:rPr lang="en-US" baseline="0" dirty="0" err="1" smtClean="0"/>
              <a:t>Sr</a:t>
            </a:r>
            <a:r>
              <a:rPr lang="en-US" baseline="0" dirty="0" smtClean="0"/>
              <a:t> Software </a:t>
            </a:r>
            <a:r>
              <a:rPr lang="en-US" baseline="0" dirty="0" err="1" smtClean="0"/>
              <a:t>Egnineer</a:t>
            </a:r>
            <a:r>
              <a:rPr lang="en-US" baseline="0" dirty="0" smtClean="0"/>
              <a:t>, Senior Developer etc. Therefore, we need to be able to have standard representation of such data and this has to happen transparently to the users.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use</a:t>
            </a:r>
            <a:r>
              <a:rPr lang="en-US" baseline="0" dirty="0" smtClean="0"/>
              <a:t> cases, for which I am not going to talk because of lack of time, include:</a:t>
            </a:r>
          </a:p>
          <a:p>
            <a:r>
              <a:rPr lang="en-US" baseline="0" dirty="0" smtClean="0"/>
              <a:t> </a:t>
            </a:r>
          </a:p>
          <a:p>
            <a:pPr marL="228600" indent="-228600">
              <a:buAutoNum type="arabicParenR"/>
            </a:pPr>
            <a:r>
              <a:rPr lang="en-US" baseline="0" dirty="0" smtClean="0"/>
              <a:t>Replication to read scaling where replication to a slave database is combined with cache maintenance logic, and</a:t>
            </a:r>
          </a:p>
          <a:p>
            <a:pPr marL="228600" indent="-228600">
              <a:buAutoNum type="arabicParenR"/>
            </a:pPr>
            <a:r>
              <a:rPr lang="en-US" baseline="0" dirty="0" smtClean="0"/>
              <a:t>View materialization across multiple data sources</a:t>
            </a:r>
          </a:p>
        </p:txBody>
      </p:sp>
      <p:sp>
        <p:nvSpPr>
          <p:cNvPr id="4" name="Slide Number Placeholder 3"/>
          <p:cNvSpPr>
            <a:spLocks noGrp="1"/>
          </p:cNvSpPr>
          <p:nvPr>
            <p:ph type="sldNum" sz="quarter" idx="10"/>
          </p:nvPr>
        </p:nvSpPr>
        <p:spPr/>
        <p:txBody>
          <a:bodyPr/>
          <a:lstStyle/>
          <a:p>
            <a:fld id="{C82A3EF7-70D2-6F43-B2CC-06F0F10C8C22}"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already</a:t>
            </a:r>
            <a:r>
              <a:rPr lang="en-US" baseline="0" dirty="0" smtClean="0"/>
              <a:t> saw the main requirements directly deriving from the previous use cases.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From LinkedIn’s experience with the initial implementations of Databus, operating such a system at scale requires the ability to support long look back in the change stream without affecting the performance of the primary database. Use cases include initializing state for new clients, re-initializing the state of existing clients because of significant changes, for example, due to grandfathering; slow or lagging consumers because of the complexity of the computation they perform.</a:t>
            </a:r>
          </a:p>
          <a:p>
            <a:endParaRPr lang="en-US" baseline="0" dirty="0" smtClean="0"/>
          </a:p>
          <a:p>
            <a:r>
              <a:rPr lang="en-US" baseline="0" dirty="0" smtClean="0"/>
              <a:t>Additional requirements that can be inferred are the need for portable serialization of the changes with schema versioning and schema migration. Generally, those external consumers of the changes do not care if the data is store in oracle, </a:t>
            </a:r>
            <a:r>
              <a:rPr lang="en-US" baseline="0" dirty="0" err="1" smtClean="0"/>
              <a:t>mysql</a:t>
            </a:r>
            <a:r>
              <a:rPr lang="en-US" baseline="0" dirty="0" smtClean="0"/>
              <a:t> or somewhere else. Often the data store and the data users are part of different teams which can move at different speeds. We don’t want any changes to the source data schemas to force migration on the consumer side or even worse, breaking consumers which chose not to migrate immediately.</a:t>
            </a:r>
          </a:p>
          <a:p>
            <a:endParaRPr lang="en-US" baseline="0" dirty="0" smtClean="0"/>
          </a:p>
          <a:p>
            <a:r>
              <a:rPr lang="en-US" baseline="0" dirty="0" smtClean="0"/>
              <a:t>Finally, because of nature of the complex processing it may be impossible for any single consumer to keep track with the rate of changes. We want to allow such consumers to scale to a large number without affecting the performance and scalability of the source database or the change capture pipeline. Further, different application have different scaling requirements. We need to be able to support different partitioning schemes simultaneously</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3_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Title 27"/>
          <p:cNvSpPr txBox="1">
            <a:spLocks/>
          </p:cNvSpPr>
          <p:nvPr userDrawn="1"/>
        </p:nvSpPr>
        <p:spPr>
          <a:xfrm>
            <a:off x="4536139" y="2903015"/>
            <a:ext cx="424667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rPr>
              <a:t>Recruiting Solutions</a:t>
            </a:r>
            <a:endParaRPr kumimoji="0" lang="en-US" sz="2800" b="0" i="0" u="none" strike="noStrike" kern="1200" cap="none" spc="0" normalizeH="0" baseline="0" noProof="0" dirty="0">
              <a:ln>
                <a:noFill/>
              </a:ln>
              <a:solidFill>
                <a:schemeClr val="tx1">
                  <a:lumMod val="50000"/>
                  <a:lumOff val="50000"/>
                </a:schemeClr>
              </a:solidFill>
              <a:effectLst/>
              <a:uLnTx/>
              <a:uFillTx/>
              <a:latin typeface="Arial" pitchFamily="34" charset="0"/>
              <a:ea typeface="+mj-ea"/>
              <a:cs typeface="Arial" pitchFamily="34" charset="0"/>
            </a:endParaRPr>
          </a:p>
        </p:txBody>
      </p:sp>
      <p:pic>
        <p:nvPicPr>
          <p:cNvPr id="17" name="Picture 6"/>
          <p:cNvPicPr>
            <a:picLocks noChangeAspect="1" noChangeArrowheads="1"/>
          </p:cNvPicPr>
          <p:nvPr userDrawn="1"/>
        </p:nvPicPr>
        <p:blipFill>
          <a:blip r:embed="rId3" cstate="print"/>
          <a:srcRect/>
          <a:stretch>
            <a:fillRect/>
          </a:stretch>
        </p:blipFill>
        <p:spPr bwMode="auto">
          <a:xfrm>
            <a:off x="713881" y="2655267"/>
            <a:ext cx="3627244" cy="903837"/>
          </a:xfrm>
          <a:prstGeom prst="rect">
            <a:avLst/>
          </a:prstGeom>
          <a:noFill/>
          <a:ln w="9525" cap="flat" cmpd="sng" algn="ctr">
            <a:noFill/>
            <a:prstDash val="solid"/>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theme" Target="../theme/theme2.xml"/><Relationship Id="rId17"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pic>
        <p:nvPicPr>
          <p:cNvPr id="12" name="Picture 11" descr="PPT_logo_small.png"/>
          <p:cNvPicPr>
            <a:picLocks noChangeAspect="1"/>
          </p:cNvPicPr>
          <p:nvPr userDrawn="1"/>
        </p:nvPicPr>
        <p:blipFill>
          <a:blip r:embed="rId16"/>
          <a:stretch>
            <a:fillRect/>
          </a:stretch>
        </p:blipFill>
        <p:spPr>
          <a:xfrm>
            <a:off x="221435" y="6459379"/>
            <a:ext cx="1090167" cy="2699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75" r:id="rId2"/>
    <p:sldLayoutId id="2147483764" r:id="rId3"/>
    <p:sldLayoutId id="2147483765" r:id="rId4"/>
    <p:sldLayoutId id="2147483766" r:id="rId5"/>
    <p:sldLayoutId id="2147483767" r:id="rId6"/>
    <p:sldLayoutId id="2147483768" r:id="rId7"/>
    <p:sldLayoutId id="2147483776" r:id="rId8"/>
    <p:sldLayoutId id="2147483769" r:id="rId9"/>
    <p:sldLayoutId id="2147483770" r:id="rId10"/>
    <p:sldLayoutId id="2147483771" r:id="rId11"/>
    <p:sldLayoutId id="2147483772" r:id="rId12"/>
    <p:sldLayoutId id="2147483773" r:id="rId13"/>
    <p:sldLayoutId id="2147483777" r:id="rId14"/>
  </p:sldLayoutIdLst>
  <p:timing>
    <p:tnLst>
      <p:par>
        <p:cT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grpSp>
        <p:nvGrpSpPr>
          <p:cNvPr id="11" name="Group 10"/>
          <p:cNvGrpSpPr/>
          <p:nvPr userDrawn="1"/>
        </p:nvGrpSpPr>
        <p:grpSpPr>
          <a:xfrm>
            <a:off x="221435" y="6459379"/>
            <a:ext cx="4006698" cy="320717"/>
            <a:chOff x="221435" y="6425275"/>
            <a:chExt cx="4006698" cy="320717"/>
          </a:xfrm>
        </p:grpSpPr>
        <p:pic>
          <p:nvPicPr>
            <p:cNvPr id="12" name="Picture 11" descr="PPT_logo_small.png"/>
            <p:cNvPicPr>
              <a:picLocks noChangeAspect="1"/>
            </p:cNvPicPr>
            <p:nvPr userDrawn="1"/>
          </p:nvPicPr>
          <p:blipFill>
            <a:blip r:embed="rId17"/>
            <a:stretch>
              <a:fillRect/>
            </a:stretch>
          </p:blipFill>
          <p:spPr>
            <a:xfrm>
              <a:off x="221435" y="6425275"/>
              <a:ext cx="1090167" cy="269905"/>
            </a:xfrm>
            <a:prstGeom prst="rect">
              <a:avLst/>
            </a:prstGeom>
          </p:spPr>
        </p:pic>
        <p:sp>
          <p:nvSpPr>
            <p:cNvPr id="10" name="Text Placeholder 7"/>
            <p:cNvSpPr txBox="1">
              <a:spLocks/>
            </p:cNvSpPr>
            <p:nvPr userDrawn="1"/>
          </p:nvSpPr>
          <p:spPr>
            <a:xfrm>
              <a:off x="1392858" y="6434842"/>
              <a:ext cx="2835275" cy="311150"/>
            </a:xfrm>
            <a:prstGeom prst="rect">
              <a:avLst/>
            </a:prstGeom>
          </p:spPr>
          <p:txBody>
            <a:bodyPr vert="horz" lIns="0" tIns="45720" rIns="91440" bIns="45720" rtlCol="0">
              <a:noAutofit/>
            </a:bodyPr>
            <a:lstStyle>
              <a:lvl1pPr>
                <a:buNone/>
                <a:defRPr sz="1000"/>
              </a:lvl1pPr>
              <a:lvl2pPr>
                <a:buNone/>
                <a:defRPr sz="1000"/>
              </a:lvl2pPr>
              <a:lvl3pPr>
                <a:buNone/>
                <a:defRPr sz="1000"/>
              </a:lvl3pPr>
              <a:lvl4pPr>
                <a:buNone/>
                <a:defRPr sz="1000"/>
              </a:lvl4pPr>
              <a:lvl5pPr>
                <a:buNone/>
                <a:defRPr sz="1000"/>
              </a:lvl5p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CIKM, 10/27/2011</a:t>
              </a:r>
            </a:p>
          </p:txBody>
        </p:sp>
      </p:grpSp>
    </p:spTree>
  </p:cSld>
  <p:clrMap bg1="lt1" tx1="dk1" bg2="lt2" tx2="dk2" accent1="accent1" accent2="accent2" accent3="accent3" accent4="accent4" accent5="accent5" accent6="accent6" hlink="hlink" folHlink="folHlink"/>
  <p:sldLayoutIdLst>
    <p:sldLayoutId id="2147483734" r:id="rId1"/>
    <p:sldLayoutId id="2147483760" r:id="rId2"/>
    <p:sldLayoutId id="2147483774" r:id="rId3"/>
    <p:sldLayoutId id="2147483735" r:id="rId4"/>
    <p:sldLayoutId id="2147483736" r:id="rId5"/>
    <p:sldLayoutId id="2147483737" r:id="rId6"/>
    <p:sldLayoutId id="2147483738" r:id="rId7"/>
    <p:sldLayoutId id="2147483739" r:id="rId8"/>
    <p:sldLayoutId id="2147483779" r:id="rId9"/>
    <p:sldLayoutId id="2147483740" r:id="rId10"/>
    <p:sldLayoutId id="2147483741" r:id="rId11"/>
    <p:sldLayoutId id="2147483742" r:id="rId12"/>
    <p:sldLayoutId id="2147483743" r:id="rId13"/>
    <p:sldLayoutId id="2147483744" r:id="rId14"/>
    <p:sldLayoutId id="2147483778" r:id="rId15"/>
  </p:sldLayoutIdLst>
  <p:timing>
    <p:tnLst>
      <p:par>
        <p:cT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Databus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a:t>
            </a:fld>
            <a:endParaRPr lang="en-US"/>
          </a:p>
        </p:txBody>
      </p:sp>
      <p:sp>
        <p:nvSpPr>
          <p:cNvPr id="6" name="Subtitle 5"/>
          <p:cNvSpPr>
            <a:spLocks noGrp="1"/>
          </p:cNvSpPr>
          <p:nvPr>
            <p:ph type="subTitle" idx="1"/>
          </p:nvPr>
        </p:nvSpPr>
        <p:spPr/>
        <p:txBody>
          <a:bodyPr/>
          <a:lstStyle/>
          <a:p>
            <a:r>
              <a:rPr lang="en-US" dirty="0" smtClean="0"/>
              <a:t>Chavdar Botev</a:t>
            </a:r>
          </a:p>
          <a:p>
            <a:r>
              <a:rPr lang="en-US" dirty="0" smtClean="0"/>
              <a:t>CIKM, 10/27/2011</a:t>
            </a:r>
            <a:br>
              <a:rPr lang="en-US" dirty="0" smtClean="0"/>
            </a:br>
            <a:r>
              <a:rPr lang="en-US" dirty="0" smtClean="0"/>
              <a:t>Glasgow, UK</a:t>
            </a:r>
          </a:p>
        </p:txBody>
      </p:sp>
      <p:sp>
        <p:nvSpPr>
          <p:cNvPr id="10" name="TextBox 9"/>
          <p:cNvSpPr txBox="1"/>
          <p:nvPr/>
        </p:nvSpPr>
        <p:spPr>
          <a:xfrm>
            <a:off x="720724" y="4370048"/>
            <a:ext cx="8423275" cy="430887"/>
          </a:xfrm>
          <a:prstGeom prst="rect">
            <a:avLst/>
          </a:prstGeom>
          <a:noFill/>
        </p:spPr>
        <p:txBody>
          <a:bodyPr wrap="square" rtlCol="0">
            <a:spAutoFit/>
          </a:bodyPr>
          <a:lstStyle/>
          <a:p>
            <a:r>
              <a:rPr lang="en-US" sz="2200" i="1" dirty="0" smtClean="0"/>
              <a:t>A System for Timeline-Consistent Change Data Capture</a:t>
            </a:r>
          </a:p>
        </p:txBody>
      </p:sp>
      <p:sp>
        <p:nvSpPr>
          <p:cNvPr id="7" name="TextBox 6"/>
          <p:cNvSpPr txBox="1"/>
          <p:nvPr/>
        </p:nvSpPr>
        <p:spPr>
          <a:xfrm>
            <a:off x="21346" y="506913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a:t>
            </a:r>
          </a:p>
          <a:p>
            <a:r>
              <a:rPr lang="en-US" dirty="0" smtClean="0">
                <a:solidFill>
                  <a:srgbClr val="000000"/>
                </a:solidFill>
              </a:rPr>
              <a:t>Architecture</a:t>
            </a:r>
          </a:p>
          <a:p>
            <a:pPr lvl="1"/>
            <a:r>
              <a:rPr lang="en-US" dirty="0" smtClean="0"/>
              <a:t>High-Level Overview</a:t>
            </a:r>
          </a:p>
          <a:p>
            <a:pPr lvl="1"/>
            <a:r>
              <a:rPr lang="en-US" dirty="0" smtClean="0"/>
              <a:t>Architecture</a:t>
            </a:r>
            <a:endParaRPr lang="en-US" dirty="0" smtClean="0">
              <a:solidFill>
                <a:srgbClr val="000000"/>
              </a:solidFill>
            </a:endParaRPr>
          </a:p>
          <a:p>
            <a:pPr lvl="1"/>
            <a:r>
              <a:rPr lang="en-US" dirty="0" smtClean="0">
                <a:solidFill>
                  <a:srgbClr val="000000"/>
                </a:solidFill>
              </a:rPr>
              <a:t>Major components</a:t>
            </a:r>
            <a:endParaRPr lang="en-US" dirty="0" smtClean="0">
              <a:solidFill>
                <a:schemeClr val="tx1">
                  <a:lumMod val="50000"/>
                  <a:lumOff val="50000"/>
                </a:schemeClr>
              </a:solidFill>
            </a:endParaRPr>
          </a:p>
          <a:p>
            <a:r>
              <a:rPr lang="en-US" dirty="0" smtClean="0">
                <a:solidFill>
                  <a:schemeClr val="tx1">
                    <a:lumMod val="50000"/>
                    <a:lumOff val="50000"/>
                  </a:schemeClr>
                </a:solidFill>
              </a:rPr>
              <a:t>Related Systems</a:t>
            </a:r>
          </a:p>
          <a:p>
            <a:r>
              <a:rPr lang="en-US" dirty="0" smtClean="0">
                <a:solidFill>
                  <a:schemeClr val="tx1">
                    <a:lumMod val="50000"/>
                    <a:lumOff val="50000"/>
                  </a:schemeClr>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Overview</a:t>
            </a:r>
            <a:endParaRPr lang="en-US" dirty="0"/>
          </a:p>
        </p:txBody>
      </p:sp>
      <p:sp>
        <p:nvSpPr>
          <p:cNvPr id="3" name="Content Placeholder 2"/>
          <p:cNvSpPr>
            <a:spLocks noGrp="1"/>
          </p:cNvSpPr>
          <p:nvPr>
            <p:ph idx="1"/>
          </p:nvPr>
        </p:nvSpPr>
        <p:spPr/>
        <p:txBody>
          <a:bodyPr/>
          <a:lstStyle/>
          <a:p>
            <a:r>
              <a:rPr lang="en-US" b="1" dirty="0" smtClean="0"/>
              <a:t>LinkedIn’s Change Data Capture System</a:t>
            </a:r>
            <a:endParaRPr lang="en-US" dirty="0" smtClean="0"/>
          </a:p>
          <a:p>
            <a:r>
              <a:rPr lang="en-US" dirty="0" smtClean="0"/>
              <a:t>In use at LinkedIn since 2007</a:t>
            </a:r>
          </a:p>
          <a:p>
            <a:r>
              <a:rPr lang="en-US" dirty="0" smtClean="0"/>
              <a:t>Implemented in Java </a:t>
            </a:r>
          </a:p>
          <a:p>
            <a:r>
              <a:rPr lang="en-US" dirty="0" smtClean="0"/>
              <a:t>Open</a:t>
            </a:r>
            <a:endParaRPr lang="en-US" dirty="0" smtClean="0"/>
          </a:p>
          <a:p>
            <a:pPr lvl="1"/>
            <a:r>
              <a:rPr lang="en-US" dirty="0" smtClean="0"/>
              <a:t>API: HTTP </a:t>
            </a:r>
          </a:p>
          <a:p>
            <a:pPr lvl="1"/>
            <a:r>
              <a:rPr lang="en-US" dirty="0" smtClean="0"/>
              <a:t>Data: </a:t>
            </a:r>
            <a:r>
              <a:rPr lang="en-US" dirty="0" smtClean="0"/>
              <a:t>Avro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 name="Group 103"/>
          <p:cNvGrpSpPr/>
          <p:nvPr/>
        </p:nvGrpSpPr>
        <p:grpSpPr>
          <a:xfrm>
            <a:off x="2187147" y="1176867"/>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Architecture</a:t>
            </a:r>
            <a:endParaRPr lang="en-US" dirty="0"/>
          </a:p>
        </p:txBody>
      </p:sp>
      <p:graphicFrame>
        <p:nvGraphicFramePr>
          <p:cNvPr id="39" name="Table 38"/>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8060689"/>
              </p:ext>
            </p:extLst>
          </p:nvPr>
        </p:nvGraphicFramePr>
        <p:xfrm>
          <a:off x="2354121" y="1684861"/>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sp>
        <p:nvSpPr>
          <p:cNvPr id="4" name="Slide Number Placeholder 3"/>
          <p:cNvSpPr>
            <a:spLocks noGrp="1"/>
          </p:cNvSpPr>
          <p:nvPr>
            <p:ph type="sldNum" sz="quarter" idx="12"/>
          </p:nvPr>
        </p:nvSpPr>
        <p:spPr/>
        <p:txBody>
          <a:bodyPr/>
          <a:lstStyle/>
          <a:p>
            <a:fld id="{75897B0D-BA2C-2244-86F3-025175B80EAC}" type="slidenum">
              <a:rPr lang="en-US" smtClean="0"/>
              <a:pPr/>
              <a:t>12</a:t>
            </a:fld>
            <a:endParaRPr lang="en-US" dirty="0"/>
          </a:p>
        </p:txBody>
      </p:sp>
      <p:grpSp>
        <p:nvGrpSpPr>
          <p:cNvPr id="5" name="Group 86"/>
          <p:cNvGrpSpPr/>
          <p:nvPr/>
        </p:nvGrpSpPr>
        <p:grpSpPr>
          <a:xfrm>
            <a:off x="2766484" y="2836332"/>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7" name="Group 104"/>
          <p:cNvGrpSpPr/>
          <p:nvPr/>
        </p:nvGrpSpPr>
        <p:grpSpPr>
          <a:xfrm>
            <a:off x="4939244" y="1420936"/>
            <a:ext cx="987424" cy="523220"/>
            <a:chOff x="5159377" y="1598736"/>
            <a:chExt cx="987424" cy="523220"/>
          </a:xfrm>
        </p:grpSpPr>
        <p:sp>
          <p:nvSpPr>
            <p:cNvPr id="69" name="TextBox 68"/>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70" name="Straight Arrow Connector 69"/>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84606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0" name="Group 122"/>
          <p:cNvGrpSpPr/>
          <p:nvPr/>
        </p:nvGrpSpPr>
        <p:grpSpPr>
          <a:xfrm rot="20650981">
            <a:off x="4308254" y="2304056"/>
            <a:ext cx="1614129" cy="600164"/>
            <a:chOff x="4645056" y="2999919"/>
            <a:chExt cx="1238086" cy="600164"/>
          </a:xfrm>
        </p:grpSpPr>
        <p:cxnSp>
          <p:nvCxnSpPr>
            <p:cNvPr id="72" name="Straight Arrow Connector 71"/>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 </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11" name="Group 123"/>
          <p:cNvGrpSpPr/>
          <p:nvPr/>
        </p:nvGrpSpPr>
        <p:grpSpPr>
          <a:xfrm>
            <a:off x="4343400" y="3173011"/>
            <a:ext cx="1566333" cy="600164"/>
            <a:chOff x="4650682" y="3046536"/>
            <a:chExt cx="1201425" cy="600164"/>
          </a:xfrm>
        </p:grpSpPr>
        <p:cxnSp>
          <p:nvCxnSpPr>
            <p:cNvPr id="125" name="Straight Arrow Connector 124"/>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6" name="TextBox 125"/>
            <p:cNvSpPr txBox="1"/>
            <p:nvPr/>
          </p:nvSpPr>
          <p:spPr>
            <a:xfrm>
              <a:off x="4650682" y="30465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grpSp>
        <p:nvGrpSpPr>
          <p:cNvPr id="12" name="Group 139"/>
          <p:cNvGrpSpPr/>
          <p:nvPr/>
        </p:nvGrpSpPr>
        <p:grpSpPr>
          <a:xfrm>
            <a:off x="5850469" y="87391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4" name="Group 140"/>
          <p:cNvGrpSpPr/>
          <p:nvPr/>
        </p:nvGrpSpPr>
        <p:grpSpPr>
          <a:xfrm>
            <a:off x="5850469" y="2618051"/>
            <a:ext cx="2084251" cy="1589882"/>
            <a:chOff x="5850469" y="2609582"/>
            <a:chExt cx="2084251" cy="1589882"/>
          </a:xfrm>
        </p:grpSpPr>
        <p:grpSp>
          <p:nvGrpSpPr>
            <p:cNvPr id="15" name="Group 111"/>
            <p:cNvGrpSpPr/>
            <p:nvPr/>
          </p:nvGrpSpPr>
          <p:grpSpPr>
            <a:xfrm>
              <a:off x="6002869" y="2747374"/>
              <a:ext cx="1931851" cy="1452090"/>
              <a:chOff x="5985935" y="1138710"/>
              <a:chExt cx="1931851" cy="1452090"/>
            </a:xfrm>
          </p:grpSpPr>
          <p:sp>
            <p:nvSpPr>
              <p:cNvPr id="113" name="TextBox 112"/>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rgbClr val="7F7F7F"/>
                    </a:solidFill>
                  </a:rPr>
                  <a:t>Consumer 1</a:t>
                </a:r>
              </a:p>
              <a:p>
                <a:endParaRPr lang="en-US" sz="1200" dirty="0" smtClean="0">
                  <a:solidFill>
                    <a:srgbClr val="7F7F7F"/>
                  </a:solidFill>
                </a:endParaRPr>
              </a:p>
              <a:p>
                <a:r>
                  <a:rPr lang="en-US" sz="1600" dirty="0" smtClean="0">
                    <a:solidFill>
                      <a:srgbClr val="7F7F7F"/>
                    </a:solidFill>
                  </a:rPr>
                  <a:t>Consumer n</a:t>
                </a:r>
                <a:endParaRPr lang="en-US" sz="1600" dirty="0">
                  <a:solidFill>
                    <a:srgbClr val="7F7F7F"/>
                  </a:solidFill>
                </a:endParaRPr>
              </a:p>
            </p:txBody>
          </p:sp>
          <p:sp>
            <p:nvSpPr>
              <p:cNvPr id="114" name="Rectangle 113"/>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5" name="Rectangle 114"/>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16" name="Straight Arrow Connector 115"/>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8" name="Rectangle 137"/>
            <p:cNvSpPr/>
            <p:nvPr/>
          </p:nvSpPr>
          <p:spPr>
            <a:xfrm>
              <a:off x="5926669" y="26857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9" name="Rectangle 138"/>
            <p:cNvSpPr/>
            <p:nvPr/>
          </p:nvSpPr>
          <p:spPr>
            <a:xfrm>
              <a:off x="5850469" y="26095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2" name="Content Placeholder 2"/>
          <p:cNvSpPr txBox="1">
            <a:spLocks/>
          </p:cNvSpPr>
          <p:nvPr/>
        </p:nvSpPr>
        <p:spPr>
          <a:xfrm>
            <a:off x="378028" y="4227481"/>
            <a:ext cx="4116621" cy="2097119"/>
          </a:xfrm>
          <a:prstGeom prst="rect">
            <a:avLst/>
          </a:prstGeom>
        </p:spPr>
        <p:txBody>
          <a:bodyPr vert="horz" lIns="0" tIns="45720" rIns="91440" bIns="45720" rtlCol="0">
            <a:normAutofit fontScale="92500" lnSpcReduction="20000"/>
          </a:bodyPr>
          <a:lstStyle/>
          <a:p>
            <a:pPr marL="342900" lvl="0" indent="-342900">
              <a:spcBef>
                <a:spcPct val="20000"/>
              </a:spcBef>
              <a:buClr>
                <a:schemeClr val="accent1"/>
              </a:buClr>
            </a:pPr>
            <a:r>
              <a:rPr lang="en-US" sz="2000" b="1" u="sng" dirty="0" smtClean="0"/>
              <a:t>Features</a:t>
            </a:r>
            <a:endParaRPr lang="en-US" sz="2000" b="1" u="sng" dirty="0" smtClean="0"/>
          </a:p>
          <a:p>
            <a:pPr marL="342900" indent="-342900">
              <a:spcBef>
                <a:spcPct val="20000"/>
              </a:spcBef>
              <a:buClr>
                <a:schemeClr val="accent1"/>
              </a:buClr>
              <a:buFont typeface="Wingdings" pitchFamily="2" charset="2"/>
              <a:buChar char="§"/>
            </a:pPr>
            <a:r>
              <a:rPr lang="en-US" sz="2000" dirty="0" smtClean="0"/>
              <a:t>Data source independence</a:t>
            </a:r>
          </a:p>
          <a:p>
            <a:pPr marL="342900" indent="-342900">
              <a:spcBef>
                <a:spcPct val="20000"/>
              </a:spcBef>
              <a:buClr>
                <a:schemeClr val="accent1"/>
              </a:buClr>
              <a:buFont typeface="Wingdings" pitchFamily="2" charset="2"/>
              <a:buChar char="§"/>
            </a:pPr>
            <a:r>
              <a:rPr lang="en-US" sz="2000" dirty="0" smtClean="0"/>
              <a:t>User-space </a:t>
            </a:r>
            <a:r>
              <a:rPr lang="en-US" sz="2000" dirty="0" smtClean="0"/>
              <a:t>visibility</a:t>
            </a:r>
            <a:endParaRPr lang="en-US" sz="2000" dirty="0" smtClean="0"/>
          </a:p>
          <a:p>
            <a:pPr marL="342900" indent="-342900">
              <a:spcBef>
                <a:spcPct val="20000"/>
              </a:spcBef>
              <a:buClr>
                <a:schemeClr val="accent1"/>
              </a:buClr>
              <a:buFont typeface="Wingdings" pitchFamily="2" charset="2"/>
              <a:buChar char="§"/>
            </a:pPr>
            <a:r>
              <a:rPr lang="en-US" sz="2000" dirty="0" smtClean="0"/>
              <a:t>Portable </a:t>
            </a:r>
            <a:r>
              <a:rPr lang="en-US" sz="2000" dirty="0" smtClean="0"/>
              <a:t>change event serialization and </a:t>
            </a:r>
            <a:r>
              <a:rPr lang="en-US" sz="2000" dirty="0" smtClean="0"/>
              <a:t>versioning</a:t>
            </a:r>
          </a:p>
          <a:p>
            <a:pPr marL="342900" indent="-342900">
              <a:spcBef>
                <a:spcPct val="20000"/>
              </a:spcBef>
              <a:buClr>
                <a:schemeClr val="accent1"/>
              </a:buClr>
              <a:buFont typeface="Wingdings" pitchFamily="2" charset="2"/>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Start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consumption</a:t>
            </a:r>
            <a:r>
              <a:rPr lang="en-US" sz="2000" noProof="0" dirty="0" smtClean="0">
                <a:latin typeface="Arial" pitchFamily="34" charset="0"/>
                <a:cs typeface="Arial" pitchFamily="34" charset="0"/>
              </a:rPr>
              <a:t> from arbitrary point in </a:t>
            </a:r>
            <a:r>
              <a:rPr lang="en-US" sz="2000" dirty="0" smtClean="0">
                <a:latin typeface="Arial" pitchFamily="34" charset="0"/>
                <a:cs typeface="Arial" pitchFamily="34" charset="0"/>
              </a:rPr>
              <a:t>the change stream</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44" name="Content Placeholder 2"/>
          <p:cNvSpPr txBox="1">
            <a:spLocks/>
          </p:cNvSpPr>
          <p:nvPr/>
        </p:nvSpPr>
        <p:spPr>
          <a:xfrm>
            <a:off x="4562383" y="4235947"/>
            <a:ext cx="4116621" cy="2097119"/>
          </a:xfrm>
          <a:prstGeom prst="rect">
            <a:avLst/>
          </a:prstGeom>
        </p:spPr>
        <p:txBody>
          <a:bodyPr vert="horz" lIns="0" tIns="45720" rIns="91440" bIns="45720" rtlCol="0">
            <a:normAutofit fontScale="77500" lnSpcReduction="2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2400" b="1"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Guarantees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Transactional semantics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Timeline </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consistency</a:t>
            </a:r>
          </a:p>
          <a:p>
            <a:pPr marL="342900" indent="-342900">
              <a:spcBef>
                <a:spcPct val="20000"/>
              </a:spcBef>
              <a:buClr>
                <a:schemeClr val="accent1"/>
              </a:buClr>
              <a:buFont typeface="Wingdings" pitchFamily="2" charset="2"/>
              <a:buChar char="§"/>
              <a:defRPr/>
            </a:pPr>
            <a:r>
              <a:rPr lang="en-US" sz="2400" dirty="0" smtClean="0">
                <a:latin typeface="Arial" pitchFamily="34" charset="0"/>
                <a:cs typeface="Arial" pitchFamily="34" charset="0"/>
              </a:rPr>
              <a:t>At-least-once delivery</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Durability (by data source)</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High-availability and reliability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Low latency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strVal val="#ppt_w*0.7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animEffect transition="in" filter="fade">
                                      <p:cBhvr>
                                        <p:cTn id="20" dur="1000"/>
                                        <p:tgtEl>
                                          <p:spTgt spid="8"/>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4"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sp>
        <p:nvSpPr>
          <p:cNvPr id="3" name="Content Placeholder 2"/>
          <p:cNvSpPr>
            <a:spLocks noGrp="1"/>
          </p:cNvSpPr>
          <p:nvPr>
            <p:ph idx="1"/>
          </p:nvPr>
        </p:nvSpPr>
        <p:spPr>
          <a:xfrm>
            <a:off x="419100" y="2437529"/>
            <a:ext cx="8229600" cy="1601071"/>
          </a:xfrm>
        </p:spPr>
        <p:txBody>
          <a:bodyPr>
            <a:normAutofit/>
          </a:bodyPr>
          <a:lstStyle/>
          <a:p>
            <a:r>
              <a:rPr lang="en-US" b="1" dirty="0" smtClean="0"/>
              <a:t>Default serving path to clients</a:t>
            </a:r>
          </a:p>
          <a:p>
            <a:pPr lvl="1"/>
            <a:r>
              <a:rPr lang="en-US" i="1" dirty="0" smtClean="0">
                <a:solidFill>
                  <a:schemeClr val="tx2"/>
                </a:solidFill>
              </a:rPr>
              <a:t>Captures</a:t>
            </a:r>
            <a:r>
              <a:rPr lang="en-US" dirty="0" smtClean="0"/>
              <a:t> changes </a:t>
            </a:r>
            <a:r>
              <a:rPr lang="en-US" dirty="0" smtClean="0"/>
              <a:t>from</a:t>
            </a:r>
            <a:r>
              <a:rPr lang="en-US" dirty="0" smtClean="0"/>
              <a:t> the data </a:t>
            </a:r>
            <a:r>
              <a:rPr lang="en-US" dirty="0" smtClean="0"/>
              <a:t>source</a:t>
            </a:r>
          </a:p>
          <a:p>
            <a:pPr lvl="1"/>
            <a:r>
              <a:rPr lang="en-US" i="1" dirty="0" smtClean="0">
                <a:solidFill>
                  <a:srgbClr val="0073B2"/>
                </a:solidFill>
              </a:rPr>
              <a:t>Serializes</a:t>
            </a:r>
            <a:r>
              <a:rPr lang="en-US" dirty="0" smtClean="0"/>
              <a:t> the</a:t>
            </a:r>
            <a:r>
              <a:rPr lang="en-US" dirty="0" smtClean="0"/>
              <a:t> change </a:t>
            </a:r>
            <a:r>
              <a:rPr lang="en-US" dirty="0" smtClean="0"/>
              <a:t>events</a:t>
            </a:r>
          </a:p>
          <a:p>
            <a:pPr lvl="1"/>
            <a:r>
              <a:rPr lang="en-US" i="1" dirty="0" smtClean="0">
                <a:solidFill>
                  <a:srgbClr val="0073B2"/>
                </a:solidFill>
              </a:rPr>
              <a:t>Buffers</a:t>
            </a:r>
            <a:r>
              <a:rPr lang="en-US" dirty="0" smtClean="0"/>
              <a:t> the serialized </a:t>
            </a:r>
            <a:r>
              <a:rPr lang="en-US" dirty="0" smtClean="0"/>
              <a:t>change events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13</a:t>
            </a:fld>
            <a:endParaRPr lang="en-US" dirty="0"/>
          </a:p>
        </p:txBody>
      </p:sp>
      <p:grpSp>
        <p:nvGrpSpPr>
          <p:cNvPr id="5" name="Group 103"/>
          <p:cNvGrpSpPr/>
          <p:nvPr/>
        </p:nvGrpSpPr>
        <p:grpSpPr>
          <a:xfrm>
            <a:off x="2318898" y="1206350"/>
            <a:ext cx="2740453" cy="914401"/>
            <a:chOff x="2187147" y="1371600"/>
            <a:chExt cx="2740453" cy="914401"/>
          </a:xfrm>
        </p:grpSpPr>
        <p:sp>
          <p:nvSpPr>
            <p:cNvPr id="6" name="Rectangle 5"/>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8" name="Rectangle 7"/>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Table 9"/>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8060689"/>
              </p:ext>
            </p:extLst>
          </p:nvPr>
        </p:nvGraphicFramePr>
        <p:xfrm>
          <a:off x="2485872" y="1714344"/>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1" name="Group 91"/>
          <p:cNvGrpSpPr/>
          <p:nvPr/>
        </p:nvGrpSpPr>
        <p:grpSpPr>
          <a:xfrm>
            <a:off x="1300150" y="1409656"/>
            <a:ext cx="1028701" cy="523220"/>
            <a:chOff x="939799" y="3822806"/>
            <a:chExt cx="1028701" cy="523220"/>
          </a:xfrm>
        </p:grpSpPr>
        <p:sp>
          <p:nvSpPr>
            <p:cNvPr id="12" name="TextBox 11"/>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3" name="Straight Arrow Connector 12"/>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4" name="Group 104"/>
          <p:cNvGrpSpPr/>
          <p:nvPr/>
        </p:nvGrpSpPr>
        <p:grpSpPr>
          <a:xfrm>
            <a:off x="5070995" y="1450419"/>
            <a:ext cx="987424" cy="523220"/>
            <a:chOff x="5159377" y="1598736"/>
            <a:chExt cx="987424" cy="523220"/>
          </a:xfrm>
        </p:grpSpPr>
        <p:sp>
          <p:nvSpPr>
            <p:cNvPr id="15" name="TextBox 14"/>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6" name="Straight Arrow Connector 15"/>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7" name="Group 85"/>
          <p:cNvGrpSpPr/>
          <p:nvPr/>
        </p:nvGrpSpPr>
        <p:grpSpPr>
          <a:xfrm>
            <a:off x="409488" y="1270445"/>
            <a:ext cx="902909" cy="846064"/>
            <a:chOff x="216051" y="4428675"/>
            <a:chExt cx="902909" cy="846064"/>
          </a:xfrm>
        </p:grpSpPr>
        <p:sp>
          <p:nvSpPr>
            <p:cNvPr id="18" name="Magnetic Disk 17"/>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Magnetic Disk 18"/>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agnetic Disk 19"/>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21" name="TextBox 20"/>
          <p:cNvSpPr txBox="1"/>
          <p:nvPr/>
        </p:nvSpPr>
        <p:spPr>
          <a:xfrm>
            <a:off x="5668951" y="85498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22" name="Group 139"/>
          <p:cNvGrpSpPr/>
          <p:nvPr/>
        </p:nvGrpSpPr>
        <p:grpSpPr>
          <a:xfrm>
            <a:off x="5982220" y="903398"/>
            <a:ext cx="2084251" cy="1581419"/>
            <a:chOff x="5833535" y="1034782"/>
            <a:chExt cx="2084251" cy="1581419"/>
          </a:xfrm>
        </p:grpSpPr>
        <p:grpSp>
          <p:nvGrpSpPr>
            <p:cNvPr id="23" name="Group 107"/>
            <p:cNvGrpSpPr/>
            <p:nvPr/>
          </p:nvGrpSpPr>
          <p:grpSpPr>
            <a:xfrm>
              <a:off x="5985935" y="1164111"/>
              <a:ext cx="1931851" cy="1452090"/>
              <a:chOff x="5985935" y="1138710"/>
              <a:chExt cx="1931851" cy="1452090"/>
            </a:xfrm>
          </p:grpSpPr>
          <p:sp>
            <p:nvSpPr>
              <p:cNvPr id="26" name="TextBox 25"/>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27" name="Rectangle 26"/>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8" name="Rectangle 27"/>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29" name="Straight Arrow Connector 28"/>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24" name="Rectangle 23"/>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5" name="Rectangle 24"/>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32" name="Content Placeholder 2"/>
          <p:cNvSpPr txBox="1">
            <a:spLocks/>
          </p:cNvSpPr>
          <p:nvPr/>
        </p:nvSpPr>
        <p:spPr>
          <a:xfrm>
            <a:off x="431800" y="3947205"/>
            <a:ext cx="8229600" cy="2377396"/>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Isolation</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data source from clients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Low latency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in-memory path (&lt; 1ms)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Portability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Avro</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Flexible partitioning</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server-side filtering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Scalability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hundreds of consumers per relay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Challenges</a:t>
            </a:r>
            <a:endParaRPr lang="en-US" dirty="0"/>
          </a:p>
        </p:txBody>
      </p:sp>
      <p:sp>
        <p:nvSpPr>
          <p:cNvPr id="3" name="Content Placeholder 2"/>
          <p:cNvSpPr>
            <a:spLocks noGrp="1"/>
          </p:cNvSpPr>
          <p:nvPr>
            <p:ph idx="1"/>
          </p:nvPr>
        </p:nvSpPr>
        <p:spPr/>
        <p:txBody>
          <a:bodyPr/>
          <a:lstStyle/>
          <a:p>
            <a:r>
              <a:rPr lang="en-US" dirty="0" smtClean="0"/>
              <a:t>Isolate consumption rate from production rate</a:t>
            </a:r>
          </a:p>
          <a:p>
            <a:pPr lvl="1"/>
            <a:r>
              <a:rPr lang="en-US" dirty="0" smtClean="0"/>
              <a:t>No client-specific state</a:t>
            </a:r>
          </a:p>
          <a:p>
            <a:pPr lvl="1"/>
            <a:r>
              <a:rPr lang="en-US" dirty="0" smtClean="0"/>
              <a:t>Circular buffer</a:t>
            </a:r>
          </a:p>
          <a:p>
            <a:pPr lvl="1"/>
            <a:r>
              <a:rPr lang="en-US" dirty="0" smtClean="0"/>
              <a:t>Range locking: minimize producer/consumers contention</a:t>
            </a:r>
          </a:p>
          <a:p>
            <a:r>
              <a:rPr lang="en-US" dirty="0" smtClean="0"/>
              <a:t>Efficient streaming</a:t>
            </a:r>
          </a:p>
          <a:p>
            <a:pPr lvl="1"/>
            <a:r>
              <a:rPr lang="en-US" dirty="0" smtClean="0"/>
              <a:t>Sequence number index </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a:t>
            </a:r>
            <a:endParaRPr lang="en-US" dirty="0"/>
          </a:p>
        </p:txBody>
      </p:sp>
      <p:sp>
        <p:nvSpPr>
          <p:cNvPr id="3" name="Content Placeholder 2"/>
          <p:cNvSpPr>
            <a:spLocks noGrp="1"/>
          </p:cNvSpPr>
          <p:nvPr>
            <p:ph idx="1"/>
          </p:nvPr>
        </p:nvSpPr>
        <p:spPr>
          <a:xfrm>
            <a:off x="431800" y="2476501"/>
            <a:ext cx="8229600" cy="1587500"/>
          </a:xfrm>
        </p:spPr>
        <p:txBody>
          <a:bodyPr>
            <a:normAutofit/>
          </a:bodyPr>
          <a:lstStyle/>
          <a:p>
            <a:r>
              <a:rPr lang="en-US" b="1" dirty="0" smtClean="0"/>
              <a:t>Serves clients that cannot be served by relay</a:t>
            </a:r>
          </a:p>
          <a:p>
            <a:pPr lvl="1"/>
            <a:r>
              <a:rPr lang="en-US" i="1" dirty="0" smtClean="0">
                <a:solidFill>
                  <a:schemeClr val="tx2"/>
                </a:solidFill>
              </a:rPr>
              <a:t>Listens</a:t>
            </a:r>
            <a:r>
              <a:rPr lang="en-US" dirty="0" smtClean="0"/>
              <a:t> to</a:t>
            </a:r>
            <a:r>
              <a:rPr lang="en-US" dirty="0" smtClean="0"/>
              <a:t> the change </a:t>
            </a:r>
            <a:r>
              <a:rPr lang="en-US" dirty="0" smtClean="0"/>
              <a:t>stream</a:t>
            </a:r>
          </a:p>
          <a:p>
            <a:pPr lvl="1"/>
            <a:r>
              <a:rPr lang="en-US" i="1" dirty="0" smtClean="0">
                <a:solidFill>
                  <a:srgbClr val="0073B2"/>
                </a:solidFill>
              </a:rPr>
              <a:t>Persists</a:t>
            </a:r>
            <a:r>
              <a:rPr lang="en-US" dirty="0" smtClean="0"/>
              <a:t> change event log</a:t>
            </a:r>
            <a:endParaRPr lang="en-US" dirty="0" smtClean="0"/>
          </a:p>
          <a:p>
            <a:pPr lvl="1"/>
            <a:r>
              <a:rPr lang="en-US" i="1" dirty="0" smtClean="0">
                <a:solidFill>
                  <a:srgbClr val="0073B2"/>
                </a:solidFill>
              </a:rPr>
              <a:t>Maintains</a:t>
            </a:r>
            <a:r>
              <a:rPr lang="en-US" dirty="0" smtClean="0"/>
              <a:t> snapshots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15</a:t>
            </a:fld>
            <a:endParaRPr lang="en-US" dirty="0"/>
          </a:p>
        </p:txBody>
      </p:sp>
      <p:grpSp>
        <p:nvGrpSpPr>
          <p:cNvPr id="6" name="Group 103"/>
          <p:cNvGrpSpPr/>
          <p:nvPr/>
        </p:nvGrpSpPr>
        <p:grpSpPr>
          <a:xfrm>
            <a:off x="798465" y="1133475"/>
            <a:ext cx="2740453" cy="914401"/>
            <a:chOff x="2187147" y="1371600"/>
            <a:chExt cx="2740453" cy="914401"/>
          </a:xfrm>
        </p:grpSpPr>
        <p:sp>
          <p:nvSpPr>
            <p:cNvPr id="7" name="Rectangle 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9" name="Rectangle 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1" name="Table 10"/>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8060689"/>
              </p:ext>
            </p:extLst>
          </p:nvPr>
        </p:nvGraphicFramePr>
        <p:xfrm>
          <a:off x="965439" y="16414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2" name="Group 86"/>
          <p:cNvGrpSpPr/>
          <p:nvPr/>
        </p:nvGrpSpPr>
        <p:grpSpPr>
          <a:xfrm>
            <a:off x="4883002" y="1035977"/>
            <a:ext cx="1498600" cy="1282700"/>
            <a:chOff x="2978150" y="4673600"/>
            <a:chExt cx="1498600" cy="1282700"/>
          </a:xfrm>
        </p:grpSpPr>
        <p:sp>
          <p:nvSpPr>
            <p:cNvPr id="13" name="Rectangle 12"/>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15" name="TextBox 14"/>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grpSp>
        <p:nvGrpSpPr>
          <p:cNvPr id="23" name="Group 110"/>
          <p:cNvGrpSpPr/>
          <p:nvPr/>
        </p:nvGrpSpPr>
        <p:grpSpPr>
          <a:xfrm>
            <a:off x="3538918" y="1404970"/>
            <a:ext cx="1344084" cy="523220"/>
            <a:chOff x="3073400" y="1609231"/>
            <a:chExt cx="1344084" cy="523220"/>
          </a:xfrm>
        </p:grpSpPr>
        <p:cxnSp>
          <p:nvCxnSpPr>
            <p:cNvPr id="24" name="Straight Arrow Connector 23"/>
            <p:cNvCxnSpPr>
              <a:stCxn id="9" idx="3"/>
              <a:endCxn id="13" idx="1"/>
            </p:cNvCxnSpPr>
            <p:nvPr/>
          </p:nvCxnSpPr>
          <p:spPr>
            <a:xfrm>
              <a:off x="3073400" y="1875370"/>
              <a:ext cx="1344084" cy="621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3286268" y="1609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sp>
        <p:nvSpPr>
          <p:cNvPr id="31" name="TextBox 30"/>
          <p:cNvSpPr txBox="1"/>
          <p:nvPr/>
        </p:nvSpPr>
        <p:spPr>
          <a:xfrm>
            <a:off x="6142418" y="314430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2" name="Group 122"/>
          <p:cNvGrpSpPr/>
          <p:nvPr/>
        </p:nvGrpSpPr>
        <p:grpSpPr>
          <a:xfrm>
            <a:off x="6386672" y="1028764"/>
            <a:ext cx="1614129" cy="600164"/>
            <a:chOff x="4645056" y="2999919"/>
            <a:chExt cx="1238086" cy="600164"/>
          </a:xfrm>
        </p:grpSpPr>
        <p:cxnSp>
          <p:nvCxnSpPr>
            <p:cNvPr id="33" name="Straight Arrow Connector 32"/>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35" name="Group 123"/>
          <p:cNvGrpSpPr/>
          <p:nvPr/>
        </p:nvGrpSpPr>
        <p:grpSpPr>
          <a:xfrm>
            <a:off x="6421818" y="1656419"/>
            <a:ext cx="1566333" cy="600164"/>
            <a:chOff x="4543529" y="3033836"/>
            <a:chExt cx="1201425" cy="600164"/>
          </a:xfrm>
        </p:grpSpPr>
        <p:cxnSp>
          <p:nvCxnSpPr>
            <p:cNvPr id="36" name="Straight Arrow Connector 35"/>
            <p:cNvCxnSpPr/>
            <p:nvPr/>
          </p:nvCxnSpPr>
          <p:spPr>
            <a:xfrm>
              <a:off x="4663201"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543529" y="30338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
        <p:nvSpPr>
          <p:cNvPr id="40" name="Content Placeholder 2"/>
          <p:cNvSpPr txBox="1">
            <a:spLocks/>
          </p:cNvSpPr>
          <p:nvPr/>
        </p:nvSpPr>
        <p:spPr>
          <a:xfrm>
            <a:off x="457200" y="4025901"/>
            <a:ext cx="8229600" cy="2273299"/>
          </a:xfrm>
          <a:prstGeom prst="rect">
            <a:avLst/>
          </a:prstGeom>
        </p:spPr>
        <p:txBody>
          <a:bodyPr vert="horz" lIns="0" tIns="45720" rIns="91440" bIns="45720" rtlCol="0">
            <a:normAutofit fontScale="92500" lnSpcReduction="2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Isolation</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data source from clients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smtClean="0">
                <a:solidFill>
                  <a:srgbClr val="8CC63F"/>
                </a:solidFill>
                <a:latin typeface="Arial" pitchFamily="34" charset="0"/>
                <a:cs typeface="Arial" pitchFamily="34" charset="0"/>
              </a:rPr>
              <a:t>Long look-back</a:t>
            </a:r>
            <a:r>
              <a:rPr lang="en-US" sz="2000" dirty="0" smtClean="0">
                <a:latin typeface="Arial" pitchFamily="34" charset="0"/>
                <a:cs typeface="Arial" pitchFamily="34" charset="0"/>
              </a:rPr>
              <a:t> in change stream</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1200150" lvl="2" indent="-285750">
              <a:spcBef>
                <a:spcPct val="20000"/>
              </a:spcBef>
              <a:buClr>
                <a:schemeClr val="accent5"/>
              </a:buClr>
              <a:buFont typeface="Arial"/>
              <a:buChar cha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Consolidated deltas</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1200150" lvl="2" indent="-285750">
              <a:spcBef>
                <a:spcPct val="20000"/>
              </a:spcBef>
              <a:buClr>
                <a:schemeClr val="accent5"/>
              </a:buClr>
              <a:buFont typeface="Arial"/>
              <a:buChar char="•"/>
            </a:pPr>
            <a:r>
              <a:rPr lang="en-US" sz="2000" i="1" dirty="0" smtClean="0">
                <a:solidFill>
                  <a:srgbClr val="8CC63F"/>
                </a:solidFill>
                <a:latin typeface="Arial" pitchFamily="34" charset="0"/>
                <a:cs typeface="Arial" pitchFamily="34" charset="0"/>
              </a:rPr>
              <a:t>Consistent snapshots</a:t>
            </a:r>
            <a:endParaRPr lang="en-US" sz="2000" dirty="0" smtClean="0">
              <a:latin typeface="Arial" pitchFamily="34" charset="0"/>
              <a:cs typeface="Arial" pitchFamily="34" charset="0"/>
            </a:endParaRP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Flexible partitioning</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server-side filtering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smtClean="0">
                <a:solidFill>
                  <a:srgbClr val="8CC63F"/>
                </a:solidFill>
                <a:latin typeface="Arial" pitchFamily="34" charset="0"/>
                <a:cs typeface="Arial" pitchFamily="34" charset="0"/>
              </a:rPr>
              <a:t>Long-running queries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restartability</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a:t>
            </a:r>
            <a:r>
              <a:rPr lang="en-US" dirty="0" smtClean="0"/>
              <a:t> Challenges</a:t>
            </a:r>
            <a:endParaRPr lang="en-US" dirty="0"/>
          </a:p>
        </p:txBody>
      </p:sp>
      <p:sp>
        <p:nvSpPr>
          <p:cNvPr id="3" name="Content Placeholder 2"/>
          <p:cNvSpPr>
            <a:spLocks noGrp="1"/>
          </p:cNvSpPr>
          <p:nvPr>
            <p:ph idx="1"/>
          </p:nvPr>
        </p:nvSpPr>
        <p:spPr>
          <a:xfrm>
            <a:off x="457200" y="1103281"/>
            <a:ext cx="8229600" cy="1131919"/>
          </a:xfrm>
        </p:spPr>
        <p:txBody>
          <a:bodyPr>
            <a:normAutofit/>
          </a:bodyPr>
          <a:lstStyle/>
          <a:p>
            <a:r>
              <a:rPr lang="en-US" i="1" dirty="0" smtClean="0"/>
              <a:t>G</a:t>
            </a:r>
            <a:r>
              <a:rPr lang="en-US" dirty="0" smtClean="0"/>
              <a:t>enerate </a:t>
            </a:r>
            <a:r>
              <a:rPr lang="en-US" dirty="0" smtClean="0">
                <a:solidFill>
                  <a:schemeClr val="accent3"/>
                </a:solidFill>
              </a:rPr>
              <a:t>consistent snapshots and consolidated deltas </a:t>
            </a:r>
            <a:r>
              <a:rPr lang="en-US" dirty="0" smtClean="0">
                <a:solidFill>
                  <a:srgbClr val="000000"/>
                </a:solidFill>
              </a:rPr>
              <a:t>during </a:t>
            </a:r>
            <a:r>
              <a:rPr lang="en-US" dirty="0" smtClean="0">
                <a:solidFill>
                  <a:schemeClr val="accent1"/>
                </a:solidFill>
              </a:rPr>
              <a:t>continuous updates </a:t>
            </a:r>
            <a:r>
              <a:rPr lang="en-US" dirty="0" smtClean="0">
                <a:solidFill>
                  <a:srgbClr val="000000"/>
                </a:solidFill>
              </a:rPr>
              <a:t>with </a:t>
            </a:r>
            <a:r>
              <a:rPr lang="en-US" dirty="0" smtClean="0">
                <a:solidFill>
                  <a:schemeClr val="accent2"/>
                </a:solidFill>
              </a:rPr>
              <a:t>long-running queries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16</a:t>
            </a:fld>
            <a:endParaRPr lang="en-US" dirty="0"/>
          </a:p>
        </p:txBody>
      </p:sp>
      <p:grpSp>
        <p:nvGrpSpPr>
          <p:cNvPr id="16" name="Group 103"/>
          <p:cNvGrpSpPr/>
          <p:nvPr/>
        </p:nvGrpSpPr>
        <p:grpSpPr>
          <a:xfrm>
            <a:off x="722265" y="2390775"/>
            <a:ext cx="2740453" cy="914401"/>
            <a:chOff x="2187147" y="1371600"/>
            <a:chExt cx="2740453" cy="914401"/>
          </a:xfrm>
        </p:grpSpPr>
        <p:sp>
          <p:nvSpPr>
            <p:cNvPr id="17" name="Rectangle 1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19" name="Rectangle 1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21" name="Table 20"/>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8060689"/>
              </p:ext>
            </p:extLst>
          </p:nvPr>
        </p:nvGraphicFramePr>
        <p:xfrm>
          <a:off x="889239" y="28733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22" name="Group 104"/>
          <p:cNvGrpSpPr/>
          <p:nvPr/>
        </p:nvGrpSpPr>
        <p:grpSpPr>
          <a:xfrm>
            <a:off x="2159000" y="3305176"/>
            <a:ext cx="1054619" cy="631824"/>
            <a:chOff x="3009382" y="2475593"/>
            <a:chExt cx="1054619" cy="631824"/>
          </a:xfrm>
        </p:grpSpPr>
        <p:sp>
          <p:nvSpPr>
            <p:cNvPr id="23" name="TextBox 22"/>
            <p:cNvSpPr txBox="1"/>
            <p:nvPr/>
          </p:nvSpPr>
          <p:spPr>
            <a:xfrm>
              <a:off x="3076577" y="2551236"/>
              <a:ext cx="987424" cy="523220"/>
            </a:xfrm>
            <a:prstGeom prst="rect">
              <a:avLst/>
            </a:prstGeom>
            <a:noFill/>
          </p:spPr>
          <p:txBody>
            <a:bodyPr wrap="square" rtlCol="0">
              <a:spAutoFit/>
            </a:bodyPr>
            <a:lstStyle/>
            <a:p>
              <a:r>
                <a:rPr lang="en-US" sz="1400" dirty="0" smtClean="0">
                  <a:solidFill>
                    <a:srgbClr val="8CC63F"/>
                  </a:solidFill>
                </a:rPr>
                <a:t>Read</a:t>
              </a:r>
            </a:p>
            <a:p>
              <a:r>
                <a:rPr lang="en-US" sz="1400" dirty="0" smtClean="0">
                  <a:solidFill>
                    <a:srgbClr val="8CC63F"/>
                  </a:solidFill>
                </a:rPr>
                <a:t>Changes</a:t>
              </a:r>
              <a:endParaRPr lang="en-US" sz="1400" dirty="0">
                <a:solidFill>
                  <a:srgbClr val="8CC63F"/>
                </a:solidFill>
              </a:endParaRPr>
            </a:p>
          </p:txBody>
        </p:sp>
        <p:cxnSp>
          <p:nvCxnSpPr>
            <p:cNvPr id="24" name="Straight Arrow Connector 23"/>
            <p:cNvCxnSpPr>
              <a:stCxn id="19" idx="2"/>
              <a:endCxn id="28" idx="0"/>
            </p:cNvCxnSpPr>
            <p:nvPr/>
          </p:nvCxnSpPr>
          <p:spPr>
            <a:xfrm rot="5400000">
              <a:off x="2695141" y="2789834"/>
              <a:ext cx="631824" cy="3342"/>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grpSp>
      <p:sp>
        <p:nvSpPr>
          <p:cNvPr id="28" name="Rounded Rectangle 27"/>
          <p:cNvSpPr/>
          <p:nvPr/>
        </p:nvSpPr>
        <p:spPr>
          <a:xfrm>
            <a:off x="1104900" y="39370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Writer</a:t>
            </a:r>
            <a:endParaRPr lang="en-US" dirty="0"/>
          </a:p>
        </p:txBody>
      </p:sp>
      <p:cxnSp>
        <p:nvCxnSpPr>
          <p:cNvPr id="34" name="Straight Arrow Connector 33"/>
          <p:cNvCxnSpPr>
            <a:stCxn id="28" idx="2"/>
            <a:endCxn id="32" idx="1"/>
          </p:cNvCxnSpPr>
          <p:nvPr/>
        </p:nvCxnSpPr>
        <p:spPr>
          <a:xfrm rot="16200000" flipH="1">
            <a:off x="2009775" y="4594225"/>
            <a:ext cx="304800" cy="635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Rounded Rectangle 35"/>
          <p:cNvSpPr/>
          <p:nvPr/>
        </p:nvSpPr>
        <p:spPr>
          <a:xfrm>
            <a:off x="3543300" y="5473700"/>
            <a:ext cx="2108200" cy="508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Log Applier</a:t>
            </a:r>
            <a:endParaRPr lang="en-US" dirty="0"/>
          </a:p>
        </p:txBody>
      </p:sp>
      <p:cxnSp>
        <p:nvCxnSpPr>
          <p:cNvPr id="38" name="Shape 37"/>
          <p:cNvCxnSpPr>
            <a:stCxn id="32" idx="3"/>
            <a:endCxn id="36" idx="1"/>
          </p:cNvCxnSpPr>
          <p:nvPr/>
        </p:nvCxnSpPr>
        <p:spPr>
          <a:xfrm rot="16200000" flipH="1">
            <a:off x="2676525" y="4860925"/>
            <a:ext cx="355600" cy="137795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3" name="Group 42"/>
          <p:cNvGrpSpPr/>
          <p:nvPr/>
        </p:nvGrpSpPr>
        <p:grpSpPr>
          <a:xfrm>
            <a:off x="723900" y="3543300"/>
            <a:ext cx="7950200" cy="2616200"/>
            <a:chOff x="723900" y="3543300"/>
            <a:chExt cx="7950200" cy="2616200"/>
          </a:xfrm>
        </p:grpSpPr>
        <p:grpSp>
          <p:nvGrpSpPr>
            <p:cNvPr id="27" name="Group 26"/>
            <p:cNvGrpSpPr/>
            <p:nvPr/>
          </p:nvGrpSpPr>
          <p:grpSpPr>
            <a:xfrm>
              <a:off x="723900" y="3543300"/>
              <a:ext cx="7950200" cy="2616200"/>
              <a:chOff x="723900" y="3543300"/>
              <a:chExt cx="7950200" cy="2616200"/>
            </a:xfrm>
          </p:grpSpPr>
          <p:sp>
            <p:nvSpPr>
              <p:cNvPr id="25" name="Rectangle 24"/>
              <p:cNvSpPr/>
              <p:nvPr/>
            </p:nvSpPr>
            <p:spPr>
              <a:xfrm>
                <a:off x="723900" y="3556000"/>
                <a:ext cx="7950200" cy="26035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759200" y="3543300"/>
                <a:ext cx="1676400" cy="4572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Bootstrap server</a:t>
                </a:r>
              </a:p>
            </p:txBody>
          </p:sp>
        </p:grpSp>
        <p:sp>
          <p:nvSpPr>
            <p:cNvPr id="32" name="Can 31"/>
            <p:cNvSpPr/>
            <p:nvPr/>
          </p:nvSpPr>
          <p:spPr>
            <a:xfrm>
              <a:off x="1104900" y="47498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Storage</a:t>
              </a:r>
              <a:endParaRPr lang="en-US" dirty="0"/>
            </a:p>
          </p:txBody>
        </p:sp>
        <p:sp>
          <p:nvSpPr>
            <p:cNvPr id="39" name="Can 38"/>
            <p:cNvSpPr/>
            <p:nvPr/>
          </p:nvSpPr>
          <p:spPr>
            <a:xfrm>
              <a:off x="6045200" y="47752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Snapshot Storage</a:t>
              </a:r>
              <a:endParaRPr lang="en-US" dirty="0"/>
            </a:p>
          </p:txBody>
        </p:sp>
      </p:grpSp>
      <p:cxnSp>
        <p:nvCxnSpPr>
          <p:cNvPr id="41" name="Shape 40"/>
          <p:cNvCxnSpPr>
            <a:stCxn id="36" idx="3"/>
            <a:endCxn id="39" idx="3"/>
          </p:cNvCxnSpPr>
          <p:nvPr/>
        </p:nvCxnSpPr>
        <p:spPr>
          <a:xfrm flipV="1">
            <a:off x="5651500" y="5397500"/>
            <a:ext cx="1454150" cy="33020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42" name="Rounded Rectangle 41"/>
          <p:cNvSpPr/>
          <p:nvPr/>
        </p:nvSpPr>
        <p:spPr>
          <a:xfrm>
            <a:off x="6057900" y="39751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grpSp>
        <p:nvGrpSpPr>
          <p:cNvPr id="46" name="Group 45"/>
          <p:cNvGrpSpPr/>
          <p:nvPr/>
        </p:nvGrpSpPr>
        <p:grpSpPr>
          <a:xfrm>
            <a:off x="3225800" y="3924300"/>
            <a:ext cx="2832100" cy="1136650"/>
            <a:chOff x="3225800" y="3924300"/>
            <a:chExt cx="2832100" cy="1136650"/>
          </a:xfrm>
        </p:grpSpPr>
        <p:cxnSp>
          <p:nvCxnSpPr>
            <p:cNvPr id="44" name="Elbow Connector 43"/>
            <p:cNvCxnSpPr>
              <a:stCxn id="32" idx="4"/>
              <a:endCxn id="42" idx="1"/>
            </p:cNvCxnSpPr>
            <p:nvPr/>
          </p:nvCxnSpPr>
          <p:spPr>
            <a:xfrm flipV="1">
              <a:off x="3225800" y="4229100"/>
              <a:ext cx="2832100" cy="831850"/>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610100" y="39243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Read</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2"/>
                  </a:solidFill>
                  <a:latin typeface="Arial" pitchFamily="34" charset="0"/>
                  <a:cs typeface="Arial" pitchFamily="34" charset="0"/>
                </a:rPr>
                <a:t>r</a:t>
              </a:r>
              <a:r>
                <a:rPr kumimoji="0" lang="en-US" sz="1600" b="0" i="0" u="none" strike="noStrike" kern="1200" cap="none" spc="0" normalizeH="0" baseline="0" noProof="0" dirty="0" err="1" smtClean="0">
                  <a:ln>
                    <a:noFill/>
                  </a:ln>
                  <a:solidFill>
                    <a:schemeClr val="accent2"/>
                  </a:solidFill>
                  <a:effectLst/>
                  <a:uLnTx/>
                  <a:uFillTx/>
                  <a:latin typeface="Arial" pitchFamily="34" charset="0"/>
                  <a:ea typeface="+mn-ea"/>
                  <a:cs typeface="Arial" pitchFamily="34" charset="0"/>
                </a:rPr>
                <a:t>ecent</a:t>
              </a: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 events</a:t>
              </a:r>
            </a:p>
          </p:txBody>
        </p:sp>
      </p:grpSp>
      <p:grpSp>
        <p:nvGrpSpPr>
          <p:cNvPr id="47" name="Group 139"/>
          <p:cNvGrpSpPr/>
          <p:nvPr/>
        </p:nvGrpSpPr>
        <p:grpSpPr>
          <a:xfrm>
            <a:off x="6058420" y="1855898"/>
            <a:ext cx="2084251" cy="1581419"/>
            <a:chOff x="5833535" y="1034782"/>
            <a:chExt cx="2084251" cy="1581419"/>
          </a:xfrm>
        </p:grpSpPr>
        <p:grpSp>
          <p:nvGrpSpPr>
            <p:cNvPr id="48" name="Group 107"/>
            <p:cNvGrpSpPr/>
            <p:nvPr/>
          </p:nvGrpSpPr>
          <p:grpSpPr>
            <a:xfrm>
              <a:off x="5985935" y="1164111"/>
              <a:ext cx="1931851" cy="1452090"/>
              <a:chOff x="5985935" y="1138710"/>
              <a:chExt cx="1931851" cy="1452090"/>
            </a:xfrm>
          </p:grpSpPr>
          <p:sp>
            <p:nvSpPr>
              <p:cNvPr id="51" name="TextBox 50"/>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2" name="Rectangle 51"/>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3" name="Rectangle 52"/>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4" name="Straight Arrow Connector 53"/>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49" name="Rectangle 48"/>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0" name="Rectangle 49"/>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57" name="Group 104"/>
          <p:cNvGrpSpPr/>
          <p:nvPr/>
        </p:nvGrpSpPr>
        <p:grpSpPr>
          <a:xfrm>
            <a:off x="6604000" y="3355976"/>
            <a:ext cx="1054619" cy="631824"/>
            <a:chOff x="3009382" y="2475593"/>
            <a:chExt cx="1054619" cy="631824"/>
          </a:xfrm>
        </p:grpSpPr>
        <p:sp>
          <p:nvSpPr>
            <p:cNvPr id="58" name="TextBox 57"/>
            <p:cNvSpPr txBox="1"/>
            <p:nvPr/>
          </p:nvSpPr>
          <p:spPr>
            <a:xfrm>
              <a:off x="3076577" y="2665536"/>
              <a:ext cx="987424" cy="307777"/>
            </a:xfrm>
            <a:prstGeom prst="rect">
              <a:avLst/>
            </a:prstGeom>
            <a:noFill/>
          </p:spPr>
          <p:txBody>
            <a:bodyPr wrap="square" rtlCol="0">
              <a:spAutoFit/>
            </a:bodyPr>
            <a:lstStyle/>
            <a:p>
              <a:r>
                <a:rPr lang="en-US" sz="1400" dirty="0" smtClean="0">
                  <a:solidFill>
                    <a:srgbClr val="8CC63F"/>
                  </a:solidFill>
                </a:rPr>
                <a:t>Bootstrap</a:t>
              </a:r>
              <a:endParaRPr lang="en-US" sz="1400" dirty="0">
                <a:solidFill>
                  <a:srgbClr val="8CC63F"/>
                </a:solidFill>
              </a:endParaRPr>
            </a:p>
          </p:txBody>
        </p:sp>
        <p:cxnSp>
          <p:nvCxnSpPr>
            <p:cNvPr id="59" name="Straight Arrow Connector 58"/>
            <p:cNvCxnSpPr/>
            <p:nvPr/>
          </p:nvCxnSpPr>
          <p:spPr>
            <a:xfrm rot="5400000">
              <a:off x="2695141" y="2789834"/>
              <a:ext cx="631824" cy="334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cxnSp>
        <p:nvCxnSpPr>
          <p:cNvPr id="61" name="Straight Arrow Connector 60"/>
          <p:cNvCxnSpPr>
            <a:stCxn id="39" idx="1"/>
            <a:endCxn id="42" idx="2"/>
          </p:cNvCxnSpPr>
          <p:nvPr/>
        </p:nvCxnSpPr>
        <p:spPr>
          <a:xfrm rot="5400000" flipH="1" flipV="1">
            <a:off x="6962775" y="4625975"/>
            <a:ext cx="292100" cy="63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213100" y="47498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Replay</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events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nodeType="afterEffect">
                                  <p:stCondLst>
                                    <p:cond delay="100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1000"/>
                            </p:stCondLst>
                            <p:childTnLst>
                              <p:par>
                                <p:cTn id="59" presetID="1" presetClass="exit" presetSubtype="0" fill="hold" nodeType="afterEffect">
                                  <p:stCondLst>
                                    <p:cond delay="1000"/>
                                  </p:stCondLst>
                                  <p:childTnLst>
                                    <p:set>
                                      <p:cBhvr>
                                        <p:cTn id="60" dur="1" fill="hold">
                                          <p:stCondLst>
                                            <p:cond delay="0"/>
                                          </p:stCondLst>
                                        </p:cTn>
                                        <p:tgtEl>
                                          <p:spTgt spid="41"/>
                                        </p:tgtEl>
                                        <p:attrNameLst>
                                          <p:attrName>style.visibility</p:attrName>
                                        </p:attrNameLst>
                                      </p:cBhvr>
                                      <p:to>
                                        <p:strVal val="hidden"/>
                                      </p:to>
                                    </p:set>
                                  </p:childTnLst>
                                </p:cTn>
                              </p:par>
                            </p:childTnLst>
                          </p:cTn>
                        </p:par>
                        <p:par>
                          <p:cTn id="61" fill="hold">
                            <p:stCondLst>
                              <p:cond delay="2000"/>
                            </p:stCondLst>
                            <p:childTnLst>
                              <p:par>
                                <p:cTn id="62" presetID="1" presetClass="entr" presetSubtype="0" fill="hold" nodeType="afterEffect">
                                  <p:stCondLst>
                                    <p:cond delay="100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1" animBg="1"/>
      <p:bldP spid="42" grpId="0" animBg="1"/>
      <p:bldP spid="62" grpId="0"/>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a:t>
            </a:r>
            <a:endParaRPr lang="en-US" dirty="0"/>
          </a:p>
        </p:txBody>
      </p:sp>
      <p:sp>
        <p:nvSpPr>
          <p:cNvPr id="3" name="Content Placeholder 2"/>
          <p:cNvSpPr>
            <a:spLocks noGrp="1"/>
          </p:cNvSpPr>
          <p:nvPr>
            <p:ph idx="1"/>
          </p:nvPr>
        </p:nvSpPr>
        <p:spPr>
          <a:xfrm>
            <a:off x="457200" y="2540000"/>
            <a:ext cx="8229600" cy="1917700"/>
          </a:xfrm>
        </p:spPr>
        <p:txBody>
          <a:bodyPr>
            <a:normAutofit fontScale="92500" lnSpcReduction="20000"/>
          </a:bodyPr>
          <a:lstStyle/>
          <a:p>
            <a:r>
              <a:rPr lang="en-US" b="1" dirty="0" smtClean="0"/>
              <a:t>Connects relays/bootstrap servers with business logic in consumers</a:t>
            </a:r>
          </a:p>
          <a:p>
            <a:pPr lvl="1"/>
            <a:r>
              <a:rPr lang="en-US" i="1" dirty="0" smtClean="0">
                <a:solidFill>
                  <a:schemeClr val="accent1"/>
                </a:solidFill>
              </a:rPr>
              <a:t>Consumes</a:t>
            </a:r>
            <a:r>
              <a:rPr lang="en-US" dirty="0" smtClean="0"/>
              <a:t> change events </a:t>
            </a:r>
            <a:r>
              <a:rPr lang="en-US" dirty="0" smtClean="0"/>
              <a:t>from relays</a:t>
            </a:r>
          </a:p>
          <a:p>
            <a:pPr lvl="1"/>
            <a:r>
              <a:rPr lang="en-US" dirty="0" smtClean="0"/>
              <a:t>Automatically </a:t>
            </a:r>
            <a:r>
              <a:rPr lang="en-US" i="1" dirty="0" smtClean="0">
                <a:solidFill>
                  <a:srgbClr val="0073B2"/>
                </a:solidFill>
              </a:rPr>
              <a:t>bootstraps</a:t>
            </a:r>
            <a:r>
              <a:rPr lang="en-US" dirty="0" smtClean="0"/>
              <a:t> if necessary</a:t>
            </a:r>
          </a:p>
          <a:p>
            <a:pPr lvl="1"/>
            <a:r>
              <a:rPr lang="en-US" i="1" dirty="0" smtClean="0">
                <a:solidFill>
                  <a:srgbClr val="0073B2"/>
                </a:solidFill>
              </a:rPr>
              <a:t>Buffers</a:t>
            </a:r>
            <a:r>
              <a:rPr lang="en-US" dirty="0" smtClean="0"/>
              <a:t> </a:t>
            </a:r>
            <a:r>
              <a:rPr lang="en-US" dirty="0" smtClean="0"/>
              <a:t>change events </a:t>
            </a:r>
            <a:r>
              <a:rPr lang="en-US" dirty="0" smtClean="0"/>
              <a:t>locally</a:t>
            </a:r>
          </a:p>
          <a:p>
            <a:pPr lvl="1"/>
            <a:r>
              <a:rPr lang="en-US" i="1" dirty="0" smtClean="0">
                <a:solidFill>
                  <a:srgbClr val="0073B2"/>
                </a:solidFill>
              </a:rPr>
              <a:t>Tracks</a:t>
            </a:r>
            <a:r>
              <a:rPr lang="en-US" dirty="0" smtClean="0"/>
              <a:t> consumption progress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17</a:t>
            </a:fld>
            <a:endParaRPr lang="en-US" dirty="0"/>
          </a:p>
        </p:txBody>
      </p:sp>
      <p:sp>
        <p:nvSpPr>
          <p:cNvPr id="5" name="Content Placeholder 2"/>
          <p:cNvSpPr txBox="1">
            <a:spLocks/>
          </p:cNvSpPr>
          <p:nvPr/>
        </p:nvSpPr>
        <p:spPr>
          <a:xfrm>
            <a:off x="469900" y="4305300"/>
            <a:ext cx="8229600" cy="1943100"/>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Push (callbacks) or pull interface</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Flow control</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Multi-thread processing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Error retries</a:t>
            </a:r>
          </a:p>
        </p:txBody>
      </p:sp>
      <p:grpSp>
        <p:nvGrpSpPr>
          <p:cNvPr id="6" name="Group 139"/>
          <p:cNvGrpSpPr/>
          <p:nvPr/>
        </p:nvGrpSpPr>
        <p:grpSpPr>
          <a:xfrm>
            <a:off x="4839220" y="852598"/>
            <a:ext cx="2084251" cy="1581419"/>
            <a:chOff x="5833535" y="1034782"/>
            <a:chExt cx="2084251" cy="1581419"/>
          </a:xfrm>
        </p:grpSpPr>
        <p:grpSp>
          <p:nvGrpSpPr>
            <p:cNvPr id="7" name="Group 107"/>
            <p:cNvGrpSpPr/>
            <p:nvPr/>
          </p:nvGrpSpPr>
          <p:grpSpPr>
            <a:xfrm>
              <a:off x="5985935" y="1164111"/>
              <a:ext cx="1931851" cy="1452090"/>
              <a:chOff x="5985935" y="1138710"/>
              <a:chExt cx="1931851" cy="1452090"/>
            </a:xfrm>
          </p:grpSpPr>
          <p:sp>
            <p:nvSpPr>
              <p:cNvPr id="10" name="TextBox 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11" name="Rectangle 1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2" name="Rectangle 1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3" name="Straight Arrow Connector 1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8" name="Rectangle 7"/>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9" name="Rectangle 8"/>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6" name="Group 104"/>
          <p:cNvGrpSpPr/>
          <p:nvPr/>
        </p:nvGrpSpPr>
        <p:grpSpPr>
          <a:xfrm>
            <a:off x="3821644" y="951036"/>
            <a:ext cx="987424" cy="523220"/>
            <a:chOff x="5159377" y="1598736"/>
            <a:chExt cx="987424" cy="523220"/>
          </a:xfrm>
        </p:grpSpPr>
        <p:sp>
          <p:nvSpPr>
            <p:cNvPr id="17" name="TextBox 16"/>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8" name="Straight Arrow Connector 17"/>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9" name="Group 122"/>
          <p:cNvGrpSpPr/>
          <p:nvPr/>
        </p:nvGrpSpPr>
        <p:grpSpPr>
          <a:xfrm>
            <a:off x="3376772" y="1398606"/>
            <a:ext cx="1614129" cy="600164"/>
            <a:chOff x="4645056" y="2999919"/>
            <a:chExt cx="1238086" cy="600164"/>
          </a:xfrm>
        </p:grpSpPr>
        <p:cxnSp>
          <p:nvCxnSpPr>
            <p:cNvPr id="20" name="Straight Arrow Connector 19"/>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22" name="Group 123"/>
          <p:cNvGrpSpPr/>
          <p:nvPr/>
        </p:nvGrpSpPr>
        <p:grpSpPr>
          <a:xfrm>
            <a:off x="3411918" y="1923119"/>
            <a:ext cx="1566333" cy="600164"/>
            <a:chOff x="4543529" y="3033836"/>
            <a:chExt cx="1201425" cy="600164"/>
          </a:xfrm>
        </p:grpSpPr>
        <p:cxnSp>
          <p:nvCxnSpPr>
            <p:cNvPr id="23" name="Straight Arrow Connector 22"/>
            <p:cNvCxnSpPr/>
            <p:nvPr/>
          </p:nvCxnSpPr>
          <p:spPr>
            <a:xfrm>
              <a:off x="4663201"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4543529" y="30338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 Challenges</a:t>
            </a:r>
            <a:endParaRPr lang="en-US" dirty="0"/>
          </a:p>
        </p:txBody>
      </p:sp>
      <p:sp>
        <p:nvSpPr>
          <p:cNvPr id="3" name="Content Placeholder 2"/>
          <p:cNvSpPr>
            <a:spLocks noGrp="1"/>
          </p:cNvSpPr>
          <p:nvPr>
            <p:ph idx="1"/>
          </p:nvPr>
        </p:nvSpPr>
        <p:spPr/>
        <p:txBody>
          <a:bodyPr/>
          <a:lstStyle/>
          <a:p>
            <a:r>
              <a:rPr lang="en-US" dirty="0" smtClean="0"/>
              <a:t>State management</a:t>
            </a:r>
          </a:p>
          <a:p>
            <a:pPr lvl="1"/>
            <a:r>
              <a:rPr lang="en-US" dirty="0" smtClean="0"/>
              <a:t>Complex state transition during bootstrap</a:t>
            </a:r>
          </a:p>
          <a:p>
            <a:r>
              <a:rPr lang="en-US" dirty="0" smtClean="0"/>
              <a:t>Flow control (push interface)</a:t>
            </a:r>
          </a:p>
          <a:p>
            <a:pPr lvl="1"/>
            <a:r>
              <a:rPr lang="en-US" dirty="0" smtClean="0"/>
              <a:t>Local buffering of change events</a:t>
            </a:r>
          </a:p>
          <a:p>
            <a:pPr lvl="1"/>
            <a:r>
              <a:rPr lang="en-US" dirty="0" smtClean="0"/>
              <a:t>Do not starve consumers</a:t>
            </a:r>
          </a:p>
          <a:p>
            <a:pPr lvl="1"/>
            <a:r>
              <a:rPr lang="en-US" dirty="0" smtClean="0"/>
              <a:t>Do not overwhelm consumers</a:t>
            </a:r>
          </a:p>
          <a:p>
            <a:r>
              <a:rPr lang="en-US" dirty="0" smtClean="0"/>
              <a:t>Parallelization</a:t>
            </a:r>
          </a:p>
          <a:p>
            <a:pPr lvl="1"/>
            <a:r>
              <a:rPr lang="en-US" dirty="0" smtClean="0"/>
              <a:t>Maintain consistency guarantees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What is Databus?</a:t>
            </a:r>
          </a:p>
          <a:p>
            <a:pPr>
              <a:buFont typeface="Wingdings" charset="2"/>
              <a:buChar char="ü"/>
            </a:pPr>
            <a:r>
              <a:rPr lang="en-US" dirty="0" smtClean="0">
                <a:solidFill>
                  <a:schemeClr val="tx1">
                    <a:lumMod val="50000"/>
                    <a:lumOff val="50000"/>
                  </a:schemeClr>
                </a:solidFill>
              </a:rPr>
              <a:t>Architecture </a:t>
            </a:r>
            <a:endParaRPr lang="en-US" dirty="0" smtClean="0">
              <a:solidFill>
                <a:srgbClr val="7F7F7F"/>
              </a:solidFill>
            </a:endParaRPr>
          </a:p>
          <a:p>
            <a:r>
              <a:rPr lang="en-US" dirty="0" smtClean="0"/>
              <a:t>Related Systems</a:t>
            </a:r>
          </a:p>
          <a:p>
            <a:r>
              <a:rPr lang="en-US" dirty="0" smtClean="0">
                <a:solidFill>
                  <a:schemeClr val="tx1">
                    <a:lumMod val="50000"/>
                    <a:lumOff val="50000"/>
                  </a:schemeClr>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LinkedIn</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120,000,000+ users in August 2011</a:t>
            </a:r>
          </a:p>
          <a:p>
            <a:pPr>
              <a:buFont typeface="Wingdings" charset="2"/>
              <a:buChar char="§"/>
            </a:pPr>
            <a:r>
              <a:rPr lang="en-US" dirty="0" smtClean="0"/>
              <a:t>2 new user registrations per second</a:t>
            </a:r>
          </a:p>
          <a:p>
            <a:pPr>
              <a:buFont typeface="Wingdings" charset="2"/>
              <a:buChar char="§"/>
            </a:pPr>
            <a:r>
              <a:rPr lang="en-US" dirty="0" smtClean="0"/>
              <a:t>4 billion People Searches expected in 2011</a:t>
            </a:r>
          </a:p>
          <a:p>
            <a:pPr>
              <a:buFont typeface="Wingdings" charset="2"/>
              <a:buChar char="§"/>
            </a:pPr>
            <a:r>
              <a:rPr lang="en-US" dirty="0" smtClean="0"/>
              <a:t>2+ million companies with LinkedIn Company Pages</a:t>
            </a:r>
          </a:p>
          <a:p>
            <a:pPr>
              <a:buFont typeface="Wingdings" charset="2"/>
              <a:buChar char="§"/>
            </a:pPr>
            <a:r>
              <a:rPr lang="en-US" dirty="0" smtClean="0"/>
              <a:t>81+ million unique visitors monthly</a:t>
            </a:r>
            <a:r>
              <a:rPr lang="en-US" baseline="30000" dirty="0" smtClean="0"/>
              <a:t>*</a:t>
            </a:r>
          </a:p>
          <a:p>
            <a:pPr>
              <a:buFont typeface="Wingdings" charset="2"/>
              <a:buChar char="§"/>
            </a:pPr>
            <a:r>
              <a:rPr lang="en-US" dirty="0" smtClean="0"/>
              <a:t>150K domains feature the LinkedIn Share Button</a:t>
            </a:r>
          </a:p>
          <a:p>
            <a:pPr>
              <a:buFont typeface="Wingdings" charset="2"/>
              <a:buChar char="§"/>
            </a:pPr>
            <a:r>
              <a:rPr lang="en-US" dirty="0" smtClean="0"/>
              <a:t>7.1 billion page views in Q2 2011</a:t>
            </a:r>
          </a:p>
          <a:p>
            <a:pPr>
              <a:buFont typeface="Wingdings" charset="2"/>
              <a:buChar char="§"/>
            </a:pPr>
            <a:r>
              <a:rPr lang="en-US" dirty="0" smtClean="0"/>
              <a:t>1M LinkedIn Groups</a:t>
            </a:r>
          </a:p>
          <a:p>
            <a:pPr>
              <a:buNone/>
            </a:pPr>
            <a:endParaRPr lang="en-US" dirty="0" smtClean="0"/>
          </a:p>
          <a:p>
            <a:pPr>
              <a:buNone/>
            </a:pPr>
            <a:endParaRPr lang="en-US" dirty="0" smtClean="0"/>
          </a:p>
          <a:p>
            <a:pPr>
              <a:buNone/>
            </a:pPr>
            <a:r>
              <a:rPr lang="en-US" sz="1600" dirty="0" smtClean="0"/>
              <a:t>* Based on </a:t>
            </a:r>
            <a:r>
              <a:rPr lang="en-US" sz="1600" dirty="0" err="1" smtClean="0"/>
              <a:t>comScore</a:t>
            </a:r>
            <a:r>
              <a:rPr lang="en-US" sz="1600" dirty="0" smtClean="0"/>
              <a:t>, Q2 2011</a:t>
            </a:r>
          </a:p>
        </p:txBody>
      </p:sp>
      <p:sp>
        <p:nvSpPr>
          <p:cNvPr id="4" name="Slide Number Placeholder 3"/>
          <p:cNvSpPr>
            <a:spLocks noGrp="1"/>
          </p:cNvSpPr>
          <p:nvPr>
            <p:ph type="sldNum" sz="quarter" idx="12"/>
          </p:nvPr>
        </p:nvSpPr>
        <p:spPr/>
        <p:txBody>
          <a:bodyPr/>
          <a:lstStyle/>
          <a:p>
            <a:fld id="{75897B0D-BA2C-2244-86F3-025175B80EAC}"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Systems</a:t>
            </a:r>
            <a:endParaRPr lang="en-US" dirty="0"/>
          </a:p>
        </p:txBody>
      </p:sp>
      <p:sp>
        <p:nvSpPr>
          <p:cNvPr id="3" name="Content Placeholder 2"/>
          <p:cNvSpPr>
            <a:spLocks noGrp="1"/>
          </p:cNvSpPr>
          <p:nvPr>
            <p:ph idx="1"/>
          </p:nvPr>
        </p:nvSpPr>
        <p:spPr>
          <a:xfrm>
            <a:off x="457200" y="1281081"/>
            <a:ext cx="8229600" cy="4754563"/>
          </a:xfrm>
        </p:spPr>
        <p:txBody>
          <a:bodyPr>
            <a:normAutofit lnSpcReduction="10000"/>
          </a:bodyPr>
          <a:lstStyle/>
          <a:p>
            <a:r>
              <a:rPr lang="en-US" dirty="0" smtClean="0"/>
              <a:t>Generic Pub/Sub systems</a:t>
            </a:r>
          </a:p>
          <a:p>
            <a:pPr lvl="1"/>
            <a:r>
              <a:rPr lang="en-US" dirty="0" smtClean="0"/>
              <a:t>JMS providers</a:t>
            </a:r>
          </a:p>
          <a:p>
            <a:pPr lvl="1"/>
            <a:r>
              <a:rPr lang="en-US" dirty="0" smtClean="0"/>
              <a:t>Kafka</a:t>
            </a:r>
          </a:p>
          <a:p>
            <a:pPr lvl="1"/>
            <a:r>
              <a:rPr lang="en-US" dirty="0" smtClean="0"/>
              <a:t>Hedwig</a:t>
            </a:r>
          </a:p>
          <a:p>
            <a:r>
              <a:rPr lang="en-US" dirty="0" smtClean="0"/>
              <a:t>Replication systems</a:t>
            </a:r>
          </a:p>
          <a:p>
            <a:pPr lvl="1"/>
            <a:r>
              <a:rPr lang="en-US" dirty="0" smtClean="0"/>
              <a:t>Oracle </a:t>
            </a:r>
            <a:r>
              <a:rPr lang="en-US" dirty="0" err="1" smtClean="0"/>
              <a:t>DataGuard</a:t>
            </a:r>
            <a:r>
              <a:rPr lang="en-US" dirty="0" smtClean="0"/>
              <a:t>, Streams, Golden Gate</a:t>
            </a:r>
          </a:p>
          <a:p>
            <a:pPr lvl="1"/>
            <a:r>
              <a:rPr lang="en-US" dirty="0" err="1" smtClean="0"/>
              <a:t>MySQL</a:t>
            </a:r>
            <a:r>
              <a:rPr lang="en-US" dirty="0" smtClean="0"/>
              <a:t> </a:t>
            </a:r>
            <a:r>
              <a:rPr lang="en-US" dirty="0" err="1" smtClean="0"/>
              <a:t>binlog</a:t>
            </a:r>
            <a:endParaRPr lang="en-US" dirty="0" smtClean="0"/>
          </a:p>
          <a:p>
            <a:pPr lvl="1"/>
            <a:r>
              <a:rPr lang="en-US" dirty="0" err="1" smtClean="0"/>
              <a:t>Slowny</a:t>
            </a:r>
            <a:endParaRPr lang="en-US" dirty="0" smtClean="0"/>
          </a:p>
          <a:p>
            <a:pPr lvl="1"/>
            <a:r>
              <a:rPr lang="en-US" dirty="0" smtClean="0"/>
              <a:t>Tungsten Replicator</a:t>
            </a:r>
          </a:p>
          <a:p>
            <a:r>
              <a:rPr lang="en-US" dirty="0" smtClean="0"/>
              <a:t>Change Data Capture systems</a:t>
            </a:r>
          </a:p>
          <a:p>
            <a:pPr lvl="1"/>
            <a:r>
              <a:rPr lang="en-US" dirty="0" smtClean="0"/>
              <a:t>Oracle CDC</a:t>
            </a:r>
          </a:p>
          <a:p>
            <a:pPr lvl="1"/>
            <a:r>
              <a:rPr lang="en-US" dirty="0" smtClean="0"/>
              <a:t>SQL </a:t>
            </a:r>
            <a:r>
              <a:rPr lang="en-US" dirty="0" err="1" smtClean="0"/>
              <a:t>Sercer</a:t>
            </a:r>
            <a:r>
              <a:rPr lang="en-US" dirty="0" smtClean="0"/>
              <a:t> CDC</a:t>
            </a:r>
          </a:p>
          <a:p>
            <a:pPr lvl="1"/>
            <a:r>
              <a:rPr lang="en-US" dirty="0" err="1" smtClean="0"/>
              <a:t>Attunity</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Systems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21</a:t>
            </a:fld>
            <a:endParaRPr lang="en-US" dirty="0"/>
          </a:p>
        </p:txBody>
      </p:sp>
      <p:graphicFrame>
        <p:nvGraphicFramePr>
          <p:cNvPr id="5" name="Table 4"/>
          <p:cNvGraphicFramePr>
            <a:graphicFrameLocks noGrp="1"/>
          </p:cNvGraphicFramePr>
          <p:nvPr/>
        </p:nvGraphicFramePr>
        <p:xfrm>
          <a:off x="287728" y="1245091"/>
          <a:ext cx="8671480" cy="4102842"/>
        </p:xfrm>
        <a:graphic>
          <a:graphicData uri="http://schemas.openxmlformats.org/drawingml/2006/table">
            <a:tbl>
              <a:tblPr firstRow="1" bandRow="1">
                <a:tableStyleId>{5C22544A-7EE6-4342-B048-85BDC9FD1C3A}</a:tableStyleId>
              </a:tblPr>
              <a:tblGrid>
                <a:gridCol w="1835496"/>
                <a:gridCol w="1633096"/>
                <a:gridCol w="1734296"/>
                <a:gridCol w="1734296"/>
                <a:gridCol w="1734296"/>
              </a:tblGrid>
              <a:tr h="621382">
                <a:tc>
                  <a:txBody>
                    <a:bodyPr/>
                    <a:lstStyle/>
                    <a:p>
                      <a:endParaRPr lang="en-US" sz="1400" dirty="0"/>
                    </a:p>
                  </a:txBody>
                  <a:tcPr/>
                </a:tc>
                <a:tc>
                  <a:txBody>
                    <a:bodyPr/>
                    <a:lstStyle/>
                    <a:p>
                      <a:r>
                        <a:rPr lang="en-US" sz="1400" dirty="0" smtClean="0"/>
                        <a:t>Generic Pub/Sub Systems</a:t>
                      </a:r>
                      <a:endParaRPr lang="en-US" sz="1400" dirty="0"/>
                    </a:p>
                  </a:txBody>
                  <a:tcPr/>
                </a:tc>
                <a:tc>
                  <a:txBody>
                    <a:bodyPr/>
                    <a:lstStyle/>
                    <a:p>
                      <a:r>
                        <a:rPr lang="en-US" sz="1400" dirty="0" smtClean="0"/>
                        <a:t>Replication</a:t>
                      </a:r>
                      <a:r>
                        <a:rPr lang="en-US" sz="1400" baseline="0" dirty="0" smtClean="0"/>
                        <a:t> Systems</a:t>
                      </a:r>
                      <a:endParaRPr lang="en-US" sz="1400" dirty="0"/>
                    </a:p>
                  </a:txBody>
                  <a:tcPr/>
                </a:tc>
                <a:tc>
                  <a:txBody>
                    <a:bodyPr/>
                    <a:lstStyle/>
                    <a:p>
                      <a:r>
                        <a:rPr lang="en-US" sz="1400" dirty="0" smtClean="0"/>
                        <a:t>Change Data</a:t>
                      </a:r>
                      <a:r>
                        <a:rPr lang="en-US" sz="1400" baseline="0" dirty="0" smtClean="0"/>
                        <a:t> Capture</a:t>
                      </a:r>
                      <a:endParaRPr lang="en-US" sz="1400" dirty="0"/>
                    </a:p>
                  </a:txBody>
                  <a:tcPr/>
                </a:tc>
                <a:tc>
                  <a:txBody>
                    <a:bodyPr/>
                    <a:lstStyle/>
                    <a:p>
                      <a:r>
                        <a:rPr lang="en-US" sz="1400" dirty="0" smtClean="0"/>
                        <a:t>Databus</a:t>
                      </a:r>
                      <a:endParaRPr lang="en-US" sz="1400" dirty="0"/>
                    </a:p>
                  </a:txBody>
                  <a:tcPr/>
                </a:tc>
              </a:tr>
              <a:tr h="494421">
                <a:tc>
                  <a:txBody>
                    <a:bodyPr/>
                    <a:lstStyle/>
                    <a:p>
                      <a:r>
                        <a:rPr lang="en-US" sz="1400" dirty="0" smtClean="0"/>
                        <a:t>Consistency</a:t>
                      </a:r>
                      <a:endParaRPr lang="en-US" sz="1400" dirty="0"/>
                    </a:p>
                  </a:txBody>
                  <a:tcPr/>
                </a:tc>
                <a:tc>
                  <a:txBody>
                    <a:bodyPr/>
                    <a:lstStyle/>
                    <a:p>
                      <a:r>
                        <a:rPr lang="en-US" sz="1400" dirty="0" smtClean="0"/>
                        <a:t>Transport</a:t>
                      </a:r>
                      <a:r>
                        <a:rPr lang="en-US" sz="1400" baseline="0" dirty="0" smtClean="0"/>
                        <a:t> or Message</a:t>
                      </a:r>
                      <a:endParaRPr lang="en-US" sz="1400" dirty="0"/>
                    </a:p>
                  </a:txBody>
                  <a:tcPr/>
                </a:tc>
                <a:tc>
                  <a:txBody>
                    <a:bodyPr/>
                    <a:lstStyle/>
                    <a:p>
                      <a:r>
                        <a:rPr lang="en-US" sz="1400" dirty="0" smtClean="0"/>
                        <a:t>Transaction</a:t>
                      </a:r>
                      <a:endParaRPr lang="en-US" sz="1400" dirty="0"/>
                    </a:p>
                  </a:txBody>
                  <a:tcPr/>
                </a:tc>
                <a:tc>
                  <a:txBody>
                    <a:bodyPr/>
                    <a:lstStyle/>
                    <a:p>
                      <a:r>
                        <a:rPr lang="en-US" sz="1400" dirty="0" smtClean="0"/>
                        <a:t>Transaction</a:t>
                      </a:r>
                      <a:endParaRPr lang="en-US" sz="1400" dirty="0"/>
                    </a:p>
                  </a:txBody>
                  <a:tcPr/>
                </a:tc>
                <a:tc>
                  <a:txBody>
                    <a:bodyPr/>
                    <a:lstStyle/>
                    <a:p>
                      <a:r>
                        <a:rPr lang="en-US" sz="1400" dirty="0" smtClean="0"/>
                        <a:t>Transaction</a:t>
                      </a:r>
                      <a:endParaRPr lang="en-US" sz="1400" dirty="0"/>
                    </a:p>
                  </a:txBody>
                  <a:tcPr/>
                </a:tc>
              </a:tr>
              <a:tr h="2908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Ordering</a:t>
                      </a:r>
                    </a:p>
                  </a:txBody>
                  <a:tcPr/>
                </a:tc>
                <a:tc>
                  <a:txBody>
                    <a:bodyPr/>
                    <a:lstStyle/>
                    <a:p>
                      <a:r>
                        <a:rPr lang="en-US" sz="1400" dirty="0" smtClean="0"/>
                        <a:t>Broker</a:t>
                      </a:r>
                      <a:endParaRPr lang="en-US" sz="1400" dirty="0"/>
                    </a:p>
                  </a:txBody>
                  <a:tcPr/>
                </a:tc>
                <a:tc>
                  <a:txBody>
                    <a:bodyPr/>
                    <a:lstStyle/>
                    <a:p>
                      <a:r>
                        <a:rPr lang="en-US" sz="1400" dirty="0" smtClean="0"/>
                        <a:t>Commit</a:t>
                      </a:r>
                      <a:endParaRPr lang="en-US" sz="1400" dirty="0"/>
                    </a:p>
                  </a:txBody>
                  <a:tcPr/>
                </a:tc>
                <a:tc>
                  <a:txBody>
                    <a:bodyPr/>
                    <a:lstStyle/>
                    <a:p>
                      <a:r>
                        <a:rPr lang="en-US" sz="1400" dirty="0" smtClean="0"/>
                        <a:t>Commit</a:t>
                      </a:r>
                      <a:endParaRPr lang="en-US" sz="1400" dirty="0"/>
                    </a:p>
                  </a:txBody>
                  <a:tcPr/>
                </a:tc>
                <a:tc>
                  <a:txBody>
                    <a:bodyPr/>
                    <a:lstStyle/>
                    <a:p>
                      <a:r>
                        <a:rPr lang="en-US" sz="1400" dirty="0" smtClean="0"/>
                        <a:t>Commit</a:t>
                      </a:r>
                      <a:endParaRPr lang="en-US" sz="1400" dirty="0"/>
                    </a:p>
                  </a:txBody>
                  <a:tcPr/>
                </a:tc>
              </a:tr>
              <a:tr h="2908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Durability</a:t>
                      </a:r>
                    </a:p>
                  </a:txBody>
                  <a:tcPr/>
                </a:tc>
                <a:tc>
                  <a:txBody>
                    <a:bodyPr/>
                    <a:lstStyle/>
                    <a:p>
                      <a:r>
                        <a:rPr lang="en-US" sz="1400" dirty="0" smtClean="0"/>
                        <a:t>At broker</a:t>
                      </a:r>
                    </a:p>
                  </a:txBody>
                  <a:tcPr/>
                </a:tc>
                <a:tc>
                  <a:txBody>
                    <a:bodyPr/>
                    <a:lstStyle/>
                    <a:p>
                      <a:r>
                        <a:rPr lang="en-US" sz="1400" dirty="0" smtClean="0"/>
                        <a:t>At source</a:t>
                      </a:r>
                      <a:endParaRPr lang="en-US" sz="1400" dirty="0"/>
                    </a:p>
                  </a:txBody>
                  <a:tcPr/>
                </a:tc>
                <a:tc>
                  <a:txBody>
                    <a:bodyPr/>
                    <a:lstStyle/>
                    <a:p>
                      <a:r>
                        <a:rPr lang="en-US" sz="1400" dirty="0" smtClean="0"/>
                        <a:t>At source</a:t>
                      </a:r>
                      <a:endParaRPr lang="en-US" sz="1400" dirty="0"/>
                    </a:p>
                  </a:txBody>
                  <a:tcPr/>
                </a:tc>
                <a:tc>
                  <a:txBody>
                    <a:bodyPr/>
                    <a:lstStyle/>
                    <a:p>
                      <a:r>
                        <a:rPr lang="en-US" sz="1400" dirty="0" smtClean="0"/>
                        <a:t>At source</a:t>
                      </a:r>
                      <a:endParaRPr lang="en-US" sz="1400" dirty="0"/>
                    </a:p>
                  </a:txBody>
                  <a:tcPr/>
                </a:tc>
              </a:tr>
              <a:tr h="290836">
                <a:tc>
                  <a:txBody>
                    <a:bodyPr/>
                    <a:lstStyle/>
                    <a:p>
                      <a:r>
                        <a:rPr lang="en-US" sz="1400" dirty="0" smtClean="0"/>
                        <a:t>Delivery</a:t>
                      </a:r>
                      <a:endParaRPr lang="en-US" sz="1400" dirty="0"/>
                    </a:p>
                  </a:txBody>
                  <a:tcPr/>
                </a:tc>
                <a:tc>
                  <a:txBody>
                    <a:bodyPr/>
                    <a:lstStyle/>
                    <a:p>
                      <a:r>
                        <a:rPr lang="en-US" sz="1400" dirty="0" smtClean="0"/>
                        <a:t>==1 / &lt;=1 / &gt;= 1</a:t>
                      </a:r>
                      <a:endParaRPr lang="en-US" sz="1400" dirty="0"/>
                    </a:p>
                  </a:txBody>
                  <a:tcPr/>
                </a:tc>
                <a:tc>
                  <a:txBody>
                    <a:bodyPr/>
                    <a:lstStyle/>
                    <a:p>
                      <a:r>
                        <a:rPr lang="en-US" sz="1400" dirty="0" smtClean="0"/>
                        <a:t>1</a:t>
                      </a:r>
                      <a:endParaRPr lang="en-US" sz="1400" dirty="0"/>
                    </a:p>
                  </a:txBody>
                  <a:tcPr/>
                </a:tc>
                <a:tc>
                  <a:txBody>
                    <a:bodyPr/>
                    <a:lstStyle/>
                    <a:p>
                      <a:r>
                        <a:rPr lang="en-US" sz="1400" dirty="0" smtClean="0"/>
                        <a:t>&gt;= 1</a:t>
                      </a:r>
                      <a:endParaRPr lang="en-US" sz="1400" dirty="0"/>
                    </a:p>
                  </a:txBody>
                  <a:tcPr/>
                </a:tc>
                <a:tc>
                  <a:txBody>
                    <a:bodyPr/>
                    <a:lstStyle/>
                    <a:p>
                      <a:r>
                        <a:rPr lang="en-US" sz="1400" dirty="0" smtClean="0"/>
                        <a:t>&gt;= 1</a:t>
                      </a:r>
                      <a:endParaRPr lang="en-US" sz="1400" dirty="0"/>
                    </a:p>
                  </a:txBody>
                  <a:tcPr/>
                </a:tc>
              </a:tr>
              <a:tr h="494421">
                <a:tc>
                  <a:txBody>
                    <a:bodyPr/>
                    <a:lstStyle/>
                    <a:p>
                      <a:r>
                        <a:rPr lang="en-US" sz="1400" dirty="0" smtClean="0"/>
                        <a:t>User-space visibility</a:t>
                      </a:r>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4944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Long look-back</a:t>
                      </a:r>
                    </a:p>
                  </a:txBody>
                  <a:tcPr/>
                </a:tc>
                <a:tc>
                  <a:txBody>
                    <a:bodyPr/>
                    <a:lstStyle/>
                    <a:p>
                      <a:r>
                        <a:rPr lang="en-US" sz="1400" dirty="0" smtClean="0"/>
                        <a:t>Yes, limited time span</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Yes, limited time span</a:t>
                      </a:r>
                    </a:p>
                  </a:txBody>
                  <a:tcPr/>
                </a:tc>
                <a:tc>
                  <a:txBody>
                    <a:bodyPr/>
                    <a:lstStyle/>
                    <a:p>
                      <a:r>
                        <a:rPr lang="en-US" sz="1400" dirty="0" smtClean="0"/>
                        <a:t>Arbitrary, with deltas</a:t>
                      </a:r>
                      <a:endParaRPr lang="en-US" sz="1400" dirty="0"/>
                    </a:p>
                  </a:txBody>
                  <a:tcPr/>
                </a:tc>
              </a:tr>
              <a:tr h="4944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Data-source independence</a:t>
                      </a:r>
                    </a:p>
                  </a:txBody>
                  <a:tcPr/>
                </a:tc>
                <a:tc>
                  <a:txBody>
                    <a:bodyPr/>
                    <a:lstStyle/>
                    <a:p>
                      <a:r>
                        <a:rPr lang="en-US" sz="1400" dirty="0" smtClean="0"/>
                        <a:t>Yes</a:t>
                      </a:r>
                      <a:endParaRPr lang="en-US" sz="1400" dirty="0"/>
                    </a:p>
                  </a:txBody>
                  <a:tcPr/>
                </a:tc>
                <a:tc>
                  <a:txBody>
                    <a:bodyPr/>
                    <a:lstStyle/>
                    <a:p>
                      <a:r>
                        <a:rPr lang="en-US" sz="1400" dirty="0" smtClean="0"/>
                        <a:t>System-dependent</a:t>
                      </a:r>
                      <a:endParaRPr lang="en-US" sz="1400" dirty="0"/>
                    </a:p>
                  </a:txBody>
                  <a:tcPr/>
                </a:tc>
                <a:tc>
                  <a:txBody>
                    <a:bodyPr/>
                    <a:lstStyle/>
                    <a:p>
                      <a:r>
                        <a:rPr lang="en-US" sz="1400" dirty="0" smtClean="0"/>
                        <a:t>System-dependent</a:t>
                      </a:r>
                      <a:endParaRPr lang="en-US" sz="1400" dirty="0"/>
                    </a:p>
                  </a:txBody>
                  <a:tcPr/>
                </a:tc>
                <a:tc>
                  <a:txBody>
                    <a:bodyPr/>
                    <a:lstStyle/>
                    <a:p>
                      <a:r>
                        <a:rPr lang="en-US" sz="1400" dirty="0" smtClean="0"/>
                        <a:t>Yes</a:t>
                      </a:r>
                      <a:endParaRPr lang="en-US" sz="1400" dirty="0"/>
                    </a:p>
                  </a:txBody>
                  <a:tcPr/>
                </a:tc>
              </a:tr>
              <a:tr h="4401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Licensing</a:t>
                      </a:r>
                    </a:p>
                  </a:txBody>
                  <a:tcPr/>
                </a:tc>
                <a:tc>
                  <a:txBody>
                    <a:bodyPr/>
                    <a:lstStyle/>
                    <a:p>
                      <a:r>
                        <a:rPr lang="en-US" sz="1400" smtClean="0"/>
                        <a:t>O/S and proprietary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O/S and proprietary</a:t>
                      </a:r>
                    </a:p>
                    <a:p>
                      <a:endParaRPr lang="en-US" sz="1400" dirty="0"/>
                    </a:p>
                  </a:txBody>
                  <a:tcPr/>
                </a:tc>
                <a:tc>
                  <a:txBody>
                    <a:bodyPr/>
                    <a:lstStyle/>
                    <a:p>
                      <a:r>
                        <a:rPr lang="en-US" sz="1400" dirty="0" smtClean="0"/>
                        <a:t>Mostly proprietary</a:t>
                      </a:r>
                      <a:endParaRPr lang="en-US" sz="1400" dirty="0"/>
                    </a:p>
                  </a:txBody>
                  <a:tcPr/>
                </a:tc>
                <a:tc>
                  <a:txBody>
                    <a:bodyPr/>
                    <a:lstStyle/>
                    <a:p>
                      <a:r>
                        <a:rPr lang="en-US" sz="1400" dirty="0" smtClean="0"/>
                        <a:t>O/S (soon)</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a:t>
            </a:r>
          </a:p>
          <a:p>
            <a:pPr>
              <a:buFont typeface="Wingdings" charset="2"/>
              <a:buChar char="ü"/>
            </a:pPr>
            <a:r>
              <a:rPr lang="en-US" dirty="0" smtClean="0">
                <a:solidFill>
                  <a:srgbClr val="7F7F7F"/>
                </a:solidFill>
              </a:rPr>
              <a:t>Architecture </a:t>
            </a:r>
            <a:endParaRPr lang="en-US" dirty="0" smtClean="0">
              <a:solidFill>
                <a:schemeClr val="tx1">
                  <a:lumMod val="50000"/>
                  <a:lumOff val="50000"/>
                </a:schemeClr>
              </a:solidFill>
            </a:endParaRPr>
          </a:p>
          <a:p>
            <a:pPr>
              <a:buFont typeface="Wingdings" charset="2"/>
              <a:buChar char="ü"/>
            </a:pPr>
            <a:r>
              <a:rPr lang="en-US" dirty="0" smtClean="0">
                <a:solidFill>
                  <a:schemeClr val="tx1">
                    <a:lumMod val="50000"/>
                    <a:lumOff val="50000"/>
                  </a:schemeClr>
                </a:solidFill>
              </a:rPr>
              <a:t>Related Systems</a:t>
            </a:r>
          </a:p>
          <a:p>
            <a:r>
              <a:rPr lang="en-US" dirty="0" smtClean="0">
                <a:solidFill>
                  <a:srgbClr val="000000"/>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LinkedIn’s Change Data Capture System</a:t>
            </a:r>
          </a:p>
          <a:p>
            <a:r>
              <a:rPr lang="en-US" dirty="0" smtClean="0"/>
              <a:t>Timeline </a:t>
            </a:r>
            <a:r>
              <a:rPr lang="en-US" dirty="0" smtClean="0"/>
              <a:t>consistency change stream in user space</a:t>
            </a:r>
          </a:p>
          <a:p>
            <a:r>
              <a:rPr lang="en-US" dirty="0" smtClean="0"/>
              <a:t>Long look-back in the change stream</a:t>
            </a:r>
          </a:p>
          <a:p>
            <a:r>
              <a:rPr lang="en-US" dirty="0" smtClean="0"/>
              <a:t>Portable serialization and versioning</a:t>
            </a:r>
          </a:p>
          <a:p>
            <a:r>
              <a:rPr lang="en-US" dirty="0" smtClean="0"/>
              <a:t>Low latency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marL="342900" lvl="1" indent="-342900">
              <a:buClr>
                <a:schemeClr val="accent1"/>
              </a:buClr>
              <a:buFont typeface="Wingdings" charset="2"/>
              <a:buChar char="§"/>
            </a:pPr>
            <a:r>
              <a:rPr lang="en-US" dirty="0" smtClean="0"/>
              <a:t>Replication tier for LinkedIn’s new storage layer, ESPRESSO</a:t>
            </a:r>
          </a:p>
          <a:p>
            <a:pPr marL="342900" lvl="1" indent="-342900">
              <a:buClr>
                <a:schemeClr val="accent1"/>
              </a:buClr>
              <a:buFont typeface="Wingdings" charset="2"/>
              <a:buChar char="§"/>
            </a:pPr>
            <a:r>
              <a:rPr lang="en-US" dirty="0" smtClean="0"/>
              <a:t>Open source – Q1/Q2 2012</a:t>
            </a:r>
            <a:endParaRPr lang="en-US" dirty="0" smtClean="0"/>
          </a:p>
          <a:p>
            <a:pPr marL="342900" lvl="1" indent="-342900">
              <a:buClr>
                <a:schemeClr val="accent1"/>
              </a:buClr>
              <a:buFont typeface="Wingdings" charset="2"/>
              <a:buChar char="§"/>
            </a:pPr>
            <a:r>
              <a:rPr lang="en-US" dirty="0" err="1" smtClean="0"/>
              <a:t>Hadoop</a:t>
            </a:r>
            <a:r>
              <a:rPr lang="en-US" dirty="0" smtClean="0"/>
              <a:t> </a:t>
            </a:r>
            <a:r>
              <a:rPr lang="en-US" dirty="0" smtClean="0"/>
              <a:t>integration</a:t>
            </a:r>
          </a:p>
          <a:p>
            <a:pPr marL="342900" lvl="1" indent="-342900">
              <a:buClr>
                <a:schemeClr val="tx2"/>
              </a:buClr>
              <a:buFont typeface="Wingdings" charset="2"/>
              <a:buChar char="§"/>
            </a:pPr>
            <a:r>
              <a:rPr lang="en-US" dirty="0" smtClean="0"/>
              <a:t>Stream processing and event transforms</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24</a:t>
            </a:fld>
            <a:endParaRPr lang="en-US" dirty="0"/>
          </a:p>
        </p:txBody>
      </p:sp>
      <p:pic>
        <p:nvPicPr>
          <p:cNvPr id="5" name="Picture 4" descr="elefante_in_corsa.svg.med.png"/>
          <p:cNvPicPr>
            <a:picLocks noChangeAspect="1"/>
          </p:cNvPicPr>
          <p:nvPr/>
        </p:nvPicPr>
        <p:blipFill>
          <a:blip r:embed="rId3"/>
          <a:stretch>
            <a:fillRect/>
          </a:stretch>
        </p:blipFill>
        <p:spPr>
          <a:xfrm>
            <a:off x="7390123" y="5047966"/>
            <a:ext cx="1527793" cy="1023622"/>
          </a:xfrm>
          <a:prstGeom prst="rect">
            <a:avLst/>
          </a:prstGeom>
        </p:spPr>
      </p:pic>
      <p:pic>
        <p:nvPicPr>
          <p:cNvPr id="6" name="Picture 5" descr="Wooden_Bridge.svg.med.png"/>
          <p:cNvPicPr>
            <a:picLocks noChangeAspect="1"/>
          </p:cNvPicPr>
          <p:nvPr/>
        </p:nvPicPr>
        <p:blipFill>
          <a:blip r:embed="rId4"/>
          <a:stretch>
            <a:fillRect/>
          </a:stretch>
        </p:blipFill>
        <p:spPr>
          <a:xfrm>
            <a:off x="6264371" y="5047966"/>
            <a:ext cx="1283729" cy="86437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25</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marL="342900" lvl="1" indent="-342900">
              <a:buClr>
                <a:schemeClr val="accent1"/>
              </a:buClr>
              <a:buFont typeface="Wingdings" pitchFamily="2" charset="2"/>
              <a:buChar char="§"/>
            </a:pPr>
            <a:r>
              <a:rPr lang="en-US" sz="2400" dirty="0" smtClean="0"/>
              <a:t>Motivation: Typical Use-Cases</a:t>
            </a:r>
            <a:endParaRPr lang="en-US" dirty="0" smtClean="0"/>
          </a:p>
          <a:p>
            <a:r>
              <a:rPr lang="en-US" dirty="0" smtClean="0">
                <a:solidFill>
                  <a:schemeClr val="tx1">
                    <a:lumMod val="50000"/>
                    <a:lumOff val="50000"/>
                  </a:schemeClr>
                </a:solidFill>
              </a:rPr>
              <a:t>Architecture </a:t>
            </a:r>
          </a:p>
          <a:p>
            <a:r>
              <a:rPr lang="en-US" dirty="0" smtClean="0">
                <a:solidFill>
                  <a:schemeClr val="tx1">
                    <a:lumMod val="50000"/>
                    <a:lumOff val="50000"/>
                  </a:schemeClr>
                </a:solidFill>
              </a:rPr>
              <a:t>Related Systems</a:t>
            </a:r>
          </a:p>
          <a:p>
            <a:r>
              <a:rPr lang="en-US" dirty="0" smtClean="0">
                <a:solidFill>
                  <a:schemeClr val="tx1">
                    <a:lumMod val="50000"/>
                    <a:lumOff val="50000"/>
                  </a:schemeClr>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 name="Up Arrow 42"/>
          <p:cNvSpPr/>
          <p:nvPr/>
        </p:nvSpPr>
        <p:spPr>
          <a:xfrm>
            <a:off x="6131454" y="2710847"/>
            <a:ext cx="419567" cy="1119722"/>
          </a:xfrm>
          <a:prstGeom prst="upArrow">
            <a:avLst/>
          </a:prstGeom>
          <a:gradFill flip="none" rotWithShape="1">
            <a:gsLst>
              <a:gs pos="0">
                <a:schemeClr val="tx2">
                  <a:lumMod val="20000"/>
                  <a:lumOff val="80000"/>
                </a:schemeClr>
              </a:gs>
              <a:gs pos="100000">
                <a:schemeClr val="accent3"/>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 Arrow 43"/>
          <p:cNvSpPr/>
          <p:nvPr/>
        </p:nvSpPr>
        <p:spPr>
          <a:xfrm>
            <a:off x="7557485" y="2710847"/>
            <a:ext cx="419567" cy="1119722"/>
          </a:xfrm>
          <a:prstGeom prst="upArrow">
            <a:avLst/>
          </a:prstGeom>
          <a:gradFill flip="none" rotWithShape="1">
            <a:gsLst>
              <a:gs pos="0">
                <a:schemeClr val="tx2">
                  <a:lumMod val="20000"/>
                  <a:lumOff val="80000"/>
                </a:schemeClr>
              </a:gs>
              <a:gs pos="100000">
                <a:schemeClr val="accent5"/>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Up Arrow 32"/>
          <p:cNvSpPr/>
          <p:nvPr/>
        </p:nvSpPr>
        <p:spPr>
          <a:xfrm>
            <a:off x="4705423" y="2710847"/>
            <a:ext cx="419567" cy="1119722"/>
          </a:xfrm>
          <a:prstGeom prst="upArrow">
            <a:avLst/>
          </a:prstGeom>
          <a:gradFill flip="none" rotWithShape="1">
            <a:gsLst>
              <a:gs pos="0">
                <a:schemeClr val="tx2">
                  <a:lumMod val="20000"/>
                  <a:lumOff val="80000"/>
                </a:schemeClr>
              </a:gs>
              <a:gs pos="100000">
                <a:schemeClr val="accent2"/>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3279392" y="2710847"/>
            <a:ext cx="419567" cy="1119722"/>
          </a:xfrm>
          <a:prstGeom prst="upArrow">
            <a:avLst/>
          </a:prstGeom>
          <a:gradFill flip="none" rotWithShape="1">
            <a:gsLst>
              <a:gs pos="0">
                <a:schemeClr val="accent1">
                  <a:lumMod val="20000"/>
                  <a:lumOff val="80000"/>
                </a:schemeClr>
              </a:gs>
              <a:gs pos="100000">
                <a:schemeClr val="accent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 Cases: Intro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a:t>
            </a:fld>
            <a:endParaRPr lang="en-US" dirty="0"/>
          </a:p>
        </p:txBody>
      </p:sp>
      <p:sp>
        <p:nvSpPr>
          <p:cNvPr id="7" name="Can 6"/>
          <p:cNvSpPr/>
          <p:nvPr/>
        </p:nvSpPr>
        <p:spPr>
          <a:xfrm>
            <a:off x="484221" y="3178563"/>
            <a:ext cx="1777584" cy="133962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Primary</a:t>
            </a:r>
          </a:p>
          <a:p>
            <a:pPr algn="ctr"/>
            <a:r>
              <a:rPr lang="en-US" dirty="0" smtClean="0"/>
              <a:t>DB</a:t>
            </a:r>
            <a:endParaRPr lang="en-US" dirty="0"/>
          </a:p>
        </p:txBody>
      </p:sp>
      <p:sp>
        <p:nvSpPr>
          <p:cNvPr id="16" name="Right Arrow 15"/>
          <p:cNvSpPr/>
          <p:nvPr/>
        </p:nvSpPr>
        <p:spPr>
          <a:xfrm>
            <a:off x="2416024" y="3470697"/>
            <a:ext cx="6110580" cy="1224179"/>
          </a:xfrm>
          <a:prstGeom prst="rightArrow">
            <a:avLst>
              <a:gd name="adj1" fmla="val 50000"/>
              <a:gd name="adj2" fmla="val 33958"/>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smtClean="0"/>
              <a:t>Data Change Events</a:t>
            </a:r>
            <a:endParaRPr lang="en-US" i="1" dirty="0"/>
          </a:p>
        </p:txBody>
      </p:sp>
      <p:grpSp>
        <p:nvGrpSpPr>
          <p:cNvPr id="26" name="Group 25"/>
          <p:cNvGrpSpPr/>
          <p:nvPr/>
        </p:nvGrpSpPr>
        <p:grpSpPr>
          <a:xfrm>
            <a:off x="2793396" y="1822150"/>
            <a:ext cx="1355275" cy="829129"/>
            <a:chOff x="3343725" y="3080657"/>
            <a:chExt cx="1355275" cy="829129"/>
          </a:xfrm>
        </p:grpSpPr>
        <p:sp>
          <p:nvSpPr>
            <p:cNvPr id="25" name="Alternate Process 24"/>
            <p:cNvSpPr/>
            <p:nvPr/>
          </p:nvSpPr>
          <p:spPr>
            <a:xfrm>
              <a:off x="3343725" y="3080657"/>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4" name="Alternate Process 23"/>
            <p:cNvSpPr/>
            <p:nvPr/>
          </p:nvSpPr>
          <p:spPr>
            <a:xfrm>
              <a:off x="3427184" y="316411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1" name="Alternate Process 20"/>
            <p:cNvSpPr/>
            <p:nvPr/>
          </p:nvSpPr>
          <p:spPr>
            <a:xfrm>
              <a:off x="3528786" y="325664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grpSp>
      <p:grpSp>
        <p:nvGrpSpPr>
          <p:cNvPr id="28" name="Group 27"/>
          <p:cNvGrpSpPr/>
          <p:nvPr/>
        </p:nvGrpSpPr>
        <p:grpSpPr>
          <a:xfrm>
            <a:off x="4219427" y="1822150"/>
            <a:ext cx="1355275" cy="829129"/>
            <a:chOff x="3343725" y="3080657"/>
            <a:chExt cx="1355275" cy="829129"/>
          </a:xfrm>
        </p:grpSpPr>
        <p:sp>
          <p:nvSpPr>
            <p:cNvPr id="29" name="Alternate Process 28"/>
            <p:cNvSpPr/>
            <p:nvPr/>
          </p:nvSpPr>
          <p:spPr>
            <a:xfrm>
              <a:off x="3343725" y="3080657"/>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0" name="Alternate Process 29"/>
            <p:cNvSpPr/>
            <p:nvPr/>
          </p:nvSpPr>
          <p:spPr>
            <a:xfrm>
              <a:off x="3427184" y="316411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1" name="Alternate Process 30"/>
            <p:cNvSpPr/>
            <p:nvPr/>
          </p:nvSpPr>
          <p:spPr>
            <a:xfrm>
              <a:off x="3528786" y="325664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Search Index</a:t>
              </a:r>
              <a:endParaRPr lang="en-US" dirty="0"/>
            </a:p>
          </p:txBody>
        </p:sp>
      </p:grpSp>
      <p:sp>
        <p:nvSpPr>
          <p:cNvPr id="32" name="TextBox 31"/>
          <p:cNvSpPr txBox="1"/>
          <p:nvPr/>
        </p:nvSpPr>
        <p:spPr>
          <a:xfrm>
            <a:off x="3295953" y="3211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4" name="TextBox 33"/>
          <p:cNvSpPr txBox="1"/>
          <p:nvPr/>
        </p:nvSpPr>
        <p:spPr>
          <a:xfrm>
            <a:off x="4484310" y="2957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5" name="Group 34"/>
          <p:cNvGrpSpPr/>
          <p:nvPr/>
        </p:nvGrpSpPr>
        <p:grpSpPr>
          <a:xfrm>
            <a:off x="5645458" y="1822150"/>
            <a:ext cx="1355275" cy="829129"/>
            <a:chOff x="3343725" y="3080657"/>
            <a:chExt cx="1355275" cy="829129"/>
          </a:xfrm>
        </p:grpSpPr>
        <p:sp>
          <p:nvSpPr>
            <p:cNvPr id="36" name="Alternate Process 35"/>
            <p:cNvSpPr/>
            <p:nvPr/>
          </p:nvSpPr>
          <p:spPr>
            <a:xfrm>
              <a:off x="3343725" y="3080657"/>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7" name="Alternate Process 36"/>
            <p:cNvSpPr/>
            <p:nvPr/>
          </p:nvSpPr>
          <p:spPr>
            <a:xfrm>
              <a:off x="3427184" y="316411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8" name="Alternate Process 37"/>
            <p:cNvSpPr/>
            <p:nvPr/>
          </p:nvSpPr>
          <p:spPr>
            <a:xfrm>
              <a:off x="3528786" y="325664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Graph Index</a:t>
              </a:r>
              <a:endParaRPr lang="en-US" dirty="0"/>
            </a:p>
          </p:txBody>
        </p:sp>
      </p:grpSp>
      <p:grpSp>
        <p:nvGrpSpPr>
          <p:cNvPr id="39" name="Group 38"/>
          <p:cNvGrpSpPr/>
          <p:nvPr/>
        </p:nvGrpSpPr>
        <p:grpSpPr>
          <a:xfrm>
            <a:off x="7071489" y="1822150"/>
            <a:ext cx="1355275" cy="829129"/>
            <a:chOff x="3343725" y="3080657"/>
            <a:chExt cx="1355275" cy="829129"/>
          </a:xfrm>
        </p:grpSpPr>
        <p:sp>
          <p:nvSpPr>
            <p:cNvPr id="40" name="Alternate Process 39"/>
            <p:cNvSpPr/>
            <p:nvPr/>
          </p:nvSpPr>
          <p:spPr>
            <a:xfrm>
              <a:off x="3343725" y="3080657"/>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1" name="Alternate Process 40"/>
            <p:cNvSpPr/>
            <p:nvPr/>
          </p:nvSpPr>
          <p:spPr>
            <a:xfrm>
              <a:off x="3427184" y="316411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2" name="Alternate Process 41"/>
            <p:cNvSpPr/>
            <p:nvPr/>
          </p:nvSpPr>
          <p:spPr>
            <a:xfrm>
              <a:off x="3528786" y="325664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Read Replicas</a:t>
              </a:r>
              <a:endParaRPr lang="en-US" dirty="0"/>
            </a:p>
          </p:txBody>
        </p:sp>
      </p:grpSp>
      <p:sp>
        <p:nvSpPr>
          <p:cNvPr id="45" name="Striped Right Arrow 44"/>
          <p:cNvSpPr/>
          <p:nvPr/>
        </p:nvSpPr>
        <p:spPr>
          <a:xfrm rot="5400000">
            <a:off x="715132" y="2209507"/>
            <a:ext cx="1306284" cy="625929"/>
          </a:xfrm>
          <a:prstGeom prst="stripedRightArrow">
            <a:avLst>
              <a:gd name="adj1" fmla="val 55797"/>
              <a:gd name="adj2" fmla="val 50000"/>
            </a:avLst>
          </a:prstGeom>
          <a:gradFill>
            <a:gsLst>
              <a:gs pos="0">
                <a:schemeClr val="accent1">
                  <a:tint val="100000"/>
                  <a:shade val="100000"/>
                  <a:satMod val="130000"/>
                </a:schemeClr>
              </a:gs>
              <a:gs pos="100000">
                <a:schemeClr val="tx2">
                  <a:lumMod val="20000"/>
                  <a:lumOff val="80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dirty="0" smtClean="0">
                <a:solidFill>
                  <a:schemeClr val="tx1"/>
                </a:solidFill>
              </a:rPr>
              <a:t>Updates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External Indexes</a:t>
            </a:r>
            <a:endParaRPr lang="en-US" dirty="0"/>
          </a:p>
        </p:txBody>
      </p:sp>
      <p:sp>
        <p:nvSpPr>
          <p:cNvPr id="3" name="Content Placeholder 2"/>
          <p:cNvSpPr>
            <a:spLocks noGrp="1"/>
          </p:cNvSpPr>
          <p:nvPr>
            <p:ph idx="1"/>
          </p:nvPr>
        </p:nvSpPr>
        <p:spPr>
          <a:xfrm>
            <a:off x="457200" y="1331881"/>
            <a:ext cx="4059391" cy="1766919"/>
          </a:xfrm>
        </p:spPr>
        <p:txBody>
          <a:bodyPr/>
          <a:lstStyle/>
          <a:p>
            <a:r>
              <a:rPr lang="en-US" dirty="0" smtClean="0"/>
              <a:t>Description</a:t>
            </a:r>
          </a:p>
          <a:p>
            <a:pPr lvl="1"/>
            <a:r>
              <a:rPr lang="en-US" dirty="0" smtClean="0"/>
              <a:t>Full-text and faceted search over profile data</a:t>
            </a:r>
          </a:p>
          <a:p>
            <a:pPr lvl="1"/>
            <a:r>
              <a:rPr lang="en-US" dirty="0" smtClean="0"/>
              <a:t>Social graph </a:t>
            </a:r>
            <a:r>
              <a:rPr lang="en-US" dirty="0" smtClean="0"/>
              <a:t>search</a:t>
            </a:r>
            <a:endParaRPr lang="en-US" dirty="0" smtClean="0"/>
          </a:p>
        </p:txBody>
      </p:sp>
      <p:sp>
        <p:nvSpPr>
          <p:cNvPr id="4" name="Slide Number Placeholder 3"/>
          <p:cNvSpPr>
            <a:spLocks noGrp="1"/>
          </p:cNvSpPr>
          <p:nvPr>
            <p:ph type="sldNum" sz="quarter" idx="12"/>
          </p:nvPr>
        </p:nvSpPr>
        <p:spPr/>
        <p:txBody>
          <a:bodyPr/>
          <a:lstStyle/>
          <a:p>
            <a:fld id="{75897B0D-BA2C-2244-86F3-025175B80EAC}" type="slidenum">
              <a:rPr lang="en-US" smtClean="0"/>
              <a:pPr/>
              <a:t>5</a:t>
            </a:fld>
            <a:endParaRPr lang="en-US" dirty="0"/>
          </a:p>
        </p:txBody>
      </p:sp>
      <p:sp>
        <p:nvSpPr>
          <p:cNvPr id="5" name="Can 4"/>
          <p:cNvSpPr/>
          <p:nvPr/>
        </p:nvSpPr>
        <p:spPr>
          <a:xfrm>
            <a:off x="4503979" y="4524866"/>
            <a:ext cx="992581" cy="864420"/>
          </a:xfrm>
          <a:prstGeom prst="can">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Members</a:t>
            </a:r>
          </a:p>
        </p:txBody>
      </p:sp>
      <p:grpSp>
        <p:nvGrpSpPr>
          <p:cNvPr id="69" name="Group 68"/>
          <p:cNvGrpSpPr/>
          <p:nvPr/>
        </p:nvGrpSpPr>
        <p:grpSpPr>
          <a:xfrm>
            <a:off x="4181929" y="2558143"/>
            <a:ext cx="975217" cy="1968502"/>
            <a:chOff x="4394465" y="2854096"/>
            <a:chExt cx="757776" cy="1670770"/>
          </a:xfrm>
        </p:grpSpPr>
        <p:cxnSp>
          <p:nvCxnSpPr>
            <p:cNvPr id="8" name="Straight Arrow Connector 7"/>
            <p:cNvCxnSpPr/>
            <p:nvPr/>
          </p:nvCxnSpPr>
          <p:spPr>
            <a:xfrm rot="5400000">
              <a:off x="4295485" y="3685761"/>
              <a:ext cx="1670770" cy="7439"/>
            </a:xfrm>
            <a:prstGeom prst="straightConnector1">
              <a:avLst/>
            </a:prstGeom>
            <a:ln>
              <a:solidFill>
                <a:schemeClr val="accent3"/>
              </a:solidFill>
              <a:tailEnd type="arrow"/>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4394465" y="3639102"/>
              <a:ext cx="757776" cy="59762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Update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skills</a:t>
              </a:r>
            </a:p>
          </p:txBody>
        </p:sp>
      </p:grpSp>
      <p:pic>
        <p:nvPicPr>
          <p:cNvPr id="45" name="Picture 44"/>
          <p:cNvPicPr>
            <a:picLocks noChangeAspect="1"/>
          </p:cNvPicPr>
          <p:nvPr/>
        </p:nvPicPr>
        <p:blipFill>
          <a:blip r:embed="rId3"/>
          <a:stretch>
            <a:fillRect/>
          </a:stretch>
        </p:blipFill>
        <p:spPr>
          <a:xfrm>
            <a:off x="-677112" y="-8265801"/>
            <a:ext cx="928840" cy="1828800"/>
          </a:xfrm>
          <a:prstGeom prst="rect">
            <a:avLst/>
          </a:prstGeom>
        </p:spPr>
      </p:pic>
      <p:grpSp>
        <p:nvGrpSpPr>
          <p:cNvPr id="70" name="Group 69"/>
          <p:cNvGrpSpPr/>
          <p:nvPr/>
        </p:nvGrpSpPr>
        <p:grpSpPr>
          <a:xfrm>
            <a:off x="7639555" y="2512786"/>
            <a:ext cx="1097641" cy="2930071"/>
            <a:chOff x="7970531" y="2794001"/>
            <a:chExt cx="1173468" cy="2381276"/>
          </a:xfrm>
        </p:grpSpPr>
        <p:cxnSp>
          <p:nvCxnSpPr>
            <p:cNvPr id="23" name="Elbow Connector 22"/>
            <p:cNvCxnSpPr/>
            <p:nvPr/>
          </p:nvCxnSpPr>
          <p:spPr>
            <a:xfrm rot="5400000" flipH="1" flipV="1">
              <a:off x="6780536" y="3983996"/>
              <a:ext cx="2381276" cy="1285"/>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8010070" y="3682646"/>
              <a:ext cx="1133929" cy="107985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Recruiters</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rgbClr val="8CC63F"/>
                  </a:solidFill>
                  <a:latin typeface="Arial" pitchFamily="34" charset="0"/>
                  <a:cs typeface="Arial" pitchFamily="34" charset="0"/>
                </a:rPr>
                <a:t>Search</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Results</a:t>
              </a:r>
            </a:p>
          </p:txBody>
        </p:sp>
      </p:grpSp>
      <p:grpSp>
        <p:nvGrpSpPr>
          <p:cNvPr id="67" name="Group 66"/>
          <p:cNvGrpSpPr/>
          <p:nvPr/>
        </p:nvGrpSpPr>
        <p:grpSpPr>
          <a:xfrm>
            <a:off x="5000271" y="5389286"/>
            <a:ext cx="1984540" cy="561571"/>
            <a:chOff x="5059709" y="5389286"/>
            <a:chExt cx="1745891" cy="561571"/>
          </a:xfrm>
        </p:grpSpPr>
        <p:cxnSp>
          <p:nvCxnSpPr>
            <p:cNvPr id="15" name="Shape 14"/>
            <p:cNvCxnSpPr>
              <a:stCxn id="5" idx="3"/>
            </p:cNvCxnSpPr>
            <p:nvPr/>
          </p:nvCxnSpPr>
          <p:spPr>
            <a:xfrm rot="16200000" flipH="1">
              <a:off x="5793920" y="4655075"/>
              <a:ext cx="277469" cy="174589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65" name="TextBox 64"/>
            <p:cNvSpPr txBox="1"/>
            <p:nvPr/>
          </p:nvSpPr>
          <p:spPr>
            <a:xfrm>
              <a:off x="5885270" y="5551360"/>
              <a:ext cx="757776"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72" name="Alternate Process 71"/>
          <p:cNvSpPr/>
          <p:nvPr/>
        </p:nvSpPr>
        <p:spPr>
          <a:xfrm rot="5400000">
            <a:off x="4985749" y="1671997"/>
            <a:ext cx="382813" cy="127380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82" name="Alternate Process 81"/>
          <p:cNvSpPr/>
          <p:nvPr/>
        </p:nvSpPr>
        <p:spPr>
          <a:xfrm rot="5400000">
            <a:off x="7428774" y="1337175"/>
            <a:ext cx="382813" cy="192560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Corporate Portal</a:t>
            </a:r>
            <a:endParaRPr lang="en-US" dirty="0"/>
          </a:p>
        </p:txBody>
      </p:sp>
      <p:sp>
        <p:nvSpPr>
          <p:cNvPr id="83" name="Parallelogram 82"/>
          <p:cNvSpPr/>
          <p:nvPr/>
        </p:nvSpPr>
        <p:spPr>
          <a:xfrm>
            <a:off x="6982783" y="5439226"/>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sp>
        <p:nvSpPr>
          <p:cNvPr id="19" name="Content Placeholder 2"/>
          <p:cNvSpPr txBox="1">
            <a:spLocks/>
          </p:cNvSpPr>
          <p:nvPr/>
        </p:nvSpPr>
        <p:spPr>
          <a:xfrm>
            <a:off x="457200" y="2944813"/>
            <a:ext cx="4059391" cy="2198688"/>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Requirements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Timeline consistency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Guaranteed delivery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Low latency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User-space visibility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2" grpId="0" animBg="1"/>
      <p:bldP spid="82" grpId="0" animBg="1"/>
      <p:bldP spid="83" grpId="0" animBg="1"/>
      <p:bldP spid="19"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Talent Matching</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6</a:t>
            </a:fld>
            <a:endParaRPr lang="en-US" dirty="0"/>
          </a:p>
        </p:txBody>
      </p:sp>
      <p:sp>
        <p:nvSpPr>
          <p:cNvPr id="5" name="Can 4"/>
          <p:cNvSpPr/>
          <p:nvPr/>
        </p:nvSpPr>
        <p:spPr>
          <a:xfrm>
            <a:off x="1280607" y="2734370"/>
            <a:ext cx="1120307" cy="61843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Jobs</a:t>
            </a:r>
          </a:p>
        </p:txBody>
      </p:sp>
      <p:grpSp>
        <p:nvGrpSpPr>
          <p:cNvPr id="81" name="Group 80"/>
          <p:cNvGrpSpPr/>
          <p:nvPr/>
        </p:nvGrpSpPr>
        <p:grpSpPr>
          <a:xfrm>
            <a:off x="1840761" y="3352800"/>
            <a:ext cx="1385039" cy="812135"/>
            <a:chOff x="1391003" y="3524212"/>
            <a:chExt cx="3233100" cy="1445432"/>
          </a:xfrm>
        </p:grpSpPr>
        <p:sp>
          <p:nvSpPr>
            <p:cNvPr id="14" name="TextBox 13"/>
            <p:cNvSpPr txBox="1"/>
            <p:nvPr/>
          </p:nvSpPr>
          <p:spPr>
            <a:xfrm>
              <a:off x="1850704" y="3909331"/>
              <a:ext cx="1775352" cy="106031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Job</a:t>
              </a:r>
              <a:endParaRPr lang="en-US" sz="1600" dirty="0" smtClean="0">
                <a:solidFill>
                  <a:schemeClr val="accent5"/>
                </a:solidFill>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changes</a:t>
              </a:r>
            </a:p>
          </p:txBody>
        </p:sp>
        <p:cxnSp>
          <p:nvCxnSpPr>
            <p:cNvPr id="16" name="Shape 15"/>
            <p:cNvCxnSpPr>
              <a:stCxn id="5" idx="3"/>
              <a:endCxn id="102" idx="2"/>
            </p:cNvCxnSpPr>
            <p:nvPr/>
          </p:nvCxnSpPr>
          <p:spPr>
            <a:xfrm rot="16200000" flipH="1">
              <a:off x="2540246" y="2374969"/>
              <a:ext cx="934614" cy="3233100"/>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grpSp>
      <p:grpSp>
        <p:nvGrpSpPr>
          <p:cNvPr id="68" name="Group 67"/>
          <p:cNvGrpSpPr/>
          <p:nvPr/>
        </p:nvGrpSpPr>
        <p:grpSpPr>
          <a:xfrm>
            <a:off x="1840762" y="1780018"/>
            <a:ext cx="1941463" cy="954351"/>
            <a:chOff x="842807" y="1759858"/>
            <a:chExt cx="4607193" cy="954351"/>
          </a:xfrm>
        </p:grpSpPr>
        <p:cxnSp>
          <p:nvCxnSpPr>
            <p:cNvPr id="10" name="Shape 9"/>
            <p:cNvCxnSpPr>
              <a:stCxn id="98" idx="2"/>
              <a:endCxn id="5" idx="1"/>
            </p:cNvCxnSpPr>
            <p:nvPr/>
          </p:nvCxnSpPr>
          <p:spPr>
            <a:xfrm rot="10800000" flipV="1">
              <a:off x="842807" y="2103414"/>
              <a:ext cx="4607193" cy="610795"/>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4" name="TextBox 53"/>
            <p:cNvSpPr txBox="1"/>
            <p:nvPr/>
          </p:nvSpPr>
          <p:spPr>
            <a:xfrm>
              <a:off x="1751691" y="1759858"/>
              <a:ext cx="2831014" cy="7620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Edit Job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Description</a:t>
              </a:r>
            </a:p>
          </p:txBody>
        </p:sp>
      </p:grpSp>
      <p:sp>
        <p:nvSpPr>
          <p:cNvPr id="98" name="Alternate Process 97"/>
          <p:cNvSpPr/>
          <p:nvPr/>
        </p:nvSpPr>
        <p:spPr>
          <a:xfrm rot="5400000">
            <a:off x="4096739" y="1481532"/>
            <a:ext cx="655055" cy="128408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Corporate Portal</a:t>
            </a:r>
            <a:endParaRPr lang="en-US" dirty="0"/>
          </a:p>
        </p:txBody>
      </p:sp>
      <p:sp>
        <p:nvSpPr>
          <p:cNvPr id="102" name="Alternate Process 101"/>
          <p:cNvSpPr/>
          <p:nvPr/>
        </p:nvSpPr>
        <p:spPr>
          <a:xfrm rot="5400000">
            <a:off x="3513507" y="3331793"/>
            <a:ext cx="516847" cy="10922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LIAR</a:t>
            </a:r>
            <a:endParaRPr lang="en-US" dirty="0"/>
          </a:p>
        </p:txBody>
      </p:sp>
      <p:cxnSp>
        <p:nvCxnSpPr>
          <p:cNvPr id="104" name="Shape 646"/>
          <p:cNvCxnSpPr>
            <a:stCxn id="102" idx="3"/>
            <a:endCxn id="109" idx="4"/>
          </p:cNvCxnSpPr>
          <p:nvPr/>
        </p:nvCxnSpPr>
        <p:spPr>
          <a:xfrm rot="5400000" flipH="1" flipV="1">
            <a:off x="5528179" y="2374340"/>
            <a:ext cx="5759" cy="3518257"/>
          </a:xfrm>
          <a:prstGeom prst="bentConnector3">
            <a:avLst>
              <a:gd name="adj1" fmla="val -8965220"/>
            </a:avLst>
          </a:prstGeom>
          <a:ln>
            <a:headEnd type="none"/>
            <a:tailEnd type="arrow"/>
          </a:ln>
        </p:spPr>
        <p:style>
          <a:lnRef idx="2">
            <a:schemeClr val="accent3"/>
          </a:lnRef>
          <a:fillRef idx="0">
            <a:schemeClr val="accent3"/>
          </a:fillRef>
          <a:effectRef idx="1">
            <a:schemeClr val="accent3"/>
          </a:effectRef>
          <a:fontRef idx="minor">
            <a:schemeClr val="tx1"/>
          </a:fontRef>
        </p:style>
      </p:cxnSp>
      <p:cxnSp>
        <p:nvCxnSpPr>
          <p:cNvPr id="106" name="Shape 688"/>
          <p:cNvCxnSpPr>
            <a:stCxn id="102" idx="3"/>
            <a:endCxn id="110" idx="4"/>
          </p:cNvCxnSpPr>
          <p:nvPr/>
        </p:nvCxnSpPr>
        <p:spPr>
          <a:xfrm rot="5400000" flipH="1" flipV="1">
            <a:off x="4586173" y="3312322"/>
            <a:ext cx="9783" cy="1638269"/>
          </a:xfrm>
          <a:prstGeom prst="bentConnector3">
            <a:avLst>
              <a:gd name="adj1" fmla="val -5277594"/>
            </a:avLst>
          </a:prstGeom>
          <a:ln>
            <a:headEnd type="none"/>
            <a:tailEnd type="arrow"/>
          </a:ln>
        </p:spPr>
        <p:style>
          <a:lnRef idx="2">
            <a:schemeClr val="accent3"/>
          </a:lnRef>
          <a:fillRef idx="0">
            <a:schemeClr val="accent3"/>
          </a:fillRef>
          <a:effectRef idx="1">
            <a:schemeClr val="accent3"/>
          </a:effectRef>
          <a:fontRef idx="minor">
            <a:schemeClr val="tx1"/>
          </a:fontRef>
        </p:style>
      </p:cxnSp>
      <p:sp>
        <p:nvSpPr>
          <p:cNvPr id="109" name="Parallelogram 108"/>
          <p:cNvSpPr/>
          <p:nvPr/>
        </p:nvSpPr>
        <p:spPr>
          <a:xfrm>
            <a:off x="6465076" y="3454400"/>
            <a:ext cx="1650224" cy="676189"/>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dirty="0" smtClean="0"/>
              <a:t>Jobs </a:t>
            </a:r>
            <a:r>
              <a:rPr lang="en-US" dirty="0" err="1" smtClean="0"/>
              <a:t>Recos</a:t>
            </a:r>
            <a:endParaRPr lang="en-US" dirty="0" smtClean="0"/>
          </a:p>
        </p:txBody>
      </p:sp>
      <p:sp>
        <p:nvSpPr>
          <p:cNvPr id="110" name="Parallelogram 109"/>
          <p:cNvSpPr/>
          <p:nvPr/>
        </p:nvSpPr>
        <p:spPr>
          <a:xfrm>
            <a:off x="4724400" y="3467100"/>
            <a:ext cx="1371600" cy="659465"/>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dirty="0" smtClean="0"/>
              <a:t>Talent Matches</a:t>
            </a:r>
          </a:p>
        </p:txBody>
      </p:sp>
      <p:cxnSp>
        <p:nvCxnSpPr>
          <p:cNvPr id="111" name="Elbow Connector 1256"/>
          <p:cNvCxnSpPr>
            <a:stCxn id="110" idx="1"/>
            <a:endCxn id="98" idx="0"/>
          </p:cNvCxnSpPr>
          <p:nvPr/>
        </p:nvCxnSpPr>
        <p:spPr>
          <a:xfrm rot="16200000" flipV="1">
            <a:off x="4607709" y="2582176"/>
            <a:ext cx="1343525" cy="426324"/>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57" name="Alternate Process 156"/>
          <p:cNvSpPr/>
          <p:nvPr/>
        </p:nvSpPr>
        <p:spPr>
          <a:xfrm rot="5400000">
            <a:off x="6992161" y="1531162"/>
            <a:ext cx="596900" cy="1192177"/>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Home</a:t>
            </a:r>
            <a:endParaRPr lang="en-US" dirty="0"/>
          </a:p>
        </p:txBody>
      </p:sp>
      <p:cxnSp>
        <p:nvCxnSpPr>
          <p:cNvPr id="158" name="Elbow Connector 1256"/>
          <p:cNvCxnSpPr>
            <a:stCxn id="109" idx="0"/>
            <a:endCxn id="157" idx="3"/>
          </p:cNvCxnSpPr>
          <p:nvPr/>
        </p:nvCxnSpPr>
        <p:spPr>
          <a:xfrm rot="5400000" flipH="1" flipV="1">
            <a:off x="6776050" y="2939840"/>
            <a:ext cx="1028699" cy="423"/>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63" name="TextBox 162"/>
          <p:cNvSpPr txBox="1"/>
          <p:nvPr/>
        </p:nvSpPr>
        <p:spPr>
          <a:xfrm>
            <a:off x="4227260" y="419035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0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8" grpId="0" animBg="1"/>
      <p:bldP spid="102" grpId="0" animBg="1"/>
      <p:bldP spid="110" grpId="0" animBg="1"/>
      <p:bldP spid="157"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Standardization</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7</a:t>
            </a:fld>
            <a:endParaRPr lang="en-US" dirty="0"/>
          </a:p>
        </p:txBody>
      </p:sp>
      <p:sp>
        <p:nvSpPr>
          <p:cNvPr id="71" name="Can 70"/>
          <p:cNvSpPr/>
          <p:nvPr/>
        </p:nvSpPr>
        <p:spPr>
          <a:xfrm>
            <a:off x="3482712" y="2810934"/>
            <a:ext cx="1120307" cy="736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Profiles</a:t>
            </a:r>
          </a:p>
        </p:txBody>
      </p:sp>
      <p:sp>
        <p:nvSpPr>
          <p:cNvPr id="75" name="Rounded Rectangle 74"/>
          <p:cNvSpPr/>
          <p:nvPr/>
        </p:nvSpPr>
        <p:spPr>
          <a:xfrm>
            <a:off x="6103432" y="2825374"/>
            <a:ext cx="1973768" cy="7179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Standardization</a:t>
            </a:r>
            <a:endParaRPr lang="en-US" dirty="0"/>
          </a:p>
        </p:txBody>
      </p:sp>
      <p:grpSp>
        <p:nvGrpSpPr>
          <p:cNvPr id="8" name="Group 89"/>
          <p:cNvGrpSpPr/>
          <p:nvPr/>
        </p:nvGrpSpPr>
        <p:grpSpPr>
          <a:xfrm>
            <a:off x="3001658" y="1621367"/>
            <a:ext cx="1290919" cy="1189567"/>
            <a:chOff x="3272287" y="-3726295"/>
            <a:chExt cx="2270770" cy="5806209"/>
          </a:xfrm>
        </p:grpSpPr>
        <p:cxnSp>
          <p:nvCxnSpPr>
            <p:cNvPr id="73" name="Elbow Connector 72"/>
            <p:cNvCxnSpPr>
              <a:stCxn id="162" idx="0"/>
              <a:endCxn id="71" idx="1"/>
            </p:cNvCxnSpPr>
            <p:nvPr/>
          </p:nvCxnSpPr>
          <p:spPr>
            <a:xfrm>
              <a:off x="3272287" y="-2243606"/>
              <a:ext cx="1831520" cy="432352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89" name="TextBox 88"/>
            <p:cNvSpPr txBox="1"/>
            <p:nvPr/>
          </p:nvSpPr>
          <p:spPr>
            <a:xfrm>
              <a:off x="3285031" y="-3726295"/>
              <a:ext cx="2258026" cy="268076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Add</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Position</a:t>
              </a:r>
            </a:p>
          </p:txBody>
        </p:sp>
      </p:grpSp>
      <p:grpSp>
        <p:nvGrpSpPr>
          <p:cNvPr id="9" name="Group 93"/>
          <p:cNvGrpSpPr/>
          <p:nvPr/>
        </p:nvGrpSpPr>
        <p:grpSpPr>
          <a:xfrm>
            <a:off x="4603019" y="2749171"/>
            <a:ext cx="1518556" cy="762000"/>
            <a:chOff x="5535386" y="4971144"/>
            <a:chExt cx="1518556" cy="762000"/>
          </a:xfrm>
        </p:grpSpPr>
        <p:cxnSp>
          <p:nvCxnSpPr>
            <p:cNvPr id="77" name="Elbow Connector 76"/>
            <p:cNvCxnSpPr>
              <a:stCxn id="71" idx="4"/>
              <a:endCxn id="75" idx="1"/>
            </p:cNvCxnSpPr>
            <p:nvPr/>
          </p:nvCxnSpPr>
          <p:spPr>
            <a:xfrm>
              <a:off x="5535386" y="5401207"/>
              <a:ext cx="1500413" cy="5103"/>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91" name="TextBox 90"/>
            <p:cNvSpPr txBox="1"/>
            <p:nvPr/>
          </p:nvSpPr>
          <p:spPr>
            <a:xfrm>
              <a:off x="5847442" y="4971144"/>
              <a:ext cx="1206500" cy="7620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err="1" smtClean="0">
                  <a:solidFill>
                    <a:schemeClr val="accent5"/>
                  </a:solidFill>
                  <a:latin typeface="Arial" pitchFamily="34" charset="0"/>
                  <a:cs typeface="Arial" pitchFamily="34" charset="0"/>
                </a:rPr>
                <a:t>c</a:t>
              </a:r>
              <a:r>
                <a:rPr kumimoji="0" lang="en-US" b="0" i="0" u="none" strike="noStrike" kern="1200" cap="none" spc="0" normalizeH="0" baseline="0" noProof="0" dirty="0" err="1" smtClean="0">
                  <a:ln>
                    <a:noFill/>
                  </a:ln>
                  <a:solidFill>
                    <a:schemeClr val="accent5"/>
                  </a:solidFill>
                  <a:effectLst/>
                  <a:uLnTx/>
                  <a:uFillTx/>
                  <a:latin typeface="Arial" pitchFamily="34" charset="0"/>
                  <a:ea typeface="+mn-ea"/>
                  <a:cs typeface="Arial" pitchFamily="34" charset="0"/>
                </a:rPr>
                <a:t>hanges</a:t>
              </a:r>
              <a:endParaRPr kumimoji="0" lang="en-US"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11" name="Group 95"/>
          <p:cNvGrpSpPr/>
          <p:nvPr/>
        </p:nvGrpSpPr>
        <p:grpSpPr>
          <a:xfrm>
            <a:off x="4042866" y="3543300"/>
            <a:ext cx="3047450" cy="909784"/>
            <a:chOff x="4975233" y="5693379"/>
            <a:chExt cx="3047450" cy="1060452"/>
          </a:xfrm>
        </p:grpSpPr>
        <p:cxnSp>
          <p:nvCxnSpPr>
            <p:cNvPr id="80" name="Elbow Connector 79"/>
            <p:cNvCxnSpPr>
              <a:stCxn id="75" idx="2"/>
              <a:endCxn id="71" idx="3"/>
            </p:cNvCxnSpPr>
            <p:nvPr/>
          </p:nvCxnSpPr>
          <p:spPr>
            <a:xfrm rot="5400000">
              <a:off x="6496490" y="4172122"/>
              <a:ext cx="4936" cy="3047450"/>
            </a:xfrm>
            <a:prstGeom prst="bentConnector3">
              <a:avLst>
                <a:gd name="adj1" fmla="val 14194451"/>
              </a:avLst>
            </a:prstGeom>
            <a:ln>
              <a:tailEnd type="arrow"/>
            </a:ln>
          </p:spPr>
          <p:style>
            <a:lnRef idx="2">
              <a:schemeClr val="accent3"/>
            </a:lnRef>
            <a:fillRef idx="0">
              <a:schemeClr val="accent3"/>
            </a:fillRef>
            <a:effectRef idx="1">
              <a:schemeClr val="accent3"/>
            </a:effectRef>
            <a:fontRef idx="minor">
              <a:schemeClr val="tx1"/>
            </a:fontRef>
          </p:style>
        </p:cxnSp>
        <p:sp>
          <p:nvSpPr>
            <p:cNvPr id="95" name="TextBox 94"/>
            <p:cNvSpPr txBox="1"/>
            <p:nvPr/>
          </p:nvSpPr>
          <p:spPr>
            <a:xfrm>
              <a:off x="5781523" y="5991831"/>
              <a:ext cx="1206500" cy="7620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noProof="0" dirty="0" smtClean="0">
                  <a:solidFill>
                    <a:srgbClr val="FE7328"/>
                  </a:solidFill>
                  <a:latin typeface="Arial" pitchFamily="34" charset="0"/>
                  <a:cs typeface="Arial" pitchFamily="34" charset="0"/>
                </a:rPr>
                <a:t>Standardized</a:t>
              </a:r>
              <a:endPar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rPr>
                <a:t>company</a:t>
              </a:r>
              <a:r>
                <a:rPr kumimoji="0" lang="en-US" sz="1600" b="0" i="0" u="none" strike="noStrike" kern="1200" cap="none" spc="0" normalizeH="0" noProof="0" dirty="0" smtClean="0">
                  <a:ln>
                    <a:noFill/>
                  </a:ln>
                  <a:solidFill>
                    <a:srgbClr val="FE7328"/>
                  </a:solidFill>
                  <a:effectLst/>
                  <a:uLnTx/>
                  <a:uFillTx/>
                  <a:latin typeface="Arial" pitchFamily="34" charset="0"/>
                  <a:ea typeface="+mn-ea"/>
                  <a:cs typeface="Arial" pitchFamily="34" charset="0"/>
                </a:rPr>
                <a:t> and position</a:t>
              </a:r>
              <a:endPar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endParaRPr>
            </a:p>
          </p:txBody>
        </p:sp>
      </p:grpSp>
      <p:sp>
        <p:nvSpPr>
          <p:cNvPr id="162" name="Alternate Process 161"/>
          <p:cNvSpPr/>
          <p:nvPr/>
        </p:nvSpPr>
        <p:spPr>
          <a:xfrm rot="5400000">
            <a:off x="1965466" y="1186308"/>
            <a:ext cx="594725" cy="147765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163" name="TextBox 162"/>
          <p:cNvSpPr txBox="1"/>
          <p:nvPr/>
        </p:nvSpPr>
        <p:spPr>
          <a:xfrm>
            <a:off x="3354159" y="228549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5" grpId="0" animBg="1"/>
      <p:bldP spid="162"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 Cases</a:t>
            </a:r>
            <a:endParaRPr lang="en-US" dirty="0"/>
          </a:p>
        </p:txBody>
      </p:sp>
      <p:sp>
        <p:nvSpPr>
          <p:cNvPr id="3" name="Content Placeholder 2"/>
          <p:cNvSpPr>
            <a:spLocks noGrp="1"/>
          </p:cNvSpPr>
          <p:nvPr>
            <p:ph idx="1"/>
          </p:nvPr>
        </p:nvSpPr>
        <p:spPr>
          <a:xfrm>
            <a:off x="457200" y="1331881"/>
            <a:ext cx="4384544" cy="1247619"/>
          </a:xfrm>
        </p:spPr>
        <p:txBody>
          <a:bodyPr/>
          <a:lstStyle/>
          <a:p>
            <a:r>
              <a:rPr lang="en-US" dirty="0" smtClean="0"/>
              <a:t>Replication for read scaling with cache maintenance</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8</a:t>
            </a:fld>
            <a:endParaRPr lang="en-US" dirty="0"/>
          </a:p>
        </p:txBody>
      </p:sp>
      <p:grpSp>
        <p:nvGrpSpPr>
          <p:cNvPr id="26" name="Group 25"/>
          <p:cNvGrpSpPr/>
          <p:nvPr/>
        </p:nvGrpSpPr>
        <p:grpSpPr>
          <a:xfrm>
            <a:off x="3901854" y="3958543"/>
            <a:ext cx="4916712" cy="2172357"/>
            <a:chOff x="4100286" y="3573490"/>
            <a:chExt cx="4916712" cy="2170484"/>
          </a:xfrm>
        </p:grpSpPr>
        <p:sp>
          <p:nvSpPr>
            <p:cNvPr id="5" name="Can 4"/>
            <p:cNvSpPr/>
            <p:nvPr/>
          </p:nvSpPr>
          <p:spPr>
            <a:xfrm>
              <a:off x="4100286" y="5380261"/>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sp>
          <p:nvSpPr>
            <p:cNvPr id="6" name="Can 5"/>
            <p:cNvSpPr/>
            <p:nvPr/>
          </p:nvSpPr>
          <p:spPr>
            <a:xfrm>
              <a:off x="4161514" y="4291412"/>
              <a:ext cx="946823"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Groups</a:t>
              </a:r>
            </a:p>
          </p:txBody>
        </p:sp>
        <p:sp>
          <p:nvSpPr>
            <p:cNvPr id="7" name="Can 6"/>
            <p:cNvSpPr/>
            <p:nvPr/>
          </p:nvSpPr>
          <p:spPr>
            <a:xfrm>
              <a:off x="4197795" y="3745176"/>
              <a:ext cx="874260" cy="369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Comps</a:t>
              </a:r>
            </a:p>
          </p:txBody>
        </p:sp>
        <p:cxnSp>
          <p:nvCxnSpPr>
            <p:cNvPr id="8" name="Elbow Connector 521"/>
            <p:cNvCxnSpPr>
              <a:stCxn id="5" idx="4"/>
              <a:endCxn id="13" idx="1"/>
            </p:cNvCxnSpPr>
            <p:nvPr/>
          </p:nvCxnSpPr>
          <p:spPr>
            <a:xfrm flipV="1">
              <a:off x="5169565" y="5015141"/>
              <a:ext cx="1522942" cy="546977"/>
            </a:xfrm>
            <a:prstGeom prst="bentConnector3">
              <a:avLst>
                <a:gd name="adj1" fmla="val 5781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9" name="Elbow Connector 8"/>
            <p:cNvCxnSpPr>
              <a:stCxn id="6" idx="4"/>
              <a:endCxn id="13" idx="1"/>
            </p:cNvCxnSpPr>
            <p:nvPr/>
          </p:nvCxnSpPr>
          <p:spPr>
            <a:xfrm>
              <a:off x="5108337" y="4476896"/>
              <a:ext cx="1584170" cy="538245"/>
            </a:xfrm>
            <a:prstGeom prst="bentConnector3">
              <a:avLst>
                <a:gd name="adj1" fmla="val 5876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0" name="Elbow Connector 9"/>
            <p:cNvCxnSpPr>
              <a:stCxn id="7" idx="4"/>
              <a:endCxn id="13" idx="1"/>
            </p:cNvCxnSpPr>
            <p:nvPr/>
          </p:nvCxnSpPr>
          <p:spPr>
            <a:xfrm>
              <a:off x="5072055" y="3929753"/>
              <a:ext cx="1620452" cy="1085388"/>
            </a:xfrm>
            <a:prstGeom prst="bentConnector3">
              <a:avLst>
                <a:gd name="adj1" fmla="val 59796"/>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1" name="Can 10"/>
            <p:cNvSpPr/>
            <p:nvPr/>
          </p:nvSpPr>
          <p:spPr>
            <a:xfrm>
              <a:off x="7803425" y="4615240"/>
              <a:ext cx="1036726" cy="7917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Search Data DB</a:t>
              </a:r>
            </a:p>
          </p:txBody>
        </p:sp>
        <p:cxnSp>
          <p:nvCxnSpPr>
            <p:cNvPr id="12" name="Shape 571"/>
            <p:cNvCxnSpPr>
              <a:stCxn id="13" idx="3"/>
              <a:endCxn id="11" idx="2"/>
            </p:cNvCxnSpPr>
            <p:nvPr/>
          </p:nvCxnSpPr>
          <p:spPr>
            <a:xfrm flipV="1">
              <a:off x="7332067" y="5011133"/>
              <a:ext cx="471358" cy="4008"/>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3" name="Alternate Process 12"/>
            <p:cNvSpPr/>
            <p:nvPr/>
          </p:nvSpPr>
          <p:spPr>
            <a:xfrm>
              <a:off x="6692507" y="4494280"/>
              <a:ext cx="639560" cy="104172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Search Feature Extractor </a:t>
              </a:r>
              <a:endParaRPr lang="en-US" sz="1400" dirty="0"/>
            </a:p>
          </p:txBody>
        </p:sp>
        <p:sp>
          <p:nvSpPr>
            <p:cNvPr id="14" name="Parallelogram 13"/>
            <p:cNvSpPr/>
            <p:nvPr/>
          </p:nvSpPr>
          <p:spPr>
            <a:xfrm>
              <a:off x="7607299" y="3670271"/>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cxnSp>
          <p:nvCxnSpPr>
            <p:cNvPr id="15" name="Shape 51"/>
            <p:cNvCxnSpPr>
              <a:stCxn id="16" idx="4"/>
              <a:endCxn id="13" idx="1"/>
            </p:cNvCxnSpPr>
            <p:nvPr/>
          </p:nvCxnSpPr>
          <p:spPr>
            <a:xfrm flipV="1">
              <a:off x="5074890" y="5015141"/>
              <a:ext cx="1617617" cy="6180"/>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6" name="Can 15"/>
            <p:cNvSpPr/>
            <p:nvPr/>
          </p:nvSpPr>
          <p:spPr>
            <a:xfrm>
              <a:off x="4176818" y="4839464"/>
              <a:ext cx="898072"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Conns</a:t>
              </a:r>
              <a:endParaRPr lang="en-US" sz="1600" dirty="0" smtClean="0"/>
            </a:p>
          </p:txBody>
        </p:sp>
        <p:grpSp>
          <p:nvGrpSpPr>
            <p:cNvPr id="17" name="Group 16"/>
            <p:cNvGrpSpPr/>
            <p:nvPr/>
          </p:nvGrpSpPr>
          <p:grpSpPr>
            <a:xfrm>
              <a:off x="7391739" y="4123842"/>
              <a:ext cx="935832" cy="491398"/>
              <a:chOff x="7391739" y="4123842"/>
              <a:chExt cx="935832" cy="491398"/>
            </a:xfrm>
          </p:grpSpPr>
          <p:cxnSp>
            <p:nvCxnSpPr>
              <p:cNvPr id="18" name="Shape 585"/>
              <p:cNvCxnSpPr>
                <a:stCxn id="11" idx="1"/>
                <a:endCxn id="14" idx="4"/>
              </p:cNvCxnSpPr>
              <p:nvPr/>
            </p:nvCxnSpPr>
            <p:spPr>
              <a:xfrm rot="16200000" flipV="1">
                <a:off x="8071270" y="4364721"/>
                <a:ext cx="491398" cy="9639"/>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7391739" y="4197719"/>
                <a:ext cx="935832"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0" name="TextBox 19"/>
            <p:cNvSpPr txBox="1"/>
            <p:nvPr/>
          </p:nvSpPr>
          <p:spPr>
            <a:xfrm>
              <a:off x="5101489" y="3573490"/>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1" name="TextBox 20"/>
            <p:cNvSpPr txBox="1"/>
            <p:nvPr/>
          </p:nvSpPr>
          <p:spPr>
            <a:xfrm>
              <a:off x="5084937" y="4147021"/>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5094004" y="4701878"/>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3" name="TextBox 22"/>
            <p:cNvSpPr txBox="1"/>
            <p:nvPr/>
          </p:nvSpPr>
          <p:spPr>
            <a:xfrm>
              <a:off x="5149283" y="5277403"/>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4" name="Content Placeholder 2"/>
          <p:cNvSpPr txBox="1">
            <a:spLocks/>
          </p:cNvSpPr>
          <p:nvPr/>
        </p:nvSpPr>
        <p:spPr>
          <a:xfrm>
            <a:off x="401247" y="3567720"/>
            <a:ext cx="3547552" cy="579319"/>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View materialization</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97" name="Group 96"/>
          <p:cNvGrpSpPr/>
          <p:nvPr/>
        </p:nvGrpSpPr>
        <p:grpSpPr>
          <a:xfrm>
            <a:off x="4564343" y="678158"/>
            <a:ext cx="4356243" cy="3260906"/>
            <a:chOff x="3820222" y="2870729"/>
            <a:chExt cx="4356243" cy="3260906"/>
          </a:xfrm>
        </p:grpSpPr>
        <p:sp>
          <p:nvSpPr>
            <p:cNvPr id="63" name="Decision 62"/>
            <p:cNvSpPr/>
            <p:nvPr/>
          </p:nvSpPr>
          <p:spPr>
            <a:xfrm>
              <a:off x="5089782" y="3343430"/>
              <a:ext cx="1468399" cy="52041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router</a:t>
              </a:r>
              <a:endParaRPr lang="en-US" sz="1600" dirty="0"/>
            </a:p>
          </p:txBody>
        </p:sp>
        <p:sp>
          <p:nvSpPr>
            <p:cNvPr id="67" name="TextBox 66"/>
            <p:cNvSpPr txBox="1"/>
            <p:nvPr/>
          </p:nvSpPr>
          <p:spPr>
            <a:xfrm>
              <a:off x="5016257" y="287072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8" name="Group 67"/>
            <p:cNvGrpSpPr/>
            <p:nvPr/>
          </p:nvGrpSpPr>
          <p:grpSpPr>
            <a:xfrm>
              <a:off x="5197929" y="4988338"/>
              <a:ext cx="712114" cy="744823"/>
              <a:chOff x="5379370" y="4988338"/>
              <a:chExt cx="712114" cy="744823"/>
            </a:xfrm>
          </p:grpSpPr>
          <p:cxnSp>
            <p:nvCxnSpPr>
              <p:cNvPr id="69" name="Shape 31"/>
              <p:cNvCxnSpPr>
                <a:stCxn id="80" idx="1"/>
                <a:endCxn id="79" idx="3"/>
              </p:cNvCxnSpPr>
              <p:nvPr/>
            </p:nvCxnSpPr>
            <p:spPr>
              <a:xfrm rot="16200000" flipV="1">
                <a:off x="5718504" y="5360181"/>
                <a:ext cx="744823" cy="1137"/>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70" name="TextBox 69"/>
              <p:cNvSpPr txBox="1"/>
              <p:nvPr/>
            </p:nvSpPr>
            <p:spPr>
              <a:xfrm>
                <a:off x="5379370" y="5188970"/>
                <a:ext cx="565197"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changes</a:t>
                </a:r>
              </a:p>
            </p:txBody>
          </p:sp>
        </p:grpSp>
        <p:grpSp>
          <p:nvGrpSpPr>
            <p:cNvPr id="71" name="Group 70"/>
            <p:cNvGrpSpPr/>
            <p:nvPr/>
          </p:nvGrpSpPr>
          <p:grpSpPr>
            <a:xfrm>
              <a:off x="6402622" y="5061873"/>
              <a:ext cx="1189025" cy="1069762"/>
              <a:chOff x="4225717" y="4912465"/>
              <a:chExt cx="2975066" cy="1069762"/>
            </a:xfrm>
          </p:grpSpPr>
          <p:sp>
            <p:nvSpPr>
              <p:cNvPr id="72" name="TextBox 71"/>
              <p:cNvSpPr txBox="1"/>
              <p:nvPr/>
            </p:nvSpPr>
            <p:spPr>
              <a:xfrm>
                <a:off x="4515641" y="5683415"/>
                <a:ext cx="2685142"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invalidations</a:t>
                </a:r>
              </a:p>
            </p:txBody>
          </p:sp>
          <p:cxnSp>
            <p:nvCxnSpPr>
              <p:cNvPr id="73" name="Shape 31"/>
              <p:cNvCxnSpPr>
                <a:stCxn id="80" idx="0"/>
                <a:endCxn id="84" idx="4"/>
              </p:cNvCxnSpPr>
              <p:nvPr/>
            </p:nvCxnSpPr>
            <p:spPr>
              <a:xfrm flipV="1">
                <a:off x="4225717" y="4912465"/>
                <a:ext cx="2815462" cy="818244"/>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74" name="TextBox 73"/>
            <p:cNvSpPr txBox="1"/>
            <p:nvPr/>
          </p:nvSpPr>
          <p:spPr>
            <a:xfrm>
              <a:off x="5112313" y="469561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5" name="Can 74"/>
            <p:cNvSpPr/>
            <p:nvPr/>
          </p:nvSpPr>
          <p:spPr>
            <a:xfrm>
              <a:off x="3820222" y="4645477"/>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grpSp>
          <p:nvGrpSpPr>
            <p:cNvPr id="76" name="Group 75"/>
            <p:cNvGrpSpPr/>
            <p:nvPr/>
          </p:nvGrpSpPr>
          <p:grpSpPr>
            <a:xfrm>
              <a:off x="5160974" y="4406912"/>
              <a:ext cx="1321691" cy="581426"/>
              <a:chOff x="5160974" y="4406912"/>
              <a:chExt cx="1321691" cy="581426"/>
            </a:xfrm>
          </p:grpSpPr>
          <p:sp>
            <p:nvSpPr>
              <p:cNvPr id="77" name="Can 76"/>
              <p:cNvSpPr/>
              <p:nvPr/>
            </p:nvSpPr>
            <p:spPr>
              <a:xfrm>
                <a:off x="5160974" y="44069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8" name="Can 77"/>
              <p:cNvSpPr/>
              <p:nvPr/>
            </p:nvSpPr>
            <p:spPr>
              <a:xfrm>
                <a:off x="5251688" y="4524841"/>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9" name="Can 78"/>
              <p:cNvSpPr/>
              <p:nvPr/>
            </p:nvSpPr>
            <p:spPr>
              <a:xfrm>
                <a:off x="5335145" y="46355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grpSp>
        <p:sp>
          <p:nvSpPr>
            <p:cNvPr id="80" name="Alternate Process 79"/>
            <p:cNvSpPr/>
            <p:nvPr/>
          </p:nvSpPr>
          <p:spPr>
            <a:xfrm rot="5400000">
              <a:off x="5763086" y="5387537"/>
              <a:ext cx="293912" cy="98515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err="1" smtClean="0"/>
                <a:t>Memrep</a:t>
              </a:r>
              <a:endParaRPr lang="en-US" sz="1400" dirty="0"/>
            </a:p>
          </p:txBody>
        </p:sp>
        <p:grpSp>
          <p:nvGrpSpPr>
            <p:cNvPr id="81" name="Group 80"/>
            <p:cNvGrpSpPr/>
            <p:nvPr/>
          </p:nvGrpSpPr>
          <p:grpSpPr>
            <a:xfrm>
              <a:off x="6768581" y="4488559"/>
              <a:ext cx="1407884" cy="573314"/>
              <a:chOff x="6768581" y="4488559"/>
              <a:chExt cx="1407884" cy="573314"/>
            </a:xfrm>
          </p:grpSpPr>
          <p:sp>
            <p:nvSpPr>
              <p:cNvPr id="82" name="Parallelogram 81"/>
              <p:cNvSpPr/>
              <p:nvPr/>
            </p:nvSpPr>
            <p:spPr>
              <a:xfrm>
                <a:off x="6768581" y="4488559"/>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3" name="Parallelogram 82"/>
              <p:cNvSpPr/>
              <p:nvPr/>
            </p:nvSpPr>
            <p:spPr>
              <a:xfrm>
                <a:off x="6823010" y="4552057"/>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4" name="Parallelogram 83"/>
              <p:cNvSpPr/>
              <p:nvPr/>
            </p:nvSpPr>
            <p:spPr>
              <a:xfrm>
                <a:off x="6879253" y="4608302"/>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grpSp>
        <p:grpSp>
          <p:nvGrpSpPr>
            <p:cNvPr id="85" name="Group 84"/>
            <p:cNvGrpSpPr/>
            <p:nvPr/>
          </p:nvGrpSpPr>
          <p:grpSpPr>
            <a:xfrm>
              <a:off x="4307454" y="5009189"/>
              <a:ext cx="1110009" cy="870927"/>
              <a:chOff x="4307454" y="5009189"/>
              <a:chExt cx="1110009" cy="870927"/>
            </a:xfrm>
          </p:grpSpPr>
          <p:cxnSp>
            <p:nvCxnSpPr>
              <p:cNvPr id="86" name="Elbow Connector 160"/>
              <p:cNvCxnSpPr>
                <a:stCxn id="75" idx="3"/>
                <a:endCxn id="80" idx="2"/>
              </p:cNvCxnSpPr>
              <p:nvPr/>
            </p:nvCxnSpPr>
            <p:spPr>
              <a:xfrm rot="16200000" flipH="1">
                <a:off x="4450699" y="4913352"/>
                <a:ext cx="870927" cy="106260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87" name="TextBox 86"/>
              <p:cNvSpPr txBox="1"/>
              <p:nvPr/>
            </p:nvSpPr>
            <p:spPr>
              <a:xfrm>
                <a:off x="4307454" y="5478789"/>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88" name="Group 87"/>
            <p:cNvGrpSpPr/>
            <p:nvPr/>
          </p:nvGrpSpPr>
          <p:grpSpPr>
            <a:xfrm>
              <a:off x="5823982" y="3863847"/>
              <a:ext cx="337789" cy="660994"/>
              <a:chOff x="5823982" y="3863847"/>
              <a:chExt cx="337789" cy="660994"/>
            </a:xfrm>
          </p:grpSpPr>
          <p:cxnSp>
            <p:nvCxnSpPr>
              <p:cNvPr id="89" name="Elbow Connector 88"/>
              <p:cNvCxnSpPr>
                <a:stCxn id="63" idx="2"/>
                <a:endCxn id="78" idx="1"/>
              </p:cNvCxnSpPr>
              <p:nvPr/>
            </p:nvCxnSpPr>
            <p:spPr>
              <a:xfrm rot="16200000" flipH="1">
                <a:off x="5494218" y="4193611"/>
                <a:ext cx="660994" cy="1466"/>
              </a:xfrm>
              <a:prstGeom prst="bentConnector3">
                <a:avLst>
                  <a:gd name="adj1" fmla="val 50000"/>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0" name="TextBox 89"/>
              <p:cNvSpPr txBox="1"/>
              <p:nvPr/>
            </p:nvSpPr>
            <p:spPr>
              <a:xfrm>
                <a:off x="5860378" y="4001741"/>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1" name="Group 90"/>
            <p:cNvGrpSpPr/>
            <p:nvPr/>
          </p:nvGrpSpPr>
          <p:grpSpPr>
            <a:xfrm>
              <a:off x="6558181" y="3603639"/>
              <a:ext cx="1353532" cy="948418"/>
              <a:chOff x="6558181" y="3603639"/>
              <a:chExt cx="1353532" cy="948418"/>
            </a:xfrm>
          </p:grpSpPr>
          <p:cxnSp>
            <p:nvCxnSpPr>
              <p:cNvPr id="92" name="Elbow Connector 13"/>
              <p:cNvCxnSpPr>
                <a:stCxn id="63" idx="3"/>
                <a:endCxn id="83" idx="1"/>
              </p:cNvCxnSpPr>
              <p:nvPr/>
            </p:nvCxnSpPr>
            <p:spPr>
              <a:xfrm>
                <a:off x="6558181" y="3603639"/>
                <a:ext cx="970131" cy="948418"/>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3" name="TextBox 92"/>
              <p:cNvSpPr txBox="1"/>
              <p:nvPr/>
            </p:nvSpPr>
            <p:spPr>
              <a:xfrm>
                <a:off x="7593662" y="4113700"/>
                <a:ext cx="318051"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4" name="Group 93"/>
            <p:cNvGrpSpPr/>
            <p:nvPr/>
          </p:nvGrpSpPr>
          <p:grpSpPr>
            <a:xfrm>
              <a:off x="4354862" y="3603639"/>
              <a:ext cx="734920" cy="1132766"/>
              <a:chOff x="5599462" y="3487524"/>
              <a:chExt cx="734920" cy="1132766"/>
            </a:xfrm>
          </p:grpSpPr>
          <p:cxnSp>
            <p:nvCxnSpPr>
              <p:cNvPr id="95" name="Elbow Connector 101"/>
              <p:cNvCxnSpPr>
                <a:stCxn id="63" idx="1"/>
                <a:endCxn id="75" idx="0"/>
              </p:cNvCxnSpPr>
              <p:nvPr/>
            </p:nvCxnSpPr>
            <p:spPr>
              <a:xfrm rot="10800000" flipV="1">
                <a:off x="5599462" y="3487524"/>
                <a:ext cx="734920" cy="1132766"/>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6" name="TextBox 95"/>
              <p:cNvSpPr txBox="1"/>
              <p:nvPr/>
            </p:nvSpPr>
            <p:spPr>
              <a:xfrm>
                <a:off x="5652025" y="3991820"/>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Summary of Requirements</a:t>
            </a:r>
            <a:endParaRPr lang="en-US" dirty="0"/>
          </a:p>
        </p:txBody>
      </p:sp>
      <p:sp>
        <p:nvSpPr>
          <p:cNvPr id="3" name="Content Placeholder 2"/>
          <p:cNvSpPr>
            <a:spLocks noGrp="1"/>
          </p:cNvSpPr>
          <p:nvPr>
            <p:ph idx="1"/>
          </p:nvPr>
        </p:nvSpPr>
        <p:spPr>
          <a:xfrm>
            <a:off x="457200" y="1331881"/>
            <a:ext cx="8229600" cy="2441833"/>
          </a:xfrm>
        </p:spPr>
        <p:txBody>
          <a:bodyPr/>
          <a:lstStyle/>
          <a:p>
            <a:r>
              <a:rPr lang="en-US" dirty="0" smtClean="0"/>
              <a:t>Timeline consistency</a:t>
            </a:r>
          </a:p>
          <a:p>
            <a:r>
              <a:rPr lang="en-US" dirty="0" smtClean="0"/>
              <a:t>Guaranteed delivery</a:t>
            </a:r>
          </a:p>
          <a:p>
            <a:r>
              <a:rPr lang="en-US" dirty="0" smtClean="0"/>
              <a:t>User-space visibility</a:t>
            </a:r>
          </a:p>
          <a:p>
            <a:r>
              <a:rPr lang="en-US" dirty="0" smtClean="0"/>
              <a:t>Low latency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9</a:t>
            </a:fld>
            <a:endParaRPr lang="en-US" dirty="0"/>
          </a:p>
        </p:txBody>
      </p:sp>
      <p:sp>
        <p:nvSpPr>
          <p:cNvPr id="6" name="Content Placeholder 2"/>
          <p:cNvSpPr txBox="1">
            <a:spLocks/>
          </p:cNvSpPr>
          <p:nvPr/>
        </p:nvSpPr>
        <p:spPr>
          <a:xfrm>
            <a:off x="464457" y="3625138"/>
            <a:ext cx="8229600" cy="2441833"/>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Long look-back in the change stream</a:t>
            </a:r>
          </a:p>
          <a:p>
            <a:pPr marL="800100" lvl="1" indent="-342900">
              <a:spcBef>
                <a:spcPct val="20000"/>
              </a:spcBef>
              <a:buClr>
                <a:schemeClr val="accent1"/>
              </a:buClr>
              <a:buFont typeface="Lucida Grande"/>
              <a:buChar char="−"/>
              <a:defRPr/>
            </a:pPr>
            <a:r>
              <a:rPr lang="en-US" sz="2000" dirty="0" smtClean="0">
                <a:latin typeface="Arial" pitchFamily="34" charset="0"/>
                <a:cs typeface="Arial" pitchFamily="34" charset="0"/>
              </a:rPr>
              <a:t>New clients</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Client re-initialization (e.g. grandfathering)</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Slow/lagging clients</a:t>
            </a:r>
          </a:p>
          <a:p>
            <a:pPr marL="342900" indent="-342900">
              <a:spcBef>
                <a:spcPct val="20000"/>
              </a:spcBef>
              <a:buClr>
                <a:schemeClr val="accent1"/>
              </a:buClr>
              <a:buFont typeface="Wingdings" pitchFamily="2" charset="2"/>
              <a:buChar char="§"/>
              <a:defRPr/>
            </a:pPr>
            <a:r>
              <a:rPr lang="en-US" sz="2400" dirty="0" smtClean="0"/>
              <a:t>Schema versioning and migration</a:t>
            </a:r>
            <a:endParaRPr lang="en-US" sz="2400" baseline="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400" baseline="0" dirty="0" smtClean="0">
                <a:latin typeface="Arial" pitchFamily="34" charset="0"/>
                <a:cs typeface="Arial" pitchFamily="34" charset="0"/>
              </a:rPr>
              <a:t>Support for different client partitioning schemes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LinkedIn_generic">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LinkedIn_org_logo">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38201</TotalTime>
  <Words>2302</Words>
  <Application>Microsoft Macintosh PowerPoint</Application>
  <PresentationFormat>On-screen Show (4:3)</PresentationFormat>
  <Paragraphs>443</Paragraphs>
  <Slides>25</Slides>
  <Notes>17</Notes>
  <HiddenSlides>0</HiddenSlides>
  <MMClips>0</MMClips>
  <ScaleCrop>false</ScaleCrop>
  <HeadingPairs>
    <vt:vector size="4" baseType="variant">
      <vt:variant>
        <vt:lpstr>Design Template</vt:lpstr>
      </vt:variant>
      <vt:variant>
        <vt:i4>2</vt:i4>
      </vt:variant>
      <vt:variant>
        <vt:lpstr>Slide Titles</vt:lpstr>
      </vt:variant>
      <vt:variant>
        <vt:i4>25</vt:i4>
      </vt:variant>
    </vt:vector>
  </HeadingPairs>
  <TitlesOfParts>
    <vt:vector size="27" baseType="lpstr">
      <vt:lpstr>LinkedIn_generic</vt:lpstr>
      <vt:lpstr>LinkedIn_org_logo</vt:lpstr>
      <vt:lpstr>Databus</vt:lpstr>
      <vt:lpstr>About LinkedIn</vt:lpstr>
      <vt:lpstr>Agenda</vt:lpstr>
      <vt:lpstr>Use Cases: Intro</vt:lpstr>
      <vt:lpstr>Use Case: External Indexes</vt:lpstr>
      <vt:lpstr>Use Case: Talent Matching</vt:lpstr>
      <vt:lpstr>Use Case: Standardization</vt:lpstr>
      <vt:lpstr>Other Use Cases</vt:lpstr>
      <vt:lpstr>Use Cases: Summary of Requirements</vt:lpstr>
      <vt:lpstr>Agenda</vt:lpstr>
      <vt:lpstr>High-Level Overview</vt:lpstr>
      <vt:lpstr>Architecture</vt:lpstr>
      <vt:lpstr>Relay</vt:lpstr>
      <vt:lpstr>Relay: Challenges</vt:lpstr>
      <vt:lpstr>Bootstrap Server</vt:lpstr>
      <vt:lpstr>Bootstrap Server: Challenges</vt:lpstr>
      <vt:lpstr>Client Library</vt:lpstr>
      <vt:lpstr>Client Library: Challenges</vt:lpstr>
      <vt:lpstr>Agenda</vt:lpstr>
      <vt:lpstr>Related Systems</vt:lpstr>
      <vt:lpstr>Related Systems</vt:lpstr>
      <vt:lpstr>Agenda</vt:lpstr>
      <vt:lpstr>Conclusion</vt:lpstr>
      <vt:lpstr>Future Work</vt:lpstr>
      <vt:lpstr>Thank You!</vt:lpstr>
    </vt:vector>
  </TitlesOfParts>
  <Company>LinkedIn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Chavdar Botev</cp:lastModifiedBy>
  <cp:revision>816</cp:revision>
  <cp:lastPrinted>2011-10-21T20:43:54Z</cp:lastPrinted>
  <dcterms:created xsi:type="dcterms:W3CDTF">2011-10-26T05:38:25Z</dcterms:created>
  <dcterms:modified xsi:type="dcterms:W3CDTF">2011-10-27T12:14:09Z</dcterms:modified>
</cp:coreProperties>
</file>