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theme/theme3.xml" ContentType="application/vnd.openxmlformats-officedocument.theme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6" Type="http://schemas.openxmlformats.org/officeDocument/2006/relationships/tableStyles" Target="tableStyle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1" Type="http://schemas.openxmlformats.org/officeDocument/2006/relationships/handoutMaster" Target="handoutMasters/handout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60D80-23F3-044A-945D-ACE0280CC5B5}" type="datetimeFigureOut">
              <a:rPr lang="en-US" smtClean="0"/>
              <a:pPr/>
              <a:t>2/16/11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83FEC-B6CD-1144-88ED-8EFD443B8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DBE79-76B8-DA48-B4FF-9786D6908ADE}" type="datetimeFigureOut">
              <a:rPr lang="en-US" smtClean="0"/>
              <a:pPr/>
              <a:t>2/16/11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F931D-794A-D046-8761-D17D1A204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695-0893-3A4B-AE82-905303B996C5}" type="datetime1">
              <a:rPr lang="en-US" smtClean="0"/>
              <a:pPr/>
              <a:t>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F9A0-7989-1447-860C-B37419397B6F}" type="datetime1">
              <a:rPr lang="en-US" smtClean="0"/>
              <a:pPr/>
              <a:t>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621B-B02E-2C44-B1FD-461EDD857A01}" type="datetime1">
              <a:rPr lang="en-US" smtClean="0"/>
              <a:pPr/>
              <a:t>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60E2-A292-3D44-A67E-9C40EA274DA4}" type="datetime1">
              <a:rPr lang="en-US" smtClean="0"/>
              <a:pPr/>
              <a:t>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D1F6-ECE3-0745-A6EE-803F7D3C9F3F}" type="datetime1">
              <a:rPr lang="en-US" smtClean="0"/>
              <a:pPr/>
              <a:t>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EB15-8579-414A-A281-3662EA5F6A3C}" type="datetime1">
              <a:rPr lang="en-US" smtClean="0"/>
              <a:pPr/>
              <a:t>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88D4-E2D3-7340-853B-9BA6C4EF7E7F}" type="datetime1">
              <a:rPr lang="en-US" smtClean="0"/>
              <a:pPr/>
              <a:t>2/16/11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649-1A14-9E4C-93CF-5CB7B8D26E1E}" type="datetime1">
              <a:rPr lang="en-US" smtClean="0"/>
              <a:pPr/>
              <a:t>2/16/11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0B6F-3C18-944B-9CE8-3769BC79948C}" type="datetime1">
              <a:rPr lang="en-US" smtClean="0"/>
              <a:pPr/>
              <a:t>2/16/11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23FD-E423-644B-841D-93B1DD13B582}" type="datetime1">
              <a:rPr lang="en-US" smtClean="0"/>
              <a:pPr/>
              <a:t>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B86-F596-8640-867A-5B7612296DEF}" type="datetime1">
              <a:rPr lang="en-US" smtClean="0"/>
              <a:pPr/>
              <a:t>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BB7A8-762B-914A-A10C-AB2CC22C78F0}" type="datetime1">
              <a:rPr lang="en-US" smtClean="0"/>
              <a:pPr/>
              <a:t>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Databus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F485-20B1-004F-B656-76FB20C90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2/16/2011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2125" y="4502592"/>
            <a:ext cx="13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Mitch Stuart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Databus</a:t>
            </a:r>
            <a:r>
              <a:rPr lang="en-US" dirty="0" smtClean="0"/>
              <a:t>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44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els_databus.log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286" dirty="0" smtClean="0">
                <a:latin typeface="Monaco"/>
                <a:cs typeface="Monaco"/>
              </a:rPr>
              <a:t>   2011/02/16 00:48:44.084 INFO [</a:t>
            </a:r>
            <a:r>
              <a:rPr lang="en-US" sz="2286" dirty="0" err="1" smtClean="0">
                <a:latin typeface="Monaco"/>
                <a:cs typeface="Monaco"/>
              </a:rPr>
              <a:t>Databus</a:t>
            </a:r>
            <a:r>
              <a:rPr lang="en-US" sz="2286" dirty="0" smtClean="0">
                <a:latin typeface="Monaco"/>
                <a:cs typeface="Monaco"/>
              </a:rPr>
              <a:t>] 9 updates =&gt; wt:747;db:1;cb:0=1</a:t>
            </a:r>
          </a:p>
          <a:p>
            <a:pPr>
              <a:buNone/>
            </a:pPr>
            <a:r>
              <a:rPr lang="en-US" sz="2286" dirty="0" smtClean="0">
                <a:latin typeface="Monaco"/>
                <a:cs typeface="Monaco"/>
              </a:rPr>
              <a:t>   events =&gt; bop=157524853324 </a:t>
            </a:r>
            <a:r>
              <a:rPr lang="en-US" sz="2286" dirty="0" err="1" smtClean="0">
                <a:latin typeface="Monaco"/>
                <a:cs typeface="Monaco"/>
              </a:rPr>
              <a:t>eop</a:t>
            </a:r>
            <a:r>
              <a:rPr lang="en-US" sz="2286" dirty="0" smtClean="0">
                <a:latin typeface="Monaco"/>
                <a:cs typeface="Monaco"/>
              </a:rPr>
              <a:t>=157524853439 </a:t>
            </a:r>
            <a:r>
              <a:rPr lang="en-US" sz="2286" dirty="0" err="1" smtClean="0">
                <a:latin typeface="Monaco"/>
                <a:cs typeface="Monaco"/>
              </a:rPr>
              <a:t>member_emails</a:t>
            </a:r>
            <a:r>
              <a:rPr lang="en-US" sz="2286" dirty="0" smtClean="0">
                <a:latin typeface="Monaco"/>
                <a:cs typeface="Monaco"/>
              </a:rPr>
              <a:t>=9</a:t>
            </a:r>
          </a:p>
          <a:p>
            <a:r>
              <a:rPr lang="en-US" dirty="0" smtClean="0"/>
              <a:t>wt: time waiting for event to arrive</a:t>
            </a:r>
          </a:p>
          <a:p>
            <a:r>
              <a:rPr lang="en-US" dirty="0" smtClean="0"/>
              <a:t>db: time to query for events</a:t>
            </a:r>
          </a:p>
          <a:p>
            <a:r>
              <a:rPr lang="en-US" dirty="0" err="1" smtClean="0"/>
              <a:t>cb</a:t>
            </a:r>
            <a:r>
              <a:rPr lang="en-US" dirty="0" smtClean="0"/>
              <a:t>: time to invoke your callback</a:t>
            </a:r>
          </a:p>
          <a:p>
            <a:r>
              <a:rPr lang="en-US" dirty="0" smtClean="0"/>
              <a:t>bop: starting SCN you asked for in </a:t>
            </a:r>
            <a:r>
              <a:rPr lang="en-US" dirty="0" err="1" smtClean="0"/>
              <a:t>getUpdates</a:t>
            </a:r>
            <a:endParaRPr lang="en-US" dirty="0" smtClean="0"/>
          </a:p>
          <a:p>
            <a:r>
              <a:rPr lang="en-US" dirty="0" err="1" smtClean="0"/>
              <a:t>eop</a:t>
            </a:r>
            <a:r>
              <a:rPr lang="en-US" dirty="0" smtClean="0"/>
              <a:t>: SCN of latest event in period</a:t>
            </a:r>
          </a:p>
          <a:p>
            <a:r>
              <a:rPr lang="en-US" dirty="0" smtClean="0"/>
              <a:t>All events in the period have SCN &gt; bop and SCN &lt;= </a:t>
            </a:r>
            <a:r>
              <a:rPr lang="en-US" dirty="0" err="1" smtClean="0"/>
              <a:t>eop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 is </a:t>
            </a:r>
            <a:r>
              <a:rPr lang="en-US" dirty="0" err="1" smtClean="0"/>
              <a:t>databus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"It depends"</a:t>
            </a:r>
          </a:p>
          <a:p>
            <a:r>
              <a:rPr lang="en-US" sz="2800" dirty="0" smtClean="0"/>
              <a:t>Comparison of processing time for an event period with 9 events (on PROD, 2/16/2011)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391491"/>
          <a:ext cx="8229600" cy="2814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732"/>
                <a:gridCol w="781479"/>
                <a:gridCol w="614019"/>
                <a:gridCol w="5100370"/>
              </a:tblGrid>
              <a:tr h="43266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94018">
                <a:tc>
                  <a:txBody>
                    <a:bodyPr/>
                    <a:lstStyle/>
                    <a:p>
                      <a:r>
                        <a:rPr lang="en-US" dirty="0" smtClean="0"/>
                        <a:t>member2-</a:t>
                      </a:r>
                    </a:p>
                    <a:p>
                      <a:r>
                        <a:rPr lang="en-US" dirty="0" err="1" smtClean="0"/>
                        <a:t>databusrelay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from DB and write to RAM </a:t>
                      </a:r>
                      <a:r>
                        <a:rPr lang="en-US" dirty="0" err="1" smtClean="0"/>
                        <a:t>EventBuffer</a:t>
                      </a:r>
                      <a:endParaRPr lang="en-US" dirty="0"/>
                    </a:p>
                  </a:txBody>
                  <a:tcPr/>
                </a:tc>
              </a:tr>
              <a:tr h="794018">
                <a:tc>
                  <a:txBody>
                    <a:bodyPr/>
                    <a:lstStyle/>
                    <a:p>
                      <a:r>
                        <a:rPr lang="en-US" dirty="0" smtClean="0"/>
                        <a:t>member2rep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from relay buffer</a:t>
                      </a:r>
                      <a:r>
                        <a:rPr lang="en-US" baseline="0" dirty="0" smtClean="0"/>
                        <a:t> via http and write to replica database</a:t>
                      </a:r>
                      <a:endParaRPr lang="en-US" dirty="0"/>
                    </a:p>
                  </a:txBody>
                  <a:tcPr/>
                </a:tc>
              </a:tr>
              <a:tr h="7940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from relay buffer via http and write to RAM</a:t>
                      </a:r>
                      <a:r>
                        <a:rPr lang="en-US" baseline="0" dirty="0" smtClean="0"/>
                        <a:t> data structure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Tips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67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Manage SCN and your data store/cache conservatively</a:t>
            </a:r>
          </a:p>
          <a:p>
            <a:pPr lvl="1"/>
            <a:r>
              <a:rPr lang="en-US" dirty="0" smtClean="0"/>
              <a:t>Example: replica db: update data; update SCN; commit</a:t>
            </a:r>
          </a:p>
          <a:p>
            <a:pPr lvl="1"/>
            <a:r>
              <a:rPr lang="en-US" dirty="0" smtClean="0"/>
              <a:t>Example: in-memory custom index: persist to flat file at shutdown and every M updates and/or N seconds</a:t>
            </a:r>
          </a:p>
          <a:p>
            <a:pPr lvl="1"/>
            <a:r>
              <a:rPr lang="en-US" dirty="0" smtClean="0"/>
              <a:t>It’s OK for saved SCN to be a bit behind - but never ahead!</a:t>
            </a:r>
          </a:p>
          <a:p>
            <a:pPr lvl="1"/>
            <a:r>
              <a:rPr lang="en-US" dirty="0" smtClean="0"/>
              <a:t>If your saved/last-known-good SCN is behind, you will see events multiple times (exactly-once vs. at-least-once)</a:t>
            </a:r>
          </a:p>
          <a:p>
            <a:pPr lvl="1"/>
            <a:r>
              <a:rPr lang="en-US" dirty="0" smtClean="0"/>
              <a:t>Can happen during Ops </a:t>
            </a:r>
            <a:r>
              <a:rPr lang="en-US" dirty="0" smtClean="0"/>
              <a:t>maintenance</a:t>
            </a:r>
            <a:r>
              <a:rPr lang="en-US" dirty="0" smtClean="0"/>
              <a:t>; </a:t>
            </a:r>
            <a:r>
              <a:rPr lang="en-US" dirty="0" smtClean="0"/>
              <a:t>or </a:t>
            </a:r>
            <a:r>
              <a:rPr lang="en-US" dirty="0" smtClean="0"/>
              <a:t>due to non-orderly shutdown of your consumer </a:t>
            </a:r>
            <a:r>
              <a:rPr lang="en-US" dirty="0" smtClean="0"/>
              <a:t>process; or due to transient exception when processing a batch </a:t>
            </a:r>
            <a:r>
              <a:rPr lang="en-US" smtClean="0"/>
              <a:t>of events</a:t>
            </a:r>
          </a:p>
          <a:p>
            <a:r>
              <a:rPr lang="en-US" dirty="0" smtClean="0"/>
              <a:t>Write idempotent event handlers</a:t>
            </a:r>
          </a:p>
          <a:p>
            <a:pPr lvl="1"/>
            <a:r>
              <a:rPr lang="en-US" dirty="0" smtClean="0"/>
              <a:t>In case you see an event multiple times</a:t>
            </a:r>
          </a:p>
          <a:p>
            <a:r>
              <a:rPr lang="en-US" dirty="0" smtClean="0"/>
              <a:t>Do not depend on ordering within an event period</a:t>
            </a:r>
          </a:p>
          <a:p>
            <a:r>
              <a:rPr lang="en-US" dirty="0" smtClean="0"/>
              <a:t>Test with </a:t>
            </a:r>
            <a:r>
              <a:rPr lang="en-US" dirty="0" err="1" smtClean="0"/>
              <a:t>databusrelay</a:t>
            </a:r>
            <a:r>
              <a:rPr lang="en-US" dirty="0" smtClean="0"/>
              <a:t> in dev</a:t>
            </a:r>
          </a:p>
          <a:p>
            <a:pPr lvl="1"/>
            <a:r>
              <a:rPr lang="en-US" dirty="0" smtClean="0"/>
              <a:t>Whenever you add or change </a:t>
            </a:r>
            <a:r>
              <a:rPr lang="en-US" dirty="0" err="1" smtClean="0"/>
              <a:t>databus</a:t>
            </a:r>
            <a:r>
              <a:rPr lang="en-US" dirty="0" smtClean="0"/>
              <a:t> sources</a:t>
            </a:r>
          </a:p>
          <a:p>
            <a:pPr lvl="1"/>
            <a:r>
              <a:rPr lang="en-US" dirty="0" smtClean="0"/>
              <a:t>To catch errors before Staging</a:t>
            </a:r>
          </a:p>
          <a:p>
            <a:pPr lvl="1"/>
            <a:r>
              <a:rPr lang="en-US" dirty="0" smtClean="0"/>
              <a:t>For example, in ~/.</a:t>
            </a:r>
            <a:r>
              <a:rPr lang="en-US" dirty="0" err="1" smtClean="0"/>
              <a:t>override.properties</a:t>
            </a:r>
            <a:r>
              <a:rPr lang="en-US" dirty="0" smtClean="0"/>
              <a:t> set:</a:t>
            </a:r>
          </a:p>
          <a:p>
            <a:pPr lvl="1">
              <a:buNone/>
            </a:pPr>
            <a:r>
              <a:rPr lang="en-US" sz="2560" dirty="0" smtClean="0">
                <a:latin typeface="Monaco"/>
                <a:cs typeface="Monaco"/>
              </a:rPr>
              <a:t>member2rep.databus.type=http</a:t>
            </a:r>
            <a:r>
              <a:rPr lang="en-US" dirty="0" smtClean="0"/>
              <a:t>   (default in dev/</a:t>
            </a:r>
            <a:r>
              <a:rPr lang="en-US" dirty="0" err="1" smtClean="0"/>
              <a:t>qa</a:t>
            </a:r>
            <a:r>
              <a:rPr lang="en-US" dirty="0" smtClean="0"/>
              <a:t> =db  </a:t>
            </a:r>
            <a:r>
              <a:rPr lang="en-US" dirty="0" err="1" smtClean="0"/>
              <a:t>stg</a:t>
            </a:r>
            <a:r>
              <a:rPr lang="en-US" dirty="0" smtClean="0"/>
              <a:t>/prod =http)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5363"/>
          </a:xfrm>
        </p:spPr>
        <p:txBody>
          <a:bodyPr/>
          <a:lstStyle/>
          <a:p>
            <a:r>
              <a:rPr lang="en-US" dirty="0" smtClean="0"/>
              <a:t>Developer Tips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16"/>
            <a:ext cx="8229600" cy="4891547"/>
          </a:xfrm>
        </p:spPr>
        <p:txBody>
          <a:bodyPr/>
          <a:lstStyle/>
          <a:p>
            <a:r>
              <a:rPr lang="en-US" sz="2400" dirty="0" smtClean="0"/>
              <a:t>Be aware that events in a period are coalesced</a:t>
            </a:r>
          </a:p>
          <a:p>
            <a:pPr lvl="1"/>
            <a:r>
              <a:rPr lang="en-US" sz="1600" dirty="0" smtClean="0"/>
              <a:t>In each event cycle, you see a maximum of one event per key, per source – you see the latest state of that domain object. You are not guaranteed to see every </a:t>
            </a:r>
            <a:r>
              <a:rPr lang="en-US" sz="1600" smtClean="0"/>
              <a:t>state transition.</a:t>
            </a:r>
          </a:p>
          <a:p>
            <a:pPr lvl="1"/>
            <a:r>
              <a:rPr lang="en-US" sz="1600" dirty="0" smtClean="0"/>
              <a:t>Imagine that you are counting member connections, and as of SCN 118, member 1 has 50 connections</a:t>
            </a:r>
            <a:endParaRPr lang="en-US" sz="1600" dirty="0"/>
          </a:p>
        </p:txBody>
      </p:sp>
      <p:pic>
        <p:nvPicPr>
          <p:cNvPr id="4" name="Picture 3" descr="databus-multi-upd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24" y="2998354"/>
            <a:ext cx="6780952" cy="331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Databus</a:t>
            </a:r>
            <a:r>
              <a:rPr lang="en-US" dirty="0" smtClean="0"/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Hard deletes not supported; use active=[‘Y’,’N’] column in base table</a:t>
            </a:r>
          </a:p>
          <a:p>
            <a:r>
              <a:rPr lang="en-US" dirty="0" smtClean="0"/>
              <a:t>Boilerplate copy/paste for db schema (</a:t>
            </a:r>
            <a:r>
              <a:rPr lang="en-US" dirty="0" err="1" smtClean="0"/>
              <a:t>procs</a:t>
            </a:r>
            <a:r>
              <a:rPr lang="en-US" dirty="0" smtClean="0"/>
              <a:t>, triggers) and spring wiring (</a:t>
            </a:r>
            <a:r>
              <a:rPr lang="en-US" dirty="0" err="1" smtClean="0"/>
              <a:t>databus</a:t>
            </a:r>
            <a:r>
              <a:rPr lang="en-US" dirty="0" smtClean="0"/>
              <a:t> pre-dates LI Spring, and was never properly componentized)</a:t>
            </a:r>
          </a:p>
          <a:p>
            <a:r>
              <a:rPr lang="en-US" dirty="0" smtClean="0"/>
              <a:t>Only supports Oracle (not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Voldemort</a:t>
            </a:r>
            <a:r>
              <a:rPr lang="en-US" dirty="0" smtClean="0"/>
              <a:t>, ...)</a:t>
            </a:r>
          </a:p>
          <a:p>
            <a:r>
              <a:rPr lang="en-US" dirty="0" smtClean="0"/>
              <a:t>Brittle data marshalling (</a:t>
            </a:r>
            <a:r>
              <a:rPr lang="en-US" dirty="0" err="1" smtClean="0"/>
              <a:t>AnnoMarshaller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Bootstrapping: need DBA help or custom bootstrap app</a:t>
            </a:r>
          </a:p>
          <a:p>
            <a:r>
              <a:rPr lang="en-US" dirty="0" smtClean="0"/>
              <a:t>No early filtering of events (e.g., for index </a:t>
            </a:r>
            <a:r>
              <a:rPr lang="en-US" dirty="0" err="1" smtClean="0"/>
              <a:t>sharding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Databus</a:t>
            </a:r>
            <a:r>
              <a:rPr lang="en-US" dirty="0" smtClean="0"/>
              <a:t> v2 is under active development!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Databus</a:t>
            </a:r>
            <a:r>
              <a:rPr lang="en-US" sz="3600" dirty="0" smtClean="0"/>
              <a:t> DB Internals 1 (simplified)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Producer: </a:t>
            </a:r>
            <a:r>
              <a:rPr lang="en-US" dirty="0" err="1" smtClean="0"/>
              <a:t>databus</a:t>
            </a:r>
            <a:r>
              <a:rPr lang="en-US" dirty="0" smtClean="0"/>
              <a:t> trigger calls PL/SQL </a:t>
            </a:r>
            <a:r>
              <a:rPr lang="en-US" dirty="0" err="1" smtClean="0"/>
              <a:t>sync_core.getTxn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581" dirty="0" smtClean="0">
                <a:latin typeface="Monaco"/>
                <a:cs typeface="Monaco"/>
              </a:rPr>
              <a:t>  insert into </a:t>
            </a:r>
            <a:r>
              <a:rPr lang="en-US" sz="2581" dirty="0" err="1" smtClean="0">
                <a:latin typeface="Monaco"/>
                <a:cs typeface="Monaco"/>
              </a:rPr>
              <a:t>sy$txlog(txn</a:t>
            </a:r>
            <a:r>
              <a:rPr lang="en-US" sz="2581" dirty="0" smtClean="0">
                <a:latin typeface="Monaco"/>
                <a:cs typeface="Monaco"/>
              </a:rPr>
              <a:t>, </a:t>
            </a:r>
            <a:r>
              <a:rPr lang="en-US" sz="2581" dirty="0" err="1" smtClean="0">
                <a:latin typeface="Monaco"/>
                <a:cs typeface="Monaco"/>
              </a:rPr>
              <a:t>scn</a:t>
            </a:r>
            <a:r>
              <a:rPr lang="en-US" sz="2581" dirty="0" smtClean="0">
                <a:latin typeface="Monaco"/>
                <a:cs typeface="Monaco"/>
              </a:rPr>
              <a:t>, mask) </a:t>
            </a:r>
            <a:r>
              <a:rPr lang="en-US" sz="2581" dirty="0" err="1" smtClean="0">
                <a:latin typeface="Monaco"/>
                <a:cs typeface="Monaco"/>
              </a:rPr>
              <a:t>values(currentTxn</a:t>
            </a:r>
            <a:r>
              <a:rPr lang="en-US" sz="2581" dirty="0" smtClean="0">
                <a:latin typeface="Monaco"/>
                <a:cs typeface="Monaco"/>
              </a:rPr>
              <a:t>, infinity, </a:t>
            </a:r>
            <a:r>
              <a:rPr lang="en-US" sz="2581" dirty="0" err="1" smtClean="0">
                <a:latin typeface="Monaco"/>
                <a:cs typeface="Monaco"/>
              </a:rPr>
              <a:t>currentMask</a:t>
            </a:r>
            <a:r>
              <a:rPr lang="en-US" sz="2581" dirty="0" smtClean="0">
                <a:latin typeface="Monaco"/>
                <a:cs typeface="Monaco"/>
              </a:rPr>
              <a:t>);</a:t>
            </a:r>
          </a:p>
          <a:p>
            <a:r>
              <a:rPr lang="en-US" dirty="0" smtClean="0"/>
              <a:t>Maintainer: scheduled </a:t>
            </a:r>
            <a:r>
              <a:rPr lang="en-US" dirty="0" err="1" smtClean="0"/>
              <a:t>coalesce_log</a:t>
            </a:r>
            <a:r>
              <a:rPr lang="en-US" dirty="0" smtClean="0"/>
              <a:t> proc does:</a:t>
            </a:r>
          </a:p>
          <a:p>
            <a:pPr>
              <a:buNone/>
            </a:pPr>
            <a:r>
              <a:rPr lang="en-US" sz="2588" dirty="0" smtClean="0">
                <a:latin typeface="Monaco"/>
                <a:cs typeface="Monaco"/>
              </a:rPr>
              <a:t>  update </a:t>
            </a:r>
            <a:r>
              <a:rPr lang="en-US" sz="2588" dirty="0" err="1" smtClean="0">
                <a:latin typeface="Monaco"/>
                <a:cs typeface="Monaco"/>
              </a:rPr>
              <a:t>sy$txlog</a:t>
            </a:r>
            <a:r>
              <a:rPr lang="en-US" sz="2588" dirty="0" smtClean="0">
                <a:latin typeface="Monaco"/>
                <a:cs typeface="Monaco"/>
              </a:rPr>
              <a:t> set </a:t>
            </a:r>
            <a:r>
              <a:rPr lang="en-US" sz="2588" dirty="0" err="1" smtClean="0">
                <a:latin typeface="Monaco"/>
                <a:cs typeface="Monaco"/>
              </a:rPr>
              <a:t>scn</a:t>
            </a:r>
            <a:r>
              <a:rPr lang="en-US" sz="2588" dirty="0" smtClean="0">
                <a:latin typeface="Monaco"/>
                <a:cs typeface="Monaco"/>
              </a:rPr>
              <a:t>=</a:t>
            </a:r>
            <a:r>
              <a:rPr lang="en-US" sz="2588" dirty="0" err="1" smtClean="0">
                <a:latin typeface="Monaco"/>
                <a:cs typeface="Monaco"/>
              </a:rPr>
              <a:t>ora_rowscn</a:t>
            </a:r>
            <a:r>
              <a:rPr lang="en-US" sz="2588" dirty="0" smtClean="0">
                <a:latin typeface="Monaco"/>
                <a:cs typeface="Monaco"/>
              </a:rPr>
              <a:t> where </a:t>
            </a:r>
            <a:r>
              <a:rPr lang="en-US" sz="2588" dirty="0" err="1" smtClean="0">
                <a:latin typeface="Monaco"/>
                <a:cs typeface="Monaco"/>
              </a:rPr>
              <a:t>scn</a:t>
            </a:r>
            <a:r>
              <a:rPr lang="en-US" sz="2588" dirty="0" smtClean="0">
                <a:latin typeface="Monaco"/>
                <a:cs typeface="Monaco"/>
              </a:rPr>
              <a:t>=infinity;</a:t>
            </a:r>
          </a:p>
          <a:p>
            <a:r>
              <a:rPr lang="en-US" dirty="0" smtClean="0"/>
              <a:t>Why: </a:t>
            </a:r>
            <a:r>
              <a:rPr lang="en-US" dirty="0" err="1" smtClean="0"/>
              <a:t>ora_rowscn</a:t>
            </a:r>
            <a:r>
              <a:rPr lang="en-US" dirty="0" smtClean="0"/>
              <a:t> is a </a:t>
            </a:r>
            <a:r>
              <a:rPr lang="en-US" dirty="0" err="1" smtClean="0"/>
              <a:t>pseudocolumn</a:t>
            </a:r>
            <a:r>
              <a:rPr lang="en-US" dirty="0" smtClean="0"/>
              <a:t> that cannot be indexed – it is slow to query. So we query against </a:t>
            </a:r>
            <a:r>
              <a:rPr lang="en-US" dirty="0" err="1" smtClean="0"/>
              <a:t>scn</a:t>
            </a:r>
            <a:r>
              <a:rPr lang="en-US" dirty="0" smtClean="0"/>
              <a:t>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Databus</a:t>
            </a:r>
            <a:r>
              <a:rPr lang="en-US" sz="3600" dirty="0" smtClean="0"/>
              <a:t> DB Internals 2 (simplified)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Consumer: </a:t>
            </a:r>
            <a:r>
              <a:rPr lang="en-US" dirty="0" err="1" smtClean="0"/>
              <a:t>databus</a:t>
            </a:r>
            <a:r>
              <a:rPr lang="en-US" dirty="0" smtClean="0"/>
              <a:t> query does:</a:t>
            </a:r>
          </a:p>
          <a:p>
            <a:pPr lvl="1">
              <a:buNone/>
            </a:pPr>
            <a:r>
              <a:rPr lang="en-US" sz="1762" dirty="0" smtClean="0">
                <a:latin typeface="Monaco"/>
                <a:cs typeface="Monaco"/>
              </a:rPr>
              <a:t>select </a:t>
            </a:r>
          </a:p>
          <a:p>
            <a:pPr lvl="1">
              <a:buNone/>
            </a:pPr>
            <a:r>
              <a:rPr lang="en-US" sz="1762" dirty="0" err="1" smtClean="0">
                <a:latin typeface="Monaco"/>
                <a:cs typeface="Monaco"/>
              </a:rPr>
              <a:t>sync_core.getScn(tx.scn</a:t>
            </a:r>
            <a:r>
              <a:rPr lang="en-US" sz="1762" dirty="0" smtClean="0">
                <a:latin typeface="Monaco"/>
                <a:cs typeface="Monaco"/>
              </a:rPr>
              <a:t>, </a:t>
            </a:r>
            <a:r>
              <a:rPr lang="en-US" sz="1762" dirty="0" err="1" smtClean="0">
                <a:latin typeface="Monaco"/>
                <a:cs typeface="Monaco"/>
              </a:rPr>
              <a:t>tx.ora_rowscn</a:t>
            </a:r>
            <a:r>
              <a:rPr lang="en-US" sz="1762" dirty="0" smtClean="0">
                <a:latin typeface="Monaco"/>
                <a:cs typeface="Monaco"/>
              </a:rPr>
              <a:t>) </a:t>
            </a:r>
            <a:r>
              <a:rPr lang="en-US" sz="1762" dirty="0" err="1" smtClean="0">
                <a:latin typeface="Monaco"/>
                <a:cs typeface="Monaco"/>
              </a:rPr>
              <a:t>scn</a:t>
            </a:r>
            <a:r>
              <a:rPr lang="en-US" sz="1762" dirty="0" smtClean="0">
                <a:latin typeface="Monaco"/>
                <a:cs typeface="Monaco"/>
              </a:rPr>
              <a:t>,</a:t>
            </a:r>
          </a:p>
          <a:p>
            <a:pPr lvl="1">
              <a:buNone/>
            </a:pPr>
            <a:r>
              <a:rPr lang="en-US" sz="1762" dirty="0" err="1" smtClean="0">
                <a:latin typeface="Monaco"/>
                <a:cs typeface="Monaco"/>
              </a:rPr>
              <a:t>tx.ts</a:t>
            </a:r>
            <a:r>
              <a:rPr lang="en-US" sz="1762" dirty="0" smtClean="0">
                <a:latin typeface="Monaco"/>
                <a:cs typeface="Monaco"/>
              </a:rPr>
              <a:t> </a:t>
            </a:r>
            <a:r>
              <a:rPr lang="en-US" sz="1762" dirty="0" err="1" smtClean="0">
                <a:latin typeface="Monaco"/>
                <a:cs typeface="Monaco"/>
              </a:rPr>
              <a:t>event_timestamp</a:t>
            </a:r>
            <a:r>
              <a:rPr lang="en-US" sz="1762" dirty="0" smtClean="0">
                <a:latin typeface="Monaco"/>
                <a:cs typeface="Monaco"/>
              </a:rPr>
              <a:t>,</a:t>
            </a:r>
          </a:p>
          <a:p>
            <a:pPr lvl="1">
              <a:buNone/>
            </a:pPr>
            <a:r>
              <a:rPr lang="en-US" sz="1762" dirty="0" err="1" smtClean="0">
                <a:latin typeface="Monaco"/>
                <a:cs typeface="Monaco"/>
              </a:rPr>
              <a:t>src</a:t>
            </a:r>
            <a:r>
              <a:rPr lang="en-US" sz="1762" dirty="0" smtClean="0">
                <a:latin typeface="Monaco"/>
                <a:cs typeface="Monaco"/>
              </a:rPr>
              <a:t>.*</a:t>
            </a:r>
          </a:p>
          <a:p>
            <a:pPr lvl="1">
              <a:buNone/>
            </a:pPr>
            <a:r>
              <a:rPr lang="en-US" sz="1762" dirty="0" smtClean="0">
                <a:latin typeface="Monaco"/>
                <a:cs typeface="Monaco"/>
              </a:rPr>
              <a:t>from</a:t>
            </a:r>
          </a:p>
          <a:p>
            <a:pPr lvl="1">
              <a:buNone/>
            </a:pPr>
            <a:r>
              <a:rPr lang="en-US" sz="1762" dirty="0" err="1" smtClean="0">
                <a:latin typeface="Monaco"/>
                <a:cs typeface="Monaco"/>
              </a:rPr>
              <a:t>sy</a:t>
            </a:r>
            <a:r>
              <a:rPr lang="en-US" sz="1762" dirty="0" smtClean="0">
                <a:latin typeface="Monaco"/>
                <a:cs typeface="Monaco"/>
              </a:rPr>
              <a:t>$&lt;source&gt; </a:t>
            </a:r>
            <a:r>
              <a:rPr lang="en-US" sz="1762" dirty="0" err="1" smtClean="0">
                <a:latin typeface="Monaco"/>
                <a:cs typeface="Monaco"/>
              </a:rPr>
              <a:t>src</a:t>
            </a:r>
            <a:r>
              <a:rPr lang="en-US" sz="1762" dirty="0" smtClean="0">
                <a:latin typeface="Monaco"/>
                <a:cs typeface="Monaco"/>
              </a:rPr>
              <a:t>, </a:t>
            </a:r>
            <a:r>
              <a:rPr lang="en-US" sz="1762" dirty="0" err="1" smtClean="0">
                <a:latin typeface="Monaco"/>
                <a:cs typeface="Monaco"/>
              </a:rPr>
              <a:t>sy$txlog</a:t>
            </a:r>
            <a:r>
              <a:rPr lang="en-US" sz="1762" dirty="0" smtClean="0">
                <a:latin typeface="Monaco"/>
                <a:cs typeface="Monaco"/>
              </a:rPr>
              <a:t> </a:t>
            </a:r>
            <a:r>
              <a:rPr lang="en-US" sz="1762" dirty="0" err="1" smtClean="0">
                <a:latin typeface="Monaco"/>
                <a:cs typeface="Monaco"/>
              </a:rPr>
              <a:t>tx</a:t>
            </a:r>
            <a:endParaRPr lang="en-US" sz="1762" dirty="0" smtClean="0">
              <a:latin typeface="Monaco"/>
              <a:cs typeface="Monaco"/>
            </a:endParaRPr>
          </a:p>
          <a:p>
            <a:pPr lvl="1">
              <a:buNone/>
            </a:pPr>
            <a:r>
              <a:rPr lang="en-US" sz="1762" dirty="0" smtClean="0">
                <a:latin typeface="Monaco"/>
                <a:cs typeface="Monaco"/>
              </a:rPr>
              <a:t>where</a:t>
            </a:r>
            <a:endParaRPr lang="en-US" sz="1762" dirty="0" smtClean="0">
              <a:latin typeface="Monaco"/>
              <a:cs typeface="Monaco"/>
            </a:endParaRPr>
          </a:p>
          <a:p>
            <a:pPr lvl="1">
              <a:buNone/>
            </a:pPr>
            <a:r>
              <a:rPr lang="en-US" sz="1762" dirty="0" err="1" smtClean="0">
                <a:latin typeface="Monaco"/>
                <a:cs typeface="Monaco"/>
              </a:rPr>
              <a:t>src.txn</a:t>
            </a:r>
            <a:r>
              <a:rPr lang="en-US" sz="1762" dirty="0" smtClean="0">
                <a:latin typeface="Monaco"/>
                <a:cs typeface="Monaco"/>
              </a:rPr>
              <a:t>=</a:t>
            </a:r>
            <a:r>
              <a:rPr lang="en-US" sz="1762" dirty="0" err="1" smtClean="0">
                <a:latin typeface="Monaco"/>
                <a:cs typeface="Monaco"/>
              </a:rPr>
              <a:t>tx.txn</a:t>
            </a:r>
            <a:r>
              <a:rPr lang="en-US" sz="1762" dirty="0" smtClean="0">
                <a:latin typeface="Monaco"/>
                <a:cs typeface="Monaco"/>
              </a:rPr>
              <a:t> and</a:t>
            </a:r>
          </a:p>
          <a:p>
            <a:pPr lvl="1">
              <a:buNone/>
            </a:pPr>
            <a:r>
              <a:rPr lang="en-US" sz="1762" dirty="0" err="1" smtClean="0">
                <a:latin typeface="Monaco"/>
                <a:cs typeface="Monaco"/>
              </a:rPr>
              <a:t>tx.scn</a:t>
            </a:r>
            <a:r>
              <a:rPr lang="en-US" sz="1762" dirty="0" smtClean="0">
                <a:latin typeface="Monaco"/>
                <a:cs typeface="Monaco"/>
              </a:rPr>
              <a:t> &gt; ? and</a:t>
            </a:r>
          </a:p>
          <a:p>
            <a:pPr lvl="1">
              <a:buNone/>
            </a:pPr>
            <a:r>
              <a:rPr lang="en-US" sz="1762" dirty="0" err="1" smtClean="0">
                <a:latin typeface="Monaco"/>
                <a:cs typeface="Monaco"/>
              </a:rPr>
              <a:t>tx.ora_rowscn</a:t>
            </a:r>
            <a:r>
              <a:rPr lang="en-US" sz="1762" dirty="0" smtClean="0">
                <a:latin typeface="Monaco"/>
                <a:cs typeface="Monaco"/>
              </a:rPr>
              <a:t> &gt; ?</a:t>
            </a:r>
          </a:p>
          <a:p>
            <a:pPr>
              <a:buNone/>
            </a:pPr>
            <a:endParaRPr lang="en-US" sz="2581" dirty="0" smtClean="0">
              <a:latin typeface="Monaco"/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Databus</a:t>
            </a:r>
            <a:endParaRPr lang="en-US" dirty="0" smtClean="0"/>
          </a:p>
          <a:p>
            <a:r>
              <a:rPr lang="en-US" dirty="0" err="1" smtClean="0"/>
              <a:t>HowTo</a:t>
            </a:r>
            <a:r>
              <a:rPr lang="en-US" dirty="0" smtClean="0"/>
              <a:t> </a:t>
            </a:r>
            <a:r>
              <a:rPr lang="en-US" dirty="0" err="1" smtClean="0"/>
              <a:t>Databus</a:t>
            </a:r>
            <a:endParaRPr lang="en-US" dirty="0" smtClean="0"/>
          </a:p>
          <a:p>
            <a:r>
              <a:rPr lang="en-US" dirty="0" err="1" smtClean="0"/>
              <a:t>Databus</a:t>
            </a:r>
            <a:r>
              <a:rPr lang="en-US" dirty="0" smtClean="0"/>
              <a:t> Logging</a:t>
            </a:r>
          </a:p>
          <a:p>
            <a:r>
              <a:rPr lang="en-US" dirty="0" err="1" smtClean="0"/>
              <a:t>Databus</a:t>
            </a:r>
            <a:r>
              <a:rPr lang="en-US" dirty="0" smtClean="0"/>
              <a:t> Bootstrapping</a:t>
            </a:r>
          </a:p>
          <a:p>
            <a:r>
              <a:rPr lang="en-US" dirty="0" smtClean="0"/>
              <a:t>SCN Velocity</a:t>
            </a:r>
          </a:p>
          <a:p>
            <a:r>
              <a:rPr lang="en-US" dirty="0" err="1" smtClean="0"/>
              <a:t>HowTo</a:t>
            </a:r>
            <a:r>
              <a:rPr lang="en-US" dirty="0" smtClean="0"/>
              <a:t> </a:t>
            </a:r>
            <a:r>
              <a:rPr lang="en-US" dirty="0" err="1" smtClean="0"/>
              <a:t>AnnoMarshaller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Databus</a:t>
            </a:r>
            <a:r>
              <a:rPr lang="en-US" dirty="0" smtClean="0"/>
              <a:t> v2.0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databus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near-real-time data change event stream. A way to ask "what data has changed since point X in time?" </a:t>
            </a:r>
          </a:p>
          <a:p>
            <a:pPr lvl="1"/>
            <a:r>
              <a:rPr lang="en-US" dirty="0" smtClean="0"/>
              <a:t>Typically: "what data has changed since the last time I asked?"</a:t>
            </a:r>
          </a:p>
          <a:p>
            <a:pPr lvl="1"/>
            <a:r>
              <a:rPr lang="en-US" dirty="0" smtClean="0"/>
              <a:t>Examples: what new connections have been added between members? which profiles have been updated?</a:t>
            </a:r>
          </a:p>
          <a:p>
            <a:r>
              <a:rPr lang="en-US" dirty="0" smtClean="0"/>
              <a:t>How "near" to real-time?</a:t>
            </a:r>
          </a:p>
          <a:p>
            <a:pPr lvl="1"/>
            <a:r>
              <a:rPr lang="en-US" dirty="0" smtClean="0"/>
              <a:t>Under normal conditions, consumers should see data events less than 1 second after they are committed</a:t>
            </a:r>
          </a:p>
          <a:p>
            <a:pPr lvl="1"/>
            <a:r>
              <a:rPr lang="en-US" dirty="0" smtClean="0"/>
              <a:t>Events will be delayed if the source db is overloaded, or your consumer is backlogged processing events</a:t>
            </a:r>
          </a:p>
          <a:p>
            <a:r>
              <a:rPr lang="en-US" dirty="0" smtClean="0"/>
              <a:t>Guaranteed at-least-once delivery</a:t>
            </a:r>
          </a:p>
          <a:p>
            <a:pPr lvl="1"/>
            <a:r>
              <a:rPr lang="en-US" dirty="0" smtClean="0"/>
              <a:t>In almost all cases: exactly-once delivery (more on this later)</a:t>
            </a:r>
          </a:p>
          <a:p>
            <a:r>
              <a:rPr lang="en-US" dirty="0" smtClean="0"/>
              <a:t>Circa 1/2011 there are 103 services in the LI stack that are </a:t>
            </a:r>
            <a:r>
              <a:rPr lang="en-US" dirty="0" err="1" smtClean="0"/>
              <a:t>databus</a:t>
            </a:r>
            <a:r>
              <a:rPr lang="en-US" dirty="0" smtClean="0"/>
              <a:t> consumers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Databus</a:t>
            </a:r>
            <a:r>
              <a:rPr lang="en-US" dirty="0" smtClean="0"/>
              <a:t> Topology</a:t>
            </a:r>
            <a:endParaRPr lang="en-US" dirty="0"/>
          </a:p>
        </p:txBody>
      </p:sp>
      <p:pic>
        <p:nvPicPr>
          <p:cNvPr id="4" name="Content Placeholder 3" descr="databus-components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754" b="-1075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"System Change Number" – ever-increasing long integer</a:t>
            </a:r>
          </a:p>
          <a:p>
            <a:r>
              <a:rPr lang="en-US" dirty="0" smtClean="0"/>
              <a:t>When we ask "what data has changed since point X in time?" - SCN is the X "point in time" marker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SCN vs. timestamp or sequence</a:t>
            </a:r>
            <a:endParaRPr lang="en-US" dirty="0"/>
          </a:p>
        </p:txBody>
      </p:sp>
      <p:pic>
        <p:nvPicPr>
          <p:cNvPr id="4" name="Content Placeholder 3" descr="databus-timestamp-seq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2558" y="1600200"/>
            <a:ext cx="4143474" cy="4525963"/>
          </a:xfrm>
        </p:spPr>
      </p:pic>
      <p:sp>
        <p:nvSpPr>
          <p:cNvPr id="5" name="TextBox 4"/>
          <p:cNvSpPr txBox="1"/>
          <p:nvPr/>
        </p:nvSpPr>
        <p:spPr>
          <a:xfrm>
            <a:off x="4386032" y="1975386"/>
            <a:ext cx="4300768" cy="3924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 SCN is assigned at the time of transaction commit, thus giving us a true ordering of events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 Timestamp or sequence is assigned at the time of statement execution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 Using timestamp or sequence can cause loss of events, as shown in diagram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 You can try to work around this by using "padding" in the timestamp query, or by using batch jobs to find missed events – but SCN is a more reliable and real-time mechanism.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450" y="6055615"/>
            <a:ext cx="420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Diagram: Jean-Luc </a:t>
            </a:r>
            <a:r>
              <a:rPr lang="en-US" sz="1000" dirty="0" err="1" smtClean="0"/>
              <a:t>Vaillant</a:t>
            </a:r>
            <a:r>
              <a:rPr lang="en-US" sz="1000" dirty="0" smtClean="0"/>
              <a:t>, LinkedIn co-founder and CTO, </a:t>
            </a:r>
            <a:r>
              <a:rPr lang="en-US" sz="1000" dirty="0" err="1" smtClean="0"/>
              <a:t>QCon</a:t>
            </a:r>
            <a:r>
              <a:rPr lang="en-US" sz="1000" dirty="0" smtClean="0"/>
              <a:t> 2007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60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Transaction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2572"/>
            <a:ext cx="8229600" cy="35135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row in </a:t>
            </a:r>
            <a:r>
              <a:rPr lang="en-US" dirty="0" err="1" smtClean="0"/>
              <a:t>sy$txlog</a:t>
            </a:r>
            <a:r>
              <a:rPr lang="en-US" dirty="0" smtClean="0"/>
              <a:t> represents a db transaction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txn</a:t>
            </a:r>
            <a:r>
              <a:rPr lang="en-US" dirty="0" smtClean="0"/>
              <a:t> column holds a normal Oracle sequence number (as opposed to the "special" </a:t>
            </a:r>
            <a:r>
              <a:rPr lang="en-US" dirty="0" err="1" smtClean="0"/>
              <a:t>scn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txn</a:t>
            </a:r>
            <a:r>
              <a:rPr lang="en-US" dirty="0" smtClean="0"/>
              <a:t> is only used for joining, not for ordering</a:t>
            </a:r>
          </a:p>
          <a:p>
            <a:r>
              <a:rPr lang="en-US" dirty="0" smtClean="0"/>
              <a:t>A single </a:t>
            </a:r>
            <a:r>
              <a:rPr lang="en-US" dirty="0" err="1" smtClean="0"/>
              <a:t>sy$txlog</a:t>
            </a:r>
            <a:r>
              <a:rPr lang="en-US" dirty="0" smtClean="0"/>
              <a:t> row is associated with one or more domain rows in one or more domain tables</a:t>
            </a:r>
          </a:p>
          <a:p>
            <a:pPr lvl="1"/>
            <a:r>
              <a:rPr lang="en-US" dirty="0" smtClean="0"/>
              <a:t>Example: new member joins, a row is added to both </a:t>
            </a:r>
            <a:r>
              <a:rPr lang="en-US" dirty="0" err="1" smtClean="0"/>
              <a:t>member_account</a:t>
            </a:r>
            <a:r>
              <a:rPr lang="en-US" dirty="0" smtClean="0"/>
              <a:t> and </a:t>
            </a:r>
            <a:r>
              <a:rPr lang="en-US" dirty="0" err="1" smtClean="0"/>
              <a:t>member_profile</a:t>
            </a:r>
            <a:endParaRPr lang="en-US" dirty="0" smtClean="0"/>
          </a:p>
          <a:p>
            <a:pPr lvl="1"/>
            <a:r>
              <a:rPr lang="en-US" dirty="0" smtClean="0"/>
              <a:t>Example: batch updates such as scheduled tasks or DBA maintenance/grandfathering</a:t>
            </a:r>
          </a:p>
          <a:p>
            <a:r>
              <a:rPr lang="en-US" dirty="0" err="1" smtClean="0"/>
              <a:t>sy$txlog</a:t>
            </a:r>
            <a:r>
              <a:rPr lang="en-US" dirty="0" smtClean="0"/>
              <a:t> is occasionally pruned manually by </a:t>
            </a:r>
            <a:r>
              <a:rPr lang="en-US" dirty="0" err="1" smtClean="0"/>
              <a:t>DBAs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457200" y="1432716"/>
          <a:ext cx="23756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558"/>
                <a:gridCol w="600065"/>
                <a:gridCol w="418649"/>
                <a:gridCol w="8093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1380" y="1065488"/>
            <a:ext cx="159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sy$txlog</a:t>
            </a:r>
            <a:r>
              <a:rPr lang="en-US" dirty="0" smtClean="0"/>
              <a:t> table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49195" y="1432716"/>
          <a:ext cx="10576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7"/>
                <a:gridCol w="5163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. 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93375" y="1065488"/>
            <a:ext cx="150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table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489539" y="1432716"/>
          <a:ext cx="1739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76"/>
                <a:gridCol w="600064"/>
                <a:gridCol w="558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33719" y="106548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</a:t>
            </a:r>
            <a:r>
              <a:rPr lang="en-US" dirty="0" smtClean="0"/>
              <a:t>$&lt;source&gt; 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4288" y="1762059"/>
            <a:ext cx="126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44995" y="1762059"/>
            <a:ext cx="1968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member_account</a:t>
            </a:r>
            <a:endParaRPr lang="en-US" dirty="0" smtClean="0"/>
          </a:p>
          <a:p>
            <a:r>
              <a:rPr lang="en-US" dirty="0" err="1" smtClean="0"/>
              <a:t>member_profile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2779" y="1762059"/>
            <a:ext cx="232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sy$member_account</a:t>
            </a:r>
            <a:endParaRPr lang="en-US" dirty="0" smtClean="0"/>
          </a:p>
          <a:p>
            <a:r>
              <a:rPr lang="en-US" dirty="0" err="1" smtClean="0"/>
              <a:t>sy$member_profile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way that your code receives events is by having </a:t>
            </a:r>
            <a:r>
              <a:rPr lang="en-US" dirty="0" err="1" smtClean="0"/>
              <a:t>databus</a:t>
            </a:r>
            <a:r>
              <a:rPr lang="en-US" dirty="0" smtClean="0"/>
              <a:t> invoke your </a:t>
            </a:r>
            <a:r>
              <a:rPr lang="en-US" dirty="0" err="1" smtClean="0"/>
              <a:t>EventCallback</a:t>
            </a:r>
            <a:endParaRPr lang="en-US" dirty="0" smtClean="0"/>
          </a:p>
          <a:p>
            <a:r>
              <a:rPr lang="en-US" dirty="0" smtClean="0"/>
              <a:t>The callback gets the data change event into app space, where we can use it as we wish - as opposed to database-specific replication technologies which are DB-to-DB only</a:t>
            </a:r>
          </a:p>
          <a:p>
            <a:r>
              <a:rPr lang="en-US" dirty="0" smtClean="0"/>
              <a:t>Use cases include:</a:t>
            </a:r>
          </a:p>
          <a:p>
            <a:pPr lvl="1"/>
            <a:r>
              <a:rPr lang="en-US" dirty="0" smtClean="0"/>
              <a:t>Homogeneous replication (Oracle ==&gt; Oracle)</a:t>
            </a:r>
          </a:p>
          <a:p>
            <a:pPr lvl="1"/>
            <a:r>
              <a:rPr lang="en-US" dirty="0" err="1" smtClean="0"/>
              <a:t>Hetereogeneous</a:t>
            </a:r>
            <a:r>
              <a:rPr lang="en-US" dirty="0" smtClean="0"/>
              <a:t> replication (Oracle ==&gt; </a:t>
            </a:r>
            <a:r>
              <a:rPr lang="en-US" dirty="0" err="1" smtClean="0"/>
              <a:t>MySQL</a:t>
            </a:r>
            <a:r>
              <a:rPr lang="en-US" dirty="0" smtClean="0"/>
              <a:t> or </a:t>
            </a:r>
            <a:r>
              <a:rPr lang="en-US" dirty="0" err="1" smtClean="0"/>
              <a:t>Voldemort</a:t>
            </a:r>
            <a:r>
              <a:rPr lang="en-US" dirty="0" smtClean="0"/>
              <a:t> or ...)</a:t>
            </a:r>
          </a:p>
          <a:p>
            <a:pPr lvl="1"/>
            <a:r>
              <a:rPr lang="en-US" dirty="0" err="1" smtClean="0"/>
              <a:t>Lucene</a:t>
            </a:r>
            <a:r>
              <a:rPr lang="en-US" dirty="0" smtClean="0"/>
              <a:t>-based search indexes (People Search, Job Search, etc)</a:t>
            </a:r>
          </a:p>
          <a:p>
            <a:pPr lvl="1"/>
            <a:r>
              <a:rPr lang="en-US" dirty="0" smtClean="0"/>
              <a:t>Custom indexes and caches (Connection Graph, Email Lookup Service, etc)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5912"/>
          </a:xfrm>
        </p:spPr>
        <p:txBody>
          <a:bodyPr/>
          <a:lstStyle/>
          <a:p>
            <a:r>
              <a:rPr lang="en-US" sz="3600" dirty="0" err="1" smtClean="0"/>
              <a:t>EventCallback</a:t>
            </a:r>
            <a:r>
              <a:rPr lang="en-US" dirty="0" smtClean="0"/>
              <a:t> </a:t>
            </a:r>
            <a:r>
              <a:rPr lang="en-US" sz="3600" dirty="0" smtClean="0"/>
              <a:t>API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166"/>
            <a:ext cx="8229600" cy="531472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1600" dirty="0" smtClean="0">
                <a:latin typeface="Monaco"/>
                <a:cs typeface="Monaco"/>
              </a:rPr>
              <a:t>      </a:t>
            </a:r>
            <a:r>
              <a:rPr lang="en-US" sz="1600" dirty="0" err="1" smtClean="0">
                <a:latin typeface="Monaco"/>
                <a:cs typeface="Monaco"/>
              </a:rPr>
              <a:t>startEvents(long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beginningOfPeriod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pPr>
              <a:spcAft>
                <a:spcPts val="600"/>
              </a:spcAft>
              <a:buNone/>
            </a:pPr>
            <a:r>
              <a:rPr lang="en-US" sz="1600" dirty="0" smtClean="0">
                <a:latin typeface="Monaco"/>
                <a:cs typeface="Monaco"/>
              </a:rPr>
              <a:t>        </a:t>
            </a:r>
            <a:r>
              <a:rPr lang="en-US" sz="1600" dirty="0" err="1" smtClean="0">
                <a:latin typeface="Monaco"/>
                <a:cs typeface="Monaco"/>
              </a:rPr>
              <a:t>startEvents(Source</a:t>
            </a:r>
            <a:r>
              <a:rPr lang="en-US" sz="1600" dirty="0" smtClean="0">
                <a:latin typeface="Monaco"/>
                <a:cs typeface="Monaco"/>
              </a:rPr>
              <a:t> source)</a:t>
            </a:r>
          </a:p>
          <a:p>
            <a:pPr>
              <a:spcAft>
                <a:spcPts val="600"/>
              </a:spcAft>
              <a:buNone/>
            </a:pPr>
            <a:r>
              <a:rPr lang="en-US" sz="1600" dirty="0" smtClean="0">
                <a:latin typeface="Monaco"/>
                <a:cs typeface="Monaco"/>
              </a:rPr>
              <a:t>          </a:t>
            </a:r>
            <a:r>
              <a:rPr lang="en-US" sz="1600" dirty="0" err="1" smtClean="0">
                <a:latin typeface="Monaco"/>
                <a:cs typeface="Monaco"/>
              </a:rPr>
              <a:t>onEvent(Event</a:t>
            </a:r>
            <a:r>
              <a:rPr lang="en-US" sz="1600" dirty="0" smtClean="0">
                <a:latin typeface="Monaco"/>
                <a:cs typeface="Monaco"/>
              </a:rPr>
              <a:t>&lt;K, V&gt; event)</a:t>
            </a:r>
          </a:p>
          <a:p>
            <a:pPr>
              <a:spcAft>
                <a:spcPts val="600"/>
              </a:spcAft>
              <a:buNone/>
            </a:pPr>
            <a:r>
              <a:rPr lang="en-US" sz="1600" dirty="0" smtClean="0">
                <a:latin typeface="Monaco"/>
                <a:cs typeface="Monaco"/>
              </a:rPr>
              <a:t>        </a:t>
            </a:r>
            <a:r>
              <a:rPr lang="en-US" sz="1600" dirty="0" err="1" smtClean="0">
                <a:latin typeface="Monaco"/>
                <a:cs typeface="Monaco"/>
              </a:rPr>
              <a:t>endEvents(Source</a:t>
            </a:r>
            <a:r>
              <a:rPr lang="en-US" sz="1600" dirty="0" smtClean="0">
                <a:latin typeface="Monaco"/>
                <a:cs typeface="Monaco"/>
              </a:rPr>
              <a:t> source)</a:t>
            </a:r>
          </a:p>
          <a:p>
            <a:pPr>
              <a:spcAft>
                <a:spcPts val="600"/>
              </a:spcAft>
              <a:buNone/>
            </a:pPr>
            <a:r>
              <a:rPr lang="en-US" sz="1600" dirty="0" smtClean="0">
                <a:latin typeface="Monaco"/>
                <a:cs typeface="Monaco"/>
              </a:rPr>
              <a:t>      </a:t>
            </a:r>
            <a:r>
              <a:rPr lang="en-US" sz="1600" dirty="0" err="1" smtClean="0">
                <a:latin typeface="Monaco"/>
                <a:cs typeface="Monaco"/>
              </a:rPr>
              <a:t>endEvents(EventsSummary</a:t>
            </a:r>
            <a:r>
              <a:rPr lang="en-US" sz="1600" dirty="0" smtClean="0">
                <a:latin typeface="Monaco"/>
                <a:cs typeface="Monaco"/>
              </a:rPr>
              <a:t> summary)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sz="1600" dirty="0" smtClean="0"/>
              <a:t>Each outermost begin/</a:t>
            </a:r>
            <a:r>
              <a:rPr lang="en-US" sz="1600" dirty="0" err="1" smtClean="0"/>
              <a:t>endEvents</a:t>
            </a:r>
            <a:r>
              <a:rPr lang="en-US" sz="1600" dirty="0" smtClean="0"/>
              <a:t> is called an "event period" or "event cycle"</a:t>
            </a:r>
          </a:p>
          <a:p>
            <a:pPr>
              <a:spcAft>
                <a:spcPts val="600"/>
              </a:spcAft>
            </a:pPr>
            <a:r>
              <a:rPr lang="en-US" sz="1600" dirty="0" err="1" smtClean="0"/>
              <a:t>EventsSummary.getEndOfPeriod</a:t>
            </a:r>
            <a:r>
              <a:rPr lang="en-US" sz="1600" dirty="0" smtClean="0"/>
              <a:t> is the maximum SCN for the current period, and is used as </a:t>
            </a:r>
            <a:r>
              <a:rPr lang="en-US" sz="1600" dirty="0" err="1" smtClean="0"/>
              <a:t>beginningOfPeriod</a:t>
            </a:r>
            <a:r>
              <a:rPr lang="en-US" sz="1600" dirty="0" smtClean="0"/>
              <a:t> for the next period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You see sources in the order that you declare them in your spring file. For example, </a:t>
            </a:r>
            <a:r>
              <a:rPr lang="en-US" sz="1600" dirty="0" err="1" smtClean="0"/>
              <a:t>member_account</a:t>
            </a:r>
            <a:r>
              <a:rPr lang="en-US" sz="1600" dirty="0" smtClean="0"/>
              <a:t> and then </a:t>
            </a:r>
            <a:r>
              <a:rPr lang="en-US" sz="1600" dirty="0" err="1" smtClean="0"/>
              <a:t>member_profile</a:t>
            </a:r>
            <a:r>
              <a:rPr lang="en-US" sz="16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Each event period is guaranteed to contain only events that were committed after the previous event period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There is no guarantee of any ordering within an event period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You are not guaranteed to see every event affecting a row - only the most recent event (i.e., the most recent data for that row). More on this later.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EventCallback</a:t>
            </a:r>
            <a:r>
              <a:rPr lang="en-US" dirty="0" smtClean="0"/>
              <a:t>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Databus</a:t>
            </a:r>
            <a:r>
              <a:rPr lang="en-US" dirty="0" smtClean="0"/>
              <a:t> is a pull model</a:t>
            </a:r>
          </a:p>
          <a:p>
            <a:r>
              <a:rPr lang="en-US" dirty="0" err="1" smtClean="0"/>
              <a:t>DatabusConnection</a:t>
            </a:r>
            <a:r>
              <a:rPr lang="en-US" dirty="0" smtClean="0"/>
              <a:t> API:</a:t>
            </a:r>
          </a:p>
          <a:p>
            <a:pPr>
              <a:buNone/>
            </a:pPr>
            <a:r>
              <a:rPr lang="en-US" sz="2400" dirty="0" smtClean="0">
                <a:latin typeface="Monaco"/>
                <a:cs typeface="Monaco"/>
              </a:rPr>
              <a:t>    </a:t>
            </a:r>
            <a:r>
              <a:rPr lang="en-US" sz="2400" dirty="0" err="1" smtClean="0">
                <a:latin typeface="Monaco"/>
                <a:cs typeface="Monaco"/>
              </a:rPr>
              <a:t>EventsSummary</a:t>
            </a:r>
            <a:r>
              <a:rPr lang="en-US" sz="2400" dirty="0" smtClean="0">
                <a:latin typeface="Monaco"/>
                <a:cs typeface="Monaco"/>
              </a:rPr>
              <a:t> </a:t>
            </a:r>
            <a:r>
              <a:rPr lang="en-US" sz="2400" dirty="0" err="1" smtClean="0">
                <a:latin typeface="Monaco"/>
                <a:cs typeface="Monaco"/>
              </a:rPr>
              <a:t>getUpdates</a:t>
            </a:r>
            <a:r>
              <a:rPr lang="en-US" sz="2400" dirty="0" smtClean="0">
                <a:latin typeface="Monaco"/>
                <a:cs typeface="Monaco"/>
              </a:rPr>
              <a:t>(</a:t>
            </a:r>
          </a:p>
          <a:p>
            <a:pPr>
              <a:buNone/>
            </a:pPr>
            <a:r>
              <a:rPr lang="en-US" sz="2400" dirty="0" smtClean="0">
                <a:latin typeface="Monaco"/>
                <a:cs typeface="Monaco"/>
              </a:rPr>
              <a:t>      </a:t>
            </a:r>
            <a:r>
              <a:rPr lang="en-US" sz="2400" dirty="0" err="1" smtClean="0">
                <a:latin typeface="Monaco"/>
                <a:cs typeface="Monaco"/>
              </a:rPr>
              <a:t>Timespan</a:t>
            </a:r>
            <a:r>
              <a:rPr lang="en-US" sz="2400" dirty="0" smtClean="0">
                <a:latin typeface="Monaco"/>
                <a:cs typeface="Monaco"/>
              </a:rPr>
              <a:t> timeout,</a:t>
            </a:r>
          </a:p>
          <a:p>
            <a:pPr>
              <a:buNone/>
            </a:pPr>
            <a:r>
              <a:rPr lang="en-US" sz="2400" dirty="0" smtClean="0">
                <a:latin typeface="Monaco"/>
                <a:cs typeface="Monaco"/>
              </a:rPr>
              <a:t>      </a:t>
            </a:r>
            <a:r>
              <a:rPr lang="en-US" sz="2400" dirty="0" err="1" smtClean="0">
                <a:latin typeface="Monaco"/>
                <a:cs typeface="Monaco"/>
              </a:rPr>
              <a:t>EventCallback</a:t>
            </a:r>
            <a:r>
              <a:rPr lang="en-US" sz="2400" dirty="0" smtClean="0">
                <a:latin typeface="Monaco"/>
                <a:cs typeface="Monaco"/>
              </a:rPr>
              <a:t> callback)</a:t>
            </a:r>
          </a:p>
          <a:p>
            <a:r>
              <a:rPr lang="en-US" dirty="0" smtClean="0"/>
              <a:t>But almost all consumers use the push adapter: </a:t>
            </a:r>
            <a:r>
              <a:rPr lang="en-US" dirty="0" err="1" smtClean="0"/>
              <a:t>DatabusConnectionPushImpl</a:t>
            </a:r>
            <a:endParaRPr lang="en-US" dirty="0" smtClean="0"/>
          </a:p>
          <a:p>
            <a:pPr lvl="1"/>
            <a:r>
              <a:rPr lang="en-US" dirty="0" smtClean="0"/>
              <a:t>Wire in your callback via Spring, and it will be called "forever" until your process shuts down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F485-20B1-004F-B656-76FB20C906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1509</Words>
  <Application>Microsoft Macintosh PowerPoint</Application>
  <PresentationFormat>On-screen Show (4:3)</PresentationFormat>
  <Paragraphs>196</Paragraphs>
  <Slides>18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Databus</vt:lpstr>
      <vt:lpstr>What is databus?</vt:lpstr>
      <vt:lpstr>Databus Topology</vt:lpstr>
      <vt:lpstr>SCN</vt:lpstr>
      <vt:lpstr>SCN vs. timestamp or sequence</vt:lpstr>
      <vt:lpstr>Transaction Log</vt:lpstr>
      <vt:lpstr>EventCallback</vt:lpstr>
      <vt:lpstr>EventCallback API</vt:lpstr>
      <vt:lpstr>EventCallback Invocation</vt:lpstr>
      <vt:lpstr>Reading Databus Logs</vt:lpstr>
      <vt:lpstr>How fast is databus?</vt:lpstr>
      <vt:lpstr>Developer Tips 1</vt:lpstr>
      <vt:lpstr>Developer Tips 2</vt:lpstr>
      <vt:lpstr>Databus Limitations</vt:lpstr>
      <vt:lpstr>Databus DB Internals 1 (simplified)</vt:lpstr>
      <vt:lpstr>Databus DB Internals 2 (simplified)</vt:lpstr>
      <vt:lpstr>Wiki Pages</vt:lpstr>
      <vt:lpstr>Questions?</vt:lpstr>
    </vt:vector>
  </TitlesOfParts>
  <Company>LinkedIn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Databus</dc:title>
  <dc:creator>Mitch Stuart</dc:creator>
  <cp:lastModifiedBy>Mitch Stuart</cp:lastModifiedBy>
  <cp:revision>45</cp:revision>
  <dcterms:created xsi:type="dcterms:W3CDTF">2011-02-16T21:52:29Z</dcterms:created>
  <dcterms:modified xsi:type="dcterms:W3CDTF">2011-02-16T21:54:24Z</dcterms:modified>
</cp:coreProperties>
</file>