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61" r:id="rId1"/>
    <p:sldMasterId id="2147483733" r:id="rId2"/>
  </p:sldMasterIdLst>
  <p:notesMasterIdLst>
    <p:notesMasterId r:id="rId46"/>
  </p:notesMasterIdLst>
  <p:handoutMasterIdLst>
    <p:handoutMasterId r:id="rId47"/>
  </p:handoutMasterIdLst>
  <p:sldIdLst>
    <p:sldId id="523" r:id="rId3"/>
    <p:sldId id="524" r:id="rId4"/>
    <p:sldId id="525" r:id="rId5"/>
    <p:sldId id="526" r:id="rId6"/>
    <p:sldId id="527" r:id="rId7"/>
    <p:sldId id="528" r:id="rId8"/>
    <p:sldId id="529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13" r:id="rId20"/>
    <p:sldId id="551" r:id="rId21"/>
    <p:sldId id="545" r:id="rId22"/>
    <p:sldId id="546" r:id="rId23"/>
    <p:sldId id="547" r:id="rId24"/>
    <p:sldId id="548" r:id="rId25"/>
    <p:sldId id="549" r:id="rId26"/>
    <p:sldId id="550" r:id="rId27"/>
    <p:sldId id="492" r:id="rId28"/>
    <p:sldId id="534" r:id="rId29"/>
    <p:sldId id="493" r:id="rId30"/>
    <p:sldId id="494" r:id="rId31"/>
    <p:sldId id="491" r:id="rId32"/>
    <p:sldId id="496" r:id="rId33"/>
    <p:sldId id="497" r:id="rId34"/>
    <p:sldId id="495" r:id="rId35"/>
    <p:sldId id="530" r:id="rId36"/>
    <p:sldId id="531" r:id="rId37"/>
    <p:sldId id="484" r:id="rId38"/>
    <p:sldId id="511" r:id="rId39"/>
    <p:sldId id="512" r:id="rId40"/>
    <p:sldId id="501" r:id="rId41"/>
    <p:sldId id="498" r:id="rId42"/>
    <p:sldId id="532" r:id="rId43"/>
    <p:sldId id="500" r:id="rId44"/>
    <p:sldId id="50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43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 autoAdjust="0"/>
    <p:restoredTop sz="81430" autoAdjust="0"/>
  </p:normalViewPr>
  <p:slideViewPr>
    <p:cSldViewPr snapToGrid="0">
      <p:cViewPr varScale="1">
        <p:scale>
          <a:sx n="121" d="100"/>
          <a:sy n="121" d="100"/>
        </p:scale>
        <p:origin x="-2336" y="-112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11/16/11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11/16/11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Depict</a:t>
            </a:r>
            <a:r>
              <a:rPr lang="en-US" baseline="0" dirty="0" smtClean="0"/>
              <a:t> Client Library in the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-Point</a:t>
            </a:r>
            <a:r>
              <a:rPr lang="en-US" baseline="0" dirty="0" smtClean="0"/>
              <a:t> out differences in v1 (parts in orange) : </a:t>
            </a:r>
            <a:r>
              <a:rPr lang="en-US" baseline="0" dirty="0" err="1" smtClean="0"/>
              <a:t>onCheckpoint</a:t>
            </a:r>
            <a:r>
              <a:rPr lang="en-US" baseline="0" dirty="0" smtClean="0"/>
              <a:t>() – useful for saving progress while processing large windows.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in bootstrap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onRollback</a:t>
            </a:r>
            <a:r>
              <a:rPr lang="en-US" baseline="0" dirty="0" smtClean="0"/>
              <a:t> – explanation- when does this happen – an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onDataEvent</a:t>
            </a:r>
            <a:r>
              <a:rPr lang="en-US" baseline="0" dirty="0" smtClean="0"/>
              <a:t> – example – how to use the decoder.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-is </a:t>
            </a:r>
            <a:r>
              <a:rPr lang="en-US" baseline="0" dirty="0" err="1" smtClean="0"/>
              <a:t>onStartConsumption</a:t>
            </a:r>
            <a:r>
              <a:rPr lang="en-US" baseline="0" dirty="0" smtClean="0"/>
              <a:t> called on mastership? –only on mastership – consumers are instantiated – but not invoked callbacks unless they are ‘master’ – in a hot-standby situation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Depict</a:t>
            </a:r>
            <a:r>
              <a:rPr lang="en-US" baseline="0" dirty="0" smtClean="0"/>
              <a:t> Client Library in the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Parallelism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All components</a:t>
            </a:r>
            <a:r>
              <a:rPr lang="en-US" baseline="0" dirty="0" smtClean="0"/>
              <a:t> in blue are databus2 owned/developed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Source instrumentation : nothing changes </a:t>
            </a:r>
            <a:endParaRPr lang="en-US" dirty="0" smtClean="0"/>
          </a:p>
          <a:p>
            <a:r>
              <a:rPr lang="en-US" dirty="0" smtClean="0"/>
              <a:t>Differentiate : Client and Consumer</a:t>
            </a:r>
          </a:p>
          <a:p>
            <a:r>
              <a:rPr lang="en-US" dirty="0" smtClean="0"/>
              <a:t>- Databus Client Library : Defines</a:t>
            </a:r>
            <a:r>
              <a:rPr lang="en-US" baseline="0" dirty="0" smtClean="0"/>
              <a:t> Callback API and provides functionality to get event stream from databus2 event stream.</a:t>
            </a:r>
            <a:endParaRPr lang="en-US" dirty="0" smtClean="0"/>
          </a:p>
          <a:p>
            <a:r>
              <a:rPr lang="en-US" dirty="0" smtClean="0"/>
              <a:t>-Databus Client : Refers to the instance of Databus Client</a:t>
            </a:r>
            <a:r>
              <a:rPr lang="en-US" baseline="0" dirty="0" smtClean="0"/>
              <a:t> Library with registered consumers </a:t>
            </a:r>
            <a:endParaRPr lang="en-US" dirty="0" smtClean="0"/>
          </a:p>
          <a:p>
            <a:r>
              <a:rPr lang="en-US" baseline="0" dirty="0" smtClean="0"/>
              <a:t>- Many Databus Clients on a single machine. </a:t>
            </a:r>
            <a:endParaRPr lang="en-US" dirty="0" smtClean="0"/>
          </a:p>
          <a:p>
            <a:r>
              <a:rPr lang="en-US" dirty="0" smtClean="0"/>
              <a:t>-Consumer Callback  is process</a:t>
            </a:r>
            <a:r>
              <a:rPr lang="en-US" baseline="0" dirty="0" smtClean="0"/>
              <a:t> logic  for the change </a:t>
            </a:r>
            <a:r>
              <a:rPr lang="en-US" baseline="0" dirty="0" err="1" smtClean="0"/>
              <a:t>eventts</a:t>
            </a:r>
            <a:r>
              <a:rPr lang="en-US" baseline="0" dirty="0" smtClean="0"/>
              <a:t>. It implements callbacks exposed by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client library.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Many  consumers per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client.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</a:t>
            </a:r>
            <a:r>
              <a:rPr lang="en-US" dirty="0" err="1" smtClean="0"/>
              <a:t>infrastructur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</a:t>
            </a:r>
            <a:r>
              <a:rPr lang="en-US" dirty="0" err="1" smtClean="0"/>
              <a:t>infrastructur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</a:t>
            </a:r>
            <a:r>
              <a:rPr lang="en-US" dirty="0" err="1" smtClean="0"/>
              <a:t>infrastructur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All components</a:t>
            </a:r>
            <a:r>
              <a:rPr lang="en-US" baseline="0" dirty="0" smtClean="0"/>
              <a:t> in blue are databus2 owned/developed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Source instrumentation : nothing changes </a:t>
            </a:r>
            <a:endParaRPr lang="en-US" dirty="0" smtClean="0"/>
          </a:p>
          <a:p>
            <a:r>
              <a:rPr lang="en-US" dirty="0" smtClean="0"/>
              <a:t>Differentiate : Client and Consumer</a:t>
            </a:r>
          </a:p>
          <a:p>
            <a:r>
              <a:rPr lang="en-US" dirty="0" smtClean="0"/>
              <a:t>- Databus Client Library : Defines</a:t>
            </a:r>
            <a:r>
              <a:rPr lang="en-US" baseline="0" dirty="0" smtClean="0"/>
              <a:t> Callback API and provides functionality to get event stream from databus2 event stream.</a:t>
            </a:r>
            <a:endParaRPr lang="en-US" dirty="0" smtClean="0"/>
          </a:p>
          <a:p>
            <a:r>
              <a:rPr lang="en-US" dirty="0" smtClean="0"/>
              <a:t>-Databus Client : Refers to the instance of Databus Client</a:t>
            </a:r>
            <a:r>
              <a:rPr lang="en-US" baseline="0" dirty="0" smtClean="0"/>
              <a:t> Library with registered consumers </a:t>
            </a:r>
            <a:endParaRPr lang="en-US" dirty="0" smtClean="0"/>
          </a:p>
          <a:p>
            <a:r>
              <a:rPr lang="en-US" baseline="0" dirty="0" smtClean="0"/>
              <a:t>- Many Databus Clients on a single machine. </a:t>
            </a:r>
            <a:endParaRPr lang="en-US" dirty="0" smtClean="0"/>
          </a:p>
          <a:p>
            <a:r>
              <a:rPr lang="en-US" dirty="0" smtClean="0"/>
              <a:t>-Consumer Callback  is process</a:t>
            </a:r>
            <a:r>
              <a:rPr lang="en-US" baseline="0" dirty="0" smtClean="0"/>
              <a:t> logic  for the change </a:t>
            </a:r>
            <a:r>
              <a:rPr lang="en-US" baseline="0" dirty="0" err="1" smtClean="0"/>
              <a:t>eventts</a:t>
            </a:r>
            <a:r>
              <a:rPr lang="en-US" baseline="0" dirty="0" smtClean="0"/>
              <a:t>. It implements callbacks exposed by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client library.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Many  consumers per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client.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Although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consumers are fairly diverse, some unhandled common use-cases are addressed.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Schema Evolution: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Schema of source changes (in a backward compatible way) 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 Databus 2 event stream always has the object of the latest schema.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 Databus Client Library contains decoder to convert the latest object to that of an older version.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 Databus v1 – requires a new stream that contains objects of diff versions of objects.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Wherever,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clients write to a secondary store/index , usually, only one instance writes . Should that instance go down, manual/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change required to make one of the other nodes of the service active </a:t>
            </a:r>
            <a:r>
              <a:rPr lang="en-US" baseline="0" dirty="0" err="1" smtClean="0"/>
              <a:t>databus</a:t>
            </a:r>
            <a:r>
              <a:rPr lang="en-US" baseline="0" dirty="0" smtClean="0"/>
              <a:t> writer.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Depict</a:t>
            </a:r>
            <a:r>
              <a:rPr lang="en-US" baseline="0" dirty="0" smtClean="0"/>
              <a:t> Client Library in the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ownership of Databus infrastructure</a:t>
            </a:r>
            <a:r>
              <a:rPr lang="en-US" baseline="0" dirty="0" smtClean="0"/>
              <a:t> – first step toward Databus-as-a-Service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27"/>
          <p:cNvSpPr txBox="1">
            <a:spLocks/>
          </p:cNvSpPr>
          <p:nvPr userDrawn="1"/>
        </p:nvSpPr>
        <p:spPr>
          <a:xfrm>
            <a:off x="4536139" y="2903015"/>
            <a:ext cx="4246675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Recruiting Solutions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655267"/>
            <a:ext cx="3627244" cy="903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11/16/2011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1435" y="6459379"/>
            <a:ext cx="4006698" cy="320717"/>
            <a:chOff x="221435" y="6425275"/>
            <a:chExt cx="4006698" cy="320717"/>
          </a:xfrm>
        </p:grpSpPr>
        <p:pic>
          <p:nvPicPr>
            <p:cNvPr id="12" name="Picture 11" descr="PPT_logo_small.png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21435" y="6425275"/>
              <a:ext cx="1090167" cy="269905"/>
            </a:xfrm>
            <a:prstGeom prst="rect">
              <a:avLst/>
            </a:prstGeom>
          </p:spPr>
        </p:pic>
        <p:sp>
          <p:nvSpPr>
            <p:cNvPr id="10" name="Text Placeholder 7"/>
            <p:cNvSpPr txBox="1">
              <a:spLocks/>
            </p:cNvSpPr>
            <p:nvPr userDrawn="1"/>
          </p:nvSpPr>
          <p:spPr>
            <a:xfrm>
              <a:off x="1392858" y="6434842"/>
              <a:ext cx="2835275" cy="311150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>
                <a:buNone/>
                <a:defRPr sz="1000"/>
              </a:lvl1pPr>
              <a:lvl2pPr>
                <a:buNone/>
                <a:defRPr sz="1000"/>
              </a:lvl2pPr>
              <a:lvl3pPr>
                <a:buNone/>
                <a:defRPr sz="1000"/>
              </a:lvl3pPr>
              <a:lvl4pPr>
                <a:buNone/>
                <a:defRPr sz="1000"/>
              </a:lvl4pPr>
              <a:lvl5pPr>
                <a:buNone/>
                <a:defRPr sz="1000"/>
              </a:lvl5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Tech Talk, 11/16/2011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60" r:id="rId2"/>
    <p:sldLayoutId id="214748377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7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78" r:id="rId1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www.corp.linkedin.com/wiki/cf/display/ENGS/Chapter+V+-+Migration+of+Legacy+Clients+to+Databus+2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www.corp.linkedin.com/wiki/cf/display/ENGS/Chapter+IV+-+Creating+a+Simple+Databus+2.0+Cli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www.corp.linkedin.com/wiki/cf/display/ENGS/Chapter+IV+-+Creating+a+Simple+Databus+2.0+Client" TargetMode="External"/><Relationship Id="rId4" Type="http://schemas.openxmlformats.org/officeDocument/2006/relationships/hyperlink" Target="https://iwww.corp.linkedin.com/wiki/cf/display/ENGS/DatabusV2Sources" TargetMode="External"/><Relationship Id="rId5" Type="http://schemas.openxmlformats.org/officeDocument/2006/relationships/hyperlink" Target="mailto:databus2-migration@linkedin.com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iwww.corp.linkedin.com/wiki/cf/display/ENGS/Databus+2.0+User+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ingraphs.prod.linkedin.com/dashboard/databus2_bizfollow_e2e" TargetMode="External"/><Relationship Id="rId3" Type="http://schemas.openxmlformats.org/officeDocument/2006/relationships/hyperlink" Target="http://esv4-monitor03.corp.linkedin.com:5001/dashboard/databus2_liar_e2e?fabrics=ela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Databus v2 Migration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Balaji</a:t>
            </a:r>
            <a:r>
              <a:rPr lang="en-US" dirty="0" smtClean="0"/>
              <a:t> </a:t>
            </a:r>
            <a:r>
              <a:rPr lang="en-US" dirty="0" err="1" smtClean="0"/>
              <a:t>Varadarajan</a:t>
            </a:r>
            <a:r>
              <a:rPr lang="en-US" dirty="0" smtClean="0"/>
              <a:t> , Sunil </a:t>
            </a:r>
            <a:r>
              <a:rPr lang="en-US" dirty="0" err="1" smtClean="0"/>
              <a:t>Nagaraj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LinkedIn Tech Talk, 11/16/2011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50347" y="3489739"/>
            <a:ext cx="4340087" cy="1126435"/>
          </a:xfrm>
          <a:prstGeom prst="rect">
            <a:avLst/>
          </a:prstGeom>
          <a:solidFill>
            <a:schemeClr val="bg1"/>
          </a:solidFill>
          <a:ln w="222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38695" y="1402521"/>
            <a:ext cx="7487478" cy="14687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EEEE</a:t>
            </a:r>
            <a:r>
              <a:rPr lang="en-US" dirty="0" err="1" smtClean="0">
                <a:solidFill>
                  <a:schemeClr val="tx1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Processor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92650"/>
            <a:ext cx="8229600" cy="1005840"/>
          </a:xfrm>
        </p:spPr>
        <p:txBody>
          <a:bodyPr/>
          <a:lstStyle/>
          <a:p>
            <a:r>
              <a:rPr lang="en-US" dirty="0" smtClean="0"/>
              <a:t>How To Migrate –  Client Library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2696" y="2032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9740" y="1512955"/>
            <a:ext cx="1501914" cy="684697"/>
          </a:xfrm>
          <a:prstGeom prst="roundRect">
            <a:avLst/>
          </a:prstGeom>
          <a:solidFill>
            <a:schemeClr val="accent2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869" y="5422349"/>
            <a:ext cx="4064001" cy="607391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r>
              <a:rPr lang="en-US" sz="1600" b="1" i="1" dirty="0" err="1" smtClean="0">
                <a:solidFill>
                  <a:schemeClr val="accent5"/>
                </a:solidFill>
              </a:rPr>
              <a:t>onDataEvent</a:t>
            </a:r>
            <a:r>
              <a:rPr lang="en-US" sz="1600" b="1" i="1" dirty="0" smtClean="0">
                <a:solidFill>
                  <a:schemeClr val="accent5"/>
                </a:solidFill>
              </a:rPr>
              <a:t>(</a:t>
            </a:r>
            <a:r>
              <a:rPr lang="en-US" sz="1600" b="1" i="1" dirty="0" err="1" smtClean="0">
                <a:solidFill>
                  <a:schemeClr val="accent5"/>
                </a:solidFill>
              </a:rPr>
              <a:t>DbusEvent</a:t>
            </a:r>
            <a:r>
              <a:rPr lang="en-US" sz="1600" b="1" i="1" dirty="0" smtClean="0">
                <a:solidFill>
                  <a:schemeClr val="accent5"/>
                </a:solidFill>
              </a:rPr>
              <a:t>, </a:t>
            </a:r>
            <a:r>
              <a:rPr lang="en-US" sz="1600" b="1" i="1" dirty="0">
                <a:solidFill>
                  <a:schemeClr val="accent5"/>
                </a:solidFill>
              </a:rPr>
              <a:t>Decoder</a:t>
            </a:r>
            <a:r>
              <a:rPr lang="en-US" sz="16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smtClean="0">
                <a:solidFill>
                  <a:schemeClr val="accent5"/>
                </a:solidFill>
              </a:rPr>
              <a:t>…</a:t>
            </a:r>
          </a:p>
          <a:p>
            <a:r>
              <a:rPr lang="en-US" sz="1200" b="1" i="1" dirty="0" smtClean="0">
                <a:solidFill>
                  <a:schemeClr val="accent5"/>
                </a:solidFill>
              </a:rPr>
              <a:t>… </a:t>
            </a:r>
            <a:r>
              <a:rPr lang="en-US" sz="1200" b="1" i="1" dirty="0">
                <a:solidFill>
                  <a:schemeClr val="accent5"/>
                </a:solidFill>
              </a:rPr>
              <a:t>	</a:t>
            </a:r>
            <a:endParaRPr lang="en-US" sz="1200" b="1" i="1" dirty="0" smtClean="0">
              <a:solidFill>
                <a:schemeClr val="accent5"/>
              </a:solidFill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8347" y="5254488"/>
            <a:ext cx="3843130" cy="98507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egister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16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consumers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6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ources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, filter)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start() ,</a:t>
            </a:r>
            <a:r>
              <a:rPr lang="en-US" sz="1600" b="1" i="1" noProof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startAsync</a:t>
            </a:r>
            <a:r>
              <a:rPr lang="en-US" sz="1600" b="1" i="1" noProof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i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hutdown(), </a:t>
            </a:r>
            <a:r>
              <a:rPr lang="en-US" sz="1600" b="1" i="1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awaitShutdown</a:t>
            </a:r>
            <a:r>
              <a:rPr lang="en-US" sz="1600" b="1" i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565" y="1921565"/>
            <a:ext cx="1292087" cy="51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75477" y="773044"/>
            <a:ext cx="8569739" cy="45499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Databus Client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080051" y="2466962"/>
            <a:ext cx="3874051" cy="2038780"/>
            <a:chOff x="903356" y="2050943"/>
            <a:chExt cx="3874051" cy="2092841"/>
          </a:xfrm>
        </p:grpSpPr>
        <p:sp>
          <p:nvSpPr>
            <p:cNvPr id="11" name="Rounded Rectangle 10"/>
            <p:cNvSpPr/>
            <p:nvPr/>
          </p:nvSpPr>
          <p:spPr>
            <a:xfrm>
              <a:off x="903356" y="3222122"/>
              <a:ext cx="1866347" cy="9103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Event Callback</a:t>
              </a:r>
            </a:p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11060" y="3244637"/>
              <a:ext cx="1866347" cy="8991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Bootstrap Event Callback</a:t>
              </a:r>
            </a:p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686" y="2050943"/>
              <a:ext cx="1524000" cy="474870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L="342900" marR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implement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23478" y="441739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5740" y="3335130"/>
            <a:ext cx="7849704" cy="19635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		Databus Client Library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913" y="173382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74348" y="1667564"/>
            <a:ext cx="1488662" cy="660401"/>
          </a:xfrm>
          <a:prstGeom prst="roundRect">
            <a:avLst/>
          </a:prstGeom>
          <a:solidFill>
            <a:schemeClr val="accent2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0" y="3589131"/>
            <a:ext cx="1855305" cy="93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API </a:t>
            </a:r>
            <a:endParaRPr lang="en-US" dirty="0"/>
          </a:p>
        </p:txBody>
      </p:sp>
      <p:cxnSp>
        <p:nvCxnSpPr>
          <p:cNvPr id="45" name="Elbow Connector 44"/>
          <p:cNvCxnSpPr>
            <a:endCxn id="11" idx="0"/>
          </p:cNvCxnSpPr>
          <p:nvPr/>
        </p:nvCxnSpPr>
        <p:spPr>
          <a:xfrm rot="5400000">
            <a:off x="1946974" y="2440599"/>
            <a:ext cx="1233538" cy="1101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092173" y="2970695"/>
            <a:ext cx="1214782" cy="618434"/>
          </a:xfrm>
          <a:prstGeom prst="bentConnector3">
            <a:avLst>
              <a:gd name="adj1" fmla="val 990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 animBg="1"/>
      <p:bldP spid="22" grpId="0"/>
      <p:bldP spid="30" grpId="0"/>
      <p:bldP spid="5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Use V1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7" y="958532"/>
            <a:ext cx="8252883" cy="5721566"/>
          </a:xfrm>
        </p:spPr>
        <p:txBody>
          <a:bodyPr wrap="square" anchor="t">
            <a:spAutoFit/>
          </a:bodyPr>
          <a:lstStyle/>
          <a:p>
            <a:pPr marL="0" indent="0">
              <a:buNone/>
            </a:pPr>
            <a:r>
              <a:rPr lang="en-US" dirty="0" smtClean="0"/>
              <a:t>Steps</a:t>
            </a:r>
            <a:r>
              <a:rPr lang="en-US" b="1" dirty="0" smtClean="0"/>
              <a:t>:</a:t>
            </a:r>
          </a:p>
          <a:p>
            <a:pPr marL="0" indent="0">
              <a:spcAft>
                <a:spcPts val="600"/>
              </a:spcAft>
            </a:pPr>
            <a:r>
              <a:rPr lang="en-US" sz="1800" dirty="0" smtClean="0"/>
              <a:t> Implement V2 to V1 DTO Converter </a:t>
            </a:r>
          </a:p>
          <a:p>
            <a:pPr marL="0" indent="0">
              <a:spcAft>
                <a:spcPts val="600"/>
              </a:spcAft>
            </a:pPr>
            <a:r>
              <a:rPr lang="en-US" sz="1800" dirty="0" smtClean="0"/>
              <a:t> Register your consumer to Client Library in code or through spring</a:t>
            </a:r>
          </a:p>
          <a:p>
            <a:pPr marL="0" indent="0">
              <a:spcAft>
                <a:spcPts val="600"/>
              </a:spcAft>
            </a:pPr>
            <a:r>
              <a:rPr lang="en-US" sz="1800" dirty="0" smtClean="0"/>
              <a:t> Use Databus V1V2 Client </a:t>
            </a:r>
            <a:r>
              <a:rPr lang="en-US" sz="1800" dirty="0" err="1" smtClean="0"/>
              <a:t>Startable</a:t>
            </a:r>
            <a:r>
              <a:rPr lang="en-US" sz="1800" dirty="0" smtClean="0"/>
              <a:t> (</a:t>
            </a:r>
            <a:r>
              <a:rPr lang="en-US" sz="1800" i="1" dirty="0" smtClean="0"/>
              <a:t>recommended</a:t>
            </a:r>
            <a:r>
              <a:rPr lang="en-US" sz="1800" dirty="0" smtClean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Pros:</a:t>
            </a:r>
          </a:p>
          <a:p>
            <a:pPr marL="0" indent="0">
              <a:spcAft>
                <a:spcPts val="1200"/>
              </a:spcAft>
            </a:pPr>
            <a:r>
              <a:rPr lang="en-US" sz="1950" dirty="0" smtClean="0"/>
              <a:t> Few and isolated code changes to migrate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Cons:</a:t>
            </a:r>
          </a:p>
          <a:p>
            <a:pPr marL="0" indent="0"/>
            <a:r>
              <a:rPr lang="en-US" sz="1800" dirty="0" smtClean="0"/>
              <a:t> Overhead in converting V2 to V1 object</a:t>
            </a:r>
          </a:p>
          <a:p>
            <a:pPr marL="0" indent="0"/>
            <a:r>
              <a:rPr lang="en-US" sz="1800" dirty="0" smtClean="0"/>
              <a:t> Cannot leverage on Parallel Consumption feature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Wiki</a:t>
            </a:r>
            <a:r>
              <a:rPr lang="en-US" sz="1800" dirty="0" smtClean="0"/>
              <a:t>:</a:t>
            </a:r>
            <a:r>
              <a:rPr lang="en-US" sz="1800" dirty="0" smtClean="0">
                <a:hlinkClick r:id="rId3"/>
              </a:rPr>
              <a:t>https://iwww.corp.linkedin.com/wiki/cf/display/ENGS/Chapter+V+-+Migration+of+Legacy+Clients+to+Databus+2.0 </a:t>
            </a:r>
            <a:endParaRPr lang="en-US" sz="1800" b="1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3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61" y="203085"/>
            <a:ext cx="8366539" cy="1005840"/>
          </a:xfrm>
        </p:spPr>
        <p:txBody>
          <a:bodyPr/>
          <a:lstStyle/>
          <a:p>
            <a:r>
              <a:rPr lang="en-US" dirty="0" smtClean="0"/>
              <a:t>How to Migrate: Databus V2 to V1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45" y="1090331"/>
            <a:ext cx="8745653" cy="53078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 1. /*</a:t>
            </a:r>
          </a:p>
          <a:p>
            <a:pPr>
              <a:buNone/>
            </a:pPr>
            <a:r>
              <a:rPr lang="en-US" sz="1200" dirty="0" smtClean="0"/>
              <a:t>  2. *  Converts Databus V2 to V1 Event object.</a:t>
            </a:r>
          </a:p>
          <a:p>
            <a:pPr>
              <a:buNone/>
            </a:pPr>
            <a:r>
              <a:rPr lang="en-US" sz="1200" b="1" dirty="0" smtClean="0"/>
              <a:t>  3. *    </a:t>
            </a:r>
            <a:r>
              <a:rPr lang="en-US" sz="1400" b="1" dirty="0" err="1" smtClean="0">
                <a:solidFill>
                  <a:srgbClr val="0000FF"/>
                </a:solidFill>
              </a:rPr>
              <a:t>LiarEntityUpdateEvent</a:t>
            </a:r>
            <a:r>
              <a:rPr lang="en-US" sz="1400" b="1" dirty="0" smtClean="0">
                <a:solidFill>
                  <a:srgbClr val="0000FF"/>
                </a:solidFill>
              </a:rPr>
              <a:t> :  Databus V1 DTO,  </a:t>
            </a:r>
            <a:r>
              <a:rPr lang="en-US" sz="1400" b="1" dirty="0" err="1" smtClean="0">
                <a:solidFill>
                  <a:srgbClr val="0000FF"/>
                </a:solidFill>
              </a:rPr>
              <a:t>LiarMemberRelay</a:t>
            </a:r>
            <a:r>
              <a:rPr lang="en-US" sz="1400" b="1" dirty="0" smtClean="0">
                <a:solidFill>
                  <a:srgbClr val="0000FF"/>
                </a:solidFill>
              </a:rPr>
              <a:t> :  Databus V2 Event Object  </a:t>
            </a:r>
          </a:p>
          <a:p>
            <a:pPr>
              <a:buNone/>
            </a:pPr>
            <a:r>
              <a:rPr lang="en-US" sz="1200" dirty="0" smtClean="0"/>
              <a:t>  4. */</a:t>
            </a:r>
          </a:p>
          <a:p>
            <a:pPr>
              <a:buNone/>
            </a:pPr>
            <a:r>
              <a:rPr lang="en-US" sz="1200" b="1" dirty="0" smtClean="0"/>
              <a:t>  5. public DatabusEventHolder&lt;</a:t>
            </a:r>
            <a:r>
              <a:rPr lang="en-US" sz="1200" b="1" dirty="0" err="1" smtClean="0"/>
              <a:t>LiarEntityUpdateEvent</a:t>
            </a:r>
            <a:r>
              <a:rPr lang="en-US" sz="1200" b="1" dirty="0" smtClean="0"/>
              <a:t>&gt; convert</a:t>
            </a:r>
          </a:p>
          <a:p>
            <a:pPr>
              <a:buNone/>
            </a:pPr>
            <a:r>
              <a:rPr lang="en-US" sz="1200" b="1" dirty="0" smtClean="0"/>
              <a:t>  6.                                         (   DatabusEventHolder&lt;</a:t>
            </a:r>
            <a:r>
              <a:rPr lang="en-US" sz="1200" b="1" dirty="0" err="1" smtClean="0"/>
              <a:t>LiarMemberRelay</a:t>
            </a:r>
            <a:r>
              <a:rPr lang="en-US" sz="1200" b="1" dirty="0" smtClean="0"/>
              <a:t>&gt; v2EventHolder)</a:t>
            </a:r>
          </a:p>
          <a:p>
            <a:pPr>
              <a:buNone/>
            </a:pPr>
            <a:r>
              <a:rPr lang="en-US" sz="1200" dirty="0" smtClean="0"/>
              <a:t>  7. {</a:t>
            </a:r>
          </a:p>
          <a:p>
            <a:pPr>
              <a:buNone/>
            </a:pPr>
            <a:r>
              <a:rPr lang="en-US" sz="1200" dirty="0" smtClean="0"/>
              <a:t>  8.       </a:t>
            </a:r>
            <a:r>
              <a:rPr lang="en-US" sz="1200" b="1" dirty="0" err="1" smtClean="0"/>
              <a:t>LiarMemberRelay</a:t>
            </a:r>
            <a:r>
              <a:rPr lang="en-US" sz="1200" b="1" dirty="0" smtClean="0"/>
              <a:t> v2Event = v2EventHolder.getEvent();</a:t>
            </a:r>
          </a:p>
          <a:p>
            <a:pPr>
              <a:buNone/>
            </a:pPr>
            <a:r>
              <a:rPr lang="en-US" sz="1200" b="1" dirty="0" smtClean="0"/>
              <a:t>  9.      </a:t>
            </a:r>
            <a:r>
              <a:rPr lang="en-US" sz="1200" dirty="0" smtClean="0"/>
              <a:t>Integer id = (Integer)(v2Event.get(2));</a:t>
            </a:r>
          </a:p>
          <a:p>
            <a:pPr>
              <a:buNone/>
            </a:pPr>
            <a:r>
              <a:rPr lang="en-US" sz="1200" dirty="0" smtClean="0"/>
              <a:t> 10.      String </a:t>
            </a:r>
            <a:r>
              <a:rPr lang="en-US" sz="1200" dirty="0" err="1" smtClean="0"/>
              <a:t>isDeleteStr</a:t>
            </a:r>
            <a:r>
              <a:rPr lang="en-US" sz="1200" dirty="0" smtClean="0"/>
              <a:t> =  v2Event.get(3).toString();</a:t>
            </a:r>
          </a:p>
          <a:p>
            <a:pPr>
              <a:buNone/>
            </a:pPr>
            <a:r>
              <a:rPr lang="en-US" sz="1200" dirty="0" smtClean="0"/>
              <a:t> 11.</a:t>
            </a:r>
          </a:p>
          <a:p>
            <a:pPr>
              <a:buNone/>
            </a:pPr>
            <a:r>
              <a:rPr lang="en-US" sz="1200" dirty="0" smtClean="0"/>
              <a:t> 12.    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isDelete</a:t>
            </a:r>
            <a:r>
              <a:rPr lang="en-US" sz="1200" dirty="0" smtClean="0"/>
              <a:t> = false;</a:t>
            </a:r>
          </a:p>
          <a:p>
            <a:pPr>
              <a:buNone/>
            </a:pPr>
            <a:r>
              <a:rPr lang="en-US" sz="1200" dirty="0" smtClean="0"/>
              <a:t> 13.      if ( </a:t>
            </a:r>
            <a:r>
              <a:rPr lang="en-US" sz="1200" dirty="0" err="1" smtClean="0"/>
              <a:t>isDeleteStr.startsWith("Y</a:t>
            </a:r>
            <a:r>
              <a:rPr lang="en-US" sz="1200" dirty="0" smtClean="0"/>
              <a:t>") || (</a:t>
            </a:r>
            <a:r>
              <a:rPr lang="en-US" sz="1200" dirty="0" err="1" smtClean="0"/>
              <a:t>isDeleteStr.startsWith("y</a:t>
            </a:r>
            <a:r>
              <a:rPr lang="en-US" sz="1200" dirty="0" smtClean="0"/>
              <a:t>")))</a:t>
            </a:r>
          </a:p>
          <a:p>
            <a:pPr>
              <a:buNone/>
            </a:pPr>
            <a:r>
              <a:rPr lang="en-US" sz="1200" dirty="0" smtClean="0"/>
              <a:t> 14.            </a:t>
            </a:r>
            <a:r>
              <a:rPr lang="en-US" sz="1200" dirty="0" err="1" smtClean="0"/>
              <a:t>isDelete</a:t>
            </a:r>
            <a:r>
              <a:rPr lang="en-US" sz="1200" dirty="0" smtClean="0"/>
              <a:t> = true;</a:t>
            </a:r>
          </a:p>
          <a:p>
            <a:pPr>
              <a:buNone/>
            </a:pPr>
            <a:r>
              <a:rPr lang="en-US" sz="1200" dirty="0" smtClean="0"/>
              <a:t> 15.</a:t>
            </a:r>
          </a:p>
          <a:p>
            <a:pPr>
              <a:buNone/>
            </a:pPr>
            <a:r>
              <a:rPr lang="en-US" sz="1200" b="1" dirty="0" smtClean="0"/>
              <a:t> 16.     </a:t>
            </a:r>
            <a:r>
              <a:rPr lang="en-US" sz="1200" b="1" dirty="0" err="1" smtClean="0"/>
              <a:t>LiarEntityUpdateEvent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memberEvent</a:t>
            </a:r>
            <a:r>
              <a:rPr lang="en-US" sz="1200" b="1" dirty="0" smtClean="0"/>
              <a:t> = new </a:t>
            </a:r>
            <a:r>
              <a:rPr lang="en-US" sz="1200" b="1" dirty="0" err="1" smtClean="0"/>
              <a:t>LiarEntityUpdateEvent(id</a:t>
            </a:r>
            <a:r>
              <a:rPr lang="en-US" sz="1200" b="1" dirty="0" smtClean="0"/>
              <a:t>, MEMBER,  </a:t>
            </a:r>
            <a:r>
              <a:rPr lang="en-US" sz="1200" b="1" dirty="0" err="1" smtClean="0"/>
              <a:t>isDelete</a:t>
            </a:r>
            <a:r>
              <a:rPr lang="en-US" sz="1200" b="1" dirty="0" smtClean="0"/>
              <a:t>);</a:t>
            </a:r>
          </a:p>
          <a:p>
            <a:pPr>
              <a:buNone/>
            </a:pPr>
            <a:r>
              <a:rPr lang="en-US" sz="1200" b="1" dirty="0" smtClean="0"/>
              <a:t> 17.     DatabusEventHolder&lt;</a:t>
            </a:r>
            <a:r>
              <a:rPr lang="en-US" sz="1200" b="1" dirty="0" err="1" smtClean="0"/>
              <a:t>LiarEntityUpdateEvent</a:t>
            </a:r>
            <a:r>
              <a:rPr lang="en-US" sz="1200" b="1" dirty="0" smtClean="0"/>
              <a:t>&gt; </a:t>
            </a:r>
            <a:r>
              <a:rPr lang="en-US" sz="1200" b="1" dirty="0" err="1" smtClean="0"/>
              <a:t>evtHolder</a:t>
            </a:r>
            <a:r>
              <a:rPr lang="en-US" sz="1200" b="1" dirty="0" smtClean="0"/>
              <a:t> =</a:t>
            </a:r>
          </a:p>
          <a:p>
            <a:pPr>
              <a:buNone/>
            </a:pPr>
            <a:r>
              <a:rPr lang="en-US" sz="1200" b="1" dirty="0" smtClean="0"/>
              <a:t> 18.                                                             new DatabusEventHolder&lt;</a:t>
            </a:r>
            <a:r>
              <a:rPr lang="en-US" sz="1200" b="1" dirty="0" err="1" smtClean="0"/>
              <a:t>LiarEntityUpdateEvent</a:t>
            </a:r>
            <a:r>
              <a:rPr lang="en-US" sz="1200" b="1" dirty="0" smtClean="0"/>
              <a:t>&gt;();</a:t>
            </a:r>
          </a:p>
          <a:p>
            <a:pPr>
              <a:buNone/>
            </a:pPr>
            <a:r>
              <a:rPr lang="en-US" sz="1200" b="1" dirty="0" smtClean="0"/>
              <a:t> 19.    evtHolder.setScn(v2EventHolder.getScn());</a:t>
            </a:r>
          </a:p>
          <a:p>
            <a:pPr>
              <a:buNone/>
            </a:pPr>
            <a:r>
              <a:rPr lang="en-US" sz="1200" b="1" dirty="0" smtClean="0"/>
              <a:t> 20.    </a:t>
            </a:r>
            <a:r>
              <a:rPr lang="en-US" sz="1200" b="1" dirty="0" err="1" smtClean="0"/>
              <a:t>evtHolder.setEvent(memberEvent</a:t>
            </a:r>
            <a:r>
              <a:rPr lang="en-US" sz="1200" b="1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21.    return </a:t>
            </a:r>
            <a:r>
              <a:rPr lang="en-US" sz="1200" dirty="0" err="1" smtClean="0"/>
              <a:t>evtHolder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22. 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Migrate: Databus V1V2ClientStarter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652" y="1755914"/>
            <a:ext cx="7940261" cy="196573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lin:bean</a:t>
            </a:r>
            <a:r>
              <a:rPr lang="en-US" sz="1400" dirty="0" smtClean="0">
                <a:solidFill>
                  <a:schemeClr val="tx1"/>
                </a:solidFill>
              </a:rPr>
              <a:t> id="DatabusV1V2Starter"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class="com.linkedin.databus.client.generic.DatabusV1V2ClientStarter"&gt;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&lt;property name="v1" ref="</a:t>
            </a:r>
            <a:r>
              <a:rPr lang="en-US" sz="1400" dirty="0" err="1" smtClean="0">
                <a:solidFill>
                  <a:schemeClr val="tx1"/>
                </a:solidFill>
              </a:rPr>
              <a:t>databusConnectionPush</a:t>
            </a:r>
            <a:r>
              <a:rPr lang="en-US" sz="14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&lt;property name="v2" ref="databus2LiarClient"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&lt;property name="v1Enabled" value="${liar_member_relay.databusv1.enabled}"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&lt;/</a:t>
            </a:r>
            <a:r>
              <a:rPr lang="en-US" sz="1400" dirty="0" err="1" smtClean="0">
                <a:solidFill>
                  <a:schemeClr val="tx1"/>
                </a:solidFill>
              </a:rPr>
              <a:t>lin:bean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5334000" y="2153478"/>
            <a:ext cx="2893392" cy="541130"/>
            <a:chOff x="5510695" y="2794000"/>
            <a:chExt cx="2893392" cy="541130"/>
          </a:xfrm>
        </p:grpSpPr>
        <p:sp>
          <p:nvSpPr>
            <p:cNvPr id="6" name="Left Arrow 5"/>
            <p:cNvSpPr/>
            <p:nvPr/>
          </p:nvSpPr>
          <p:spPr>
            <a:xfrm flipV="1">
              <a:off x="5510695" y="2970695"/>
              <a:ext cx="1800087" cy="231913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32870" y="2794000"/>
              <a:ext cx="1071217" cy="541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Databus V1 Client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45268" y="2350053"/>
            <a:ext cx="2893392" cy="541130"/>
            <a:chOff x="5510695" y="2794000"/>
            <a:chExt cx="2893392" cy="541130"/>
          </a:xfrm>
        </p:grpSpPr>
        <p:sp>
          <p:nvSpPr>
            <p:cNvPr id="10" name="Left Arrow 9"/>
            <p:cNvSpPr/>
            <p:nvPr/>
          </p:nvSpPr>
          <p:spPr>
            <a:xfrm flipV="1">
              <a:off x="5510695" y="2970695"/>
              <a:ext cx="1800087" cy="231913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32870" y="2794000"/>
              <a:ext cx="1071217" cy="541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Databus V2 Client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62404" y="3886544"/>
            <a:ext cx="6679074" cy="46930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&lt;entry key="liar_member_relay.databusv1.enabled" value="false" /&gt;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443" y="4649304"/>
            <a:ext cx="7940261" cy="1623391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lin:bean</a:t>
            </a:r>
            <a:r>
              <a:rPr lang="en-US" sz="1400" dirty="0" smtClean="0">
                <a:solidFill>
                  <a:schemeClr val="tx1"/>
                </a:solidFill>
              </a:rPr>
              <a:t> id="</a:t>
            </a:r>
            <a:r>
              <a:rPr lang="en-US" sz="1400" dirty="0" err="1" smtClean="0">
                <a:solidFill>
                  <a:schemeClr val="tx1"/>
                </a:solidFill>
              </a:rPr>
              <a:t>startables</a:t>
            </a:r>
            <a:r>
              <a:rPr lang="en-US" sz="1400" dirty="0" smtClean="0">
                <a:solidFill>
                  <a:schemeClr val="tx1"/>
                </a:solidFill>
              </a:rPr>
              <a:t>" class="</a:t>
            </a:r>
            <a:r>
              <a:rPr lang="en-US" sz="1400" dirty="0" err="1" smtClean="0">
                <a:solidFill>
                  <a:schemeClr val="tx1"/>
                </a:solidFill>
              </a:rPr>
              <a:t>org.xeril.util.CompositeStartable</a:t>
            </a:r>
            <a:r>
              <a:rPr lang="en-US" sz="14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&lt;property name="</a:t>
            </a:r>
            <a:r>
              <a:rPr lang="en-US" sz="1400" dirty="0" err="1" smtClean="0">
                <a:solidFill>
                  <a:schemeClr val="tx1"/>
                </a:solidFill>
              </a:rPr>
              <a:t>startables</a:t>
            </a:r>
            <a:r>
              <a:rPr lang="en-US" sz="14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&lt;list&gt;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&lt;ref bean="DatabusV1V2Starter"/&gt;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&lt;/list&gt;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&lt;/property&gt;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&lt;/</a:t>
            </a:r>
            <a:r>
              <a:rPr lang="en-US" sz="1400" dirty="0" err="1" smtClean="0">
                <a:solidFill>
                  <a:schemeClr val="tx1"/>
                </a:solidFill>
              </a:rPr>
              <a:t>lin:bean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435" y="4174435"/>
            <a:ext cx="2672522" cy="430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main.spring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Using V2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13"/>
            <a:ext cx="8229600" cy="4984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Steps</a:t>
            </a:r>
            <a:r>
              <a:rPr lang="en-US" b="1" dirty="0" smtClean="0"/>
              <a:t>:</a:t>
            </a:r>
          </a:p>
          <a:p>
            <a:pPr marL="0" indent="0"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sz="1946" dirty="0" smtClean="0"/>
              <a:t>Implement Databus V2 Consumer Callback for Stream and bootstrap consumption.</a:t>
            </a:r>
          </a:p>
          <a:p>
            <a:pPr marL="0" indent="0">
              <a:spcAft>
                <a:spcPts val="600"/>
              </a:spcAft>
            </a:pPr>
            <a:r>
              <a:rPr lang="en-US" sz="1946" dirty="0" smtClean="0"/>
              <a:t> Register your consumer to Client Library in code or through spring</a:t>
            </a:r>
          </a:p>
          <a:p>
            <a:pPr marL="0" indent="0">
              <a:spcAft>
                <a:spcPts val="600"/>
              </a:spcAft>
            </a:pPr>
            <a:r>
              <a:rPr lang="en-US" sz="1946" dirty="0" smtClean="0"/>
              <a:t> Use Databus V2  </a:t>
            </a:r>
            <a:r>
              <a:rPr lang="en-US" sz="1946" dirty="0" err="1" smtClean="0"/>
              <a:t>Startables</a:t>
            </a:r>
            <a:r>
              <a:rPr lang="en-US" sz="1946" dirty="0" smtClean="0"/>
              <a:t> to bring up your </a:t>
            </a:r>
            <a:r>
              <a:rPr lang="en-US" sz="1946" dirty="0" err="1" smtClean="0"/>
              <a:t>databus</a:t>
            </a:r>
            <a:r>
              <a:rPr lang="en-US" sz="1946" dirty="0" smtClean="0"/>
              <a:t> v2 client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Pros:</a:t>
            </a:r>
          </a:p>
          <a:p>
            <a:pPr marL="0" indent="0">
              <a:spcAft>
                <a:spcPts val="1200"/>
              </a:spcAft>
            </a:pPr>
            <a:r>
              <a:rPr lang="en-US" sz="1800" dirty="0" smtClean="0"/>
              <a:t> Can leverage on parallel consumption feature.</a:t>
            </a:r>
          </a:p>
          <a:p>
            <a:pPr marL="0" indent="0">
              <a:spcAft>
                <a:spcPts val="1200"/>
              </a:spcAft>
            </a:pPr>
            <a:r>
              <a:rPr lang="en-US" sz="1800" dirty="0" smtClean="0"/>
              <a:t> Schema Evolution . No need to change V1 DTO</a:t>
            </a:r>
          </a:p>
          <a:p>
            <a:pPr marL="0" indent="0">
              <a:spcAft>
                <a:spcPts val="1200"/>
              </a:spcAft>
            </a:pPr>
            <a:r>
              <a:rPr lang="en-US" sz="1800" dirty="0" smtClean="0"/>
              <a:t> No additional overhead of  conversion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Cons:</a:t>
            </a:r>
          </a:p>
          <a:p>
            <a:pPr marL="0" indent="0">
              <a:spcAft>
                <a:spcPts val="600"/>
              </a:spcAft>
            </a:pPr>
            <a:r>
              <a:rPr lang="en-US" sz="1800" dirty="0" smtClean="0"/>
              <a:t> Requires restructuring of event processing logic</a:t>
            </a:r>
          </a:p>
          <a:p>
            <a:pPr marL="400050">
              <a:buNone/>
            </a:pPr>
            <a:r>
              <a:rPr lang="en-US" dirty="0" smtClean="0"/>
              <a:t>Wiki: </a:t>
            </a:r>
            <a:r>
              <a:rPr lang="en-US" sz="1800" dirty="0" smtClean="0">
                <a:hlinkClick r:id="rId3"/>
              </a:rPr>
              <a:t>https://iwww.corp.linkedin.com/wiki/cf/display/ENGS/Chapter+IV+-+Creating+a+Simple+Databus+2.0+Client</a:t>
            </a:r>
            <a:endParaRPr lang="en-US" sz="1800" dirty="0" smtClean="0"/>
          </a:p>
          <a:p>
            <a:pPr marL="857250" lvl="1" indent="-342900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3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 – Monitoring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5045" y="1144142"/>
            <a:ext cx="8366538" cy="492977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dirty="0" smtClean="0"/>
              <a:t>Databus </a:t>
            </a:r>
            <a:r>
              <a:rPr lang="en-US" dirty="0"/>
              <a:t>Client Library is integrated with </a:t>
            </a:r>
            <a:r>
              <a:rPr lang="en-US" dirty="0" err="1"/>
              <a:t>Autometrics</a:t>
            </a:r>
            <a:endParaRPr lang="en-US" dirty="0"/>
          </a:p>
          <a:p>
            <a:endParaRPr lang="en-US" sz="2909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565" y="2721756"/>
            <a:ext cx="8304695" cy="1806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&lt;bean id="databus2ClientSensorFactory" class="</a:t>
            </a:r>
            <a:r>
              <a:rPr lang="en-US" sz="1200" dirty="0" err="1" smtClean="0">
                <a:solidFill>
                  <a:schemeClr val="tx1"/>
                </a:solidFill>
              </a:rPr>
              <a:t>com.linkedin.databus.client.DatabusClientSensorFactory</a:t>
            </a:r>
            <a:r>
              <a:rPr lang="en-US" sz="1200" dirty="0" smtClean="0">
                <a:solidFill>
                  <a:schemeClr val="tx1"/>
                </a:solidFill>
              </a:rPr>
              <a:t>" lazy-init="false"&gt;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200" dirty="0" err="1" smtClean="0">
                <a:solidFill>
                  <a:schemeClr val="tx1"/>
                </a:solidFill>
              </a:rPr>
              <a:t>arg</a:t>
            </a:r>
            <a:r>
              <a:rPr lang="en-US" sz="1200" dirty="0" smtClean="0">
                <a:solidFill>
                  <a:schemeClr val="tx1"/>
                </a:solidFill>
              </a:rPr>
              <a:t> index="0" ref="</a:t>
            </a:r>
            <a:r>
              <a:rPr lang="en-US" sz="1200" dirty="0" err="1" smtClean="0">
                <a:solidFill>
                  <a:schemeClr val="tx1"/>
                </a:solidFill>
              </a:rPr>
              <a:t>sensorRegistry</a:t>
            </a:r>
            <a:r>
              <a:rPr lang="en-US" sz="1200" dirty="0" smtClean="0">
                <a:solidFill>
                  <a:schemeClr val="tx1"/>
                </a:solidFill>
              </a:rPr>
              <a:t>" type="</a:t>
            </a:r>
            <a:r>
              <a:rPr lang="en-US" sz="1200" dirty="0" err="1" smtClean="0">
                <a:solidFill>
                  <a:schemeClr val="tx1"/>
                </a:solidFill>
              </a:rPr>
              <a:t>com.linkedin.healthcheck.pub.spring.SensorRegistry</a:t>
            </a:r>
            <a:r>
              <a:rPr lang="en-US" sz="12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&lt;constructor-</a:t>
            </a:r>
            <a:r>
              <a:rPr lang="en-US" sz="1200" dirty="0" err="1" smtClean="0">
                <a:solidFill>
                  <a:schemeClr val="tx1"/>
                </a:solidFill>
              </a:rPr>
              <a:t>arg</a:t>
            </a:r>
            <a:r>
              <a:rPr lang="en-US" sz="1200" dirty="0" smtClean="0">
                <a:solidFill>
                  <a:schemeClr val="tx1"/>
                </a:solidFill>
              </a:rPr>
              <a:t> index="1" ref="databus2Client" type="</a:t>
            </a:r>
            <a:r>
              <a:rPr lang="en-US" sz="1200" dirty="0" err="1" smtClean="0">
                <a:solidFill>
                  <a:schemeClr val="tx1"/>
                </a:solidFill>
              </a:rPr>
              <a:t>com.linkedin.databus.client.DatabusClientRunnable</a:t>
            </a:r>
            <a:r>
              <a:rPr lang="en-US" sz="12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&lt;/bean&gt;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1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92650"/>
            <a:ext cx="8229600" cy="1005840"/>
          </a:xfrm>
        </p:spPr>
        <p:txBody>
          <a:bodyPr/>
          <a:lstStyle/>
          <a:p>
            <a:r>
              <a:rPr lang="en-US" dirty="0" smtClean="0"/>
              <a:t>How To Migrate –  Client Library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2696" y="2032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565" y="1921565"/>
            <a:ext cx="1292087" cy="51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75477" y="1214783"/>
            <a:ext cx="8569739" cy="46934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Databus 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0347" y="3622261"/>
            <a:ext cx="4340087" cy="11264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80051" y="3740410"/>
            <a:ext cx="1866347" cy="88681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87755" y="3762343"/>
            <a:ext cx="1866347" cy="87592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Event Callback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3478" y="441739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5740" y="2595217"/>
            <a:ext cx="7849704" cy="28801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		Databus Client Library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913" y="173382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3305" y="3699566"/>
            <a:ext cx="1855305" cy="9386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API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80"/>
            <a:ext cx="8229600" cy="1005840"/>
          </a:xfrm>
        </p:spPr>
        <p:txBody>
          <a:bodyPr/>
          <a:lstStyle/>
          <a:p>
            <a:r>
              <a:rPr lang="en-US" dirty="0" smtClean="0"/>
              <a:t>Databus Client Library: Event Callback API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8229600" cy="4754563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 smtClean="0"/>
              <a:t> </a:t>
            </a:r>
            <a:r>
              <a:rPr lang="en-US" sz="1200" b="1" dirty="0" err="1" smtClean="0"/>
              <a:t>onStartConsumption</a:t>
            </a:r>
            <a:r>
              <a:rPr lang="en-US" sz="1200" dirty="0" smtClean="0"/>
              <a:t>() </a:t>
            </a:r>
          </a:p>
          <a:p>
            <a:pPr marL="400050" lvl="1" indent="0"/>
            <a:r>
              <a:rPr lang="en-US" sz="1200" dirty="0" smtClean="0"/>
              <a:t>-consumer is started (called once)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Start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onStartSource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start of a new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onDataEvent</a:t>
            </a:r>
            <a:r>
              <a:rPr lang="en-US" sz="1200" dirty="0" err="1" smtClean="0"/>
              <a:t>(DbusEvent</a:t>
            </a:r>
            <a:r>
              <a:rPr lang="en-US" sz="1200" dirty="0" smtClean="0"/>
              <a:t>, Decoder)</a:t>
            </a:r>
          </a:p>
          <a:p>
            <a:pPr marL="400050" lvl="1" indent="0"/>
            <a:r>
              <a:rPr lang="en-US" sz="1200" dirty="0" smtClean="0"/>
              <a:t>- A new data event</a:t>
            </a:r>
          </a:p>
          <a:p>
            <a:pPr marL="0" indent="0"/>
            <a:r>
              <a:rPr lang="en-US" sz="1200" b="1" dirty="0" smtClean="0"/>
              <a:t> </a:t>
            </a:r>
            <a:r>
              <a:rPr lang="en-US" sz="1200" b="1" dirty="0" err="1" smtClean="0"/>
              <a:t>onEndSource</a:t>
            </a:r>
            <a:r>
              <a:rPr lang="en-US" sz="1200" dirty="0" err="1" smtClean="0"/>
              <a:t>(Source</a:t>
            </a:r>
            <a:r>
              <a:rPr lang="en-US" sz="1200" dirty="0" smtClean="0"/>
              <a:t>, Schema)</a:t>
            </a:r>
          </a:p>
          <a:p>
            <a:pPr marL="400050" lvl="1" indent="0"/>
            <a:r>
              <a:rPr lang="en-US" sz="1200" dirty="0" smtClean="0"/>
              <a:t>end of a Databus source in a window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onEndDataEventSequence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end of an event window.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/>
              <a:t>onEndConsumption</a:t>
            </a:r>
            <a:r>
              <a:rPr lang="en-US" sz="1200" dirty="0" smtClean="0"/>
              <a:t>()</a:t>
            </a:r>
          </a:p>
          <a:p>
            <a:pPr marL="400050" lvl="1" indent="0"/>
            <a:r>
              <a:rPr lang="en-US" sz="1200" dirty="0" smtClean="0"/>
              <a:t>Consumer is stopped (called once)</a:t>
            </a:r>
          </a:p>
          <a:p>
            <a:pPr marL="0" indent="0"/>
            <a:r>
              <a:rPr lang="en-US" sz="1200" b="1" dirty="0" err="1" smtClean="0">
                <a:solidFill>
                  <a:schemeClr val="accent3"/>
                </a:solidFill>
              </a:rPr>
              <a:t>onCheckPoint</a:t>
            </a:r>
            <a:r>
              <a:rPr lang="en-US" sz="1200" dirty="0" err="1" smtClean="0"/>
              <a:t>(SCN</a:t>
            </a:r>
            <a:r>
              <a:rPr lang="en-US" sz="1200" dirty="0" smtClean="0"/>
              <a:t>)	</a:t>
            </a:r>
          </a:p>
          <a:p>
            <a:pPr marL="400050" lvl="1" indent="0"/>
            <a:r>
              <a:rPr lang="en-US" sz="1200" dirty="0" err="1" smtClean="0"/>
              <a:t>Databus</a:t>
            </a:r>
            <a:r>
              <a:rPr lang="en-US" sz="1200" dirty="0" smtClean="0"/>
              <a:t> wants to persist a checkpoint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onError</a:t>
            </a:r>
            <a:r>
              <a:rPr lang="en-US" sz="1200" dirty="0" err="1" smtClean="0"/>
              <a:t>(Throwable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- on Error encountered by </a:t>
            </a:r>
            <a:r>
              <a:rPr lang="en-US" sz="1200" dirty="0" err="1" smtClean="0"/>
              <a:t>databus</a:t>
            </a:r>
            <a:r>
              <a:rPr lang="en-US" sz="1200" dirty="0" smtClean="0"/>
              <a:t> client</a:t>
            </a:r>
          </a:p>
          <a:p>
            <a:pPr marL="0" indent="0"/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chemeClr val="accent3"/>
                </a:solidFill>
              </a:rPr>
              <a:t>onRollback</a:t>
            </a:r>
            <a:r>
              <a:rPr lang="en-US" sz="1200" dirty="0" err="1" smtClean="0"/>
              <a:t>(SCN</a:t>
            </a:r>
            <a:r>
              <a:rPr lang="en-US" sz="1200" dirty="0" smtClean="0"/>
              <a:t>)</a:t>
            </a:r>
          </a:p>
          <a:p>
            <a:pPr marL="400050" lvl="1" indent="0"/>
            <a:r>
              <a:rPr lang="en-US" sz="1200" dirty="0" smtClean="0"/>
              <a:t>rollback to the specified SCN</a:t>
            </a:r>
          </a:p>
          <a:p>
            <a:pPr marL="0" indent="0"/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8" name="Picture 7" descr="DatabusV2Ev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56" y="1298069"/>
            <a:ext cx="4974167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Decoder 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83" y="1402522"/>
            <a:ext cx="8229600" cy="47168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1. /*</a:t>
            </a:r>
          </a:p>
          <a:p>
            <a:pPr marL="0" indent="0">
              <a:buNone/>
            </a:pPr>
            <a:r>
              <a:rPr lang="en-US" sz="1600" dirty="0" smtClean="0"/>
              <a:t> 2. * Process </a:t>
            </a:r>
            <a:r>
              <a:rPr lang="en-US" sz="1600" dirty="0" err="1" smtClean="0"/>
              <a:t>Dbus</a:t>
            </a:r>
            <a:r>
              <a:rPr lang="en-US" sz="1600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/>
              <a:t> 3. */</a:t>
            </a:r>
          </a:p>
          <a:p>
            <a:pPr marL="0" indent="0">
              <a:buNone/>
            </a:pPr>
            <a:r>
              <a:rPr lang="en-US" sz="1600" dirty="0" smtClean="0"/>
              <a:t> 4. public ConsumerCallbackResult  </a:t>
            </a:r>
            <a:r>
              <a:rPr lang="en-US" sz="1600" dirty="0" err="1" smtClean="0"/>
              <a:t>onDataEvent</a:t>
            </a:r>
            <a:r>
              <a:rPr lang="en-US" sz="1600" dirty="0" smtClean="0"/>
              <a:t>( </a:t>
            </a:r>
            <a:r>
              <a:rPr lang="en-US" sz="1600" dirty="0" err="1" smtClean="0"/>
              <a:t>DbusEvent</a:t>
            </a:r>
            <a:r>
              <a:rPr lang="en-US" sz="1600" dirty="0" smtClean="0"/>
              <a:t> </a:t>
            </a:r>
            <a:r>
              <a:rPr lang="en-US" sz="1600" dirty="0"/>
              <a:t>e,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5.                                                                            </a:t>
            </a:r>
            <a:r>
              <a:rPr lang="en-US" sz="1600" dirty="0" err="1" smtClean="0"/>
              <a:t>DbusEventDecoder</a:t>
            </a:r>
            <a:r>
              <a:rPr lang="en-US" sz="1600" dirty="0" smtClean="0"/>
              <a:t> </a:t>
            </a:r>
            <a:r>
              <a:rPr lang="en-US" sz="1600" dirty="0" err="1"/>
              <a:t>eventDecoder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6. {</a:t>
            </a:r>
          </a:p>
          <a:p>
            <a:pPr marL="0" indent="0">
              <a:buNone/>
            </a:pPr>
            <a:r>
              <a:rPr lang="en-US" sz="1600" dirty="0" smtClean="0"/>
              <a:t> 7.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dirty="0" smtClean="0"/>
              <a:t>//get </a:t>
            </a:r>
            <a:r>
              <a:rPr lang="en-US" sz="1600" dirty="0" err="1" smtClean="0"/>
              <a:t>avro</a:t>
            </a:r>
            <a:r>
              <a:rPr lang="en-US" sz="1600" dirty="0" smtClean="0"/>
              <a:t> </a:t>
            </a:r>
            <a:r>
              <a:rPr lang="en-US" sz="1600" dirty="0" err="1" smtClean="0"/>
              <a:t>deserialized</a:t>
            </a:r>
            <a:r>
              <a:rPr lang="en-US" sz="1600" dirty="0" smtClean="0"/>
              <a:t> object representation of changed-row</a:t>
            </a:r>
          </a:p>
          <a:p>
            <a:pPr marL="0" indent="0">
              <a:buNone/>
            </a:pPr>
            <a:r>
              <a:rPr lang="en-US" sz="1600" dirty="0" smtClean="0"/>
              <a:t> 8.      // BizFollow is </a:t>
            </a:r>
            <a:r>
              <a:rPr lang="en-US" sz="1600" b="1" dirty="0" smtClean="0"/>
              <a:t>the type represented by Avro schema [available in a package]</a:t>
            </a:r>
          </a:p>
          <a:p>
            <a:pPr marL="0" indent="0">
              <a:buNone/>
            </a:pPr>
            <a:r>
              <a:rPr lang="en-US" sz="1600" dirty="0" smtClean="0"/>
              <a:t> 9.      </a:t>
            </a:r>
            <a:r>
              <a:rPr lang="en-US" sz="1600" b="1" dirty="0" err="1" smtClean="0"/>
              <a:t>BizFollow</a:t>
            </a:r>
            <a:r>
              <a:rPr lang="en-US" sz="1600" b="1" dirty="0" smtClean="0"/>
              <a:t> </a:t>
            </a:r>
            <a:r>
              <a:rPr lang="en-US" sz="1600" b="1" dirty="0"/>
              <a:t>event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b="1" i="1" dirty="0" err="1" smtClean="0"/>
              <a:t>eventDecoder.getTypedValue</a:t>
            </a:r>
            <a:r>
              <a:rPr lang="en-US" sz="1600" dirty="0" err="1"/>
              <a:t>(</a:t>
            </a:r>
            <a:r>
              <a:rPr lang="en-US" sz="1600" i="1" dirty="0" err="1"/>
              <a:t>e</a:t>
            </a:r>
            <a:r>
              <a:rPr lang="en-US" sz="1600" i="1" dirty="0"/>
              <a:t>,</a:t>
            </a:r>
            <a:r>
              <a:rPr lang="en-US" sz="1600" i="1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10.                                                                                   </a:t>
            </a:r>
            <a:r>
              <a:rPr lang="en-US" sz="1600" i="1" dirty="0" smtClean="0"/>
              <a:t>(</a:t>
            </a:r>
            <a:r>
              <a:rPr lang="en-US" sz="1600" i="1" dirty="0"/>
              <a:t>BizFollow)null,</a:t>
            </a:r>
            <a:r>
              <a:rPr lang="en-US" sz="1600" i="1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11</a:t>
            </a:r>
            <a:r>
              <a:rPr lang="en-US" sz="1600" i="1" dirty="0" smtClean="0"/>
              <a:t>.                                                                                    </a:t>
            </a:r>
            <a:r>
              <a:rPr lang="en-US" sz="1600" i="1" dirty="0" err="1" smtClean="0"/>
              <a:t>BizFollow.class</a:t>
            </a:r>
            <a:r>
              <a:rPr lang="en-US" sz="1600" dirty="0"/>
              <a:t>)</a:t>
            </a:r>
            <a:r>
              <a:rPr lang="en-US" sz="1600" dirty="0" smtClean="0"/>
              <a:t>;  </a:t>
            </a:r>
          </a:p>
          <a:p>
            <a:pPr marL="0" indent="0">
              <a:buNone/>
            </a:pPr>
            <a:r>
              <a:rPr lang="en-US" sz="1600" dirty="0" smtClean="0"/>
              <a:t>            …….</a:t>
            </a:r>
          </a:p>
          <a:p>
            <a:pPr marL="0" indent="0">
              <a:buNone/>
            </a:pPr>
            <a:r>
              <a:rPr lang="en-US" sz="1600" dirty="0" smtClean="0"/>
              <a:t>            …….</a:t>
            </a:r>
          </a:p>
          <a:p>
            <a:pPr marL="0" indent="0">
              <a:buNone/>
            </a:pPr>
            <a:r>
              <a:rPr lang="en-US" sz="1600" dirty="0" smtClean="0"/>
              <a:t> 15.      return </a:t>
            </a:r>
            <a:r>
              <a:rPr lang="en-US" sz="1600" dirty="0" err="1" smtClean="0"/>
              <a:t>ConsumerCallbackResult.SUCCESS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16.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940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Decoder 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83" y="1402522"/>
            <a:ext cx="8229600" cy="4716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1. /*</a:t>
            </a:r>
          </a:p>
          <a:p>
            <a:pPr marL="0" indent="0">
              <a:buNone/>
            </a:pPr>
            <a:r>
              <a:rPr lang="en-US" sz="1600" dirty="0" smtClean="0"/>
              <a:t>  2. * Process </a:t>
            </a:r>
            <a:r>
              <a:rPr lang="en-US" sz="1600" dirty="0" err="1" smtClean="0"/>
              <a:t>Dbus</a:t>
            </a:r>
            <a:r>
              <a:rPr lang="en-US" sz="1600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/>
              <a:t>  3. */</a:t>
            </a:r>
          </a:p>
          <a:p>
            <a:pPr marL="0" indent="0">
              <a:buNone/>
            </a:pPr>
            <a:r>
              <a:rPr lang="en-US" sz="1600" dirty="0" smtClean="0"/>
              <a:t>  4. public ConsumerCallbackResult  </a:t>
            </a:r>
            <a:r>
              <a:rPr lang="en-US" sz="1600" dirty="0" err="1" smtClean="0"/>
              <a:t>onDataEvent</a:t>
            </a:r>
            <a:r>
              <a:rPr lang="en-US" sz="1600" dirty="0" smtClean="0"/>
              <a:t>( </a:t>
            </a:r>
            <a:r>
              <a:rPr lang="en-US" sz="1600" dirty="0" err="1" smtClean="0"/>
              <a:t>DbusEvent</a:t>
            </a:r>
            <a:r>
              <a:rPr lang="en-US" sz="1600" dirty="0" smtClean="0"/>
              <a:t> </a:t>
            </a:r>
            <a:r>
              <a:rPr lang="en-US" sz="1600" dirty="0"/>
              <a:t>e,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 5.                                                                            </a:t>
            </a:r>
            <a:r>
              <a:rPr lang="en-US" sz="1600" dirty="0" err="1" smtClean="0"/>
              <a:t>DbusEventDecoder</a:t>
            </a:r>
            <a:r>
              <a:rPr lang="en-US" sz="1600" dirty="0" smtClean="0"/>
              <a:t> </a:t>
            </a:r>
            <a:r>
              <a:rPr lang="en-US" sz="1600" dirty="0" err="1"/>
              <a:t>eventDecoder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6. {</a:t>
            </a:r>
          </a:p>
          <a:p>
            <a:pPr marL="0" indent="0">
              <a:buNone/>
            </a:pPr>
            <a:r>
              <a:rPr lang="en-US" sz="1600" dirty="0" smtClean="0"/>
              <a:t>  7.      //decode the Databus Event  to get Avro Record</a:t>
            </a:r>
          </a:p>
          <a:p>
            <a:pPr marL="0" indent="0">
              <a:buNone/>
            </a:pPr>
            <a:r>
              <a:rPr lang="en-US" sz="1600" dirty="0" smtClean="0"/>
              <a:t>  8.     </a:t>
            </a:r>
            <a:r>
              <a:rPr lang="en-US" sz="1600" b="1" dirty="0" err="1" smtClean="0"/>
              <a:t>GenericRecord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decodedEvent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eventDecoder.getGenericRecord(e</a:t>
            </a:r>
            <a:r>
              <a:rPr lang="en-US" sz="1600" b="1" dirty="0" smtClean="0"/>
              <a:t>,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/>
              <a:t> 9.     </a:t>
            </a:r>
          </a:p>
          <a:p>
            <a:pPr marL="0" indent="0">
              <a:buNone/>
            </a:pPr>
            <a:r>
              <a:rPr lang="en-US" sz="1600" dirty="0" smtClean="0"/>
              <a:t> 10.    </a:t>
            </a:r>
            <a:r>
              <a:rPr lang="en-US" sz="1600" b="1" dirty="0" smtClean="0"/>
              <a:t>Integer </a:t>
            </a:r>
            <a:r>
              <a:rPr lang="en-US" sz="1600" b="1" dirty="0" err="1" smtClean="0"/>
              <a:t>memberId</a:t>
            </a:r>
            <a:r>
              <a:rPr lang="en-US" sz="1600" b="1" dirty="0" smtClean="0"/>
              <a:t> = (</a:t>
            </a:r>
            <a:r>
              <a:rPr lang="en-US" sz="1600" b="1" dirty="0" err="1" smtClean="0"/>
              <a:t>Integer)decodedEvent.get("memberId</a:t>
            </a:r>
            <a:r>
              <a:rPr lang="en-US" sz="1600" b="1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11.    List&lt;</a:t>
            </a:r>
            <a:r>
              <a:rPr lang="en-US" sz="1600" dirty="0" err="1" smtClean="0"/>
              <a:t>GenericRecord</a:t>
            </a:r>
            <a:r>
              <a:rPr lang="en-US" sz="1600" dirty="0" smtClean="0"/>
              <a:t>&gt; positions = (List&lt;</a:t>
            </a:r>
            <a:r>
              <a:rPr lang="en-US" sz="1600" dirty="0" err="1" smtClean="0"/>
              <a:t>GenericRecord</a:t>
            </a:r>
            <a:r>
              <a:rPr lang="en-US" sz="1600" dirty="0" smtClean="0"/>
              <a:t>&gt;)</a:t>
            </a:r>
          </a:p>
          <a:p>
            <a:pPr marL="0" indent="0">
              <a:buNone/>
            </a:pPr>
            <a:r>
              <a:rPr lang="en-US" sz="1600" dirty="0" smtClean="0"/>
              <a:t>  12.                                                              </a:t>
            </a:r>
            <a:r>
              <a:rPr lang="en-US" sz="1600" dirty="0" err="1" smtClean="0"/>
              <a:t>decodedEvent.get("profPositions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13.    …….</a:t>
            </a:r>
          </a:p>
          <a:p>
            <a:pPr marL="0" indent="0">
              <a:buNone/>
            </a:pPr>
            <a:r>
              <a:rPr lang="en-US" sz="1600" dirty="0" smtClean="0"/>
              <a:t>  14.    …….</a:t>
            </a:r>
          </a:p>
          <a:p>
            <a:pPr marL="0" indent="0">
              <a:buNone/>
            </a:pPr>
            <a:r>
              <a:rPr lang="en-US" sz="1600" dirty="0" smtClean="0"/>
              <a:t>  15.    return </a:t>
            </a:r>
            <a:r>
              <a:rPr lang="en-US" sz="1600" dirty="0" err="1" smtClean="0"/>
              <a:t>ConsumerCallbackResult.SUCCESS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16. }</a:t>
            </a:r>
          </a:p>
        </p:txBody>
      </p:sp>
    </p:spTree>
    <p:extLst>
      <p:ext uri="{BB962C8B-B14F-4D97-AF65-F5344CB8AC3E}">
        <p14:creationId xmlns:p14="http://schemas.microsoft.com/office/powerpoint/2010/main" val="380940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Databus V2 System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Why Migrate</a:t>
            </a:r>
            <a:endParaRPr lang="en-US" sz="2000" dirty="0" smtClean="0"/>
          </a:p>
          <a:p>
            <a:endParaRPr lang="en-US" sz="2000" b="1" i="1" dirty="0" smtClean="0"/>
          </a:p>
          <a:p>
            <a:r>
              <a:rPr lang="en-US" sz="2000" b="1" i="1" dirty="0" smtClean="0"/>
              <a:t>How to </a:t>
            </a:r>
            <a:r>
              <a:rPr lang="en-US" sz="2000" b="1" i="1" dirty="0" smtClean="0"/>
              <a:t>Migrate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i="1" dirty="0" smtClean="0"/>
              <a:t>Client </a:t>
            </a:r>
            <a:r>
              <a:rPr lang="en-US" sz="2000" b="1" i="1" dirty="0" smtClean="0"/>
              <a:t>Development</a:t>
            </a:r>
          </a:p>
          <a:p>
            <a:pPr marL="0" indent="0">
              <a:buNone/>
            </a:pPr>
            <a:endParaRPr lang="en-US" sz="2000" b="1" i="1" dirty="0" smtClean="0"/>
          </a:p>
          <a:p>
            <a:r>
              <a:rPr lang="en-US" sz="2000" b="1" i="1" dirty="0" smtClean="0"/>
              <a:t>Migration Patterns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Pilots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65" y="92650"/>
            <a:ext cx="8229600" cy="1005840"/>
          </a:xfrm>
        </p:spPr>
        <p:txBody>
          <a:bodyPr/>
          <a:lstStyle/>
          <a:p>
            <a:r>
              <a:rPr lang="en-US" dirty="0" smtClean="0"/>
              <a:t>How To Migrate –  Client Library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2696" y="2032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565" y="1921565"/>
            <a:ext cx="1292087" cy="51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75477" y="1214783"/>
            <a:ext cx="8569739" cy="46934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Databus 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0347" y="3622261"/>
            <a:ext cx="4340087" cy="112643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80051" y="3740410"/>
            <a:ext cx="1866347" cy="8868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Stream Event Callback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7755" y="3762343"/>
            <a:ext cx="1866347" cy="8759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 Event Callback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478" y="441739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5740" y="2595217"/>
            <a:ext cx="7849704" cy="28801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		Databus Client Library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913" y="173382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3305" y="3699566"/>
            <a:ext cx="1855305" cy="9386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 API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Client Library : 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8229600" cy="48855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Consumer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i="1" dirty="0" smtClean="0"/>
              <a:t>Sources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Subscribe to source and provide pointer to processing logic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Consumer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i="1" dirty="0" smtClean="0"/>
              <a:t>Filters, 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Subscribe , but defines filters on partitioning key at source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start</a:t>
            </a:r>
            <a:r>
              <a:rPr lang="en-US" dirty="0" smtClean="0"/>
              <a:t>() 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startAsynchronously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Starts the http client , connects to relevant databus2 event stream</a:t>
            </a:r>
          </a:p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hutdown</a:t>
            </a:r>
            <a:r>
              <a:rPr lang="en-US" dirty="0" smtClean="0"/>
              <a:t>()  , </a:t>
            </a:r>
            <a:r>
              <a:rPr lang="en-US" dirty="0" err="1" smtClean="0"/>
              <a:t>awaitShutdown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Stops the consumer and client, wait until all processing stops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Configuration </a:t>
            </a:r>
            <a:r>
              <a:rPr lang="en-US" dirty="0" err="1" smtClean="0">
                <a:solidFill>
                  <a:schemeClr val="accent1"/>
                </a:solidFill>
              </a:rPr>
              <a:t>Params</a:t>
            </a:r>
            <a:endParaRPr lang="en-US" dirty="0" smtClean="0"/>
          </a:p>
          <a:p>
            <a:pPr lvl="1"/>
            <a:r>
              <a:rPr lang="en-US" i="1" dirty="0" smtClean="0"/>
              <a:t>checkpoint type </a:t>
            </a:r>
            <a:r>
              <a:rPr lang="en-US" dirty="0" smtClean="0"/>
              <a:t>: Progress saved on file or centrally in zookeeper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heckpoint </a:t>
            </a:r>
            <a:r>
              <a:rPr lang="en-US" i="1" dirty="0" err="1" smtClean="0"/>
              <a:t>freq</a:t>
            </a:r>
            <a:r>
              <a:rPr lang="en-US" i="1" dirty="0" smtClean="0"/>
              <a:t> </a:t>
            </a:r>
            <a:r>
              <a:rPr lang="en-US" dirty="0" smtClean="0"/>
              <a:t>: For large windows, save progress periodically</a:t>
            </a:r>
          </a:p>
          <a:p>
            <a:pPr lvl="1"/>
            <a:r>
              <a:rPr lang="en-US" i="1" dirty="0" smtClean="0"/>
              <a:t> optional bootstrap </a:t>
            </a:r>
            <a:r>
              <a:rPr lang="en-US" dirty="0" smtClean="0"/>
              <a:t>: Don’t rely on bootstrap at all !</a:t>
            </a:r>
          </a:p>
          <a:p>
            <a:pPr lvl="1"/>
            <a:r>
              <a:rPr lang="en-US" i="1" dirty="0"/>
              <a:t>h</a:t>
            </a:r>
            <a:r>
              <a:rPr lang="en-US" i="1" dirty="0" smtClean="0"/>
              <a:t>ot standby cluster  </a:t>
            </a:r>
            <a:r>
              <a:rPr lang="en-US" dirty="0" smtClean="0"/>
              <a:t>: Part of a “one-active , n-standby” group 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onsumer parallelism </a:t>
            </a:r>
            <a:r>
              <a:rPr lang="en-US" dirty="0" smtClean="0"/>
              <a:t>: number of concurrent executions of data event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: Parallelism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37652" y="452782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522" y="1623391"/>
            <a:ext cx="3257826" cy="81721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695" y="1159566"/>
            <a:ext cx="3390348" cy="139147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dirty="0" smtClean="0">
                <a:solidFill>
                  <a:srgbClr val="0073B2"/>
                </a:solidFill>
                <a:latin typeface="Arial" pitchFamily="34" charset="0"/>
                <a:cs typeface="Arial" pitchFamily="34" charset="0"/>
              </a:rPr>
              <a:t>Consumer Multi-threading</a:t>
            </a:r>
            <a:endParaRPr lang="en-US" sz="1600" b="1" noProof="0" dirty="0" smtClean="0">
              <a:solidFill>
                <a:srgbClr val="0073B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b="1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Consumers have to be </a:t>
            </a:r>
            <a:r>
              <a:rPr lang="en-US" sz="1400" b="1" noProof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threadsafe</a:t>
            </a:r>
            <a:endParaRPr lang="en-US" sz="1400" b="1" noProof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Same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instance of consumer called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parallel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Ex: Degree of parallelism : 3</a:t>
            </a:r>
          </a:p>
        </p:txBody>
      </p:sp>
      <p:grpSp>
        <p:nvGrpSpPr>
          <p:cNvPr id="3" name="Group 24"/>
          <p:cNvGrpSpPr/>
          <p:nvPr/>
        </p:nvGrpSpPr>
        <p:grpSpPr>
          <a:xfrm>
            <a:off x="198782" y="2672521"/>
            <a:ext cx="3754783" cy="3401391"/>
            <a:chOff x="198782" y="2672521"/>
            <a:chExt cx="3754783" cy="3401391"/>
          </a:xfrm>
        </p:grpSpPr>
        <p:sp>
          <p:nvSpPr>
            <p:cNvPr id="9" name="Rounded Rectangle 8"/>
            <p:cNvSpPr/>
            <p:nvPr/>
          </p:nvSpPr>
          <p:spPr>
            <a:xfrm>
              <a:off x="1170607" y="5267739"/>
              <a:ext cx="1844263" cy="68248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Consumer1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2280" y="2818758"/>
              <a:ext cx="3365633" cy="6599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Databus Client Lib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2521" y="3810000"/>
              <a:ext cx="215877" cy="1307762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86226" y="3754784"/>
              <a:ext cx="215877" cy="1424609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422940" y="3750364"/>
              <a:ext cx="215877" cy="1424609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98782" y="2672521"/>
              <a:ext cx="3754783" cy="34013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066748" y="1091094"/>
            <a:ext cx="3390348" cy="1424609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600" b="1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Consumer Groups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b="1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Consumers have to be </a:t>
            </a:r>
            <a:r>
              <a:rPr lang="en-US" sz="1400" b="1" noProof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threadsafe</a:t>
            </a:r>
            <a:endParaRPr lang="en-US" sz="1400" b="1" noProof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events 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distributed amongst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roup members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Decreases contention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Degree of parallelism : 3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4801704" y="2681356"/>
            <a:ext cx="3754783" cy="3401391"/>
            <a:chOff x="4801704" y="2681356"/>
            <a:chExt cx="3754783" cy="3401391"/>
          </a:xfrm>
        </p:grpSpPr>
        <p:sp>
          <p:nvSpPr>
            <p:cNvPr id="36" name="Rounded Rectangle 35"/>
            <p:cNvSpPr/>
            <p:nvPr/>
          </p:nvSpPr>
          <p:spPr>
            <a:xfrm>
              <a:off x="5563704" y="4636050"/>
              <a:ext cx="2177774" cy="66040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Consumer1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03115" y="2838636"/>
              <a:ext cx="3365633" cy="6599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Databus Client Lib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96834" y="5232400"/>
              <a:ext cx="2166731" cy="68248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Consumer1’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145131" y="3569253"/>
              <a:ext cx="209825" cy="1024836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01704" y="2681356"/>
              <a:ext cx="3754783" cy="34013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6193183" y="3567044"/>
              <a:ext cx="209825" cy="1024836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6687932" y="3564835"/>
              <a:ext cx="192156" cy="1024836"/>
            </a:xfrm>
            <a:custGeom>
              <a:avLst/>
              <a:gdLst>
                <a:gd name="connsiteX0" fmla="*/ 121479 w 276087"/>
                <a:gd name="connsiteY0" fmla="*/ 0 h 1307762"/>
                <a:gd name="connsiteX1" fmla="*/ 66261 w 276087"/>
                <a:gd name="connsiteY1" fmla="*/ 33130 h 1307762"/>
                <a:gd name="connsiteX2" fmla="*/ 0 w 276087"/>
                <a:gd name="connsiteY2" fmla="*/ 99391 h 1307762"/>
                <a:gd name="connsiteX3" fmla="*/ 11044 w 276087"/>
                <a:gd name="connsiteY3" fmla="*/ 154609 h 1307762"/>
                <a:gd name="connsiteX4" fmla="*/ 88348 w 276087"/>
                <a:gd name="connsiteY4" fmla="*/ 165652 h 1307762"/>
                <a:gd name="connsiteX5" fmla="*/ 143566 w 276087"/>
                <a:gd name="connsiteY5" fmla="*/ 187739 h 1307762"/>
                <a:gd name="connsiteX6" fmla="*/ 165652 w 276087"/>
                <a:gd name="connsiteY6" fmla="*/ 220869 h 1307762"/>
                <a:gd name="connsiteX7" fmla="*/ 132522 w 276087"/>
                <a:gd name="connsiteY7" fmla="*/ 331304 h 1307762"/>
                <a:gd name="connsiteX8" fmla="*/ 99392 w 276087"/>
                <a:gd name="connsiteY8" fmla="*/ 364435 h 1307762"/>
                <a:gd name="connsiteX9" fmla="*/ 44174 w 276087"/>
                <a:gd name="connsiteY9" fmla="*/ 463826 h 1307762"/>
                <a:gd name="connsiteX10" fmla="*/ 88348 w 276087"/>
                <a:gd name="connsiteY10" fmla="*/ 496956 h 1307762"/>
                <a:gd name="connsiteX11" fmla="*/ 198783 w 276087"/>
                <a:gd name="connsiteY11" fmla="*/ 519043 h 1307762"/>
                <a:gd name="connsiteX12" fmla="*/ 242957 w 276087"/>
                <a:gd name="connsiteY12" fmla="*/ 541130 h 1307762"/>
                <a:gd name="connsiteX13" fmla="*/ 132522 w 276087"/>
                <a:gd name="connsiteY13" fmla="*/ 684696 h 1307762"/>
                <a:gd name="connsiteX14" fmla="*/ 99392 w 276087"/>
                <a:gd name="connsiteY14" fmla="*/ 728869 h 1307762"/>
                <a:gd name="connsiteX15" fmla="*/ 88348 w 276087"/>
                <a:gd name="connsiteY15" fmla="*/ 773043 h 1307762"/>
                <a:gd name="connsiteX16" fmla="*/ 77305 w 276087"/>
                <a:gd name="connsiteY16" fmla="*/ 806174 h 1307762"/>
                <a:gd name="connsiteX17" fmla="*/ 88348 w 276087"/>
                <a:gd name="connsiteY17" fmla="*/ 861391 h 1307762"/>
                <a:gd name="connsiteX18" fmla="*/ 176696 w 276087"/>
                <a:gd name="connsiteY18" fmla="*/ 883478 h 1307762"/>
                <a:gd name="connsiteX19" fmla="*/ 254000 w 276087"/>
                <a:gd name="connsiteY19" fmla="*/ 905565 h 1307762"/>
                <a:gd name="connsiteX20" fmla="*/ 276087 w 276087"/>
                <a:gd name="connsiteY20" fmla="*/ 938696 h 1307762"/>
                <a:gd name="connsiteX21" fmla="*/ 220870 w 276087"/>
                <a:gd name="connsiteY21" fmla="*/ 993913 h 1307762"/>
                <a:gd name="connsiteX22" fmla="*/ 165652 w 276087"/>
                <a:gd name="connsiteY22" fmla="*/ 1060174 h 1307762"/>
                <a:gd name="connsiteX23" fmla="*/ 154609 w 276087"/>
                <a:gd name="connsiteY23" fmla="*/ 1093304 h 1307762"/>
                <a:gd name="connsiteX24" fmla="*/ 143566 w 276087"/>
                <a:gd name="connsiteY24" fmla="*/ 1303130 h 1307762"/>
                <a:gd name="connsiteX25" fmla="*/ 121479 w 276087"/>
                <a:gd name="connsiteY25" fmla="*/ 1236869 h 1307762"/>
                <a:gd name="connsiteX26" fmla="*/ 110435 w 276087"/>
                <a:gd name="connsiteY26" fmla="*/ 1203739 h 1307762"/>
                <a:gd name="connsiteX27" fmla="*/ 143566 w 276087"/>
                <a:gd name="connsiteY27" fmla="*/ 1225826 h 1307762"/>
                <a:gd name="connsiteX28" fmla="*/ 165652 w 276087"/>
                <a:gd name="connsiteY28" fmla="*/ 1258956 h 1307762"/>
                <a:gd name="connsiteX29" fmla="*/ 187739 w 276087"/>
                <a:gd name="connsiteY29" fmla="*/ 1225826 h 1307762"/>
                <a:gd name="connsiteX30" fmla="*/ 198783 w 276087"/>
                <a:gd name="connsiteY30" fmla="*/ 1192696 h 1307762"/>
                <a:gd name="connsiteX31" fmla="*/ 209826 w 276087"/>
                <a:gd name="connsiteY31" fmla="*/ 1170609 h 13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6087" h="1307762">
                  <a:moveTo>
                    <a:pt x="121479" y="0"/>
                  </a:moveTo>
                  <a:cubicBezTo>
                    <a:pt x="103073" y="11043"/>
                    <a:pt x="82874" y="19538"/>
                    <a:pt x="66261" y="33130"/>
                  </a:cubicBezTo>
                  <a:cubicBezTo>
                    <a:pt x="42086" y="52910"/>
                    <a:pt x="0" y="99391"/>
                    <a:pt x="0" y="99391"/>
                  </a:cubicBezTo>
                  <a:cubicBezTo>
                    <a:pt x="3681" y="117797"/>
                    <a:pt x="-3972" y="143347"/>
                    <a:pt x="11044" y="154609"/>
                  </a:cubicBezTo>
                  <a:cubicBezTo>
                    <a:pt x="31868" y="170227"/>
                    <a:pt x="63096" y="159339"/>
                    <a:pt x="88348" y="165652"/>
                  </a:cubicBezTo>
                  <a:cubicBezTo>
                    <a:pt x="107580" y="170460"/>
                    <a:pt x="125160" y="180377"/>
                    <a:pt x="143566" y="187739"/>
                  </a:cubicBezTo>
                  <a:cubicBezTo>
                    <a:pt x="150928" y="198782"/>
                    <a:pt x="164186" y="207678"/>
                    <a:pt x="165652" y="220869"/>
                  </a:cubicBezTo>
                  <a:cubicBezTo>
                    <a:pt x="169215" y="252935"/>
                    <a:pt x="151895" y="304182"/>
                    <a:pt x="132522" y="331304"/>
                  </a:cubicBezTo>
                  <a:cubicBezTo>
                    <a:pt x="123444" y="344013"/>
                    <a:pt x="108980" y="352107"/>
                    <a:pt x="99392" y="364435"/>
                  </a:cubicBezTo>
                  <a:cubicBezTo>
                    <a:pt x="55090" y="421395"/>
                    <a:pt x="60837" y="413839"/>
                    <a:pt x="44174" y="463826"/>
                  </a:cubicBezTo>
                  <a:cubicBezTo>
                    <a:pt x="58899" y="474869"/>
                    <a:pt x="71885" y="488725"/>
                    <a:pt x="88348" y="496956"/>
                  </a:cubicBezTo>
                  <a:cubicBezTo>
                    <a:pt x="104826" y="505195"/>
                    <a:pt x="190458" y="517656"/>
                    <a:pt x="198783" y="519043"/>
                  </a:cubicBezTo>
                  <a:cubicBezTo>
                    <a:pt x="213508" y="526405"/>
                    <a:pt x="239386" y="525059"/>
                    <a:pt x="242957" y="541130"/>
                  </a:cubicBezTo>
                  <a:cubicBezTo>
                    <a:pt x="262910" y="630917"/>
                    <a:pt x="170673" y="633828"/>
                    <a:pt x="132522" y="684696"/>
                  </a:cubicBezTo>
                  <a:lnTo>
                    <a:pt x="99392" y="728869"/>
                  </a:lnTo>
                  <a:cubicBezTo>
                    <a:pt x="95711" y="743594"/>
                    <a:pt x="92518" y="758449"/>
                    <a:pt x="88348" y="773043"/>
                  </a:cubicBezTo>
                  <a:cubicBezTo>
                    <a:pt x="85150" y="784236"/>
                    <a:pt x="77305" y="794533"/>
                    <a:pt x="77305" y="806174"/>
                  </a:cubicBezTo>
                  <a:cubicBezTo>
                    <a:pt x="77305" y="824944"/>
                    <a:pt x="73532" y="849867"/>
                    <a:pt x="88348" y="861391"/>
                  </a:cubicBezTo>
                  <a:cubicBezTo>
                    <a:pt x="112309" y="880028"/>
                    <a:pt x="147247" y="876116"/>
                    <a:pt x="176696" y="883478"/>
                  </a:cubicBezTo>
                  <a:cubicBezTo>
                    <a:pt x="232158" y="897344"/>
                    <a:pt x="206475" y="889724"/>
                    <a:pt x="254000" y="905565"/>
                  </a:cubicBezTo>
                  <a:cubicBezTo>
                    <a:pt x="261362" y="916609"/>
                    <a:pt x="276087" y="925423"/>
                    <a:pt x="276087" y="938696"/>
                  </a:cubicBezTo>
                  <a:cubicBezTo>
                    <a:pt x="276087" y="965690"/>
                    <a:pt x="235594" y="981643"/>
                    <a:pt x="220870" y="993913"/>
                  </a:cubicBezTo>
                  <a:cubicBezTo>
                    <a:pt x="188981" y="1020487"/>
                    <a:pt x="187371" y="1027595"/>
                    <a:pt x="165652" y="1060174"/>
                  </a:cubicBezTo>
                  <a:cubicBezTo>
                    <a:pt x="161971" y="1071217"/>
                    <a:pt x="155663" y="1081711"/>
                    <a:pt x="154609" y="1093304"/>
                  </a:cubicBezTo>
                  <a:cubicBezTo>
                    <a:pt x="148268" y="1163055"/>
                    <a:pt x="159315" y="1234885"/>
                    <a:pt x="143566" y="1303130"/>
                  </a:cubicBezTo>
                  <a:cubicBezTo>
                    <a:pt x="138331" y="1325816"/>
                    <a:pt x="128841" y="1258956"/>
                    <a:pt x="121479" y="1236869"/>
                  </a:cubicBezTo>
                  <a:cubicBezTo>
                    <a:pt x="117798" y="1225826"/>
                    <a:pt x="100749" y="1197282"/>
                    <a:pt x="110435" y="1203739"/>
                  </a:cubicBezTo>
                  <a:lnTo>
                    <a:pt x="143566" y="1225826"/>
                  </a:lnTo>
                  <a:cubicBezTo>
                    <a:pt x="150928" y="1236869"/>
                    <a:pt x="152380" y="1258956"/>
                    <a:pt x="165652" y="1258956"/>
                  </a:cubicBezTo>
                  <a:cubicBezTo>
                    <a:pt x="178924" y="1258956"/>
                    <a:pt x="181803" y="1237697"/>
                    <a:pt x="187739" y="1225826"/>
                  </a:cubicBezTo>
                  <a:cubicBezTo>
                    <a:pt x="192945" y="1215414"/>
                    <a:pt x="194460" y="1203504"/>
                    <a:pt x="198783" y="1192696"/>
                  </a:cubicBezTo>
                  <a:cubicBezTo>
                    <a:pt x="201840" y="1185053"/>
                    <a:pt x="206145" y="1177971"/>
                    <a:pt x="209826" y="117060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44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: Consumer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3993322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Consumer should be thread-safe</a:t>
            </a:r>
          </a:p>
          <a:p>
            <a:endParaRPr lang="en-US" dirty="0" smtClean="0"/>
          </a:p>
          <a:p>
            <a:r>
              <a:rPr lang="en-US" dirty="0" smtClean="0"/>
              <a:t>Multiple threads of execution of consumer </a:t>
            </a:r>
          </a:p>
          <a:p>
            <a:pPr lvl="1"/>
            <a:r>
              <a:rPr lang="en-US" dirty="0" smtClean="0"/>
              <a:t>Degree of parallelism [size of </a:t>
            </a:r>
            <a:r>
              <a:rPr lang="en-US" dirty="0" err="1" smtClean="0"/>
              <a:t>threadpool</a:t>
            </a:r>
            <a:r>
              <a:rPr lang="en-US" dirty="0" smtClean="0"/>
              <a:t>] specified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Parallelism achieved when processing data events within an event window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onStartSeq,onEndSeq,onStart</a:t>
            </a:r>
            <a:r>
              <a:rPr lang="en-US" dirty="0" smtClean="0"/>
              <a:t>/</a:t>
            </a:r>
            <a:r>
              <a:rPr lang="en-US" dirty="0" err="1" smtClean="0"/>
              <a:t>onEndSource</a:t>
            </a:r>
            <a:r>
              <a:rPr lang="en-US" dirty="0" smtClean="0"/>
              <a:t> invoked for all threads </a:t>
            </a:r>
          </a:p>
          <a:p>
            <a:endParaRPr lang="en-US" dirty="0" smtClean="0"/>
          </a:p>
          <a:p>
            <a:r>
              <a:rPr lang="en-US" dirty="0" smtClean="0"/>
              <a:t>Barrier  on </a:t>
            </a:r>
            <a:r>
              <a:rPr lang="en-US" dirty="0" err="1" smtClean="0"/>
              <a:t>onStart</a:t>
            </a:r>
            <a:r>
              <a:rPr lang="en-US" dirty="0" smtClean="0"/>
              <a:t> and </a:t>
            </a:r>
            <a:r>
              <a:rPr lang="en-US" dirty="0" err="1" smtClean="0"/>
              <a:t>onEndSource</a:t>
            </a:r>
            <a:r>
              <a:rPr lang="en-US" dirty="0" smtClean="0"/>
              <a:t> for all threads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57" y="1126435"/>
            <a:ext cx="4337623" cy="50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5941391" y="607390"/>
            <a:ext cx="3059044" cy="53671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129130" y="883478"/>
            <a:ext cx="2760870" cy="46051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Databus Client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0210" y="32835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0870" y="346867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116" idx="4"/>
          </p:cNvCxnSpPr>
          <p:nvPr/>
        </p:nvCxnSpPr>
        <p:spPr>
          <a:xfrm>
            <a:off x="1402521" y="2859152"/>
            <a:ext cx="817218" cy="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4892262" y="2860261"/>
            <a:ext cx="1049129" cy="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08696" y="2440609"/>
            <a:ext cx="2595217" cy="10601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Databus2 Relay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7192" y="5418065"/>
            <a:ext cx="2538945" cy="50123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31392" y="1899479"/>
            <a:ext cx="2760870" cy="1932608"/>
          </a:xfrm>
          <a:prstGeom prst="roundRect">
            <a:avLst/>
          </a:prstGeom>
          <a:noFill/>
          <a:ln>
            <a:prstDash val="dash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236330" y="0"/>
            <a:ext cx="8229600" cy="1005840"/>
          </a:xfrm>
        </p:spPr>
        <p:txBody>
          <a:bodyPr/>
          <a:lstStyle/>
          <a:p>
            <a:r>
              <a:rPr lang="en-US" dirty="0" smtClean="0"/>
              <a:t>Databus Consumer:  Execution Model : Example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7803322" y="1700695"/>
            <a:ext cx="530088" cy="65819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6271099" y="1133648"/>
            <a:ext cx="508000" cy="4240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/>
              <a:t>Databus Client Lib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779027" y="2782957"/>
            <a:ext cx="530088" cy="71119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C4</a:t>
            </a:r>
          </a:p>
        </p:txBody>
      </p:sp>
      <p:sp>
        <p:nvSpPr>
          <p:cNvPr id="116" name="Magnetic Disk 115"/>
          <p:cNvSpPr/>
          <p:nvPr/>
        </p:nvSpPr>
        <p:spPr>
          <a:xfrm>
            <a:off x="231913" y="1941434"/>
            <a:ext cx="1170608" cy="1835435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5296" y="2907350"/>
            <a:ext cx="574261" cy="3359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S1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79835" y="3288906"/>
            <a:ext cx="591930" cy="3224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S2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2" name="Group 90"/>
          <p:cNvGrpSpPr/>
          <p:nvPr/>
        </p:nvGrpSpPr>
        <p:grpSpPr>
          <a:xfrm>
            <a:off x="7549320" y="3832087"/>
            <a:ext cx="1208158" cy="1634435"/>
            <a:chOff x="7284277" y="3876261"/>
            <a:chExt cx="1208158" cy="1634435"/>
          </a:xfrm>
        </p:grpSpPr>
        <p:sp>
          <p:nvSpPr>
            <p:cNvPr id="61" name="Rounded Rectangle 60"/>
            <p:cNvSpPr/>
            <p:nvPr/>
          </p:nvSpPr>
          <p:spPr>
            <a:xfrm>
              <a:off x="7284278" y="3876261"/>
              <a:ext cx="1208157" cy="16344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 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708347" y="4870173"/>
              <a:ext cx="366645" cy="54112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 C1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717182" y="4304747"/>
              <a:ext cx="366645" cy="54112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 C2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103703" y="4647095"/>
              <a:ext cx="366645" cy="54112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 C3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284277" y="4152348"/>
              <a:ext cx="366645" cy="121478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 CG 1</a:t>
              </a:r>
            </a:p>
          </p:txBody>
        </p:sp>
      </p:grpSp>
      <p:cxnSp>
        <p:nvCxnSpPr>
          <p:cNvPr id="94" name="Straight Arrow Connector 93"/>
          <p:cNvCxnSpPr>
            <a:endCxn id="82" idx="1"/>
          </p:cNvCxnSpPr>
          <p:nvPr/>
        </p:nvCxnSpPr>
        <p:spPr>
          <a:xfrm flipV="1">
            <a:off x="6692348" y="2029791"/>
            <a:ext cx="1110974" cy="2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4" idx="1"/>
          </p:cNvCxnSpPr>
          <p:nvPr/>
        </p:nvCxnSpPr>
        <p:spPr>
          <a:xfrm>
            <a:off x="6670261" y="3136348"/>
            <a:ext cx="1108766" cy="2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62" idx="1"/>
          </p:cNvCxnSpPr>
          <p:nvPr/>
        </p:nvCxnSpPr>
        <p:spPr>
          <a:xfrm>
            <a:off x="6692348" y="4704522"/>
            <a:ext cx="856972" cy="11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 rot="10800000" flipV="1">
            <a:off x="6659218" y="4803911"/>
            <a:ext cx="828260" cy="47486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{S1, S2}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rot="10800000" flipV="1">
            <a:off x="6734314" y="3233528"/>
            <a:ext cx="828260" cy="47486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{S1}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rot="10800000" flipV="1">
            <a:off x="6820454" y="2126971"/>
            <a:ext cx="828260" cy="47486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{S2}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2241824" y="3158428"/>
            <a:ext cx="1855304" cy="292387"/>
            <a:chOff x="3213989" y="3317123"/>
            <a:chExt cx="852100" cy="197235"/>
          </a:xfrm>
        </p:grpSpPr>
        <p:sp>
          <p:nvSpPr>
            <p:cNvPr id="107" name="Rectangle 106"/>
            <p:cNvSpPr/>
            <p:nvPr/>
          </p:nvSpPr>
          <p:spPr>
            <a:xfrm>
              <a:off x="3213989" y="3324570"/>
              <a:ext cx="299250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23873" y="3324567"/>
              <a:ext cx="273400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90615" y="3317123"/>
              <a:ext cx="275474" cy="1897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094921" y="3156225"/>
            <a:ext cx="717825" cy="2813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E22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8435" y="4826000"/>
            <a:ext cx="3346174" cy="1402522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S1 : { E11, E12 }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 : { E21, E22 }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4803913" y="2760870"/>
            <a:ext cx="1501913" cy="6073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{  S1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Databus Consumer: Execution Model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726" y="3539067"/>
            <a:ext cx="2972096" cy="2746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67967" y="3558578"/>
            <a:ext cx="291454" cy="277020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704188" y="3519557"/>
            <a:ext cx="309514" cy="27901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6808" y="3564468"/>
            <a:ext cx="309514" cy="27669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56119" y="3556000"/>
            <a:ext cx="309514" cy="27754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190543" y="3547534"/>
            <a:ext cx="309514" cy="27945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0724" y="100315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855031" y="13322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14707" y="13322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621983" y="13322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804312" y="179986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343876" y="13322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51751" y="179986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7319249" y="179986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604473" y="179986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0725" y="2322582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79396" y="3453017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1543080" y="3449749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815517" y="345301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4916" y="3499395"/>
            <a:ext cx="1243087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7222435" y="3480993"/>
            <a:ext cx="1243087" cy="2988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15946" y="381444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1557983" y="381117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827208" y="380897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969612" y="3856458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42767" y="4160160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055626" y="4152109"/>
            <a:ext cx="10663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583383" y="4188553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069068" y="4412052"/>
            <a:ext cx="10663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316542" y="461736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2835197" y="462035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563708" y="462882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4969285" y="4625554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308252" y="495480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1548439" y="494086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2816233" y="495232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7197552" y="4928449"/>
            <a:ext cx="12187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7221" y="53059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7214548" y="5275120"/>
            <a:ext cx="10663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361397" y="529908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7228600" y="5527368"/>
            <a:ext cx="10663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302229" y="56921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1525484" y="5692983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759053" y="5706649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7200808" y="5763021"/>
            <a:ext cx="12187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305859" y="6040228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1550099" y="6026288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2777408" y="6012349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4938995" y="6010190"/>
            <a:ext cx="1179050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7202882" y="6038167"/>
            <a:ext cx="1179050" cy="2988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720725" y="3773598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0725" y="6331403"/>
            <a:ext cx="8255177" cy="64032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434836" y="485569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20725" y="4112285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0725" y="4891218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0725" y="5229885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20725" y="5974952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40267" y="33274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2" name="Shape 81"/>
          <p:cNvCxnSpPr>
            <a:stCxn id="13" idx="2"/>
            <a:endCxn id="14" idx="1"/>
          </p:cNvCxnSpPr>
          <p:nvPr/>
        </p:nvCxnSpPr>
        <p:spPr>
          <a:xfrm rot="16200000" flipH="1">
            <a:off x="1514867" y="1129367"/>
            <a:ext cx="167564" cy="5127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4" idx="3"/>
            <a:endCxn id="15" idx="1"/>
          </p:cNvCxnSpPr>
          <p:nvPr/>
        </p:nvCxnSpPr>
        <p:spPr>
          <a:xfrm>
            <a:off x="3073793" y="1469531"/>
            <a:ext cx="7409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3"/>
            <a:endCxn id="16" idx="1"/>
          </p:cNvCxnSpPr>
          <p:nvPr/>
        </p:nvCxnSpPr>
        <p:spPr>
          <a:xfrm>
            <a:off x="4881069" y="1469531"/>
            <a:ext cx="7409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6" idx="3"/>
            <a:endCxn id="18" idx="1"/>
          </p:cNvCxnSpPr>
          <p:nvPr/>
        </p:nvCxnSpPr>
        <p:spPr>
          <a:xfrm>
            <a:off x="6688345" y="1469531"/>
            <a:ext cx="65553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3"/>
            <a:endCxn id="19" idx="1"/>
          </p:cNvCxnSpPr>
          <p:nvPr/>
        </p:nvCxnSpPr>
        <p:spPr>
          <a:xfrm flipH="1">
            <a:off x="1851751" y="1469531"/>
            <a:ext cx="6710887" cy="467573"/>
          </a:xfrm>
          <a:prstGeom prst="bentConnector5">
            <a:avLst>
              <a:gd name="adj1" fmla="val -3406"/>
              <a:gd name="adj2" fmla="val 50000"/>
              <a:gd name="adj3" fmla="val 103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3"/>
            <a:endCxn id="17" idx="1"/>
          </p:cNvCxnSpPr>
          <p:nvPr/>
        </p:nvCxnSpPr>
        <p:spPr>
          <a:xfrm>
            <a:off x="3070513" y="1937104"/>
            <a:ext cx="7337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7" idx="3"/>
            <a:endCxn id="21" idx="1"/>
          </p:cNvCxnSpPr>
          <p:nvPr/>
        </p:nvCxnSpPr>
        <p:spPr>
          <a:xfrm>
            <a:off x="4870674" y="1937104"/>
            <a:ext cx="7337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1" idx="3"/>
            <a:endCxn id="20" idx="1"/>
          </p:cNvCxnSpPr>
          <p:nvPr/>
        </p:nvCxnSpPr>
        <p:spPr>
          <a:xfrm>
            <a:off x="6670835" y="1937104"/>
            <a:ext cx="6484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20" idx="3"/>
            <a:endCxn id="22" idx="0"/>
          </p:cNvCxnSpPr>
          <p:nvPr/>
        </p:nvCxnSpPr>
        <p:spPr>
          <a:xfrm flipH="1">
            <a:off x="1310250" y="1937104"/>
            <a:ext cx="7227761" cy="385478"/>
          </a:xfrm>
          <a:prstGeom prst="bentConnector4">
            <a:avLst>
              <a:gd name="adj1" fmla="val -3163"/>
              <a:gd name="adj2" fmla="val 590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4696" y="2661479"/>
            <a:ext cx="3048000" cy="773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Consumer Group 1 { S1, S2 }</a:t>
            </a:r>
          </a:p>
          <a:p>
            <a:pPr algn="ctr"/>
            <a:endParaRPr lang="en-US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7054573" y="2747618"/>
            <a:ext cx="1501913" cy="6073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{  S2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15618" y="3103217"/>
            <a:ext cx="742122" cy="364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988366" y="3078922"/>
            <a:ext cx="742122" cy="364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804505" y="3098801"/>
            <a:ext cx="742122" cy="364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Migration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208" b="24208"/>
          <a:stretch>
            <a:fillRect/>
          </a:stretch>
        </p:blipFill>
        <p:spPr>
          <a:xfrm>
            <a:off x="4549913" y="1766957"/>
            <a:ext cx="4203146" cy="3855662"/>
          </a:xfrm>
        </p:spPr>
      </p:pic>
    </p:spTree>
    <p:extLst>
      <p:ext uri="{BB962C8B-B14F-4D97-AF65-F5344CB8AC3E}">
        <p14:creationId xmlns:p14="http://schemas.microsoft.com/office/powerpoint/2010/main" val="26283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003825" y="2760872"/>
            <a:ext cx="1314174" cy="4969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Service1 DS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589878" y="3180513"/>
            <a:ext cx="1033514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52259" y="4083880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 Stream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" name="Direct Access Storage 7"/>
          <p:cNvSpPr/>
          <p:nvPr/>
        </p:nvSpPr>
        <p:spPr>
          <a:xfrm>
            <a:off x="6858000" y="3489739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Index/Store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99044" y="4306957"/>
            <a:ext cx="541131" cy="103808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Client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0261" y="327991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stCxn id="5" idx="4"/>
            <a:endCxn id="7" idx="1"/>
          </p:cNvCxnSpPr>
          <p:nvPr/>
        </p:nvCxnSpPr>
        <p:spPr>
          <a:xfrm>
            <a:off x="1623392" y="3936996"/>
            <a:ext cx="728867" cy="3732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9" idx="1"/>
          </p:cNvCxnSpPr>
          <p:nvPr/>
        </p:nvCxnSpPr>
        <p:spPr>
          <a:xfrm>
            <a:off x="4229650" y="4310271"/>
            <a:ext cx="1369394" cy="515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3"/>
            <a:endCxn id="8" idx="1"/>
          </p:cNvCxnSpPr>
          <p:nvPr/>
        </p:nvCxnSpPr>
        <p:spPr>
          <a:xfrm flipV="1">
            <a:off x="6140175" y="3903869"/>
            <a:ext cx="717825" cy="9221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4955" y="3059045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90748" y="439309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8921" y="4238488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85255" y="4474818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Elbow Connector 54"/>
          <p:cNvCxnSpPr>
            <a:stCxn id="13" idx="1"/>
            <a:endCxn id="5" idx="1"/>
          </p:cNvCxnSpPr>
          <p:nvPr/>
        </p:nvCxnSpPr>
        <p:spPr>
          <a:xfrm rot="10800000" flipV="1">
            <a:off x="1106635" y="3009349"/>
            <a:ext cx="1897190" cy="1711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32261" y="413026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Migration Patterns: Databus Usage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0696" y="276087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Elbow Connector 45"/>
          <p:cNvCxnSpPr>
            <a:endCxn id="13" idx="0"/>
          </p:cNvCxnSpPr>
          <p:nvPr/>
        </p:nvCxnSpPr>
        <p:spPr>
          <a:xfrm>
            <a:off x="2816087" y="2142435"/>
            <a:ext cx="844825" cy="6184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341220" y="4097132"/>
            <a:ext cx="1943652" cy="452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V2 Stream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76956" y="4327496"/>
            <a:ext cx="585304" cy="1006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V2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956313" y="3920435"/>
            <a:ext cx="1314174" cy="16123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Service2 DS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958521" y="2749827"/>
            <a:ext cx="1314174" cy="5079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Service3 DS</a:t>
            </a:r>
          </a:p>
        </p:txBody>
      </p:sp>
      <p:cxnSp>
        <p:nvCxnSpPr>
          <p:cNvPr id="74" name="Elbow Connector 73"/>
          <p:cNvCxnSpPr>
            <a:stCxn id="8" idx="0"/>
            <a:endCxn id="73" idx="3"/>
          </p:cNvCxnSpPr>
          <p:nvPr/>
        </p:nvCxnSpPr>
        <p:spPr>
          <a:xfrm rot="16200000" flipV="1">
            <a:off x="6714435" y="2562087"/>
            <a:ext cx="485912" cy="13693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34699" y="2727740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Elbow Connector 82"/>
          <p:cNvCxnSpPr>
            <a:stCxn id="73" idx="0"/>
          </p:cNvCxnSpPr>
          <p:nvPr/>
        </p:nvCxnSpPr>
        <p:spPr>
          <a:xfrm rot="5400000" flipH="1" flipV="1">
            <a:off x="5706717" y="2062370"/>
            <a:ext cx="596349" cy="77856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03012" y="2107096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93615" y="2040836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9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Migration Patterns – In Place Switchover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Databus V1 writes to store/index</a:t>
            </a:r>
          </a:p>
          <a:p>
            <a:endParaRPr lang="en-US" dirty="0" smtClean="0"/>
          </a:p>
          <a:p>
            <a:r>
              <a:rPr lang="en-US" dirty="0" smtClean="0"/>
              <a:t>Start Databus v2 writes to store/index</a:t>
            </a:r>
          </a:p>
          <a:p>
            <a:endParaRPr lang="en-US" dirty="0" smtClean="0"/>
          </a:p>
          <a:p>
            <a:r>
              <a:rPr lang="en-US" dirty="0" smtClean="0"/>
              <a:t>No bootstrap required for V2</a:t>
            </a:r>
          </a:p>
          <a:p>
            <a:endParaRPr lang="en-US" dirty="0" smtClean="0"/>
          </a:p>
          <a:p>
            <a:r>
              <a:rPr lang="en-US" dirty="0" smtClean="0"/>
              <a:t>Reads occur from original store through the switch.</a:t>
            </a:r>
          </a:p>
          <a:p>
            <a:pPr lvl="1"/>
            <a:r>
              <a:rPr lang="en-US" dirty="0" smtClean="0"/>
              <a:t>Callers can live with stale data for a small amount of time</a:t>
            </a:r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More risk , less capacity requirements from both application and </a:t>
            </a:r>
            <a:r>
              <a:rPr lang="en-US" b="1" i="1" dirty="0" err="1" smtClean="0"/>
              <a:t>databus</a:t>
            </a: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Migration Patterns – The V2 Replica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new store using Databus V2 </a:t>
            </a:r>
          </a:p>
          <a:p>
            <a:endParaRPr lang="en-US" dirty="0" smtClean="0"/>
          </a:p>
          <a:p>
            <a:r>
              <a:rPr lang="en-US" dirty="0" smtClean="0"/>
              <a:t>Prove V2 store is equivalent to V1 store</a:t>
            </a:r>
          </a:p>
          <a:p>
            <a:endParaRPr lang="en-US" dirty="0" smtClean="0"/>
          </a:p>
          <a:p>
            <a:r>
              <a:rPr lang="en-US" dirty="0" smtClean="0"/>
              <a:t>Switch read traffic to V2 store</a:t>
            </a:r>
          </a:p>
          <a:p>
            <a:endParaRPr lang="en-US" dirty="0" smtClean="0"/>
          </a:p>
          <a:p>
            <a:r>
              <a:rPr lang="en-US" dirty="0" smtClean="0"/>
              <a:t>Disable and decommission V1 store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smtClean="0"/>
              <a:t>Less risk, more capacity needs, effort to validate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52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6385337" y="607390"/>
            <a:ext cx="2449445" cy="274982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849165" y="1294295"/>
            <a:ext cx="1943652" cy="1733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665843" y="4030869"/>
            <a:ext cx="1943652" cy="153062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330119" y="3443353"/>
            <a:ext cx="2449445" cy="274982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54" y="4218920"/>
            <a:ext cx="830881" cy="460871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Sources 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8907" y="2774134"/>
            <a:ext cx="1024572" cy="31803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Relays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0210" y="32835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0870" y="346867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116" idx="4"/>
            <a:endCxn id="31" idx="1"/>
          </p:cNvCxnSpPr>
          <p:nvPr/>
        </p:nvCxnSpPr>
        <p:spPr>
          <a:xfrm flipV="1">
            <a:off x="1744871" y="2369195"/>
            <a:ext cx="906808" cy="87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4903305" y="1888438"/>
            <a:ext cx="1932608" cy="196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2"/>
            <a:endCxn id="118" idx="1"/>
          </p:cNvCxnSpPr>
          <p:nvPr/>
        </p:nvCxnSpPr>
        <p:spPr>
          <a:xfrm flipH="1">
            <a:off x="3515140" y="2683565"/>
            <a:ext cx="38123" cy="89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8" idx="3"/>
            <a:endCxn id="74" idx="1"/>
          </p:cNvCxnSpPr>
          <p:nvPr/>
        </p:nvCxnSpPr>
        <p:spPr>
          <a:xfrm>
            <a:off x="4903305" y="3854174"/>
            <a:ext cx="1762538" cy="942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6809" y="1876103"/>
            <a:ext cx="129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 to sources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651679" y="2121086"/>
            <a:ext cx="1453570" cy="496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4721" y="2149799"/>
            <a:ext cx="1457084" cy="533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Events </a:t>
            </a:r>
            <a:r>
              <a:rPr lang="en-US" sz="1600" dirty="0" smtClean="0"/>
              <a:t>in Memory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7192" y="5418065"/>
            <a:ext cx="2538945" cy="50123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42435" y="1899478"/>
            <a:ext cx="2760870" cy="3909391"/>
          </a:xfrm>
          <a:prstGeom prst="roundRect">
            <a:avLst/>
          </a:prstGeom>
          <a:noFill/>
          <a:ln>
            <a:prstDash val="dash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Magnetic Disk 44"/>
          <p:cNvSpPr/>
          <p:nvPr/>
        </p:nvSpPr>
        <p:spPr>
          <a:xfrm>
            <a:off x="170225" y="2230773"/>
            <a:ext cx="1265427" cy="1468792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757641" y="5391603"/>
            <a:ext cx="2222419" cy="4425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b="1" dirty="0">
                <a:solidFill>
                  <a:schemeClr val="accent1"/>
                </a:solidFill>
              </a:rPr>
              <a:t>DatabusV2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Event Stream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86253" y="4402851"/>
            <a:ext cx="129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</a:p>
          <a:p>
            <a:r>
              <a:rPr lang="en-US" dirty="0" smtClean="0"/>
              <a:t>to sources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68956" y="3997740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6746" y="2604052"/>
            <a:ext cx="1126435" cy="34234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5260" y="3295391"/>
            <a:ext cx="895995" cy="22559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events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182" y="2354485"/>
            <a:ext cx="895995" cy="22559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732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rows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236330" y="0"/>
            <a:ext cx="8229600" cy="1005840"/>
          </a:xfrm>
        </p:spPr>
        <p:txBody>
          <a:bodyPr/>
          <a:lstStyle/>
          <a:p>
            <a:r>
              <a:rPr lang="en-US" dirty="0" smtClean="0"/>
              <a:t>DatabusV2 System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612835" y="3829878"/>
            <a:ext cx="1943652" cy="1733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Databus Client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706139" y="4267199"/>
            <a:ext cx="530088" cy="116398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6844747" y="4293705"/>
            <a:ext cx="508000" cy="11153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r>
              <a:rPr lang="en-US" dirty="0" smtClean="0"/>
              <a:t>Databus Client Lib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792278" y="4315790"/>
            <a:ext cx="530088" cy="112422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7867374" y="4346712"/>
            <a:ext cx="530088" cy="112422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6544365" y="912191"/>
            <a:ext cx="1943652" cy="1733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Databus Client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681844" y="1283251"/>
            <a:ext cx="530088" cy="116398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6820452" y="1309757"/>
            <a:ext cx="508000" cy="11153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r>
              <a:rPr lang="en-US" dirty="0" smtClean="0"/>
              <a:t>Databus Client Lib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767983" y="1331842"/>
            <a:ext cx="530088" cy="112422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7843079" y="1362764"/>
            <a:ext cx="530088" cy="1124227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Databus </a:t>
            </a:r>
          </a:p>
          <a:p>
            <a:pPr algn="ctr"/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86" name="Rounded Rectangle 85"/>
          <p:cNvSpPr/>
          <p:nvPr/>
        </p:nvSpPr>
        <p:spPr>
          <a:xfrm>
            <a:off x="6696765" y="1064591"/>
            <a:ext cx="1943652" cy="1733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96917" y="4629531"/>
            <a:ext cx="216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0073B2"/>
              </a:buClr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Magnetic Disk 115"/>
          <p:cNvSpPr/>
          <p:nvPr/>
        </p:nvSpPr>
        <p:spPr>
          <a:xfrm>
            <a:off x="331305" y="2327955"/>
            <a:ext cx="1413566" cy="1835435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Magnetic Disk 117"/>
          <p:cNvSpPr/>
          <p:nvPr/>
        </p:nvSpPr>
        <p:spPr>
          <a:xfrm>
            <a:off x="2692401" y="3575870"/>
            <a:ext cx="1645478" cy="872443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Snapshot Store</a:t>
            </a:r>
            <a:endParaRPr lang="en-US" dirty="0"/>
          </a:p>
        </p:txBody>
      </p:sp>
      <p:sp>
        <p:nvSpPr>
          <p:cNvPr id="120" name="Magnetic Disk 119"/>
          <p:cNvSpPr/>
          <p:nvPr/>
        </p:nvSpPr>
        <p:spPr>
          <a:xfrm>
            <a:off x="2844801" y="3728270"/>
            <a:ext cx="1645478" cy="872443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Snapshot Store</a:t>
            </a:r>
            <a:endParaRPr lang="en-US" dirty="0"/>
          </a:p>
        </p:txBody>
      </p:sp>
      <p:sp>
        <p:nvSpPr>
          <p:cNvPr id="126" name="Rounded Rectangle 125"/>
          <p:cNvSpPr/>
          <p:nvPr/>
        </p:nvSpPr>
        <p:spPr>
          <a:xfrm>
            <a:off x="408609" y="3434522"/>
            <a:ext cx="574261" cy="3313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table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72661" y="3531705"/>
            <a:ext cx="574261" cy="3313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table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10975" y="3474278"/>
            <a:ext cx="554382" cy="3224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view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186070" y="3560417"/>
            <a:ext cx="554382" cy="3224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view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Program : The early adopters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Bizfollow</a:t>
            </a:r>
          </a:p>
          <a:p>
            <a:endParaRPr lang="en-US" dirty="0"/>
          </a:p>
          <a:p>
            <a:r>
              <a:rPr lang="en-US" dirty="0" smtClean="0"/>
              <a:t>Liar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77" y="1501913"/>
            <a:ext cx="4100587" cy="45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4812747" y="2294835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: BizFollow Migration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36434" y="21645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company-bizfollow DS</a:t>
            </a:r>
          </a:p>
        </p:txBody>
      </p:sp>
      <p:sp>
        <p:nvSpPr>
          <p:cNvPr id="6" name="Magnetic Disk 5"/>
          <p:cNvSpPr/>
          <p:nvPr/>
        </p:nvSpPr>
        <p:spPr>
          <a:xfrm>
            <a:off x="618435" y="2915468"/>
            <a:ext cx="1148522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bizfollow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0172" y="3620053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Databus V1 Stream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Direct Access Storage 8"/>
          <p:cNvSpPr/>
          <p:nvPr/>
        </p:nvSpPr>
        <p:spPr>
          <a:xfrm>
            <a:off x="6835913" y="2904434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Vdmt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5913" y="2793999"/>
            <a:ext cx="541131" cy="115956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V1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Client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174" y="269460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Elbow Connector 13"/>
          <p:cNvCxnSpPr>
            <a:stCxn id="6" idx="4"/>
            <a:endCxn id="8" idx="1"/>
          </p:cNvCxnSpPr>
          <p:nvPr/>
        </p:nvCxnSpPr>
        <p:spPr>
          <a:xfrm>
            <a:off x="1766957" y="3671951"/>
            <a:ext cx="563215" cy="1744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4207563" y="3373782"/>
            <a:ext cx="1358350" cy="472662"/>
          </a:xfrm>
          <a:prstGeom prst="bentConnector3">
            <a:avLst>
              <a:gd name="adj1" fmla="val 394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6107044" y="3318564"/>
            <a:ext cx="728869" cy="55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303" y="27498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4052" y="339918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7269" y="3586922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235" y="48326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168" y="388951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5" idx="1"/>
            <a:endCxn id="6" idx="1"/>
          </p:cNvCxnSpPr>
          <p:nvPr/>
        </p:nvCxnSpPr>
        <p:spPr>
          <a:xfrm rot="10800000">
            <a:off x="1192696" y="2915469"/>
            <a:ext cx="3743738" cy="198793"/>
          </a:xfrm>
          <a:prstGeom prst="bentConnector4">
            <a:avLst>
              <a:gd name="adj1" fmla="val 42330"/>
              <a:gd name="adj2" fmla="val 21499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5" idx="3"/>
          </p:cNvCxnSpPr>
          <p:nvPr/>
        </p:nvCxnSpPr>
        <p:spPr>
          <a:xfrm rot="16200000" flipH="1" flipV="1">
            <a:off x="6830390" y="2324651"/>
            <a:ext cx="209827" cy="1369392"/>
          </a:xfrm>
          <a:prstGeom prst="bentConnector4">
            <a:avLst>
              <a:gd name="adj1" fmla="val -108947"/>
              <a:gd name="adj2" fmla="val 786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3655" y="238539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4505740" y="1314175"/>
            <a:ext cx="1087781" cy="905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0"/>
            <a:endCxn id="33" idx="1"/>
          </p:cNvCxnSpPr>
          <p:nvPr/>
        </p:nvCxnSpPr>
        <p:spPr>
          <a:xfrm rot="5400000" flipH="1" flipV="1">
            <a:off x="5725490" y="1467127"/>
            <a:ext cx="565426" cy="8293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7006" y="1378228"/>
            <a:ext cx="1603515" cy="60959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Company-follows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(writes)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2885" y="1387062"/>
            <a:ext cx="1429027" cy="42406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eads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2783" y="4814955"/>
            <a:ext cx="2749826" cy="1027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100 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Rows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Event Size: 200 bytes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Size: 200 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8312" y="2316922"/>
            <a:ext cx="2266121" cy="30038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10 events/sec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4538" y="3949147"/>
            <a:ext cx="2301461" cy="300383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10 events/sec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52592" y="2003286"/>
            <a:ext cx="2071756" cy="40419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Peak: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1000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ev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/sec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3306" y="5024782"/>
            <a:ext cx="5080000" cy="1159566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Significant number of rows , low update rate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Only one DS instance has an active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databus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client at a given time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6096000" y="3318564"/>
            <a:ext cx="739913" cy="55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88834" y="23169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/>
              <a:t>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: BizFollow Migration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2573" y="4282660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company-bizfollow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6434" y="2164522"/>
            <a:ext cx="1314174" cy="18994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company-bizfollow</a:t>
            </a:r>
          </a:p>
        </p:txBody>
      </p:sp>
      <p:sp>
        <p:nvSpPr>
          <p:cNvPr id="6" name="Magnetic Disk 5"/>
          <p:cNvSpPr/>
          <p:nvPr/>
        </p:nvSpPr>
        <p:spPr>
          <a:xfrm>
            <a:off x="541130" y="3555990"/>
            <a:ext cx="1159566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izfollow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3307" y="4560956"/>
            <a:ext cx="1943652" cy="452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V2 Stream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0172" y="3620053"/>
            <a:ext cx="1877391" cy="4527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Databus V1 Stream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9" name="Direct Access Storage 8"/>
          <p:cNvSpPr/>
          <p:nvPr/>
        </p:nvSpPr>
        <p:spPr>
          <a:xfrm>
            <a:off x="6835913" y="2904434"/>
            <a:ext cx="1568174" cy="828260"/>
          </a:xfrm>
          <a:prstGeom prst="flowChartMagneticDru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Vdmt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V1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54869" y="2793999"/>
            <a:ext cx="541131" cy="115956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DatabusV1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Direct Access Storage 10"/>
          <p:cNvSpPr/>
          <p:nvPr/>
        </p:nvSpPr>
        <p:spPr>
          <a:xfrm>
            <a:off x="6866836" y="5011531"/>
            <a:ext cx="1568174" cy="82826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Vdmt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V2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21130" y="4892261"/>
            <a:ext cx="585304" cy="1170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V2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174" y="269460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Elbow Connector 13"/>
          <p:cNvCxnSpPr>
            <a:stCxn id="6" idx="4"/>
            <a:endCxn id="8" idx="1"/>
          </p:cNvCxnSpPr>
          <p:nvPr/>
        </p:nvCxnSpPr>
        <p:spPr>
          <a:xfrm flipV="1">
            <a:off x="1700696" y="3846444"/>
            <a:ext cx="629476" cy="4660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4"/>
            <a:endCxn id="7" idx="1"/>
          </p:cNvCxnSpPr>
          <p:nvPr/>
        </p:nvCxnSpPr>
        <p:spPr>
          <a:xfrm>
            <a:off x="1700696" y="4312473"/>
            <a:ext cx="662611" cy="4748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5" idx="3"/>
            <a:endCxn id="11" idx="1"/>
          </p:cNvCxnSpPr>
          <p:nvPr/>
        </p:nvCxnSpPr>
        <p:spPr>
          <a:xfrm>
            <a:off x="6403008" y="3266661"/>
            <a:ext cx="463828" cy="2159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2" idx="1"/>
          </p:cNvCxnSpPr>
          <p:nvPr/>
        </p:nvCxnSpPr>
        <p:spPr>
          <a:xfrm>
            <a:off x="4306959" y="4787347"/>
            <a:ext cx="1314171" cy="690217"/>
          </a:xfrm>
          <a:prstGeom prst="bentConnector3">
            <a:avLst>
              <a:gd name="adj1" fmla="val 315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1" idx="1"/>
          </p:cNvCxnSpPr>
          <p:nvPr/>
        </p:nvCxnSpPr>
        <p:spPr>
          <a:xfrm flipV="1">
            <a:off x="6206434" y="5425661"/>
            <a:ext cx="660402" cy="519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24085" y="307008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4052" y="339918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8104" y="5506278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7269" y="3586922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235" y="4832627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8070" y="5139636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168" y="3889513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5" idx="1"/>
            <a:endCxn id="6" idx="1"/>
          </p:cNvCxnSpPr>
          <p:nvPr/>
        </p:nvCxnSpPr>
        <p:spPr>
          <a:xfrm rot="10800000" flipV="1">
            <a:off x="1120914" y="3114260"/>
            <a:ext cx="3815521" cy="4417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5" idx="3"/>
          </p:cNvCxnSpPr>
          <p:nvPr/>
        </p:nvCxnSpPr>
        <p:spPr>
          <a:xfrm rot="16200000" flipH="1" flipV="1">
            <a:off x="6830390" y="2324651"/>
            <a:ext cx="209827" cy="1369392"/>
          </a:xfrm>
          <a:prstGeom prst="bentConnector4">
            <a:avLst>
              <a:gd name="adj1" fmla="val -108947"/>
              <a:gd name="adj2" fmla="val 786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3655" y="238539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046" y="1060174"/>
            <a:ext cx="4351128" cy="1711739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Consumer Development: V2 Event “converted” to v1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Migration Pattern: “v2 Replica” method chosen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“Hot standby” picks active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databus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client improving fault tolerance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lang="en-US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stCxn id="11" idx="4"/>
            <a:endCxn id="35" idx="0"/>
          </p:cNvCxnSpPr>
          <p:nvPr/>
        </p:nvCxnSpPr>
        <p:spPr>
          <a:xfrm flipH="1" flipV="1">
            <a:off x="5745921" y="2316922"/>
            <a:ext cx="2689089" cy="3108739"/>
          </a:xfrm>
          <a:prstGeom prst="bentConnector4">
            <a:avLst>
              <a:gd name="adj1" fmla="val -8501"/>
              <a:gd name="adj2" fmla="val 107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01881" y="4636051"/>
            <a:ext cx="231913" cy="28713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200" b="1" noProof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52660" y="2780747"/>
            <a:ext cx="585304" cy="1170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V2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8" name="Elbow Connector 37"/>
          <p:cNvCxnSpPr>
            <a:stCxn id="7" idx="3"/>
            <a:endCxn id="45" idx="1"/>
          </p:cNvCxnSpPr>
          <p:nvPr/>
        </p:nvCxnSpPr>
        <p:spPr>
          <a:xfrm flipV="1">
            <a:off x="4306959" y="3366050"/>
            <a:ext cx="1245701" cy="14212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5" y="258417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Elbow Connector 45"/>
          <p:cNvCxnSpPr>
            <a:stCxn id="8" idx="3"/>
            <a:endCxn id="45" idx="1"/>
          </p:cNvCxnSpPr>
          <p:nvPr/>
        </p:nvCxnSpPr>
        <p:spPr>
          <a:xfrm flipV="1">
            <a:off x="4207563" y="3366050"/>
            <a:ext cx="1345097" cy="480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7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8" grpId="0" animBg="1"/>
      <p:bldP spid="11" grpId="0" animBg="1"/>
      <p:bldP spid="12" grpId="0" animBg="1"/>
      <p:bldP spid="12" grpId="1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590747" y="726662"/>
            <a:ext cx="1314174" cy="1625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Liar Member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Search - #1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530087" y="2330164"/>
            <a:ext cx="1192695" cy="1512966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94609" y="2683567"/>
            <a:ext cx="1943652" cy="949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V2 Stream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8261" y="1347304"/>
            <a:ext cx="585304" cy="938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8" name="Elbow Connector 17"/>
          <p:cNvCxnSpPr>
            <a:stCxn id="5" idx="4"/>
            <a:endCxn id="6" idx="1"/>
          </p:cNvCxnSpPr>
          <p:nvPr/>
        </p:nvCxnSpPr>
        <p:spPr>
          <a:xfrm>
            <a:off x="1722782" y="3086647"/>
            <a:ext cx="971827" cy="71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2" idx="1"/>
          </p:cNvCxnSpPr>
          <p:nvPr/>
        </p:nvCxnSpPr>
        <p:spPr>
          <a:xfrm flipV="1">
            <a:off x="4638261" y="1816652"/>
            <a:ext cx="2540000" cy="1341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654799" y="2447236"/>
            <a:ext cx="1314174" cy="1625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Liar Member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Search - #2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264400" y="3012661"/>
            <a:ext cx="585304" cy="938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685721" y="4322419"/>
            <a:ext cx="1314174" cy="1625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Liar Member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Search  #31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284277" y="4865757"/>
            <a:ext cx="585304" cy="938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Databus  Client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85" name="Elbow Connector 84"/>
          <p:cNvCxnSpPr>
            <a:stCxn id="6" idx="3"/>
            <a:endCxn id="82" idx="1"/>
          </p:cNvCxnSpPr>
          <p:nvPr/>
        </p:nvCxnSpPr>
        <p:spPr>
          <a:xfrm>
            <a:off x="4638261" y="3158436"/>
            <a:ext cx="2626139" cy="323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" idx="3"/>
            <a:endCxn id="84" idx="1"/>
          </p:cNvCxnSpPr>
          <p:nvPr/>
        </p:nvCxnSpPr>
        <p:spPr>
          <a:xfrm>
            <a:off x="4638261" y="3158436"/>
            <a:ext cx="2646016" cy="2176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Pilot: LIAR - Server Side Filtering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2609" y="4218609"/>
            <a:ext cx="4351130" cy="1998869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01305" y="2076172"/>
            <a:ext cx="2263913" cy="629479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Partition key: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memberID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0" y="4417391"/>
            <a:ext cx="2948609" cy="1778000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7826" y="4329043"/>
            <a:ext cx="4163392" cy="185530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Databus Clients specify filter: </a:t>
            </a:r>
            <a:r>
              <a:rPr lang="en-US" sz="1600" i="1" noProof="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b="1" i="1" noProof="0" dirty="0" err="1" smtClean="0">
                <a:latin typeface="Arial" pitchFamily="34" charset="0"/>
                <a:cs typeface="Arial" pitchFamily="34" charset="0"/>
              </a:rPr>
              <a:t>partition_id</a:t>
            </a:r>
            <a:r>
              <a:rPr lang="en-US" sz="1600" i="1" noProof="0" dirty="0" smtClean="0">
                <a:latin typeface="Arial" pitchFamily="34" charset="0"/>
                <a:cs typeface="Arial" pitchFamily="34" charset="0"/>
              </a:rPr>
              <a:t>=n, </a:t>
            </a:r>
            <a:r>
              <a:rPr lang="en-US" sz="1600" b="1" i="1" noProof="0" dirty="0" err="1" smtClean="0">
                <a:latin typeface="Arial" pitchFamily="34" charset="0"/>
                <a:cs typeface="Arial" pitchFamily="34" charset="0"/>
              </a:rPr>
              <a:t>partition_size</a:t>
            </a:r>
            <a:r>
              <a:rPr lang="en-US" sz="1600" i="1" noProof="0" dirty="0" smtClean="0">
                <a:latin typeface="Arial" pitchFamily="34" charset="0"/>
                <a:cs typeface="Arial" pitchFamily="34" charset="0"/>
              </a:rPr>
              <a:t>=5M, </a:t>
            </a:r>
            <a:r>
              <a:rPr lang="en-US" sz="1600" b="1" i="1" noProof="0" dirty="0" err="1" smtClean="0">
                <a:latin typeface="Arial" pitchFamily="34" charset="0"/>
                <a:cs typeface="Arial" pitchFamily="34" charset="0"/>
              </a:rPr>
              <a:t>partition_type</a:t>
            </a:r>
            <a:r>
              <a:rPr lang="en-US" sz="1600" i="1" noProof="0" dirty="0" smtClean="0">
                <a:latin typeface="Arial" pitchFamily="34" charset="0"/>
                <a:cs typeface="Arial" pitchFamily="34" charset="0"/>
              </a:rPr>
              <a:t>=range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]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Filter is applied at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databus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relay and bootstrap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rgbClr val="0073B2"/>
                </a:solidFill>
                <a:latin typeface="Arial" pitchFamily="34" charset="0"/>
                <a:cs typeface="Arial" pitchFamily="34" charset="0"/>
              </a:rPr>
              <a:t>Can dynamically grow the number of partitions as number of members grow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83826" y="1325217"/>
            <a:ext cx="552174" cy="717826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838173" y="3188108"/>
            <a:ext cx="1557131" cy="30646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Apply 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466522" y="1928386"/>
            <a:ext cx="1093304" cy="51077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memberId=1-5M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561496" y="3545360"/>
            <a:ext cx="1075635" cy="51077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memberId=5M -10M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548243" y="5199673"/>
            <a:ext cx="1075635" cy="51077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memberId=150M-155M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:Lessons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Long running bootstrap uncovered failure recovery issues </a:t>
            </a:r>
          </a:p>
          <a:p>
            <a:pPr lvl="1"/>
            <a:r>
              <a:rPr lang="en-US" dirty="0" smtClean="0"/>
              <a:t>Operability improvements were found by experimenting with various </a:t>
            </a:r>
            <a:r>
              <a:rPr lang="en-US" dirty="0" err="1" smtClean="0"/>
              <a:t>configs</a:t>
            </a:r>
            <a:r>
              <a:rPr lang="en-US" dirty="0"/>
              <a:t> </a:t>
            </a:r>
            <a:r>
              <a:rPr lang="en-US" dirty="0" smtClean="0"/>
              <a:t>such as timeouts , retries , batch size </a:t>
            </a:r>
          </a:p>
          <a:p>
            <a:pPr marL="400050"/>
            <a:r>
              <a:rPr lang="en-US" dirty="0" smtClean="0"/>
              <a:t>Capacity Planning</a:t>
            </a:r>
          </a:p>
          <a:p>
            <a:pPr marL="800100" lvl="1"/>
            <a:r>
              <a:rPr lang="en-US" dirty="0" smtClean="0"/>
              <a:t>Realized that the type of migration (v2 Replica) requires good capacity assessment of the client application</a:t>
            </a:r>
          </a:p>
          <a:p>
            <a:pPr marL="800100" lvl="1"/>
            <a:r>
              <a:rPr lang="en-US" dirty="0" smtClean="0"/>
              <a:t> For large sources, bootstrap DB hardware planning will be key</a:t>
            </a:r>
          </a:p>
          <a:p>
            <a:pPr marL="400050"/>
            <a:r>
              <a:rPr lang="en-US" dirty="0" err="1" smtClean="0"/>
              <a:t>Dev</a:t>
            </a:r>
            <a:r>
              <a:rPr lang="en-US" dirty="0" smtClean="0"/>
              <a:t> Testability</a:t>
            </a:r>
          </a:p>
          <a:p>
            <a:pPr marL="800100" lvl="1"/>
            <a:r>
              <a:rPr lang="en-US" dirty="0"/>
              <a:t> </a:t>
            </a:r>
            <a:r>
              <a:rPr lang="en-US" dirty="0" smtClean="0"/>
              <a:t>Understood /network reasonably well when databus2 had to be testable end to end </a:t>
            </a:r>
          </a:p>
          <a:p>
            <a:pPr marL="800100" lvl="1"/>
            <a:endParaRPr lang="en-US" dirty="0" smtClean="0"/>
          </a:p>
          <a:p>
            <a:pPr marL="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2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41"/>
            <a:ext cx="8229600" cy="1005840"/>
          </a:xfrm>
        </p:spPr>
        <p:txBody>
          <a:bodyPr/>
          <a:lstStyle/>
          <a:p>
            <a:r>
              <a:rPr lang="en-US" dirty="0" smtClean="0"/>
              <a:t>Pilot: Databus Client Monitoring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06" y="1272762"/>
            <a:ext cx="6045143" cy="1388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70" y="2882347"/>
            <a:ext cx="5766747" cy="1557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435" y="1402522"/>
            <a:ext cx="2274956" cy="436217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261" y="1700696"/>
            <a:ext cx="2153478" cy="4527826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rate measure at client 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lang="en-US" sz="1200" noProof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 since ‘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birthtime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 (@source)</a:t>
            </a:r>
            <a:r>
              <a:rPr lang="en-US" sz="140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last event seen 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since receiving any event from databus2 event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stream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endParaRPr lang="en-US" sz="1400" baseline="0" noProof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Consumer stats available . 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Measure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time spent in processing events at Consumer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38" y="4693478"/>
            <a:ext cx="575365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-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52" y="1331881"/>
            <a:ext cx="8348870" cy="4984989"/>
          </a:xfrm>
        </p:spPr>
        <p:txBody>
          <a:bodyPr>
            <a:normAutofit/>
          </a:bodyPr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LIAR Member Search , LIAR Job , Liar App</a:t>
            </a:r>
          </a:p>
          <a:p>
            <a:pPr lvl="1"/>
            <a:r>
              <a:rPr lang="en-US" dirty="0" smtClean="0"/>
              <a:t> Bizfollow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Cloud (Superblock as part of Inversion 2.0 )</a:t>
            </a:r>
          </a:p>
          <a:p>
            <a:pPr lvl="1"/>
            <a:r>
              <a:rPr lang="en-US" dirty="0" smtClean="0"/>
              <a:t>Forum Search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52" y="1331881"/>
            <a:ext cx="8348870" cy="4984989"/>
          </a:xfrm>
        </p:spPr>
        <p:txBody>
          <a:bodyPr>
            <a:normAutofit/>
          </a:bodyPr>
          <a:lstStyle/>
          <a:p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Event Compression </a:t>
            </a:r>
          </a:p>
          <a:p>
            <a:pPr lvl="2"/>
            <a:r>
              <a:rPr lang="en-US" dirty="0" smtClean="0"/>
              <a:t>Buffer longer durations of  larger events in memory [member2]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V1 Relay as a Source</a:t>
            </a:r>
          </a:p>
          <a:p>
            <a:pPr lvl="2"/>
            <a:r>
              <a:rPr lang="en-US" dirty="0" smtClean="0"/>
              <a:t>Workaround for  overloaded DB , consume from v1 Relay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Databus V2 As A Service</a:t>
            </a:r>
          </a:p>
          <a:p>
            <a:pPr lvl="2"/>
            <a:r>
              <a:rPr lang="en-US" dirty="0" smtClean="0"/>
              <a:t>Source Discovery</a:t>
            </a:r>
          </a:p>
          <a:p>
            <a:pPr lvl="3"/>
            <a:r>
              <a:rPr lang="en-US" dirty="0" smtClean="0"/>
              <a:t>Discovery of source parameters </a:t>
            </a:r>
          </a:p>
          <a:p>
            <a:pPr lvl="3"/>
            <a:r>
              <a:rPr lang="en-US" dirty="0" smtClean="0"/>
              <a:t>Simplifies configuration for clients</a:t>
            </a:r>
          </a:p>
          <a:p>
            <a:pPr lvl="2"/>
            <a:r>
              <a:rPr lang="en-US" dirty="0" smtClean="0"/>
              <a:t>Improved Capacity Model</a:t>
            </a:r>
          </a:p>
          <a:p>
            <a:pPr lvl="2"/>
            <a:r>
              <a:rPr lang="en-US" dirty="0" smtClean="0"/>
              <a:t>Automated source provisioning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2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52" y="1331881"/>
            <a:ext cx="8348870" cy="4984989"/>
          </a:xfrm>
        </p:spPr>
        <p:txBody>
          <a:bodyPr>
            <a:normAutofit/>
          </a:bodyPr>
          <a:lstStyle/>
          <a:p>
            <a:r>
              <a:rPr lang="en-US" dirty="0" smtClean="0"/>
              <a:t>Team LIAR (</a:t>
            </a:r>
            <a:r>
              <a:rPr lang="en-US" dirty="0" err="1" smtClean="0"/>
              <a:t>Anmol</a:t>
            </a:r>
            <a:r>
              <a:rPr lang="en-US" dirty="0" smtClean="0"/>
              <a:t> </a:t>
            </a:r>
            <a:r>
              <a:rPr lang="en-US" dirty="0" err="1" smtClean="0"/>
              <a:t>Bhasin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Aijaz</a:t>
            </a:r>
            <a:r>
              <a:rPr lang="en-US" dirty="0" smtClean="0"/>
              <a:t>, Ethan Zhang )</a:t>
            </a:r>
          </a:p>
          <a:p>
            <a:endParaRPr lang="en-US" dirty="0" smtClean="0"/>
          </a:p>
          <a:p>
            <a:r>
              <a:rPr lang="en-US" dirty="0" smtClean="0"/>
              <a:t>Team Money (Carleton Miyamoto , </a:t>
            </a:r>
            <a:r>
              <a:rPr lang="en-US" dirty="0" err="1" smtClean="0"/>
              <a:t>Bhaskaran</a:t>
            </a:r>
            <a:r>
              <a:rPr lang="en-US" dirty="0" smtClean="0"/>
              <a:t> </a:t>
            </a:r>
            <a:r>
              <a:rPr lang="en-US" dirty="0" err="1" smtClean="0"/>
              <a:t>Devarajan</a:t>
            </a:r>
            <a:r>
              <a:rPr lang="en-US" dirty="0" smtClean="0"/>
              <a:t>, </a:t>
            </a:r>
            <a:r>
              <a:rPr lang="en-US" dirty="0" err="1" smtClean="0"/>
              <a:t>Bhaskar</a:t>
            </a:r>
            <a:r>
              <a:rPr lang="en-US" dirty="0" smtClean="0"/>
              <a:t> </a:t>
            </a:r>
            <a:r>
              <a:rPr lang="en-US" dirty="0" err="1" smtClean="0"/>
              <a:t>Hariharan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QA (John Fung, 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Mantri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SRE Partners (Zach White , Alex Schwartz  , Kevin </a:t>
            </a:r>
            <a:r>
              <a:rPr lang="en-US" dirty="0" err="1" smtClean="0"/>
              <a:t>Krawez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 err="1" smtClean="0"/>
              <a:t>Voldemort</a:t>
            </a:r>
            <a:r>
              <a:rPr lang="en-US" dirty="0" smtClean="0"/>
              <a:t> (Brendan Harris, Lei </a:t>
            </a:r>
            <a:r>
              <a:rPr lang="en-US" dirty="0" err="1" smtClean="0"/>
              <a:t>Gao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2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Databus2 User Guide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Databus2 Consumer 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Databus2 Sources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(for migration) : </a:t>
            </a:r>
            <a:r>
              <a:rPr lang="en-US" dirty="0" smtClean="0">
                <a:hlinkClick r:id="rId5"/>
              </a:rPr>
              <a:t>databus2-migration@linkedin.com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List</a:t>
            </a:r>
            <a:r>
              <a:rPr lang="en-US" dirty="0"/>
              <a:t>: </a:t>
            </a:r>
            <a:r>
              <a:rPr lang="en-US" dirty="0" smtClean="0"/>
              <a:t>(all databus2) : </a:t>
            </a:r>
            <a:r>
              <a:rPr lang="en-US" dirty="0" err="1" smtClean="0"/>
              <a:t>databus</a:t>
            </a:r>
            <a:r>
              <a:rPr lang="en-US" dirty="0" err="1"/>
              <a:t>-development@linkedin.com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7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1484" b="11484"/>
          <a:stretch>
            <a:fillRect/>
          </a:stretch>
        </p:blipFill>
        <p:spPr>
          <a:xfrm>
            <a:off x="3590377" y="1497533"/>
            <a:ext cx="5206858" cy="4234031"/>
          </a:xfrm>
        </p:spPr>
      </p:pic>
    </p:spTree>
    <p:extLst>
      <p:ext uri="{BB962C8B-B14F-4D97-AF65-F5344CB8AC3E}">
        <p14:creationId xmlns:p14="http://schemas.microsoft.com/office/powerpoint/2010/main" val="394201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Consumers: </a:t>
            </a:r>
            <a:r>
              <a:rPr lang="en-US" dirty="0" err="1" smtClean="0"/>
              <a:t>Ingraphs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Bizfollow Dashboard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LIAR Dashboard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20870" y="2707589"/>
            <a:ext cx="1057767" cy="1124497"/>
          </a:xfrm>
          <a:prstGeom prst="ca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297548" y="2814564"/>
            <a:ext cx="2152792" cy="303973"/>
            <a:chOff x="1063048" y="2948064"/>
            <a:chExt cx="1909202" cy="303973"/>
          </a:xfrm>
        </p:grpSpPr>
        <p:sp>
          <p:nvSpPr>
            <p:cNvPr id="10" name="Plaque 9"/>
            <p:cNvSpPr/>
            <p:nvPr/>
          </p:nvSpPr>
          <p:spPr>
            <a:xfrm>
              <a:off x="2419970" y="2948064"/>
              <a:ext cx="552280" cy="295193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31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Plaque 10"/>
            <p:cNvSpPr/>
            <p:nvPr/>
          </p:nvSpPr>
          <p:spPr>
            <a:xfrm>
              <a:off x="1607241" y="2953642"/>
              <a:ext cx="440655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Plaque 11"/>
            <p:cNvSpPr/>
            <p:nvPr/>
          </p:nvSpPr>
          <p:spPr>
            <a:xfrm>
              <a:off x="1063048" y="2948064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1297548" y="3211056"/>
            <a:ext cx="2313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2363" y="2618372"/>
            <a:ext cx="1187850" cy="118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 Relay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3592363" y="3526082"/>
            <a:ext cx="1069881" cy="189788"/>
            <a:chOff x="3213989" y="3324570"/>
            <a:chExt cx="1069881" cy="189788"/>
          </a:xfrm>
        </p:grpSpPr>
        <p:sp>
          <p:nvSpPr>
            <p:cNvPr id="16" name="Rectangle 15"/>
            <p:cNvSpPr/>
            <p:nvPr/>
          </p:nvSpPr>
          <p:spPr>
            <a:xfrm>
              <a:off x="3213989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70616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7243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E31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19098" y="1465782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1)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[0-5M)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9098" y="2772205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2)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[5M-10M)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9098" y="4485373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Member Search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(Partition 31)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[150M-155M)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80213" y="1938270"/>
            <a:ext cx="2238885" cy="127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4780213" y="3212644"/>
            <a:ext cx="2238885" cy="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1" idx="1"/>
          </p:cNvCxnSpPr>
          <p:nvPr/>
        </p:nvCxnSpPr>
        <p:spPr>
          <a:xfrm>
            <a:off x="4780213" y="3212644"/>
            <a:ext cx="2238885" cy="174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laque 32"/>
          <p:cNvSpPr/>
          <p:nvPr/>
        </p:nvSpPr>
        <p:spPr>
          <a:xfrm rot="19902091">
            <a:off x="4906534" y="2671088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laque 33"/>
          <p:cNvSpPr/>
          <p:nvPr/>
        </p:nvSpPr>
        <p:spPr>
          <a:xfrm>
            <a:off x="5390116" y="296948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Plaque 34"/>
          <p:cNvSpPr/>
          <p:nvPr/>
        </p:nvSpPr>
        <p:spPr>
          <a:xfrm rot="2466573">
            <a:off x="5272257" y="3473838"/>
            <a:ext cx="483333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LIAR: Server Side Filtering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7239002" y="3926418"/>
            <a:ext cx="645582" cy="43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4522" y="5300870"/>
            <a:ext cx="850348" cy="81721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7739" y="4848086"/>
            <a:ext cx="5676347" cy="474871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400" noProof="0" dirty="0" smtClean="0">
                <a:latin typeface="Arial" pitchFamily="34" charset="0"/>
                <a:cs typeface="Arial" pitchFamily="34" charset="0"/>
              </a:rPr>
              <a:t>Consumers define ‘range partition’ [</a:t>
            </a:r>
            <a:r>
              <a:rPr lang="en-US" sz="1400" b="1" i="1" noProof="0" dirty="0" smtClean="0">
                <a:latin typeface="Arial" pitchFamily="34" charset="0"/>
                <a:cs typeface="Arial" pitchFamily="34" charset="0"/>
              </a:rPr>
              <a:t>partition-size, </a:t>
            </a:r>
            <a:r>
              <a:rPr lang="en-US" sz="1400" b="1" i="1" noProof="0" dirty="0" err="1" smtClean="0">
                <a:latin typeface="Arial" pitchFamily="34" charset="0"/>
                <a:cs typeface="Arial" pitchFamily="34" charset="0"/>
              </a:rPr>
              <a:t>partition_num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140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531" y="3476487"/>
            <a:ext cx="2528956" cy="131417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partition key: 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memberId</a:t>
            </a: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3034 C 0.12537 -0.09912 0.21862 -0.1679 0.26359 -0.17879 C 0.30856 -0.18967 0.30544 -0.14312 0.30249 -0.09634 " pathEditMode="relative" ptsTypes="aaA"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0.00116 C 0.10766 -0.00533 0.18718 -0.01158 0.22591 -0.00139 C 0.26463 0.0088 0.26237 0.03543 0.26011 0.06206 " pathEditMode="relative" ptsTypes="a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9 0.02779 C 0.108 0.09541 0.19569 0.16327 0.23546 0.19893 C 0.27522 0.2346 0.26723 0.2383 0.25925 0.24224 " pathEditMode="relative" ptsTypes="a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4" grpId="0" animBg="1"/>
      <p:bldP spid="19" grpId="0" animBg="1"/>
      <p:bldP spid="20" grpId="0" animBg="1"/>
      <p:bldP spid="21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5" grpId="0" animBg="1"/>
      <p:bldP spid="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Supports Common Use Cases of Databus Consumers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Consumers seamlessly bootstrap</a:t>
            </a:r>
          </a:p>
          <a:p>
            <a:pPr marL="800100" lvl="1"/>
            <a:r>
              <a:rPr lang="en-US" dirty="0" smtClean="0"/>
              <a:t>No load on primary Database</a:t>
            </a:r>
          </a:p>
          <a:p>
            <a:pPr marL="800100" lvl="1"/>
            <a:r>
              <a:rPr lang="en-US" dirty="0" smtClean="0"/>
              <a:t>Custom bootstrap from warehouse not necessary</a:t>
            </a:r>
          </a:p>
          <a:p>
            <a:pPr marL="800100" lvl="1"/>
            <a:endParaRPr lang="en-US" dirty="0" smtClean="0"/>
          </a:p>
          <a:p>
            <a:pPr marL="400050"/>
            <a:r>
              <a:rPr lang="en-US" dirty="0"/>
              <a:t>Lagging consumers automatically switch to snapshot store </a:t>
            </a:r>
          </a:p>
          <a:p>
            <a:pPr marL="800100" lvl="1"/>
            <a:r>
              <a:rPr lang="en-US" dirty="0"/>
              <a:t>No load on primary Database</a:t>
            </a:r>
          </a:p>
          <a:p>
            <a:pPr marL="800100" lvl="1"/>
            <a:r>
              <a:rPr lang="en-US" dirty="0"/>
              <a:t>No SRE intervention</a:t>
            </a:r>
          </a:p>
          <a:p>
            <a:pPr marL="514350" lvl="1" indent="0">
              <a:buNone/>
            </a:pPr>
            <a:endParaRPr lang="en-US" dirty="0" smtClean="0"/>
          </a:p>
          <a:p>
            <a:r>
              <a:rPr lang="en-US" dirty="0" smtClean="0"/>
              <a:t>Gracefully handles schema </a:t>
            </a:r>
            <a:r>
              <a:rPr lang="en-US" dirty="0"/>
              <a:t>c</a:t>
            </a:r>
            <a:r>
              <a:rPr lang="en-US" dirty="0" smtClean="0"/>
              <a:t>hanges of sources</a:t>
            </a:r>
          </a:p>
          <a:p>
            <a:pPr lvl="1"/>
            <a:r>
              <a:rPr lang="en-US" dirty="0" smtClean="0"/>
              <a:t>No need to launch new stream at Relay for schema changes</a:t>
            </a:r>
          </a:p>
          <a:p>
            <a:pPr lvl="1"/>
            <a:r>
              <a:rPr lang="en-US" dirty="0" smtClean="0"/>
              <a:t>Sources described by Avro schemas, change events are Avro objects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/>
              <a:t>New Ownership Model 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Databus2 Event Streams are centrally managed, owned and operated </a:t>
            </a:r>
          </a:p>
          <a:p>
            <a:pPr lvl="1"/>
            <a:r>
              <a:rPr lang="en-US" dirty="0" smtClean="0"/>
              <a:t>Relay and Bootstrap Server creation ,deployment and operations</a:t>
            </a:r>
          </a:p>
          <a:p>
            <a:pPr lvl="1"/>
            <a:r>
              <a:rPr lang="en-US" dirty="0" smtClean="0"/>
              <a:t>Instrumentation of Primary Database (</a:t>
            </a:r>
            <a:r>
              <a:rPr lang="en-US" dirty="0" err="1" smtClean="0"/>
              <a:t>databusification</a:t>
            </a:r>
            <a:r>
              <a:rPr lang="en-US" dirty="0" smtClean="0"/>
              <a:t>) for new sources</a:t>
            </a:r>
          </a:p>
          <a:p>
            <a:r>
              <a:rPr lang="en-US" dirty="0" smtClean="0"/>
              <a:t>Databus2 Consumers  are provided  Databus Client Library  </a:t>
            </a:r>
          </a:p>
          <a:p>
            <a:pPr lvl="1"/>
            <a:r>
              <a:rPr lang="en-US" dirty="0" smtClean="0"/>
              <a:t>Teams </a:t>
            </a:r>
            <a:r>
              <a:rPr lang="en-US" i="1" dirty="0" smtClean="0"/>
              <a:t>will only be </a:t>
            </a:r>
            <a:r>
              <a:rPr lang="en-US" dirty="0" smtClean="0"/>
              <a:t>responsible for creating and operating the </a:t>
            </a:r>
            <a:r>
              <a:rPr lang="en-US" dirty="0" err="1" smtClean="0"/>
              <a:t>databus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Path to network </a:t>
            </a:r>
            <a:r>
              <a:rPr lang="en-US" dirty="0" smtClean="0"/>
              <a:t>branch independence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Scalability and Operability Features </a:t>
            </a:r>
          </a:p>
          <a:p>
            <a:endParaRPr lang="en-US" b="1" dirty="0" smtClean="0"/>
          </a:p>
          <a:p>
            <a:r>
              <a:rPr lang="en-US" dirty="0" smtClean="0"/>
              <a:t>Support for consumer parallelism</a:t>
            </a:r>
          </a:p>
          <a:p>
            <a:pPr lvl="1"/>
            <a:r>
              <a:rPr lang="en-US" dirty="0" smtClean="0"/>
              <a:t>Multiple threads of execution of consumer </a:t>
            </a:r>
          </a:p>
          <a:p>
            <a:pPr lvl="1"/>
            <a:r>
              <a:rPr lang="en-US" dirty="0" smtClean="0"/>
              <a:t>Enables faster processing , especially during bootstrap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Server side partitioning </a:t>
            </a:r>
          </a:p>
          <a:p>
            <a:pPr lvl="1"/>
            <a:r>
              <a:rPr lang="en-US" dirty="0" smtClean="0"/>
              <a:t>Partitioning key of source should be numeric</a:t>
            </a:r>
          </a:p>
          <a:p>
            <a:pPr lvl="1"/>
            <a:r>
              <a:rPr lang="en-US" dirty="0" smtClean="0"/>
              <a:t>No need for consumers to apply filters at the consumer </a:t>
            </a:r>
            <a:endParaRPr lang="en-US" dirty="0"/>
          </a:p>
          <a:p>
            <a:pPr lvl="1"/>
            <a:r>
              <a:rPr lang="en-US" dirty="0" smtClean="0"/>
              <a:t>Consumers define partition type </a:t>
            </a:r>
          </a:p>
          <a:p>
            <a:pPr lvl="2"/>
            <a:r>
              <a:rPr lang="en-US" dirty="0" smtClean="0"/>
              <a:t>Range [</a:t>
            </a:r>
            <a:r>
              <a:rPr lang="en-US" dirty="0" err="1" smtClean="0"/>
              <a:t>partition_size</a:t>
            </a:r>
            <a:r>
              <a:rPr lang="en-US" dirty="0" smtClean="0"/>
              <a:t>, </a:t>
            </a:r>
            <a:r>
              <a:rPr lang="en-US" dirty="0" err="1" smtClean="0"/>
              <a:t>partition_number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Mod [</a:t>
            </a:r>
            <a:r>
              <a:rPr lang="en-US" dirty="0" err="1" smtClean="0"/>
              <a:t>num_buckets</a:t>
            </a:r>
            <a:r>
              <a:rPr lang="en-US" dirty="0" smtClean="0"/>
              <a:t>, </a:t>
            </a:r>
            <a:r>
              <a:rPr lang="en-US" dirty="0" err="1" smtClean="0"/>
              <a:t>partition_number</a:t>
            </a:r>
            <a:r>
              <a:rPr lang="en-US" dirty="0" smtClean="0"/>
              <a:t>]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 “Hot Standby” cluster</a:t>
            </a:r>
          </a:p>
          <a:p>
            <a:pPr lvl="1"/>
            <a:r>
              <a:rPr lang="en-US" dirty="0" smtClean="0"/>
              <a:t>Services  will have one active and n “stand-by” </a:t>
            </a:r>
            <a:r>
              <a:rPr lang="en-US" dirty="0" err="1" smtClean="0"/>
              <a:t>databus</a:t>
            </a:r>
            <a:r>
              <a:rPr lang="en-US" dirty="0" smtClean="0"/>
              <a:t> clients </a:t>
            </a:r>
            <a:endParaRPr lang="en-US" b="1" dirty="0"/>
          </a:p>
          <a:p>
            <a:pPr lvl="1"/>
            <a:r>
              <a:rPr lang="en-US" dirty="0" smtClean="0"/>
              <a:t> Improves fault tolerance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Migrate?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362" r="1362"/>
          <a:stretch>
            <a:fillRect/>
          </a:stretch>
        </p:blipFill>
        <p:spPr>
          <a:xfrm>
            <a:off x="3403482" y="1331882"/>
            <a:ext cx="5283318" cy="3825422"/>
          </a:xfrm>
        </p:spPr>
      </p:pic>
    </p:spTree>
    <p:extLst>
      <p:ext uri="{BB962C8B-B14F-4D97-AF65-F5344CB8AC3E}">
        <p14:creationId xmlns:p14="http://schemas.microsoft.com/office/powerpoint/2010/main" val="10650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607976"/>
          </a:xfrm>
        </p:spPr>
        <p:txBody>
          <a:bodyPr/>
          <a:lstStyle/>
          <a:p>
            <a:r>
              <a:rPr lang="en-US" dirty="0" smtClean="0"/>
              <a:t>How To 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9046"/>
            <a:ext cx="8686800" cy="60789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1999169" y="1341352"/>
            <a:ext cx="2437382" cy="4912479"/>
          </a:xfrm>
          <a:prstGeom prst="flowChartAlternate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/>
          <p:cNvSpPr/>
          <p:nvPr/>
        </p:nvSpPr>
        <p:spPr>
          <a:xfrm>
            <a:off x="5351988" y="1293424"/>
            <a:ext cx="3049467" cy="4924461"/>
          </a:xfrm>
          <a:prstGeom prst="flowChartAlternate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/>
          <p:cNvSpPr/>
          <p:nvPr/>
        </p:nvSpPr>
        <p:spPr>
          <a:xfrm>
            <a:off x="2219951" y="825385"/>
            <a:ext cx="2038522" cy="438586"/>
          </a:xfrm>
          <a:prstGeom prst="flowChartAlternateProcess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Databus 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926424" y="769782"/>
            <a:ext cx="1907467" cy="43858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Partner (YOU)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39280" y="1401377"/>
            <a:ext cx="1658023" cy="1083406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Notify Databus Team ( with capacity estimates if new source)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69678" y="2330697"/>
            <a:ext cx="1654298" cy="4695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Publish Schema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299979" y="2161665"/>
            <a:ext cx="1696991" cy="34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118395" y="3038248"/>
            <a:ext cx="448218" cy="10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40502" y="3275621"/>
            <a:ext cx="1654298" cy="4695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Publish Dev </a:t>
            </a:r>
            <a:r>
              <a:rPr lang="en-US" sz="1400" dirty="0" err="1" smtClean="0">
                <a:solidFill>
                  <a:schemeClr val="tx1"/>
                </a:solidFill>
              </a:rPr>
              <a:t>WARs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00100" y="2665865"/>
            <a:ext cx="1709982" cy="138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41438" y="2623635"/>
            <a:ext cx="1654298" cy="469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Start Coding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76541" y="3945194"/>
            <a:ext cx="1654298" cy="469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 in Dev </a:t>
            </a:r>
            <a:r>
              <a:rPr lang="en-US" sz="1400" dirty="0" err="1" smtClean="0">
                <a:solidFill>
                  <a:schemeClr val="tx1"/>
                </a:solidFill>
              </a:rPr>
              <a:t>Env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74954" y="3621552"/>
            <a:ext cx="1693172" cy="540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66020" y="4212183"/>
            <a:ext cx="1654298" cy="5662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Setup Relay and Bootstrap in </a:t>
            </a:r>
            <a:r>
              <a:rPr lang="en-US" sz="1400" dirty="0" err="1" smtClean="0">
                <a:solidFill>
                  <a:schemeClr val="tx1"/>
                </a:solidFill>
              </a:rPr>
              <a:t>EI,Stg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3132324" y="3950486"/>
            <a:ext cx="422389" cy="16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29239" y="4878725"/>
            <a:ext cx="1654298" cy="469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 in </a:t>
            </a:r>
            <a:r>
              <a:rPr lang="en-US" sz="1400" dirty="0" err="1" smtClean="0">
                <a:solidFill>
                  <a:schemeClr val="tx1"/>
                </a:solidFill>
              </a:rPr>
              <a:t>Stg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Env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47192" y="4527153"/>
            <a:ext cx="1725170" cy="490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456060" y="5256544"/>
            <a:ext cx="1654298" cy="4208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Setup Relay and Bootstrap in Prod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6519832" y="3463476"/>
            <a:ext cx="768451" cy="2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706407" y="4639157"/>
            <a:ext cx="414450" cy="1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6750640" y="5570875"/>
            <a:ext cx="361156" cy="14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118474" y="5720865"/>
            <a:ext cx="1654298" cy="469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Launch in Prod </a:t>
            </a:r>
            <a:r>
              <a:rPr lang="en-US" sz="1400" dirty="0" err="1" smtClean="0">
                <a:solidFill>
                  <a:schemeClr val="tx1"/>
                </a:solidFill>
              </a:rPr>
              <a:t>Env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86940" y="5407179"/>
            <a:ext cx="1803508" cy="48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3081871" y="5042639"/>
            <a:ext cx="545971" cy="7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0" y="1571855"/>
            <a:ext cx="590949" cy="364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Day 0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124"/>
          <p:cNvGrpSpPr/>
          <p:nvPr/>
        </p:nvGrpSpPr>
        <p:grpSpPr>
          <a:xfrm>
            <a:off x="0" y="1974251"/>
            <a:ext cx="1018444" cy="779638"/>
            <a:chOff x="0" y="1974251"/>
            <a:chExt cx="1018444" cy="779638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-122633" y="2348352"/>
              <a:ext cx="767064" cy="1886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14335" y="2038626"/>
              <a:ext cx="704109" cy="36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 – 3 days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0" y="2741314"/>
              <a:ext cx="628670" cy="125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5"/>
          <p:cNvGrpSpPr/>
          <p:nvPr/>
        </p:nvGrpSpPr>
        <p:grpSpPr>
          <a:xfrm>
            <a:off x="0" y="2793118"/>
            <a:ext cx="1007390" cy="779637"/>
            <a:chOff x="0" y="2793118"/>
            <a:chExt cx="1007390" cy="779637"/>
          </a:xfrm>
        </p:grpSpPr>
        <p:cxnSp>
          <p:nvCxnSpPr>
            <p:cNvPr id="100" name="Straight Connector 99"/>
            <p:cNvCxnSpPr/>
            <p:nvPr/>
          </p:nvCxnSpPr>
          <p:spPr>
            <a:xfrm rot="5400000">
              <a:off x="-127406" y="3146845"/>
              <a:ext cx="727836" cy="2038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0" y="3560180"/>
              <a:ext cx="628670" cy="125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03281" y="2895216"/>
              <a:ext cx="704109" cy="36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 – 3 days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26"/>
          <p:cNvGrpSpPr/>
          <p:nvPr/>
        </p:nvGrpSpPr>
        <p:grpSpPr>
          <a:xfrm>
            <a:off x="0" y="3582294"/>
            <a:ext cx="917860" cy="1134741"/>
            <a:chOff x="0" y="3571251"/>
            <a:chExt cx="917860" cy="1134741"/>
          </a:xfrm>
        </p:grpSpPr>
        <p:cxnSp>
          <p:nvCxnSpPr>
            <p:cNvPr id="105" name="Straight Connector 104"/>
            <p:cNvCxnSpPr/>
            <p:nvPr/>
          </p:nvCxnSpPr>
          <p:spPr>
            <a:xfrm rot="5400000">
              <a:off x="-314398" y="4099399"/>
              <a:ext cx="1081439" cy="251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264042" y="3709576"/>
              <a:ext cx="653818" cy="557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2-10 weeks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V="1">
              <a:off x="0" y="4693417"/>
              <a:ext cx="628670" cy="125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7"/>
          <p:cNvGrpSpPr/>
          <p:nvPr/>
        </p:nvGrpSpPr>
        <p:grpSpPr>
          <a:xfrm>
            <a:off x="0" y="3533528"/>
            <a:ext cx="1774370" cy="2003905"/>
            <a:chOff x="0" y="3533528"/>
            <a:chExt cx="1774370" cy="2003905"/>
          </a:xfrm>
        </p:grpSpPr>
        <p:cxnSp>
          <p:nvCxnSpPr>
            <p:cNvPr id="112" name="Straight Connector 111"/>
            <p:cNvCxnSpPr/>
            <p:nvPr/>
          </p:nvCxnSpPr>
          <p:spPr>
            <a:xfrm rot="16200000" flipH="1">
              <a:off x="-231150" y="5062883"/>
              <a:ext cx="903889" cy="1105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0" y="5524858"/>
              <a:ext cx="628670" cy="125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ight Brace 115"/>
            <p:cNvSpPr/>
            <p:nvPr/>
          </p:nvSpPr>
          <p:spPr>
            <a:xfrm>
              <a:off x="943004" y="3533528"/>
              <a:ext cx="75441" cy="198682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20552" y="4264371"/>
              <a:ext cx="653818" cy="557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4-12 weeks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Alternate Process 133"/>
          <p:cNvSpPr/>
          <p:nvPr/>
        </p:nvSpPr>
        <p:spPr>
          <a:xfrm>
            <a:off x="0" y="792215"/>
            <a:ext cx="1533954" cy="591017"/>
          </a:xfrm>
          <a:prstGeom prst="flowChartAlternateProcess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Approximate Timeline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  <p:bldP spid="24" grpId="0" animBg="1"/>
      <p:bldP spid="27" grpId="0" animBg="1"/>
      <p:bldP spid="30" grpId="0" animBg="1"/>
      <p:bldP spid="33" grpId="0" animBg="1"/>
      <p:bldP spid="36" grpId="0" animBg="1"/>
      <p:bldP spid="58" grpId="0" animBg="1"/>
      <p:bldP spid="87" grpId="0" animBg="1"/>
    </p:bld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inkedIn_org_logo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28157</TotalTime>
  <Words>3240</Words>
  <Application>Microsoft Macintosh PowerPoint</Application>
  <PresentationFormat>On-screen Show (4:3)</PresentationFormat>
  <Paragraphs>701</Paragraphs>
  <Slides>43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LinkedIn_generic</vt:lpstr>
      <vt:lpstr>LinkedIn_org_logo</vt:lpstr>
      <vt:lpstr>Databus v2 Migration</vt:lpstr>
      <vt:lpstr>Overview</vt:lpstr>
      <vt:lpstr>DatabusV2 System</vt:lpstr>
      <vt:lpstr>Why Migrate?</vt:lpstr>
      <vt:lpstr>Why Migrate?</vt:lpstr>
      <vt:lpstr>Why Migrate?</vt:lpstr>
      <vt:lpstr>Why Migrate?</vt:lpstr>
      <vt:lpstr>How to Migrate?</vt:lpstr>
      <vt:lpstr>How To Migrate</vt:lpstr>
      <vt:lpstr>How To Migrate –  Client Library</vt:lpstr>
      <vt:lpstr>How To Migrate – Use V1 Callbacks</vt:lpstr>
      <vt:lpstr>How to Migrate: Databus V2 to V1 Converter</vt:lpstr>
      <vt:lpstr>How to Migrate: Databus V1V2ClientStarter</vt:lpstr>
      <vt:lpstr>How To Migrate – Using V2 Callbacks</vt:lpstr>
      <vt:lpstr>How To Migrate – Monitoring</vt:lpstr>
      <vt:lpstr>How To Migrate –  Client Library</vt:lpstr>
      <vt:lpstr>Databus Client Library: Event Callback API</vt:lpstr>
      <vt:lpstr>Using Decoder : Example 1</vt:lpstr>
      <vt:lpstr>Using Decoder : Example 2</vt:lpstr>
      <vt:lpstr>How To Migrate –  Client Library</vt:lpstr>
      <vt:lpstr>Databus Client Library : Client API</vt:lpstr>
      <vt:lpstr>Databus Consumer : Parallelism </vt:lpstr>
      <vt:lpstr>Databus Consumer : Consumer Multi-threading</vt:lpstr>
      <vt:lpstr>Databus Consumer:  Execution Model : Example</vt:lpstr>
      <vt:lpstr>Databus Consumer: Execution Model - Example</vt:lpstr>
      <vt:lpstr>Databus Consumer Migration Patterns</vt:lpstr>
      <vt:lpstr>Migration Patterns: Databus Usage</vt:lpstr>
      <vt:lpstr>Consumer Migration Patterns – In Place Switchover</vt:lpstr>
      <vt:lpstr>Consumer Migration Patterns – The V2 Replica</vt:lpstr>
      <vt:lpstr>Pilot Program : The early adopters</vt:lpstr>
      <vt:lpstr>Pilot : BizFollow Migration</vt:lpstr>
      <vt:lpstr>Pilot : BizFollow Migration</vt:lpstr>
      <vt:lpstr>Pilot: LIAR - Server Side Filtering </vt:lpstr>
      <vt:lpstr>Pilot :Lessons Learnt</vt:lpstr>
      <vt:lpstr>Pilot: Databus Client Monitoring</vt:lpstr>
      <vt:lpstr>Current Work - Migrations</vt:lpstr>
      <vt:lpstr>Future Work </vt:lpstr>
      <vt:lpstr>Acknowledgements</vt:lpstr>
      <vt:lpstr>Important Links</vt:lpstr>
      <vt:lpstr>Questions</vt:lpstr>
      <vt:lpstr>Appendix</vt:lpstr>
      <vt:lpstr>Databus Consumers: Ingraphs </vt:lpstr>
      <vt:lpstr>LIAR: Server Side Filtering 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Operations</cp:lastModifiedBy>
  <cp:revision>1109</cp:revision>
  <cp:lastPrinted>2011-09-21T15:55:06Z</cp:lastPrinted>
  <dcterms:created xsi:type="dcterms:W3CDTF">2011-11-16T07:18:08Z</dcterms:created>
  <dcterms:modified xsi:type="dcterms:W3CDTF">2011-11-16T18:45:46Z</dcterms:modified>
</cp:coreProperties>
</file>