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8.xml" ContentType="application/vnd.openxmlformats-officedocument.presentationml.slideLayout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 autoCompressPictures="0">
  <p:sldMasterIdLst>
    <p:sldMasterId id="2147483761" r:id="rId1"/>
    <p:sldMasterId id="2147483733" r:id="rId2"/>
  </p:sldMasterIdLst>
  <p:notesMasterIdLst>
    <p:notesMasterId r:id="rId12"/>
  </p:notesMasterIdLst>
  <p:handoutMasterIdLst>
    <p:handoutMasterId r:id="rId13"/>
  </p:handoutMasterIdLst>
  <p:sldIdLst>
    <p:sldId id="490" r:id="rId3"/>
    <p:sldId id="505" r:id="rId4"/>
    <p:sldId id="508" r:id="rId5"/>
    <p:sldId id="477" r:id="rId6"/>
    <p:sldId id="506" r:id="rId7"/>
    <p:sldId id="507" r:id="rId8"/>
    <p:sldId id="478" r:id="rId9"/>
    <p:sldId id="509" r:id="rId10"/>
    <p:sldId id="51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Sarah Beld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notes"/>
  <p:clrMru>
    <a:srgbClr val="43B1F5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1976" autoAdjust="0"/>
    <p:restoredTop sz="94566" autoAdjust="0"/>
  </p:normalViewPr>
  <p:slideViewPr>
    <p:cSldViewPr snapToGrid="0">
      <p:cViewPr>
        <p:scale>
          <a:sx n="150" d="100"/>
          <a:sy n="150" d="100"/>
        </p:scale>
        <p:origin x="-288" y="-88"/>
      </p:cViewPr>
      <p:guideLst>
        <p:guide orient="horz" pos="4250"/>
        <p:guide pos="4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ABEED-F973-024F-9CF0-C878DE927514}" type="datetimeFigureOut">
              <a:rPr lang="en-US" smtClean="0">
                <a:latin typeface="Arial" pitchFamily="34" charset="0"/>
              </a:rPr>
              <a:pPr/>
              <a:t>11/14/11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358E9-0BD0-A840-BABC-EED8623003FB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174254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6BBB0A6-3B30-2D46-8681-C1493D55A0EF}" type="datetimeFigureOut">
              <a:rPr lang="en-US" smtClean="0"/>
              <a:pPr/>
              <a:t>11/14/11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C82A3EF7-70D2-6F43-B2CC-06F0F10C8C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893123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82578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-Point</a:t>
            </a:r>
            <a:r>
              <a:rPr lang="en-US" baseline="0" dirty="0" smtClean="0"/>
              <a:t> out differences in v1 (parts in orange) : </a:t>
            </a:r>
            <a:r>
              <a:rPr lang="en-US" baseline="0" dirty="0" err="1" smtClean="0"/>
              <a:t>onCheckpoint</a:t>
            </a:r>
            <a:r>
              <a:rPr lang="en-US" baseline="0" dirty="0" smtClean="0"/>
              <a:t>() – useful for saving progress while processing large windows. </a:t>
            </a:r>
            <a:r>
              <a:rPr lang="en-US" baseline="0" dirty="0" err="1" smtClean="0"/>
              <a:t>Esp</a:t>
            </a:r>
            <a:r>
              <a:rPr lang="en-US" baseline="0" dirty="0" smtClean="0"/>
              <a:t> in bootstrap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</a:t>
            </a:r>
            <a:r>
              <a:rPr lang="en-US" baseline="0" dirty="0" err="1" smtClean="0"/>
              <a:t>onRollback</a:t>
            </a:r>
            <a:r>
              <a:rPr lang="en-US" baseline="0" dirty="0" smtClean="0"/>
              <a:t> – explanation- when does this happen – an example.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</a:t>
            </a:r>
            <a:r>
              <a:rPr lang="en-US" baseline="0" dirty="0" err="1" smtClean="0"/>
              <a:t>onDataEvent</a:t>
            </a:r>
            <a:r>
              <a:rPr lang="en-US" baseline="0" dirty="0" smtClean="0"/>
              <a:t> – example – how to use the decoder.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-is </a:t>
            </a:r>
            <a:r>
              <a:rPr lang="en-US" baseline="0" dirty="0" err="1" smtClean="0"/>
              <a:t>onStartConsumption</a:t>
            </a:r>
            <a:r>
              <a:rPr lang="en-US" baseline="0" dirty="0" smtClean="0"/>
              <a:t> called on mastership? –only on mastership – consumers are instantiated – but not invoked callbacks unless they are ‘master’ – in a hot-standby situation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Simple Parallelism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184" y="3897743"/>
            <a:ext cx="7772400" cy="1198079"/>
          </a:xfrm>
        </p:spPr>
        <p:txBody>
          <a:bodyPr anchor="t" anchorCtr="0">
            <a:normAutofit/>
          </a:bodyPr>
          <a:lstStyle>
            <a:lvl1pPr>
              <a:defRPr sz="2800" b="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81" y="2279000"/>
            <a:ext cx="5167604" cy="128766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184" y="5100386"/>
            <a:ext cx="6400800" cy="13716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 spc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293938"/>
            <a:ext cx="9144000" cy="4564062"/>
          </a:xfrm>
          <a:prstGeom prst="rect">
            <a:avLst/>
          </a:prstGeom>
          <a:gradFill flip="none" rotWithShape="1">
            <a:gsLst>
              <a:gs pos="75000">
                <a:schemeClr val="accent6"/>
              </a:gs>
              <a:gs pos="16000">
                <a:schemeClr val="bg1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11" descr="HumanIn-transparent.png"/>
          <p:cNvPicPr>
            <a:picLocks noChangeAspect="1"/>
          </p:cNvPicPr>
          <p:nvPr userDrawn="1"/>
        </p:nvPicPr>
        <p:blipFill>
          <a:blip r:embed="rId2" cstate="email"/>
          <a:srcRect r="-747"/>
          <a:stretch>
            <a:fillRect/>
          </a:stretch>
        </p:blipFill>
        <p:spPr bwMode="auto">
          <a:xfrm>
            <a:off x="470208" y="1151467"/>
            <a:ext cx="8376027" cy="4109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184" y="3897743"/>
            <a:ext cx="7772400" cy="1198079"/>
          </a:xfrm>
        </p:spPr>
        <p:txBody>
          <a:bodyPr anchor="t" anchorCtr="0">
            <a:normAutofit/>
          </a:bodyPr>
          <a:lstStyle>
            <a:lvl1pPr>
              <a:defRPr sz="2800" b="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81" y="2279000"/>
            <a:ext cx="5167604" cy="128766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184" y="5100386"/>
            <a:ext cx="6400800" cy="13716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 spc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184" y="3897743"/>
            <a:ext cx="7772400" cy="1198079"/>
          </a:xfrm>
        </p:spPr>
        <p:txBody>
          <a:bodyPr anchor="t" anchorCtr="0">
            <a:normAutofit/>
          </a:bodyPr>
          <a:lstStyle>
            <a:lvl1pPr>
              <a:defRPr sz="2800" b="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184" y="5100386"/>
            <a:ext cx="6400800" cy="13716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6" name="Title 27"/>
          <p:cNvSpPr txBox="1">
            <a:spLocks/>
          </p:cNvSpPr>
          <p:nvPr userDrawn="1"/>
        </p:nvSpPr>
        <p:spPr>
          <a:xfrm>
            <a:off x="4536139" y="2903015"/>
            <a:ext cx="4246675" cy="73327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Recruiting Solutions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7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81" y="2655267"/>
            <a:ext cx="3627244" cy="90383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2293938"/>
            <a:ext cx="9144000" cy="4564062"/>
          </a:xfrm>
          <a:prstGeom prst="rect">
            <a:avLst/>
          </a:prstGeom>
          <a:gradFill flip="none" rotWithShape="1">
            <a:gsLst>
              <a:gs pos="75000">
                <a:schemeClr val="accent6"/>
              </a:gs>
              <a:gs pos="16000">
                <a:schemeClr val="bg1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" name="Picture 11" descr="HumanIn-transparent.pn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174977" y="2601284"/>
            <a:ext cx="5969023" cy="37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703" y="989470"/>
            <a:ext cx="7772400" cy="1198079"/>
          </a:xfrm>
        </p:spPr>
        <p:txBody>
          <a:bodyPr anchor="b" anchorCtr="0">
            <a:normAutofit/>
          </a:bodyPr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800" b="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838" y="2198278"/>
            <a:ext cx="6400800" cy="1371600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logo_2color_gradient_128x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475338" y="602921"/>
            <a:ext cx="2928263" cy="7249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99691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78562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subhead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2293938"/>
            <a:ext cx="9144000" cy="4564062"/>
          </a:xfrm>
          <a:prstGeom prst="rect">
            <a:avLst/>
          </a:prstGeom>
          <a:gradFill flip="none" rotWithShape="1">
            <a:gsLst>
              <a:gs pos="75000">
                <a:schemeClr val="accent6"/>
              </a:gs>
              <a:gs pos="16000">
                <a:schemeClr val="bg1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" name="Picture 11" descr="HumanIn-transparent.pn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174977" y="2601284"/>
            <a:ext cx="5969023" cy="37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703" y="989470"/>
            <a:ext cx="7772400" cy="1198079"/>
          </a:xfrm>
        </p:spPr>
        <p:txBody>
          <a:bodyPr anchor="b" anchorCtr="0">
            <a:normAutofit/>
          </a:bodyPr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800" b="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838" y="2198278"/>
            <a:ext cx="6400800" cy="1371600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logo_2color_gradient_128x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475338" y="602921"/>
            <a:ext cx="2928263" cy="7249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5"/>
              </a:buClr>
              <a:buFont typeface="Arial" pitchFamily="34" charset="0"/>
              <a:buChar char="–"/>
              <a:defRPr sz="1800"/>
            </a:lvl2pPr>
            <a:lvl3pPr>
              <a:buClr>
                <a:schemeClr val="accent1"/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accent5"/>
              </a:buClr>
              <a:defRPr sz="1400"/>
            </a:lvl4pPr>
            <a:lvl5pPr>
              <a:buClr>
                <a:schemeClr val="accent5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5"/>
              </a:buClr>
              <a:defRPr sz="1800"/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accent5"/>
              </a:buClr>
              <a:defRPr sz="1400"/>
            </a:lvl4pPr>
            <a:lvl5pPr>
              <a:buClr>
                <a:schemeClr val="accent5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5717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452" y="0"/>
            <a:ext cx="9144000" cy="633215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85" y="2766652"/>
            <a:ext cx="8229600" cy="1005840"/>
          </a:xfrm>
        </p:spPr>
        <p:txBody>
          <a:bodyPr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20725" y="2651770"/>
            <a:ext cx="7651598" cy="1716888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293938"/>
            <a:ext cx="9144000" cy="4564062"/>
          </a:xfrm>
          <a:prstGeom prst="rect">
            <a:avLst/>
          </a:prstGeom>
          <a:gradFill flip="none" rotWithShape="1">
            <a:gsLst>
              <a:gs pos="75000">
                <a:schemeClr val="accent6"/>
              </a:gs>
              <a:gs pos="16000">
                <a:schemeClr val="bg1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11" descr="HumanIn-transparent.png"/>
          <p:cNvPicPr>
            <a:picLocks noChangeAspect="1"/>
          </p:cNvPicPr>
          <p:nvPr userDrawn="1"/>
        </p:nvPicPr>
        <p:blipFill>
          <a:blip r:embed="rId2" cstate="email"/>
          <a:srcRect r="-747"/>
          <a:stretch>
            <a:fillRect/>
          </a:stretch>
        </p:blipFill>
        <p:spPr bwMode="auto">
          <a:xfrm>
            <a:off x="470208" y="1151467"/>
            <a:ext cx="8376027" cy="4109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99691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78562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subhead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5"/>
              </a:buClr>
              <a:buFont typeface="Arial" pitchFamily="34" charset="0"/>
              <a:buChar char="–"/>
              <a:defRPr sz="1800"/>
            </a:lvl2pPr>
            <a:lvl3pPr>
              <a:buClr>
                <a:schemeClr val="accent1"/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accent5"/>
              </a:buClr>
              <a:defRPr sz="1400"/>
            </a:lvl4pPr>
            <a:lvl5pPr>
              <a:buClr>
                <a:schemeClr val="accent5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5"/>
              </a:buClr>
              <a:defRPr sz="1800"/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accent5"/>
              </a:buClr>
              <a:defRPr sz="1400"/>
            </a:lvl4pPr>
            <a:lvl5pPr>
              <a:buClr>
                <a:schemeClr val="accent5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5717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452" y="0"/>
            <a:ext cx="9144000" cy="633215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85" y="2766652"/>
            <a:ext cx="8229600" cy="1005840"/>
          </a:xfrm>
        </p:spPr>
        <p:txBody>
          <a:bodyPr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20725" y="2651770"/>
            <a:ext cx="7651598" cy="1716888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theme" Target="../theme/theme2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/>
          <p:cNvSpPr/>
          <p:nvPr userDrawn="1"/>
        </p:nvSpPr>
        <p:spPr>
          <a:xfrm>
            <a:off x="0" y="6327648"/>
            <a:ext cx="9144000" cy="539496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68000">
                <a:srgbClr val="FFFFFF"/>
              </a:gs>
            </a:gsLst>
            <a:lin ang="16200000" scaled="0"/>
            <a:tileRect/>
          </a:gradFill>
          <a:ln w="3175" cap="flat" cmpd="sng" algn="ctr">
            <a:solidFill>
              <a:schemeClr val="bg1">
                <a:lumMod val="65000"/>
                <a:alpha val="7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3085"/>
            <a:ext cx="8229600" cy="100584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81"/>
            <a:ext cx="8229600" cy="47545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2344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234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PPT_logo_small.png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21435" y="6459379"/>
            <a:ext cx="1090167" cy="2699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75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76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7" r:id="rId1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/>
          <p:cNvSpPr/>
          <p:nvPr userDrawn="1"/>
        </p:nvSpPr>
        <p:spPr>
          <a:xfrm>
            <a:off x="0" y="6327648"/>
            <a:ext cx="9144000" cy="539496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68000">
                <a:srgbClr val="FFFFFF"/>
              </a:gs>
            </a:gsLst>
            <a:lin ang="16200000" scaled="0"/>
            <a:tileRect/>
          </a:gradFill>
          <a:ln w="3175" cap="flat" cmpd="sng" algn="ctr">
            <a:solidFill>
              <a:schemeClr val="bg1">
                <a:lumMod val="65000"/>
                <a:alpha val="7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3085"/>
            <a:ext cx="8229600" cy="100584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81"/>
            <a:ext cx="8229600" cy="47545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2344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234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21435" y="6459379"/>
            <a:ext cx="4006698" cy="320717"/>
            <a:chOff x="221435" y="6425275"/>
            <a:chExt cx="4006698" cy="320717"/>
          </a:xfrm>
        </p:grpSpPr>
        <p:pic>
          <p:nvPicPr>
            <p:cNvPr id="12" name="Picture 11" descr="PPT_logo_small.png"/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221435" y="6425275"/>
              <a:ext cx="1090167" cy="269905"/>
            </a:xfrm>
            <a:prstGeom prst="rect">
              <a:avLst/>
            </a:prstGeom>
          </p:spPr>
        </p:pic>
        <p:sp>
          <p:nvSpPr>
            <p:cNvPr id="10" name="Text Placeholder 7"/>
            <p:cNvSpPr txBox="1">
              <a:spLocks/>
            </p:cNvSpPr>
            <p:nvPr userDrawn="1"/>
          </p:nvSpPr>
          <p:spPr>
            <a:xfrm>
              <a:off x="1392858" y="6434842"/>
              <a:ext cx="2835275" cy="311150"/>
            </a:xfrm>
            <a:prstGeom prst="rect">
              <a:avLst/>
            </a:prstGeom>
          </p:spPr>
          <p:txBody>
            <a:bodyPr vert="horz" lIns="0" tIns="45720" rIns="91440" bIns="45720" rtlCol="0">
              <a:noAutofit/>
            </a:bodyPr>
            <a:lstStyle>
              <a:lvl1pPr>
                <a:buNone/>
                <a:defRPr sz="1000"/>
              </a:lvl1pPr>
              <a:lvl2pPr>
                <a:buNone/>
                <a:defRPr sz="1000"/>
              </a:lvl2pPr>
              <a:lvl3pPr>
                <a:buNone/>
                <a:defRPr sz="1000"/>
              </a:lvl3pPr>
              <a:lvl4pPr>
                <a:buNone/>
                <a:defRPr sz="1000"/>
              </a:lvl4pPr>
              <a:lvl5pPr>
                <a:buNone/>
                <a:defRPr sz="1000"/>
              </a:lvl5pPr>
            </a:lstStyle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Tech Talk, 09/21/2011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60" r:id="rId2"/>
    <p:sldLayoutId id="214748377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7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78" r:id="rId1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Databus Client </a:t>
            </a:r>
            <a:r>
              <a:rPr lang="en-US" dirty="0" smtClean="0"/>
              <a:t>Library: </a:t>
            </a:r>
            <a:r>
              <a:rPr lang="en-US" dirty="0" smtClean="0"/>
              <a:t>Closer Look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56734" y="2793991"/>
            <a:ext cx="4749799" cy="5757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 Library API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78453" y="3589869"/>
            <a:ext cx="2323547" cy="75132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Event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Callback</a:t>
            </a:r>
            <a:r>
              <a:rPr lang="en-US" dirty="0" smtClean="0"/>
              <a:t>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12069" y="3572933"/>
            <a:ext cx="2192866" cy="78556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 Event </a:t>
            </a:r>
            <a:r>
              <a:rPr lang="en-US" dirty="0" smtClean="0"/>
              <a:t>Callback API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5373757"/>
            <a:ext cx="1943652" cy="276087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1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600" b="1" i="1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00696" y="5223565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304" y="4295913"/>
            <a:ext cx="2175566" cy="1789044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5740" y="1590260"/>
            <a:ext cx="5154728" cy="390460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83478" y="1833218"/>
            <a:ext cx="4958522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Databus Client Library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73666" y="4588931"/>
            <a:ext cx="4639733" cy="57573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Code</a:t>
            </a:r>
            <a:endParaRPr lang="en-US" dirty="0"/>
          </a:p>
        </p:txBody>
      </p:sp>
      <p:sp>
        <p:nvSpPr>
          <p:cNvPr id="18" name="Line Callout 1 17"/>
          <p:cNvSpPr/>
          <p:nvPr/>
        </p:nvSpPr>
        <p:spPr>
          <a:xfrm>
            <a:off x="6214532" y="2091267"/>
            <a:ext cx="2810935" cy="1058333"/>
          </a:xfrm>
          <a:prstGeom prst="borderCallout1">
            <a:avLst>
              <a:gd name="adj1" fmla="val 43526"/>
              <a:gd name="adj2" fmla="val -593"/>
              <a:gd name="adj3" fmla="val 88265"/>
              <a:gd name="adj4" fmla="val -163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/>
              <a:buChar char="•"/>
            </a:pPr>
            <a:r>
              <a:rPr lang="en-US" dirty="0" smtClean="0"/>
              <a:t> Configure</a:t>
            </a:r>
          </a:p>
          <a:p>
            <a:pPr>
              <a:buFont typeface="Arial"/>
              <a:buChar char="•"/>
            </a:pPr>
            <a:r>
              <a:rPr lang="en-US" dirty="0" smtClean="0"/>
              <a:t> Register consumers</a:t>
            </a:r>
          </a:p>
          <a:p>
            <a:pPr>
              <a:buFont typeface="Arial"/>
              <a:buChar char="•"/>
            </a:pPr>
            <a:r>
              <a:rPr lang="en-US" dirty="0" smtClean="0"/>
              <a:t> Start / stop consumption</a:t>
            </a:r>
            <a:endParaRPr lang="en-US" dirty="0"/>
          </a:p>
        </p:txBody>
      </p:sp>
      <p:sp>
        <p:nvSpPr>
          <p:cNvPr id="19" name="Line Callout 1 18"/>
          <p:cNvSpPr/>
          <p:nvPr/>
        </p:nvSpPr>
        <p:spPr>
          <a:xfrm>
            <a:off x="6256867" y="4571999"/>
            <a:ext cx="2709333" cy="601134"/>
          </a:xfrm>
          <a:prstGeom prst="borderCallout1">
            <a:avLst>
              <a:gd name="adj1" fmla="val 44102"/>
              <a:gd name="adj2" fmla="val -445"/>
              <a:gd name="adj3" fmla="val 49776"/>
              <a:gd name="adj4" fmla="val -2136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/>
              <a:buChar char="•"/>
            </a:pPr>
            <a:r>
              <a:rPr lang="en-US" dirty="0" smtClean="0"/>
              <a:t> Event processing logic</a:t>
            </a:r>
            <a:endParaRPr lang="en-US" dirty="0"/>
          </a:p>
        </p:txBody>
      </p:sp>
      <p:sp>
        <p:nvSpPr>
          <p:cNvPr id="20" name="Line Callout 1 19"/>
          <p:cNvSpPr/>
          <p:nvPr/>
        </p:nvSpPr>
        <p:spPr>
          <a:xfrm>
            <a:off x="6223000" y="3623733"/>
            <a:ext cx="2760133" cy="516467"/>
          </a:xfrm>
          <a:prstGeom prst="borderCallout1">
            <a:avLst>
              <a:gd name="adj1" fmla="val 48506"/>
              <a:gd name="adj2" fmla="val -64"/>
              <a:gd name="adj3" fmla="val 52122"/>
              <a:gd name="adj4" fmla="val -1986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/>
              <a:buChar char="•"/>
            </a:pPr>
            <a:r>
              <a:rPr lang="en-US" dirty="0" smtClean="0"/>
              <a:t> Event and execution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526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Library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com.linkedin.databus.client</a:t>
            </a:r>
            <a:r>
              <a:rPr lang="en-US" dirty="0" err="1" smtClean="0">
                <a:latin typeface="Courier New"/>
                <a:cs typeface="Courier New"/>
              </a:rPr>
              <a:t>.DatabusHttpClientImpl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Configure library</a:t>
            </a:r>
          </a:p>
          <a:p>
            <a:pPr lvl="1"/>
            <a:r>
              <a:rPr lang="en-US" dirty="0" smtClean="0"/>
              <a:t>Methods: Spring, Properties file, Code</a:t>
            </a:r>
          </a:p>
          <a:p>
            <a:pPr lvl="1"/>
            <a:r>
              <a:rPr lang="en-US" dirty="0" smtClean="0"/>
              <a:t>Important options</a:t>
            </a:r>
          </a:p>
          <a:p>
            <a:pPr lvl="2"/>
            <a:r>
              <a:rPr lang="en-US" dirty="0" smtClean="0"/>
              <a:t>Relay/bootstrap servers connection info</a:t>
            </a:r>
          </a:p>
          <a:p>
            <a:pPr lvl="2"/>
            <a:r>
              <a:rPr lang="en-US" dirty="0" smtClean="0"/>
              <a:t>Standalone </a:t>
            </a:r>
            <a:r>
              <a:rPr lang="en-US" dirty="0" err="1" smtClean="0"/>
              <a:t>vs</a:t>
            </a:r>
            <a:r>
              <a:rPr lang="en-US" dirty="0" smtClean="0"/>
              <a:t> Master + Hot stand-by</a:t>
            </a:r>
          </a:p>
          <a:p>
            <a:pPr lvl="2"/>
            <a:r>
              <a:rPr lang="en-US" dirty="0" smtClean="0"/>
              <a:t>Degree of parallelism</a:t>
            </a:r>
          </a:p>
          <a:p>
            <a:pPr lvl="2"/>
            <a:r>
              <a:rPr lang="en-US" dirty="0" smtClean="0"/>
              <a:t>Error retries/timeouts</a:t>
            </a:r>
          </a:p>
          <a:p>
            <a:r>
              <a:rPr lang="en-US" dirty="0" smtClean="0"/>
              <a:t>Register </a:t>
            </a:r>
            <a:r>
              <a:rPr lang="en-US" dirty="0" err="1" smtClean="0"/>
              <a:t>comsumers</a:t>
            </a:r>
            <a:endParaRPr lang="en-US" dirty="0" smtClean="0"/>
          </a:p>
          <a:p>
            <a:pPr lvl="1"/>
            <a:r>
              <a:rPr lang="en-US" dirty="0" smtClean="0"/>
              <a:t>Single</a:t>
            </a:r>
            <a:r>
              <a:rPr lang="en-US" dirty="0" smtClean="0"/>
              <a:t> consumer</a:t>
            </a:r>
          </a:p>
          <a:p>
            <a:pPr lvl="2"/>
            <a:r>
              <a:rPr lang="en-US" dirty="0" err="1" smtClean="0"/>
              <a:t>registerDatabusStreamListener(consumer</a:t>
            </a:r>
            <a:r>
              <a:rPr lang="en-US" dirty="0" smtClean="0"/>
              <a:t>, partitions, list of sources)</a:t>
            </a:r>
          </a:p>
          <a:p>
            <a:pPr lvl="2"/>
            <a:r>
              <a:rPr lang="en-US" dirty="0" err="1" smtClean="0"/>
              <a:t>registerDatabusBootstrapListener(consumer</a:t>
            </a:r>
            <a:r>
              <a:rPr lang="en-US" dirty="0" smtClean="0"/>
              <a:t>, partitions, list of sources)</a:t>
            </a:r>
          </a:p>
          <a:p>
            <a:pPr lvl="1"/>
            <a:r>
              <a:rPr lang="en-US" dirty="0" err="1" smtClean="0"/>
              <a:t>Consumergroup</a:t>
            </a:r>
            <a:endParaRPr lang="en-US" dirty="0" smtClean="0"/>
          </a:p>
          <a:p>
            <a:pPr lvl="2"/>
            <a:r>
              <a:rPr lang="en-US" dirty="0" err="1" smtClean="0"/>
              <a:t>registerDatabusStreamListener</a:t>
            </a:r>
            <a:r>
              <a:rPr lang="en-US" dirty="0" err="1" smtClean="0"/>
              <a:t>(consumers</a:t>
            </a:r>
            <a:r>
              <a:rPr lang="en-US" dirty="0" smtClean="0"/>
              <a:t>[], partitions, </a:t>
            </a:r>
            <a:r>
              <a:rPr lang="en-US" dirty="0" smtClean="0"/>
              <a:t>list of sources)</a:t>
            </a:r>
          </a:p>
          <a:p>
            <a:pPr lvl="2"/>
            <a:r>
              <a:rPr lang="en-US" dirty="0" err="1" smtClean="0"/>
              <a:t>registerDatabusBootstrapListener(consumers</a:t>
            </a:r>
            <a:r>
              <a:rPr lang="en-US" dirty="0" smtClean="0"/>
              <a:t>[], partitions, </a:t>
            </a:r>
            <a:r>
              <a:rPr lang="en-US" dirty="0" smtClean="0"/>
              <a:t>list of sources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Any combination of the above</a:t>
            </a:r>
          </a:p>
          <a:p>
            <a:r>
              <a:rPr lang="en-US" dirty="0" smtClean="0"/>
              <a:t>Start/Stop library</a:t>
            </a:r>
          </a:p>
          <a:p>
            <a:pPr lvl="1"/>
            <a:r>
              <a:rPr lang="en-US" dirty="0" smtClean="0"/>
              <a:t>Spring</a:t>
            </a:r>
          </a:p>
          <a:p>
            <a:pPr lvl="1"/>
            <a:r>
              <a:rPr lang="en-US" dirty="0" smtClean="0"/>
              <a:t>Programmatically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com.linkedin.databus.client.pub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DatabusStreamConsumer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/>
              <a:t>onStartConsumption</a:t>
            </a:r>
            <a:r>
              <a:rPr lang="en-US" dirty="0" err="1" smtClean="0"/>
              <a:t>(</a:t>
            </a:r>
            <a:r>
              <a:rPr lang="en-US" dirty="0" err="1" smtClean="0"/>
              <a:t>)</a:t>
            </a:r>
            <a:r>
              <a:rPr lang="en-US" dirty="0" err="1" smtClean="0"/>
              <a:t>/</a:t>
            </a:r>
            <a:r>
              <a:rPr lang="en-US" dirty="0" err="1" smtClean="0"/>
              <a:t>onStopConsumption</a:t>
            </a:r>
            <a:r>
              <a:rPr lang="en-US" dirty="0" smtClean="0"/>
              <a:t>();</a:t>
            </a:r>
            <a:endParaRPr lang="en-US" dirty="0" smtClean="0"/>
          </a:p>
          <a:p>
            <a:pPr lvl="1"/>
            <a:r>
              <a:rPr lang="en-US" dirty="0" err="1" smtClean="0"/>
              <a:t>onStartDataEventSequence</a:t>
            </a:r>
            <a:r>
              <a:rPr lang="en-US" dirty="0" err="1" smtClean="0"/>
              <a:t>(SCN</a:t>
            </a:r>
            <a:r>
              <a:rPr lang="en-US" dirty="0" smtClean="0"/>
              <a:t> </a:t>
            </a:r>
            <a:r>
              <a:rPr lang="en-US" dirty="0" err="1" smtClean="0"/>
              <a:t>startScn</a:t>
            </a:r>
            <a:r>
              <a:rPr lang="en-US" dirty="0" err="1" smtClean="0"/>
              <a:t>)/onEndDataEventSequence</a:t>
            </a:r>
            <a:r>
              <a:rPr lang="en-US" dirty="0" err="1" smtClean="0"/>
              <a:t>(SCN</a:t>
            </a:r>
            <a:r>
              <a:rPr lang="en-US" dirty="0" smtClean="0"/>
              <a:t> </a:t>
            </a:r>
            <a:r>
              <a:rPr lang="en-US" dirty="0" err="1" smtClean="0"/>
              <a:t>endScn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onRollback</a:t>
            </a:r>
            <a:r>
              <a:rPr lang="en-US" dirty="0" err="1" smtClean="0"/>
              <a:t>(SCN</a:t>
            </a:r>
            <a:r>
              <a:rPr lang="en-US" dirty="0" smtClean="0"/>
              <a:t> </a:t>
            </a:r>
            <a:r>
              <a:rPr lang="en-US" dirty="0" err="1" smtClean="0"/>
              <a:t>rollbackScn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onStartSource</a:t>
            </a:r>
            <a:r>
              <a:rPr lang="en-US" dirty="0" err="1" smtClean="0"/>
              <a:t>(String</a:t>
            </a:r>
            <a:r>
              <a:rPr lang="en-US" dirty="0" smtClean="0"/>
              <a:t> source, Schema </a:t>
            </a:r>
            <a:r>
              <a:rPr lang="en-US" dirty="0" err="1" smtClean="0"/>
              <a:t>sourceSchema</a:t>
            </a:r>
            <a:r>
              <a:rPr lang="en-US" dirty="0" err="1" smtClean="0"/>
              <a:t>)/onEndSource</a:t>
            </a:r>
            <a:r>
              <a:rPr lang="en-US" dirty="0" err="1" smtClean="0"/>
              <a:t>(String</a:t>
            </a:r>
            <a:r>
              <a:rPr lang="en-US" dirty="0" smtClean="0"/>
              <a:t> source, Schema </a:t>
            </a:r>
            <a:r>
              <a:rPr lang="en-US" dirty="0" err="1" smtClean="0"/>
              <a:t>sourceSchema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onDataEvent</a:t>
            </a:r>
            <a:r>
              <a:rPr lang="en-US" dirty="0" err="1" smtClean="0"/>
              <a:t>(DbusEvent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, </a:t>
            </a:r>
            <a:r>
              <a:rPr lang="en-US" dirty="0" err="1" smtClean="0"/>
              <a:t>DbusEventDecoder</a:t>
            </a:r>
            <a:r>
              <a:rPr lang="en-US" dirty="0" smtClean="0"/>
              <a:t> </a:t>
            </a:r>
            <a:r>
              <a:rPr lang="en-US" dirty="0" err="1" smtClean="0"/>
              <a:t>eventDecoder</a:t>
            </a:r>
            <a:r>
              <a:rPr lang="en-US" dirty="0" smtClean="0"/>
              <a:t>);</a:t>
            </a:r>
            <a:endParaRPr lang="en-US" dirty="0" smtClean="0"/>
          </a:p>
          <a:p>
            <a:pPr lvl="1"/>
            <a:r>
              <a:rPr lang="en-US" dirty="0" err="1" smtClean="0"/>
              <a:t>onCheckpoint</a:t>
            </a:r>
            <a:r>
              <a:rPr lang="en-US" dirty="0" err="1" smtClean="0"/>
              <a:t>(SCN</a:t>
            </a:r>
            <a:r>
              <a:rPr lang="en-US" dirty="0" smtClean="0"/>
              <a:t> </a:t>
            </a:r>
            <a:r>
              <a:rPr lang="en-US" dirty="0" err="1" smtClean="0"/>
              <a:t>checkpointScn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onError</a:t>
            </a:r>
            <a:r>
              <a:rPr lang="en-US" dirty="0" err="1" smtClean="0"/>
              <a:t>(Throwable</a:t>
            </a:r>
            <a:r>
              <a:rPr lang="en-US" dirty="0" smtClean="0"/>
              <a:t> err</a:t>
            </a:r>
            <a:r>
              <a:rPr lang="en-US" dirty="0" smtClean="0"/>
              <a:t>)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com.linkedin.databus.client.pub</a:t>
            </a:r>
            <a:r>
              <a:rPr lang="en-US" dirty="0" smtClean="0">
                <a:latin typeface="Courier New"/>
                <a:cs typeface="Courier New"/>
              </a:rPr>
              <a:t>. </a:t>
            </a:r>
            <a:r>
              <a:rPr lang="en-US" dirty="0" err="1" smtClean="0">
                <a:latin typeface="Courier New"/>
                <a:cs typeface="Courier New"/>
              </a:rPr>
              <a:t>DatabusBootstrapConsumer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+mn-lt"/>
                <a:cs typeface="Courier New"/>
              </a:rPr>
              <a:t>Parallel to </a:t>
            </a:r>
            <a:r>
              <a:rPr lang="en-US" dirty="0" err="1" smtClean="0">
                <a:latin typeface="+mn-lt"/>
                <a:cs typeface="Courier New"/>
              </a:rPr>
              <a:t>DatabusStreamConsumer</a:t>
            </a:r>
            <a:endParaRPr lang="en-US" dirty="0">
              <a:latin typeface="+mn-lt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720725" y="939124"/>
            <a:ext cx="5499203" cy="52836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80"/>
            <a:ext cx="8229600" cy="1005840"/>
          </a:xfrm>
        </p:spPr>
        <p:txBody>
          <a:bodyPr/>
          <a:lstStyle/>
          <a:p>
            <a:r>
              <a:rPr lang="en-US" dirty="0" smtClean="0"/>
              <a:t>Databus Event Callback API and Execution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63197" y="1312445"/>
            <a:ext cx="2305345" cy="3628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onStartConsumption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63197" y="5786956"/>
            <a:ext cx="2305345" cy="3628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onStopConsumption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7627" y="1861983"/>
            <a:ext cx="3116484" cy="5015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onStartDataEventSequence(SCN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57627" y="5013309"/>
            <a:ext cx="3116484" cy="5229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onEndDataEventSequence</a:t>
            </a:r>
            <a:endParaRPr lang="en-US" dirty="0" smtClean="0"/>
          </a:p>
          <a:p>
            <a:pPr algn="ctr"/>
            <a:r>
              <a:rPr lang="en-US" dirty="0" smtClean="0"/>
              <a:t>(SCN)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2"/>
            <a:endCxn id="9" idx="0"/>
          </p:cNvCxnSpPr>
          <p:nvPr/>
        </p:nvCxnSpPr>
        <p:spPr>
          <a:xfrm rot="5400000">
            <a:off x="3822523" y="1768635"/>
            <a:ext cx="18669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6" idx="0"/>
          </p:cNvCxnSpPr>
          <p:nvPr/>
        </p:nvCxnSpPr>
        <p:spPr>
          <a:xfrm rot="16200000" flipH="1">
            <a:off x="3790506" y="5661592"/>
            <a:ext cx="25072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357627" y="2614287"/>
            <a:ext cx="3116484" cy="5489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onStartSource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(Source, Schema)</a:t>
            </a:r>
            <a:endParaRPr lang="en-US" dirty="0"/>
          </a:p>
        </p:txBody>
      </p:sp>
      <p:cxnSp>
        <p:nvCxnSpPr>
          <p:cNvPr id="21" name="Elbow Connector 20"/>
          <p:cNvCxnSpPr>
            <a:stCxn id="10" idx="1"/>
            <a:endCxn id="9" idx="1"/>
          </p:cNvCxnSpPr>
          <p:nvPr/>
        </p:nvCxnSpPr>
        <p:spPr>
          <a:xfrm rot="10800000">
            <a:off x="2357627" y="2112772"/>
            <a:ext cx="1588" cy="3161998"/>
          </a:xfrm>
          <a:prstGeom prst="bentConnector3">
            <a:avLst>
              <a:gd name="adj1" fmla="val 64130605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19" idx="0"/>
          </p:cNvCxnSpPr>
          <p:nvPr/>
        </p:nvCxnSpPr>
        <p:spPr>
          <a:xfrm rot="5400000">
            <a:off x="3790506" y="2488923"/>
            <a:ext cx="25072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357627" y="4213635"/>
            <a:ext cx="3116484" cy="5489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onEndSource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(Source, Schema)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3" idx="2"/>
            <a:endCxn id="10" idx="0"/>
          </p:cNvCxnSpPr>
          <p:nvPr/>
        </p:nvCxnSpPr>
        <p:spPr>
          <a:xfrm rot="5400000">
            <a:off x="3790506" y="4887945"/>
            <a:ext cx="25072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3" idx="1"/>
            <a:endCxn id="19" idx="1"/>
          </p:cNvCxnSpPr>
          <p:nvPr/>
        </p:nvCxnSpPr>
        <p:spPr>
          <a:xfrm rot="10800000">
            <a:off x="2357627" y="2888761"/>
            <a:ext cx="1588" cy="1599348"/>
          </a:xfrm>
          <a:prstGeom prst="bentConnector3">
            <a:avLst>
              <a:gd name="adj1" fmla="val 43967695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085468" y="3413961"/>
            <a:ext cx="3660802" cy="5489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onDataEvent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DbusEvent</a:t>
            </a:r>
            <a:r>
              <a:rPr lang="en-US" dirty="0" smtClean="0"/>
              <a:t>, </a:t>
            </a:r>
            <a:r>
              <a:rPr lang="en-US" dirty="0" err="1" smtClean="0"/>
              <a:t>DbusEventDecoder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19" idx="2"/>
            <a:endCxn id="55" idx="0"/>
          </p:cNvCxnSpPr>
          <p:nvPr/>
        </p:nvCxnSpPr>
        <p:spPr>
          <a:xfrm rot="5400000">
            <a:off x="3790506" y="3288597"/>
            <a:ext cx="25072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2"/>
            <a:endCxn id="43" idx="0"/>
          </p:cNvCxnSpPr>
          <p:nvPr/>
        </p:nvCxnSpPr>
        <p:spPr>
          <a:xfrm rot="5400000">
            <a:off x="3790506" y="4088271"/>
            <a:ext cx="25072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5" idx="2"/>
            <a:endCxn id="55" idx="0"/>
          </p:cNvCxnSpPr>
          <p:nvPr/>
        </p:nvCxnSpPr>
        <p:spPr>
          <a:xfrm rot="5400000" flipH="1">
            <a:off x="3641395" y="3688435"/>
            <a:ext cx="548947" cy="1588"/>
          </a:xfrm>
          <a:prstGeom prst="bentConnector5">
            <a:avLst>
              <a:gd name="adj1" fmla="val -22203"/>
              <a:gd name="adj2" fmla="val 129660013"/>
              <a:gd name="adj3" fmla="val 12609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088759" y="3316474"/>
            <a:ext cx="1769368" cy="5489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onCheckpoint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(SCN)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7105692" y="4190633"/>
            <a:ext cx="1769368" cy="5489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onError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Throwable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7088759" y="2507861"/>
            <a:ext cx="1769368" cy="5489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onRollback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(SCN)</a:t>
            </a:r>
            <a:endParaRPr lang="en-US" dirty="0"/>
          </a:p>
        </p:txBody>
      </p:sp>
      <p:cxnSp>
        <p:nvCxnSpPr>
          <p:cNvPr id="88" name="Elbow Connector 87"/>
          <p:cNvCxnSpPr>
            <a:stCxn id="87" idx="3"/>
            <a:endCxn id="84" idx="1"/>
          </p:cNvCxnSpPr>
          <p:nvPr/>
        </p:nvCxnSpPr>
        <p:spPr>
          <a:xfrm flipV="1">
            <a:off x="6219928" y="2782335"/>
            <a:ext cx="868831" cy="7986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4" idx="0"/>
            <a:endCxn id="9" idx="3"/>
          </p:cNvCxnSpPr>
          <p:nvPr/>
        </p:nvCxnSpPr>
        <p:spPr>
          <a:xfrm rot="16200000" flipV="1">
            <a:off x="6526233" y="1060651"/>
            <a:ext cx="395089" cy="24993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7" idx="3"/>
            <a:endCxn id="83" idx="1"/>
          </p:cNvCxnSpPr>
          <p:nvPr/>
        </p:nvCxnSpPr>
        <p:spPr>
          <a:xfrm>
            <a:off x="6219928" y="3580965"/>
            <a:ext cx="885764" cy="88414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87" idx="3"/>
            <a:endCxn id="82" idx="1"/>
          </p:cNvCxnSpPr>
          <p:nvPr/>
        </p:nvCxnSpPr>
        <p:spPr>
          <a:xfrm>
            <a:off x="6219928" y="3580965"/>
            <a:ext cx="868831" cy="998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20725" y="949795"/>
            <a:ext cx="2017177" cy="490905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b="1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DatabusStreamConsumer</a:t>
            </a:r>
            <a:endParaRPr kumimoji="0" lang="en-US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7449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9" grpId="0" animBg="1"/>
      <p:bldP spid="43" grpId="0" animBg="1"/>
      <p:bldP spid="55" grpId="0" animBg="1"/>
      <p:bldP spid="82" grpId="0" animBg="1"/>
      <p:bldP spid="83" grpId="0" animBg="1"/>
      <p:bldP spid="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sources – S1 and S2</a:t>
            </a:r>
          </a:p>
          <a:p>
            <a:r>
              <a:rPr lang="en-US" dirty="0" smtClean="0"/>
              <a:t>Group of 3 consumers for S1 and S2</a:t>
            </a:r>
          </a:p>
          <a:p>
            <a:pPr lvl="1"/>
            <a:r>
              <a:rPr lang="en-US" dirty="0" smtClean="0"/>
              <a:t>registerDatabusStreamListener(group1[</a:t>
            </a:r>
            <a:r>
              <a:rPr lang="en-US" dirty="0" smtClean="0"/>
              <a:t>],</a:t>
            </a:r>
            <a:r>
              <a:rPr lang="en-US" dirty="0" smtClean="0"/>
              <a:t> “S1”, “S2”)</a:t>
            </a:r>
          </a:p>
          <a:p>
            <a:r>
              <a:rPr lang="en-US" dirty="0" smtClean="0"/>
              <a:t>Single standalone consumer for S1</a:t>
            </a:r>
          </a:p>
          <a:p>
            <a:pPr lvl="1"/>
            <a:r>
              <a:rPr lang="en-US" dirty="0" smtClean="0"/>
              <a:t>registerDatabusStreamListener</a:t>
            </a:r>
            <a:r>
              <a:rPr lang="en-US" dirty="0" smtClean="0"/>
              <a:t>(consumer1, “</a:t>
            </a:r>
            <a:r>
              <a:rPr lang="en-US" dirty="0" smtClean="0"/>
              <a:t>S1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Single standalone </a:t>
            </a:r>
            <a:r>
              <a:rPr lang="en-US" dirty="0" smtClean="0"/>
              <a:t>consumer for </a:t>
            </a:r>
            <a:r>
              <a:rPr lang="en-US" dirty="0" smtClean="0"/>
              <a:t>S2</a:t>
            </a:r>
          </a:p>
          <a:p>
            <a:pPr lvl="1"/>
            <a:r>
              <a:rPr lang="en-US" dirty="0" smtClean="0"/>
              <a:t>registerDatabusStreamListener(</a:t>
            </a:r>
            <a:r>
              <a:rPr lang="en-US" dirty="0" smtClean="0"/>
              <a:t>consumer2, “S2”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Group of 2 consumers for S2, with partitioning</a:t>
            </a:r>
          </a:p>
          <a:p>
            <a:pPr lvl="1"/>
            <a:r>
              <a:rPr lang="en-US" dirty="0" smtClean="0"/>
              <a:t>registerDatabusStreamListener</a:t>
            </a:r>
            <a:r>
              <a:rPr lang="en-US" dirty="0" smtClean="0"/>
              <a:t>(group2[], key mod 2 == 1, </a:t>
            </a:r>
            <a:r>
              <a:rPr lang="en-US" dirty="0" smtClean="0"/>
              <a:t>“</a:t>
            </a:r>
            <a:r>
              <a:rPr lang="en-US" dirty="0" smtClean="0"/>
              <a:t>S2”)</a:t>
            </a:r>
          </a:p>
          <a:p>
            <a:r>
              <a:rPr lang="en-US" dirty="0" smtClean="0"/>
              <a:t>Single transaction – S1: e11, e12; S2: e21, e22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0726" y="3539067"/>
            <a:ext cx="2972096" cy="27466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49211" y="3496733"/>
            <a:ext cx="2329671" cy="2813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517619" y="3547534"/>
            <a:ext cx="291454" cy="2770204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683231" y="3530601"/>
            <a:ext cx="309514" cy="279013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856808" y="3564468"/>
            <a:ext cx="309514" cy="276693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956119" y="3556000"/>
            <a:ext cx="309514" cy="27754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3190543" y="3547534"/>
            <a:ext cx="309514" cy="279454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100452" y="3488268"/>
            <a:ext cx="309514" cy="287515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210433" y="3496734"/>
            <a:ext cx="309514" cy="286668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20724" y="1003155"/>
            <a:ext cx="1243087" cy="2988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StartSeq(123)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1855031" y="1332294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StartSrc(S1)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3814707" y="1332294"/>
            <a:ext cx="10663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Event(e11)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5621983" y="1332294"/>
            <a:ext cx="10663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Event(e12)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3804312" y="1799867"/>
            <a:ext cx="10663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Event(e21)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7343876" y="1332294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EndSrc(S1)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1851751" y="1799867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StartSrc(S2)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7319249" y="1799867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EndSrc(S2)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5604473" y="1799867"/>
            <a:ext cx="10663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Event(e22)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720725" y="2322582"/>
            <a:ext cx="1179050" cy="2988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EndSeq(123)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279396" y="3453017"/>
            <a:ext cx="1243087" cy="2988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StartSeq(123)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0725" y="3072600"/>
            <a:ext cx="2972096" cy="341499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Consumer Group 1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36486" y="3072600"/>
            <a:ext cx="2339416" cy="341499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Consumer Group 2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58942" y="2819401"/>
            <a:ext cx="1112033" cy="628566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Standalone </a:t>
            </a:r>
          </a:p>
          <a:p>
            <a:pPr marL="342900" marR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Consumer 1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58775" y="2819400"/>
            <a:ext cx="1211358" cy="577765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Standalone</a:t>
            </a:r>
          </a:p>
          <a:p>
            <a:pPr marL="342900" marR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Consumer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2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543080" y="3449749"/>
            <a:ext cx="1243087" cy="2988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StartSeq(123)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2815517" y="3453015"/>
            <a:ext cx="1243087" cy="2988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StartSeq(123)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4073525" y="3455221"/>
            <a:ext cx="1243087" cy="2988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StartSeq(123)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5334000" y="3469949"/>
            <a:ext cx="1243087" cy="29881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StartSeq(123)</a:t>
            </a:r>
            <a:endParaRPr lang="en-US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6629043" y="3450811"/>
            <a:ext cx="1243087" cy="2988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StartSeq(123)</a:t>
            </a:r>
            <a:endParaRPr lang="en-US" sz="1400" dirty="0"/>
          </a:p>
        </p:txBody>
      </p:sp>
      <p:sp>
        <p:nvSpPr>
          <p:cNvPr id="33" name="Rounded Rectangle 32"/>
          <p:cNvSpPr/>
          <p:nvPr/>
        </p:nvSpPr>
        <p:spPr>
          <a:xfrm>
            <a:off x="7900913" y="3453016"/>
            <a:ext cx="1243087" cy="2988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StartSeq(123)</a:t>
            </a:r>
            <a:endParaRPr lang="en-US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315946" y="3814444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StartSrc(S1)</a:t>
            </a:r>
            <a:endParaRPr lang="en-US" sz="1400" dirty="0"/>
          </a:p>
        </p:txBody>
      </p:sp>
      <p:sp>
        <p:nvSpPr>
          <p:cNvPr id="35" name="Rounded Rectangle 34"/>
          <p:cNvSpPr/>
          <p:nvPr/>
        </p:nvSpPr>
        <p:spPr>
          <a:xfrm>
            <a:off x="1557983" y="3811177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StartSrc(S1)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2827208" y="3808971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StartSrc(S1)</a:t>
            </a:r>
            <a:endParaRPr lang="en-US" sz="1400" dirty="0"/>
          </a:p>
        </p:txBody>
      </p:sp>
      <p:sp>
        <p:nvSpPr>
          <p:cNvPr id="37" name="Rounded Rectangle 36"/>
          <p:cNvSpPr/>
          <p:nvPr/>
        </p:nvSpPr>
        <p:spPr>
          <a:xfrm>
            <a:off x="4075090" y="3834371"/>
            <a:ext cx="1218762" cy="27447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StartSrc(S1)</a:t>
            </a:r>
            <a:endParaRPr lang="en-US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442767" y="4160160"/>
            <a:ext cx="10663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Event(e11)</a:t>
            </a:r>
            <a:endParaRPr lang="en-US" sz="1400" dirty="0"/>
          </a:p>
        </p:txBody>
      </p:sp>
      <p:sp>
        <p:nvSpPr>
          <p:cNvPr id="39" name="Rounded Rectangle 38"/>
          <p:cNvSpPr/>
          <p:nvPr/>
        </p:nvSpPr>
        <p:spPr>
          <a:xfrm>
            <a:off x="4127974" y="4163153"/>
            <a:ext cx="1066362" cy="27447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Event(e11)</a:t>
            </a:r>
            <a:endParaRPr lang="en-US" sz="1400" dirty="0"/>
          </a:p>
        </p:txBody>
      </p:sp>
      <p:sp>
        <p:nvSpPr>
          <p:cNvPr id="40" name="Rounded Rectangle 39"/>
          <p:cNvSpPr/>
          <p:nvPr/>
        </p:nvSpPr>
        <p:spPr>
          <a:xfrm>
            <a:off x="1583383" y="4188553"/>
            <a:ext cx="10663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Event(e12)</a:t>
            </a:r>
            <a:endParaRPr lang="en-US" sz="1400" dirty="0"/>
          </a:p>
        </p:txBody>
      </p:sp>
      <p:sp>
        <p:nvSpPr>
          <p:cNvPr id="41" name="Rounded Rectangle 40"/>
          <p:cNvSpPr/>
          <p:nvPr/>
        </p:nvSpPr>
        <p:spPr>
          <a:xfrm>
            <a:off x="4119329" y="4401009"/>
            <a:ext cx="1066362" cy="27447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Event(e12)</a:t>
            </a:r>
            <a:endParaRPr lang="en-US" sz="1400" dirty="0"/>
          </a:p>
        </p:txBody>
      </p:sp>
      <p:sp>
        <p:nvSpPr>
          <p:cNvPr id="42" name="Rounded Rectangle 41"/>
          <p:cNvSpPr/>
          <p:nvPr/>
        </p:nvSpPr>
        <p:spPr>
          <a:xfrm>
            <a:off x="316542" y="4617361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EndSrc(S1)</a:t>
            </a:r>
            <a:endParaRPr lang="en-US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2835197" y="4620355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EndSrc(S1)</a:t>
            </a:r>
            <a:endParaRPr lang="en-US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1563708" y="4628821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EndSrc(S1)</a:t>
            </a:r>
            <a:endParaRPr lang="en-US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4063720" y="4625554"/>
            <a:ext cx="1218762" cy="27447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EndSrc(S1)</a:t>
            </a:r>
            <a:endParaRPr lang="en-US" sz="1400" dirty="0"/>
          </a:p>
        </p:txBody>
      </p:sp>
      <p:sp>
        <p:nvSpPr>
          <p:cNvPr id="48" name="Rounded Rectangle 47"/>
          <p:cNvSpPr/>
          <p:nvPr/>
        </p:nvSpPr>
        <p:spPr>
          <a:xfrm>
            <a:off x="308252" y="4954804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StartSrc(S2)</a:t>
            </a:r>
            <a:endParaRPr lang="en-US" sz="1400" dirty="0"/>
          </a:p>
        </p:txBody>
      </p:sp>
      <p:sp>
        <p:nvSpPr>
          <p:cNvPr id="49" name="Rounded Rectangle 48"/>
          <p:cNvSpPr/>
          <p:nvPr/>
        </p:nvSpPr>
        <p:spPr>
          <a:xfrm>
            <a:off x="1548439" y="4940865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StartSrc(S2)</a:t>
            </a:r>
            <a:endParaRPr lang="en-US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2816233" y="4952325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StartSrc(S2)</a:t>
            </a:r>
            <a:endParaRPr lang="en-US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5320160" y="4961580"/>
            <a:ext cx="1218762" cy="27447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StartSrc(S2)</a:t>
            </a:r>
            <a:endParaRPr lang="en-US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2847221" y="5305994"/>
            <a:ext cx="10663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Event(e21)</a:t>
            </a:r>
            <a:endParaRPr lang="en-US" sz="1400" dirty="0"/>
          </a:p>
        </p:txBody>
      </p:sp>
      <p:sp>
        <p:nvSpPr>
          <p:cNvPr id="53" name="Rounded Rectangle 52"/>
          <p:cNvSpPr/>
          <p:nvPr/>
        </p:nvSpPr>
        <p:spPr>
          <a:xfrm>
            <a:off x="5370287" y="5275120"/>
            <a:ext cx="1066362" cy="27447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Event(e21)</a:t>
            </a:r>
            <a:endParaRPr lang="en-US" sz="1400" dirty="0"/>
          </a:p>
        </p:txBody>
      </p:sp>
      <p:sp>
        <p:nvSpPr>
          <p:cNvPr id="54" name="Rounded Rectangle 53"/>
          <p:cNvSpPr/>
          <p:nvPr/>
        </p:nvSpPr>
        <p:spPr>
          <a:xfrm>
            <a:off x="1532006" y="5310131"/>
            <a:ext cx="10663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Event(e22)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5384339" y="5516324"/>
            <a:ext cx="1066362" cy="27447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Event(e22)</a:t>
            </a:r>
            <a:endParaRPr lang="en-US" sz="1400" dirty="0"/>
          </a:p>
        </p:txBody>
      </p:sp>
      <p:sp>
        <p:nvSpPr>
          <p:cNvPr id="56" name="Rounded Rectangle 55"/>
          <p:cNvSpPr/>
          <p:nvPr/>
        </p:nvSpPr>
        <p:spPr>
          <a:xfrm>
            <a:off x="302229" y="5692194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EndSrc(S2)</a:t>
            </a:r>
            <a:endParaRPr lang="en-US" sz="1400" dirty="0"/>
          </a:p>
        </p:txBody>
      </p:sp>
      <p:sp>
        <p:nvSpPr>
          <p:cNvPr id="57" name="Rounded Rectangle 56"/>
          <p:cNvSpPr/>
          <p:nvPr/>
        </p:nvSpPr>
        <p:spPr>
          <a:xfrm>
            <a:off x="6680772" y="5314187"/>
            <a:ext cx="1066362" cy="2744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Event(e21)</a:t>
            </a:r>
            <a:endParaRPr lang="en-US" sz="1400" dirty="0"/>
          </a:p>
        </p:txBody>
      </p:sp>
      <p:sp>
        <p:nvSpPr>
          <p:cNvPr id="58" name="Rounded Rectangle 57"/>
          <p:cNvSpPr/>
          <p:nvPr/>
        </p:nvSpPr>
        <p:spPr>
          <a:xfrm>
            <a:off x="6624027" y="4964575"/>
            <a:ext cx="1218762" cy="2744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StartSrc(S2)</a:t>
            </a:r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1525484" y="5692983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EndSrc(S2)</a:t>
            </a:r>
            <a:endParaRPr lang="en-US" sz="1400" dirty="0"/>
          </a:p>
        </p:txBody>
      </p:sp>
      <p:sp>
        <p:nvSpPr>
          <p:cNvPr id="60" name="Rounded Rectangle 59"/>
          <p:cNvSpPr/>
          <p:nvPr/>
        </p:nvSpPr>
        <p:spPr>
          <a:xfrm>
            <a:off x="2759053" y="5706649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EndSrc(S2)</a:t>
            </a:r>
            <a:endParaRPr lang="en-US" sz="1400" dirty="0"/>
          </a:p>
        </p:txBody>
      </p:sp>
      <p:sp>
        <p:nvSpPr>
          <p:cNvPr id="61" name="Rounded Rectangle 60"/>
          <p:cNvSpPr/>
          <p:nvPr/>
        </p:nvSpPr>
        <p:spPr>
          <a:xfrm>
            <a:off x="5312374" y="5751977"/>
            <a:ext cx="1218762" cy="27447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EndSrc(S2)</a:t>
            </a:r>
            <a:endParaRPr lang="en-US" sz="1400" dirty="0"/>
          </a:p>
        </p:txBody>
      </p:sp>
      <p:sp>
        <p:nvSpPr>
          <p:cNvPr id="62" name="Rounded Rectangle 61"/>
          <p:cNvSpPr/>
          <p:nvPr/>
        </p:nvSpPr>
        <p:spPr>
          <a:xfrm>
            <a:off x="6622774" y="5701176"/>
            <a:ext cx="1218762" cy="2744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EndSrc(S2)</a:t>
            </a:r>
            <a:endParaRPr lang="en-US" sz="1400" dirty="0"/>
          </a:p>
        </p:txBody>
      </p:sp>
      <p:sp>
        <p:nvSpPr>
          <p:cNvPr id="63" name="Rounded Rectangle 62"/>
          <p:cNvSpPr/>
          <p:nvPr/>
        </p:nvSpPr>
        <p:spPr>
          <a:xfrm>
            <a:off x="7925238" y="4954692"/>
            <a:ext cx="1218762" cy="2744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StartSrc(S2)</a:t>
            </a:r>
            <a:endParaRPr lang="en-US" sz="1400" dirty="0"/>
          </a:p>
        </p:txBody>
      </p:sp>
      <p:sp>
        <p:nvSpPr>
          <p:cNvPr id="64" name="Rounded Rectangle 63"/>
          <p:cNvSpPr/>
          <p:nvPr/>
        </p:nvSpPr>
        <p:spPr>
          <a:xfrm>
            <a:off x="7925238" y="5714842"/>
            <a:ext cx="1218762" cy="2744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EndSrc(S2)</a:t>
            </a:r>
            <a:endParaRPr lang="en-US" sz="1400" dirty="0"/>
          </a:p>
        </p:txBody>
      </p:sp>
      <p:sp>
        <p:nvSpPr>
          <p:cNvPr id="65" name="Rounded Rectangle 64"/>
          <p:cNvSpPr/>
          <p:nvPr/>
        </p:nvSpPr>
        <p:spPr>
          <a:xfrm>
            <a:off x="305859" y="6040228"/>
            <a:ext cx="1179050" cy="2988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EndSeq(123)</a:t>
            </a:r>
            <a:endParaRPr lang="en-US" sz="1400" dirty="0"/>
          </a:p>
        </p:txBody>
      </p:sp>
      <p:sp>
        <p:nvSpPr>
          <p:cNvPr id="66" name="Rounded Rectangle 65"/>
          <p:cNvSpPr/>
          <p:nvPr/>
        </p:nvSpPr>
        <p:spPr>
          <a:xfrm>
            <a:off x="1550099" y="6026288"/>
            <a:ext cx="1179050" cy="2988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EndSeq(123)</a:t>
            </a:r>
            <a:endParaRPr lang="en-US" sz="1400" dirty="0"/>
          </a:p>
        </p:txBody>
      </p:sp>
      <p:sp>
        <p:nvSpPr>
          <p:cNvPr id="67" name="Rounded Rectangle 66"/>
          <p:cNvSpPr/>
          <p:nvPr/>
        </p:nvSpPr>
        <p:spPr>
          <a:xfrm>
            <a:off x="2777408" y="6012349"/>
            <a:ext cx="1179050" cy="2988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EndSeq(123)</a:t>
            </a:r>
            <a:endParaRPr lang="en-US" sz="1400" dirty="0"/>
          </a:p>
        </p:txBody>
      </p:sp>
      <p:sp>
        <p:nvSpPr>
          <p:cNvPr id="68" name="Rounded Rectangle 67"/>
          <p:cNvSpPr/>
          <p:nvPr/>
        </p:nvSpPr>
        <p:spPr>
          <a:xfrm>
            <a:off x="4055516" y="6032277"/>
            <a:ext cx="1179050" cy="2988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EndSeq(123)</a:t>
            </a:r>
            <a:endParaRPr lang="en-US" sz="1400" dirty="0"/>
          </a:p>
        </p:txBody>
      </p:sp>
      <p:sp>
        <p:nvSpPr>
          <p:cNvPr id="69" name="Rounded Rectangle 68"/>
          <p:cNvSpPr/>
          <p:nvPr/>
        </p:nvSpPr>
        <p:spPr>
          <a:xfrm>
            <a:off x="5347578" y="6049210"/>
            <a:ext cx="1179050" cy="29881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EndSeq(123)</a:t>
            </a:r>
            <a:endParaRPr lang="en-US" sz="1400" dirty="0"/>
          </a:p>
        </p:txBody>
      </p:sp>
      <p:sp>
        <p:nvSpPr>
          <p:cNvPr id="70" name="Rounded Rectangle 69"/>
          <p:cNvSpPr/>
          <p:nvPr/>
        </p:nvSpPr>
        <p:spPr>
          <a:xfrm>
            <a:off x="6669453" y="6023810"/>
            <a:ext cx="1179050" cy="2988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EndSeq(123)</a:t>
            </a:r>
            <a:endParaRPr lang="en-US" sz="1400" dirty="0"/>
          </a:p>
        </p:txBody>
      </p:sp>
      <p:sp>
        <p:nvSpPr>
          <p:cNvPr id="71" name="Rounded Rectangle 70"/>
          <p:cNvSpPr/>
          <p:nvPr/>
        </p:nvSpPr>
        <p:spPr>
          <a:xfrm>
            <a:off x="7964950" y="6007665"/>
            <a:ext cx="1179050" cy="2988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EndSeq(123)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720725" y="3773598"/>
            <a:ext cx="8255177" cy="45719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0725" y="6331403"/>
            <a:ext cx="8255177" cy="64032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9434836" y="4855693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20725" y="4112285"/>
            <a:ext cx="8255177" cy="45719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20725" y="4891218"/>
            <a:ext cx="8255177" cy="45719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20725" y="5229885"/>
            <a:ext cx="8255177" cy="45719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20725" y="5974952"/>
            <a:ext cx="8255177" cy="45719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40267" y="3327400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82" name="Shape 81"/>
          <p:cNvCxnSpPr>
            <a:stCxn id="13" idx="2"/>
            <a:endCxn id="14" idx="1"/>
          </p:cNvCxnSpPr>
          <p:nvPr/>
        </p:nvCxnSpPr>
        <p:spPr>
          <a:xfrm rot="16200000" flipH="1">
            <a:off x="1514867" y="1129367"/>
            <a:ext cx="167564" cy="51276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4" idx="3"/>
            <a:endCxn id="15" idx="1"/>
          </p:cNvCxnSpPr>
          <p:nvPr/>
        </p:nvCxnSpPr>
        <p:spPr>
          <a:xfrm>
            <a:off x="3073793" y="1469531"/>
            <a:ext cx="7409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5" idx="3"/>
            <a:endCxn id="16" idx="1"/>
          </p:cNvCxnSpPr>
          <p:nvPr/>
        </p:nvCxnSpPr>
        <p:spPr>
          <a:xfrm>
            <a:off x="4881069" y="1469531"/>
            <a:ext cx="7409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6" idx="3"/>
            <a:endCxn id="18" idx="1"/>
          </p:cNvCxnSpPr>
          <p:nvPr/>
        </p:nvCxnSpPr>
        <p:spPr>
          <a:xfrm>
            <a:off x="6688345" y="1469531"/>
            <a:ext cx="655531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18" idx="3"/>
            <a:endCxn id="19" idx="1"/>
          </p:cNvCxnSpPr>
          <p:nvPr/>
        </p:nvCxnSpPr>
        <p:spPr>
          <a:xfrm flipH="1">
            <a:off x="1851751" y="1469531"/>
            <a:ext cx="6710887" cy="467573"/>
          </a:xfrm>
          <a:prstGeom prst="bentConnector5">
            <a:avLst>
              <a:gd name="adj1" fmla="val -3406"/>
              <a:gd name="adj2" fmla="val 50000"/>
              <a:gd name="adj3" fmla="val 1034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19" idx="3"/>
            <a:endCxn id="17" idx="1"/>
          </p:cNvCxnSpPr>
          <p:nvPr/>
        </p:nvCxnSpPr>
        <p:spPr>
          <a:xfrm>
            <a:off x="3070513" y="1937104"/>
            <a:ext cx="733799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7" idx="3"/>
            <a:endCxn id="21" idx="1"/>
          </p:cNvCxnSpPr>
          <p:nvPr/>
        </p:nvCxnSpPr>
        <p:spPr>
          <a:xfrm>
            <a:off x="4870674" y="1937104"/>
            <a:ext cx="733799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21" idx="3"/>
            <a:endCxn id="20" idx="1"/>
          </p:cNvCxnSpPr>
          <p:nvPr/>
        </p:nvCxnSpPr>
        <p:spPr>
          <a:xfrm>
            <a:off x="6670835" y="1937104"/>
            <a:ext cx="6484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hape 97"/>
          <p:cNvCxnSpPr>
            <a:stCxn id="20" idx="3"/>
            <a:endCxn id="22" idx="0"/>
          </p:cNvCxnSpPr>
          <p:nvPr/>
        </p:nvCxnSpPr>
        <p:spPr>
          <a:xfrm flipH="1">
            <a:off x="1310250" y="1937104"/>
            <a:ext cx="7227761" cy="385478"/>
          </a:xfrm>
          <a:prstGeom prst="bentConnector4">
            <a:avLst>
              <a:gd name="adj1" fmla="val -3163"/>
              <a:gd name="adj2" fmla="val 5901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Databus Consumer -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881"/>
            <a:ext cx="8153400" cy="4400052"/>
          </a:xfrm>
        </p:spPr>
        <p:txBody>
          <a:bodyPr>
            <a:normAutofit/>
          </a:bodyPr>
          <a:lstStyle/>
          <a:p>
            <a:r>
              <a:rPr lang="en-US" dirty="0" smtClean="0"/>
              <a:t>Degree of parallelism </a:t>
            </a:r>
          </a:p>
          <a:p>
            <a:pPr lvl="1"/>
            <a:r>
              <a:rPr lang="en-US" dirty="0" smtClean="0"/>
              <a:t>Number of threads</a:t>
            </a:r>
            <a:r>
              <a:rPr lang="en-US" dirty="0" smtClean="0"/>
              <a:t> to execute callbacks</a:t>
            </a:r>
            <a:endParaRPr lang="en-US" dirty="0" smtClean="0"/>
          </a:p>
          <a:p>
            <a:pPr lvl="1"/>
            <a:r>
              <a:rPr lang="en-US" dirty="0" smtClean="0"/>
              <a:t>Default is 1</a:t>
            </a:r>
          </a:p>
          <a:p>
            <a:r>
              <a:rPr lang="en-US" dirty="0" smtClean="0"/>
              <a:t>Consumers </a:t>
            </a:r>
            <a:r>
              <a:rPr lang="en-US" dirty="0" smtClean="0"/>
              <a:t>should be thread-</a:t>
            </a:r>
            <a:r>
              <a:rPr lang="en-US" dirty="0" smtClean="0"/>
              <a:t>safe </a:t>
            </a:r>
            <a:r>
              <a:rPr lang="en-US" dirty="0" smtClean="0"/>
              <a:t>if</a:t>
            </a:r>
            <a:r>
              <a:rPr lang="en-US" dirty="0" smtClean="0"/>
              <a:t> degree of parallelism &gt; 1</a:t>
            </a:r>
          </a:p>
          <a:p>
            <a:r>
              <a:rPr lang="en-US" dirty="0" smtClean="0"/>
              <a:t>Applies to both standalone consumers and groups</a:t>
            </a:r>
          </a:p>
          <a:p>
            <a:pPr lvl="1"/>
            <a:r>
              <a:rPr lang="en-US" dirty="0" smtClean="0"/>
              <a:t>Single consumer – </a:t>
            </a:r>
            <a:r>
              <a:rPr lang="en-US" dirty="0" smtClean="0"/>
              <a:t>parallel callbacks to the same object</a:t>
            </a:r>
          </a:p>
          <a:p>
            <a:pPr lvl="1"/>
            <a:r>
              <a:rPr lang="en-US" dirty="0" smtClean="0"/>
              <a:t>Consumer group – parallel callbacks to different objects</a:t>
            </a:r>
          </a:p>
          <a:p>
            <a:r>
              <a:rPr lang="en-US" dirty="0" smtClean="0"/>
              <a:t>Consumption rate limited by the slowest </a:t>
            </a:r>
            <a:r>
              <a:rPr lang="en-US" dirty="0" smtClean="0"/>
              <a:t>consumer!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863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80"/>
          <p:cNvSpPr/>
          <p:nvPr/>
        </p:nvSpPr>
        <p:spPr>
          <a:xfrm>
            <a:off x="4665134" y="2307167"/>
            <a:ext cx="702733" cy="4080933"/>
          </a:xfrm>
          <a:custGeom>
            <a:avLst/>
            <a:gdLst>
              <a:gd name="connsiteX0" fmla="*/ 143933 w 702733"/>
              <a:gd name="connsiteY0" fmla="*/ 0 h 4080933"/>
              <a:gd name="connsiteX1" fmla="*/ 685800 w 702733"/>
              <a:gd name="connsiteY1" fmla="*/ 1058333 h 4080933"/>
              <a:gd name="connsiteX2" fmla="*/ 42333 w 702733"/>
              <a:gd name="connsiteY2" fmla="*/ 2091266 h 4080933"/>
              <a:gd name="connsiteX3" fmla="*/ 431800 w 702733"/>
              <a:gd name="connsiteY3" fmla="*/ 3081866 h 4080933"/>
              <a:gd name="connsiteX4" fmla="*/ 220133 w 702733"/>
              <a:gd name="connsiteY4" fmla="*/ 4080933 h 4080933"/>
              <a:gd name="connsiteX5" fmla="*/ 220133 w 702733"/>
              <a:gd name="connsiteY5" fmla="*/ 4080933 h 408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2733" h="4080933">
                <a:moveTo>
                  <a:pt x="143933" y="0"/>
                </a:moveTo>
                <a:cubicBezTo>
                  <a:pt x="423333" y="354894"/>
                  <a:pt x="702733" y="709789"/>
                  <a:pt x="685800" y="1058333"/>
                </a:cubicBezTo>
                <a:cubicBezTo>
                  <a:pt x="668867" y="1406877"/>
                  <a:pt x="84666" y="1754010"/>
                  <a:pt x="42333" y="2091266"/>
                </a:cubicBezTo>
                <a:cubicBezTo>
                  <a:pt x="0" y="2428522"/>
                  <a:pt x="402167" y="2750255"/>
                  <a:pt x="431800" y="3081866"/>
                </a:cubicBezTo>
                <a:cubicBezTo>
                  <a:pt x="461433" y="3413477"/>
                  <a:pt x="220133" y="4080933"/>
                  <a:pt x="220133" y="4080933"/>
                </a:cubicBezTo>
                <a:lnTo>
                  <a:pt x="220133" y="4080933"/>
                </a:lnTo>
              </a:path>
            </a:pathLst>
          </a:custGeom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2675466" y="2307167"/>
            <a:ext cx="702733" cy="4080933"/>
          </a:xfrm>
          <a:custGeom>
            <a:avLst/>
            <a:gdLst>
              <a:gd name="connsiteX0" fmla="*/ 143933 w 702733"/>
              <a:gd name="connsiteY0" fmla="*/ 0 h 4080933"/>
              <a:gd name="connsiteX1" fmla="*/ 685800 w 702733"/>
              <a:gd name="connsiteY1" fmla="*/ 1058333 h 4080933"/>
              <a:gd name="connsiteX2" fmla="*/ 42333 w 702733"/>
              <a:gd name="connsiteY2" fmla="*/ 2091266 h 4080933"/>
              <a:gd name="connsiteX3" fmla="*/ 431800 w 702733"/>
              <a:gd name="connsiteY3" fmla="*/ 3081866 h 4080933"/>
              <a:gd name="connsiteX4" fmla="*/ 220133 w 702733"/>
              <a:gd name="connsiteY4" fmla="*/ 4080933 h 4080933"/>
              <a:gd name="connsiteX5" fmla="*/ 220133 w 702733"/>
              <a:gd name="connsiteY5" fmla="*/ 4080933 h 408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2733" h="4080933">
                <a:moveTo>
                  <a:pt x="143933" y="0"/>
                </a:moveTo>
                <a:cubicBezTo>
                  <a:pt x="423333" y="354894"/>
                  <a:pt x="702733" y="709789"/>
                  <a:pt x="685800" y="1058333"/>
                </a:cubicBezTo>
                <a:cubicBezTo>
                  <a:pt x="668867" y="1406877"/>
                  <a:pt x="84666" y="1754010"/>
                  <a:pt x="42333" y="2091266"/>
                </a:cubicBezTo>
                <a:cubicBezTo>
                  <a:pt x="0" y="2428522"/>
                  <a:pt x="402167" y="2750255"/>
                  <a:pt x="431800" y="3081866"/>
                </a:cubicBezTo>
                <a:cubicBezTo>
                  <a:pt x="461433" y="3413477"/>
                  <a:pt x="220133" y="4080933"/>
                  <a:pt x="220133" y="4080933"/>
                </a:cubicBezTo>
                <a:lnTo>
                  <a:pt x="220133" y="4080933"/>
                </a:lnTo>
              </a:path>
            </a:pathLst>
          </a:custGeom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1143000" y="2307167"/>
            <a:ext cx="702733" cy="4080933"/>
          </a:xfrm>
          <a:custGeom>
            <a:avLst/>
            <a:gdLst>
              <a:gd name="connsiteX0" fmla="*/ 143933 w 702733"/>
              <a:gd name="connsiteY0" fmla="*/ 0 h 4080933"/>
              <a:gd name="connsiteX1" fmla="*/ 685800 w 702733"/>
              <a:gd name="connsiteY1" fmla="*/ 1058333 h 4080933"/>
              <a:gd name="connsiteX2" fmla="*/ 42333 w 702733"/>
              <a:gd name="connsiteY2" fmla="*/ 2091266 h 4080933"/>
              <a:gd name="connsiteX3" fmla="*/ 431800 w 702733"/>
              <a:gd name="connsiteY3" fmla="*/ 3081866 h 4080933"/>
              <a:gd name="connsiteX4" fmla="*/ 220133 w 702733"/>
              <a:gd name="connsiteY4" fmla="*/ 4080933 h 4080933"/>
              <a:gd name="connsiteX5" fmla="*/ 220133 w 702733"/>
              <a:gd name="connsiteY5" fmla="*/ 4080933 h 408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2733" h="4080933">
                <a:moveTo>
                  <a:pt x="143933" y="0"/>
                </a:moveTo>
                <a:cubicBezTo>
                  <a:pt x="423333" y="354894"/>
                  <a:pt x="702733" y="709789"/>
                  <a:pt x="685800" y="1058333"/>
                </a:cubicBezTo>
                <a:cubicBezTo>
                  <a:pt x="668867" y="1406877"/>
                  <a:pt x="84666" y="1754010"/>
                  <a:pt x="42333" y="2091266"/>
                </a:cubicBezTo>
                <a:cubicBezTo>
                  <a:pt x="0" y="2428522"/>
                  <a:pt x="402167" y="2750255"/>
                  <a:pt x="431800" y="3081866"/>
                </a:cubicBezTo>
                <a:cubicBezTo>
                  <a:pt x="461433" y="3413477"/>
                  <a:pt x="220133" y="4080933"/>
                  <a:pt x="220133" y="4080933"/>
                </a:cubicBezTo>
                <a:lnTo>
                  <a:pt x="220133" y="4080933"/>
                </a:lnTo>
              </a:path>
            </a:pathLst>
          </a:custGeom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2541"/>
            <a:ext cx="8229600" cy="8440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Degree of parallelism = 3</a:t>
            </a:r>
          </a:p>
          <a:p>
            <a:r>
              <a:rPr lang="en-US" dirty="0" smtClean="0"/>
              <a:t>Single </a:t>
            </a:r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20725" y="2425555"/>
            <a:ext cx="1243087" cy="2988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StartSeq(123)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29192" y="3025627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StartSrc(S1)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20725" y="3686027"/>
            <a:ext cx="10663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Event(e11)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616317" y="3702961"/>
            <a:ext cx="10663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Event(e12)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720725" y="4924068"/>
            <a:ext cx="10663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Event(e21)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4490610" y="3711427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EndSrc(S1)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720725" y="4365269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StartSrc(S2)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4491383" y="5000266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EndSrc(S2)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2615741" y="4932534"/>
            <a:ext cx="10663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Event(e22)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720725" y="5616116"/>
            <a:ext cx="1179050" cy="2988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EndSeq(123)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720725" y="2850752"/>
            <a:ext cx="5400675" cy="45719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20725" y="5416152"/>
            <a:ext cx="5451475" cy="53315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20725" y="4755751"/>
            <a:ext cx="5426075" cy="45719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20725" y="4196951"/>
            <a:ext cx="5426075" cy="45719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20726" y="3502685"/>
            <a:ext cx="5417608" cy="45719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20725" y="6034218"/>
            <a:ext cx="5476875" cy="45719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20724" y="1972733"/>
            <a:ext cx="1209675" cy="321733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Thread 1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337858" y="1972733"/>
            <a:ext cx="1209675" cy="321733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Thread 2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07391" y="1972733"/>
            <a:ext cx="1209675" cy="321733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Thread 3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80"/>
          <p:cNvSpPr/>
          <p:nvPr/>
        </p:nvSpPr>
        <p:spPr>
          <a:xfrm>
            <a:off x="4665134" y="2307167"/>
            <a:ext cx="702733" cy="4080933"/>
          </a:xfrm>
          <a:custGeom>
            <a:avLst/>
            <a:gdLst>
              <a:gd name="connsiteX0" fmla="*/ 143933 w 702733"/>
              <a:gd name="connsiteY0" fmla="*/ 0 h 4080933"/>
              <a:gd name="connsiteX1" fmla="*/ 685800 w 702733"/>
              <a:gd name="connsiteY1" fmla="*/ 1058333 h 4080933"/>
              <a:gd name="connsiteX2" fmla="*/ 42333 w 702733"/>
              <a:gd name="connsiteY2" fmla="*/ 2091266 h 4080933"/>
              <a:gd name="connsiteX3" fmla="*/ 431800 w 702733"/>
              <a:gd name="connsiteY3" fmla="*/ 3081866 h 4080933"/>
              <a:gd name="connsiteX4" fmla="*/ 220133 w 702733"/>
              <a:gd name="connsiteY4" fmla="*/ 4080933 h 4080933"/>
              <a:gd name="connsiteX5" fmla="*/ 220133 w 702733"/>
              <a:gd name="connsiteY5" fmla="*/ 4080933 h 408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2733" h="4080933">
                <a:moveTo>
                  <a:pt x="143933" y="0"/>
                </a:moveTo>
                <a:cubicBezTo>
                  <a:pt x="423333" y="354894"/>
                  <a:pt x="702733" y="709789"/>
                  <a:pt x="685800" y="1058333"/>
                </a:cubicBezTo>
                <a:cubicBezTo>
                  <a:pt x="668867" y="1406877"/>
                  <a:pt x="84666" y="1754010"/>
                  <a:pt x="42333" y="2091266"/>
                </a:cubicBezTo>
                <a:cubicBezTo>
                  <a:pt x="0" y="2428522"/>
                  <a:pt x="402167" y="2750255"/>
                  <a:pt x="431800" y="3081866"/>
                </a:cubicBezTo>
                <a:cubicBezTo>
                  <a:pt x="461433" y="3413477"/>
                  <a:pt x="220133" y="4080933"/>
                  <a:pt x="220133" y="4080933"/>
                </a:cubicBezTo>
                <a:lnTo>
                  <a:pt x="220133" y="4080933"/>
                </a:lnTo>
              </a:path>
            </a:pathLst>
          </a:custGeom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2675466" y="2307167"/>
            <a:ext cx="702733" cy="4080933"/>
          </a:xfrm>
          <a:custGeom>
            <a:avLst/>
            <a:gdLst>
              <a:gd name="connsiteX0" fmla="*/ 143933 w 702733"/>
              <a:gd name="connsiteY0" fmla="*/ 0 h 4080933"/>
              <a:gd name="connsiteX1" fmla="*/ 685800 w 702733"/>
              <a:gd name="connsiteY1" fmla="*/ 1058333 h 4080933"/>
              <a:gd name="connsiteX2" fmla="*/ 42333 w 702733"/>
              <a:gd name="connsiteY2" fmla="*/ 2091266 h 4080933"/>
              <a:gd name="connsiteX3" fmla="*/ 431800 w 702733"/>
              <a:gd name="connsiteY3" fmla="*/ 3081866 h 4080933"/>
              <a:gd name="connsiteX4" fmla="*/ 220133 w 702733"/>
              <a:gd name="connsiteY4" fmla="*/ 4080933 h 4080933"/>
              <a:gd name="connsiteX5" fmla="*/ 220133 w 702733"/>
              <a:gd name="connsiteY5" fmla="*/ 4080933 h 408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2733" h="4080933">
                <a:moveTo>
                  <a:pt x="143933" y="0"/>
                </a:moveTo>
                <a:cubicBezTo>
                  <a:pt x="423333" y="354894"/>
                  <a:pt x="702733" y="709789"/>
                  <a:pt x="685800" y="1058333"/>
                </a:cubicBezTo>
                <a:cubicBezTo>
                  <a:pt x="668867" y="1406877"/>
                  <a:pt x="84666" y="1754010"/>
                  <a:pt x="42333" y="2091266"/>
                </a:cubicBezTo>
                <a:cubicBezTo>
                  <a:pt x="0" y="2428522"/>
                  <a:pt x="402167" y="2750255"/>
                  <a:pt x="431800" y="3081866"/>
                </a:cubicBezTo>
                <a:cubicBezTo>
                  <a:pt x="461433" y="3413477"/>
                  <a:pt x="220133" y="4080933"/>
                  <a:pt x="220133" y="4080933"/>
                </a:cubicBezTo>
                <a:lnTo>
                  <a:pt x="220133" y="4080933"/>
                </a:lnTo>
              </a:path>
            </a:pathLst>
          </a:custGeom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1143000" y="2307167"/>
            <a:ext cx="702733" cy="4080933"/>
          </a:xfrm>
          <a:custGeom>
            <a:avLst/>
            <a:gdLst>
              <a:gd name="connsiteX0" fmla="*/ 143933 w 702733"/>
              <a:gd name="connsiteY0" fmla="*/ 0 h 4080933"/>
              <a:gd name="connsiteX1" fmla="*/ 685800 w 702733"/>
              <a:gd name="connsiteY1" fmla="*/ 1058333 h 4080933"/>
              <a:gd name="connsiteX2" fmla="*/ 42333 w 702733"/>
              <a:gd name="connsiteY2" fmla="*/ 2091266 h 4080933"/>
              <a:gd name="connsiteX3" fmla="*/ 431800 w 702733"/>
              <a:gd name="connsiteY3" fmla="*/ 3081866 h 4080933"/>
              <a:gd name="connsiteX4" fmla="*/ 220133 w 702733"/>
              <a:gd name="connsiteY4" fmla="*/ 4080933 h 4080933"/>
              <a:gd name="connsiteX5" fmla="*/ 220133 w 702733"/>
              <a:gd name="connsiteY5" fmla="*/ 4080933 h 408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2733" h="4080933">
                <a:moveTo>
                  <a:pt x="143933" y="0"/>
                </a:moveTo>
                <a:cubicBezTo>
                  <a:pt x="423333" y="354894"/>
                  <a:pt x="702733" y="709789"/>
                  <a:pt x="685800" y="1058333"/>
                </a:cubicBezTo>
                <a:cubicBezTo>
                  <a:pt x="668867" y="1406877"/>
                  <a:pt x="84666" y="1754010"/>
                  <a:pt x="42333" y="2091266"/>
                </a:cubicBezTo>
                <a:cubicBezTo>
                  <a:pt x="0" y="2428522"/>
                  <a:pt x="402167" y="2750255"/>
                  <a:pt x="431800" y="3081866"/>
                </a:cubicBezTo>
                <a:cubicBezTo>
                  <a:pt x="461433" y="3413477"/>
                  <a:pt x="220133" y="4080933"/>
                  <a:pt x="220133" y="4080933"/>
                </a:cubicBezTo>
                <a:lnTo>
                  <a:pt x="220133" y="4080933"/>
                </a:lnTo>
              </a:path>
            </a:pathLst>
          </a:custGeom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2541"/>
            <a:ext cx="8229600" cy="8440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Degree of parallelism = 3</a:t>
            </a:r>
          </a:p>
          <a:p>
            <a:r>
              <a:rPr lang="en-US" dirty="0" smtClean="0"/>
              <a:t>Group of 3 consumers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20725" y="2425555"/>
            <a:ext cx="1243087" cy="2988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StartSeq(123)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32887" y="3025627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StartSrc(S1)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809087" y="3652159"/>
            <a:ext cx="10663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Event(e11)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423483" y="3660626"/>
            <a:ext cx="1066362" cy="2744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Event(e12)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2423483" y="5059540"/>
            <a:ext cx="1066362" cy="2744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Event(e21)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4240117" y="4050093"/>
            <a:ext cx="1218762" cy="27447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EndSrc(S1)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732887" y="4543076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StartSrc(S2)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4240117" y="5432073"/>
            <a:ext cx="1218762" cy="27447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EndSrc(S2)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4316317" y="5076474"/>
            <a:ext cx="1066362" cy="27447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Event(e22)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752743" y="5853192"/>
            <a:ext cx="1179050" cy="2988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EndSeq(123)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720725" y="2850752"/>
            <a:ext cx="5400675" cy="45719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20725" y="5729431"/>
            <a:ext cx="5451475" cy="53315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20725" y="4933558"/>
            <a:ext cx="5426075" cy="45719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20725" y="4374758"/>
            <a:ext cx="5426075" cy="45719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20726" y="3502685"/>
            <a:ext cx="5417608" cy="45719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20725" y="6212025"/>
            <a:ext cx="5476875" cy="45719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20724" y="1972733"/>
            <a:ext cx="1209675" cy="321733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Thread 1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337858" y="1972733"/>
            <a:ext cx="1209675" cy="321733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Thread 2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07391" y="1972733"/>
            <a:ext cx="1209675" cy="321733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marR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Thread 3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335121" y="2425555"/>
            <a:ext cx="1243087" cy="2988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StartSeq(123)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4227955" y="2442489"/>
            <a:ext cx="1243087" cy="2988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StartSeq(123)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2347283" y="3051027"/>
            <a:ext cx="1218762" cy="2744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StartSrc(S1)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4240117" y="3059494"/>
            <a:ext cx="1218762" cy="27447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StartSrc(S1)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732887" y="4041628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EndSrc(S1)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2347283" y="4041626"/>
            <a:ext cx="1218762" cy="2744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EndSrc(S1)</a:t>
            </a:r>
            <a:endParaRPr lang="en-US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2347283" y="4551542"/>
            <a:ext cx="1218762" cy="2744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StartSrc(S2)</a:t>
            </a:r>
            <a:endParaRPr lang="en-US" sz="1400" dirty="0"/>
          </a:p>
        </p:txBody>
      </p:sp>
      <p:sp>
        <p:nvSpPr>
          <p:cNvPr id="33" name="Rounded Rectangle 32"/>
          <p:cNvSpPr/>
          <p:nvPr/>
        </p:nvSpPr>
        <p:spPr>
          <a:xfrm>
            <a:off x="4240117" y="4560010"/>
            <a:ext cx="1218762" cy="27447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StartSrc(S2)</a:t>
            </a:r>
            <a:endParaRPr lang="en-US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2347283" y="5423607"/>
            <a:ext cx="1218762" cy="2744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EndSrc(S2)</a:t>
            </a:r>
            <a:endParaRPr lang="en-US" sz="1400" dirty="0"/>
          </a:p>
        </p:txBody>
      </p:sp>
      <p:sp>
        <p:nvSpPr>
          <p:cNvPr id="35" name="Rounded Rectangle 34"/>
          <p:cNvSpPr/>
          <p:nvPr/>
        </p:nvSpPr>
        <p:spPr>
          <a:xfrm>
            <a:off x="732887" y="5398206"/>
            <a:ext cx="1218762" cy="274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EndSrc(S2)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2367139" y="5870125"/>
            <a:ext cx="1179050" cy="2988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EndSeq(123)</a:t>
            </a:r>
            <a:endParaRPr lang="en-US" sz="1400" dirty="0"/>
          </a:p>
        </p:txBody>
      </p:sp>
      <p:sp>
        <p:nvSpPr>
          <p:cNvPr id="37" name="Rounded Rectangle 36"/>
          <p:cNvSpPr/>
          <p:nvPr/>
        </p:nvSpPr>
        <p:spPr>
          <a:xfrm>
            <a:off x="4259973" y="5853192"/>
            <a:ext cx="1179050" cy="2988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dirty="0" smtClean="0"/>
              <a:t>EndSeq(123)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LinkedIn_generic">
  <a:themeElements>
    <a:clrScheme name="LinkedIn">
      <a:dk1>
        <a:srgbClr val="000000"/>
      </a:dk1>
      <a:lt1>
        <a:srgbClr val="FFFFFF"/>
      </a:lt1>
      <a:dk2>
        <a:srgbClr val="0073B2"/>
      </a:dk2>
      <a:lt2>
        <a:srgbClr val="CDCCCA"/>
      </a:lt2>
      <a:accent1>
        <a:srgbClr val="0073B2"/>
      </a:accent1>
      <a:accent2>
        <a:srgbClr val="8CC63F"/>
      </a:accent2>
      <a:accent3>
        <a:srgbClr val="FE7328"/>
      </a:accent3>
      <a:accent4>
        <a:srgbClr val="3C3D41"/>
      </a:accent4>
      <a:accent5>
        <a:srgbClr val="88898B"/>
      </a:accent5>
      <a:accent6>
        <a:srgbClr val="CDCCCA"/>
      </a:accent6>
      <a:hlink>
        <a:srgbClr val="0073B2"/>
      </a:hlink>
      <a:folHlink>
        <a:srgbClr val="0073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45720" rIns="91440" bIns="45720" rtlCol="0">
        <a:noAutofit/>
      </a:bodyPr>
      <a:lstStyle>
        <a:defPPr marL="342900" marR="0" indent="-34290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chemeClr val="accent1"/>
          </a:buClr>
          <a:buSzTx/>
          <a:buFont typeface="Wingdings" pitchFamily="2" charset="2"/>
          <a:buNone/>
          <a:tabLst/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chemeClr val="accent5"/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inkedIn_org_logo">
  <a:themeElements>
    <a:clrScheme name="LinkedIn">
      <a:dk1>
        <a:srgbClr val="000000"/>
      </a:dk1>
      <a:lt1>
        <a:srgbClr val="FFFFFF"/>
      </a:lt1>
      <a:dk2>
        <a:srgbClr val="0073B2"/>
      </a:dk2>
      <a:lt2>
        <a:srgbClr val="CDCCCA"/>
      </a:lt2>
      <a:accent1>
        <a:srgbClr val="0073B2"/>
      </a:accent1>
      <a:accent2>
        <a:srgbClr val="8CC63F"/>
      </a:accent2>
      <a:accent3>
        <a:srgbClr val="FE7328"/>
      </a:accent3>
      <a:accent4>
        <a:srgbClr val="3C3D41"/>
      </a:accent4>
      <a:accent5>
        <a:srgbClr val="88898B"/>
      </a:accent5>
      <a:accent6>
        <a:srgbClr val="CDCCCA"/>
      </a:accent6>
      <a:hlink>
        <a:srgbClr val="0073B2"/>
      </a:hlink>
      <a:folHlink>
        <a:srgbClr val="0073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45720" rIns="91440" bIns="45720" rtlCol="0">
        <a:noAutofit/>
      </a:bodyPr>
      <a:lstStyle>
        <a:defPPr marL="342900" marR="0" indent="-34290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chemeClr val="accent1"/>
          </a:buClr>
          <a:buSzTx/>
          <a:buFont typeface="Wingdings" pitchFamily="2" charset="2"/>
          <a:buNone/>
          <a:tabLst/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chemeClr val="accent5"/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25636</TotalTime>
  <Words>899</Words>
  <Application>Microsoft Macintosh PowerPoint</Application>
  <PresentationFormat>On-screen Show (4:3)</PresentationFormat>
  <Paragraphs>190</Paragraphs>
  <Slides>9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LinkedIn_generic</vt:lpstr>
      <vt:lpstr>LinkedIn_org_logo</vt:lpstr>
      <vt:lpstr>Databus Client Library: Closer Look</vt:lpstr>
      <vt:lpstr>Client Library API</vt:lpstr>
      <vt:lpstr>Consumer API</vt:lpstr>
      <vt:lpstr>Databus Event Callback API and Execution Model</vt:lpstr>
      <vt:lpstr>Execution Model</vt:lpstr>
      <vt:lpstr>Execution Model</vt:lpstr>
      <vt:lpstr>Databus Consumer - Parallelism</vt:lpstr>
      <vt:lpstr>Parallelism: Example</vt:lpstr>
      <vt:lpstr>Parallelism: Example</vt:lpstr>
    </vt:vector>
  </TitlesOfParts>
  <Company>LinkedIn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 Recruiting Solutions “tagline”</dc:title>
  <dc:creator>LinkedIn Corporation</dc:creator>
  <cp:lastModifiedBy>Chavdar Botev</cp:lastModifiedBy>
  <cp:revision>886</cp:revision>
  <cp:lastPrinted>2011-09-21T15:55:06Z</cp:lastPrinted>
  <dcterms:created xsi:type="dcterms:W3CDTF">2011-11-14T15:45:28Z</dcterms:created>
  <dcterms:modified xsi:type="dcterms:W3CDTF">2011-11-14T21:32:58Z</dcterms:modified>
</cp:coreProperties>
</file>