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Default Extension="bin" ContentType="application/vnd.openxmlformats-officedocument.presentationml.printerSettings"/>
  <Override PartName="/ppt/notesSlides/notesSlide30.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commentAuthors.xml" ContentType="application/vnd.openxmlformats-officedocument.presentationml.commentAuthors+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theme/theme1.xml" ContentType="application/vnd.openxmlformats-officedocument.theme+xml"/>
  <Override PartName="/ppt/slideLayouts/slideLayout24.xml" ContentType="application/vnd.openxmlformats-officedocument.presentationml.slideLayout+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charts/chart4.xml" ContentType="application/vnd.openxmlformats-officedocument.drawingml.chart+xml"/>
  <Override PartName="/ppt/slides/slide11.xml" ContentType="application/vnd.openxmlformats-officedocument.presentationml.slide+xml"/>
  <Override PartName="/ppt/slideLayouts/slideLayout28.xml" ContentType="application/vnd.openxmlformats-officedocument.presentationml.slideLayout+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charts/chart1.xml" ContentType="application/vnd.openxmlformats-officedocument.drawingml.chart+xml"/>
  <Override PartName="/ppt/slideLayouts/slideLayout25.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charts/chart5.xml" ContentType="application/vnd.openxmlformats-officedocument.drawingml.chart+xml"/>
  <Override PartName="/ppt/slideLayouts/slideLayout29.xml" ContentType="application/vnd.openxmlformats-officedocument.presentationml.slideLayout+xml"/>
  <Override PartName="/ppt/slides/slide31.xml" ContentType="application/vnd.openxmlformats-officedocument.presentationml.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charts/chart2.xml" ContentType="application/vnd.openxmlformats-officedocument.drawingml.chart+xml"/>
  <Override PartName="/ppt/theme/theme3.xml" ContentType="application/vnd.openxmlformats-officedocument.theme+xml"/>
  <Override PartName="/ppt/slideLayouts/slideLayout26.xml" ContentType="application/vnd.openxmlformats-officedocument.presentationml.slideLayout+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s/slide32.xml" ContentType="application/vnd.openxmlformats-officedocument.presentationml.slide+xml"/>
  <Override PartName="/ppt/slides/slide29.xml" ContentType="application/vnd.openxmlformats-officedocument.presentationml.slide+xml"/>
  <Override PartName="/ppt/charts/chart6.xml" ContentType="application/vnd.openxmlformats-officedocument.drawingml.chart+xml"/>
  <Override PartName="/ppt/viewProps.xml" ContentType="application/vnd.openxmlformats-officedocument.presentationml.viewProps+xml"/>
  <Override PartName="/docProps/app.xml" ContentType="application/vnd.openxmlformats-officedocument.extended-properties+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Layouts/slideLayout23.xml" ContentType="application/vnd.openxmlformats-officedocument.presentationml.slideLayout+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charts/chart3.xml" ContentType="application/vnd.openxmlformats-officedocument.drawingml.chart+xml"/>
  <Override PartName="/ppt/theme/theme4.xml" ContentType="application/vnd.openxmlformats-officedocument.theme+xml"/>
  <Override PartName="/ppt/slides/slide10.xml" ContentType="application/vnd.openxmlformats-officedocument.presentationml.slide+xml"/>
  <Override PartName="/ppt/slideLayouts/slideLayout27.xml" ContentType="application/vnd.openxmlformats-officedocument.presentationml.slideLayout+xml"/>
  <Override PartName="/ppt/slideLayouts/slideLayout13.xml" ContentType="application/vnd.openxmlformats-officedocument.presentationml.slideLayout+xml"/>
  <Default Extension="pdf" ContentType="application/pdf"/>
  <Default Extension="png" ContentType="image/png"/>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embedTrueTypeFonts="1" saveSubsetFonts="1" autoCompressPictures="0">
  <p:sldMasterIdLst>
    <p:sldMasterId id="2147483761" r:id="rId1"/>
    <p:sldMasterId id="2147483733" r:id="rId2"/>
  </p:sldMasterIdLst>
  <p:notesMasterIdLst>
    <p:notesMasterId r:id="rId37"/>
  </p:notesMasterIdLst>
  <p:handoutMasterIdLst>
    <p:handoutMasterId r:id="rId38"/>
  </p:handoutMasterIdLst>
  <p:sldIdLst>
    <p:sldId id="429" r:id="rId3"/>
    <p:sldId id="431" r:id="rId4"/>
    <p:sldId id="436" r:id="rId5"/>
    <p:sldId id="437" r:id="rId6"/>
    <p:sldId id="438" r:id="rId7"/>
    <p:sldId id="439" r:id="rId8"/>
    <p:sldId id="440" r:id="rId9"/>
    <p:sldId id="441" r:id="rId10"/>
    <p:sldId id="442" r:id="rId11"/>
    <p:sldId id="467" r:id="rId12"/>
    <p:sldId id="443" r:id="rId13"/>
    <p:sldId id="444" r:id="rId14"/>
    <p:sldId id="445" r:id="rId15"/>
    <p:sldId id="446" r:id="rId16"/>
    <p:sldId id="447" r:id="rId17"/>
    <p:sldId id="448" r:id="rId18"/>
    <p:sldId id="449" r:id="rId19"/>
    <p:sldId id="468" r:id="rId20"/>
    <p:sldId id="451" r:id="rId21"/>
    <p:sldId id="452" r:id="rId22"/>
    <p:sldId id="453" r:id="rId23"/>
    <p:sldId id="455" r:id="rId24"/>
    <p:sldId id="456" r:id="rId25"/>
    <p:sldId id="457" r:id="rId26"/>
    <p:sldId id="458" r:id="rId27"/>
    <p:sldId id="469" r:id="rId28"/>
    <p:sldId id="459" r:id="rId29"/>
    <p:sldId id="460" r:id="rId30"/>
    <p:sldId id="461" r:id="rId31"/>
    <p:sldId id="462" r:id="rId32"/>
    <p:sldId id="463" r:id="rId33"/>
    <p:sldId id="464" r:id="rId34"/>
    <p:sldId id="465" r:id="rId35"/>
    <p:sldId id="46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Sarah Beldo"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clrMru>
    <a:srgbClr val="43B1F5"/>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1976" autoAdjust="0"/>
    <p:restoredTop sz="77393" autoAdjust="0"/>
  </p:normalViewPr>
  <p:slideViewPr>
    <p:cSldViewPr snapToGrid="0">
      <p:cViewPr varScale="1">
        <p:scale>
          <a:sx n="121" d="100"/>
          <a:sy n="121" d="100"/>
        </p:scale>
        <p:origin x="-1296" y="-104"/>
      </p:cViewPr>
      <p:guideLst>
        <p:guide orient="horz" pos="4250"/>
        <p:guide pos="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botev:Documents:realy_throughpu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botev:Library:Mail%20Downloads:Perf_Test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cbotev:Documents:realy_throughpu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botev:Documents:realy_throughpu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botev:projects:mpbeta_trunk:doc:presentations:BootstrapPerf.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cbotev:projects:mpbeta_trunk:doc:presentations:BootstrapPer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a:t>Single Client Throughput</a:t>
            </a:r>
          </a:p>
        </c:rich>
      </c:tx>
      <c:layout/>
    </c:title>
    <c:plotArea>
      <c:layout/>
      <c:lineChart>
        <c:grouping val="standard"/>
        <c:ser>
          <c:idx val="0"/>
          <c:order val="0"/>
          <c:tx>
            <c:strRef>
              <c:f>Sheet1!$B$18</c:f>
              <c:strCache>
                <c:ptCount val="1"/>
                <c:pt idx="0">
                  <c:v>1 client</c:v>
                </c:pt>
              </c:strCache>
            </c:strRef>
          </c:tx>
          <c:marker>
            <c:symbol val="none"/>
          </c:marker>
          <c:cat>
            <c:strRef>
              <c:f>Sheet1!$A$19:$A$23</c:f>
              <c:strCache>
                <c:ptCount val="5"/>
                <c:pt idx="0">
                  <c:v>1 MB</c:v>
                </c:pt>
                <c:pt idx="1">
                  <c:v>5 MB</c:v>
                </c:pt>
                <c:pt idx="2">
                  <c:v>25 MB</c:v>
                </c:pt>
                <c:pt idx="3">
                  <c:v>125 MB</c:v>
                </c:pt>
                <c:pt idx="4">
                  <c:v>625 MB</c:v>
                </c:pt>
              </c:strCache>
            </c:strRef>
          </c:cat>
          <c:val>
            <c:numRef>
              <c:f>Sheet1!$B$19:$B$23</c:f>
              <c:numCache>
                <c:formatCode>General</c:formatCode>
                <c:ptCount val="5"/>
                <c:pt idx="0">
                  <c:v>21010.78148148148</c:v>
                </c:pt>
                <c:pt idx="1">
                  <c:v>22240.51666666667</c:v>
                </c:pt>
                <c:pt idx="2">
                  <c:v>23430.72222222222</c:v>
                </c:pt>
                <c:pt idx="3">
                  <c:v>27768.45555555556</c:v>
                </c:pt>
                <c:pt idx="4">
                  <c:v>31684.72222222222</c:v>
                </c:pt>
              </c:numCache>
            </c:numRef>
          </c:val>
        </c:ser>
        <c:marker val="1"/>
        <c:axId val="101351272"/>
        <c:axId val="624255080"/>
      </c:lineChart>
      <c:catAx>
        <c:axId val="101351272"/>
        <c:scaling>
          <c:orientation val="minMax"/>
        </c:scaling>
        <c:axPos val="b"/>
        <c:title>
          <c:tx>
            <c:rich>
              <a:bodyPr/>
              <a:lstStyle/>
              <a:p>
                <a:pPr>
                  <a:defRPr/>
                </a:pPr>
                <a:r>
                  <a:rPr lang="en-US"/>
                  <a:t>Client buffer size</a:t>
                </a:r>
              </a:p>
            </c:rich>
          </c:tx>
          <c:layout/>
        </c:title>
        <c:tickLblPos val="nextTo"/>
        <c:crossAx val="624255080"/>
        <c:crosses val="autoZero"/>
        <c:auto val="1"/>
        <c:lblAlgn val="ctr"/>
        <c:lblOffset val="100"/>
      </c:catAx>
      <c:valAx>
        <c:axId val="624255080"/>
        <c:scaling>
          <c:orientation val="minMax"/>
        </c:scaling>
        <c:axPos val="l"/>
        <c:majorGridlines/>
        <c:title>
          <c:tx>
            <c:rich>
              <a:bodyPr/>
              <a:lstStyle/>
              <a:p>
                <a:pPr>
                  <a:defRPr/>
                </a:pPr>
                <a:r>
                  <a:rPr lang="en-US"/>
                  <a:t>Events/s</a:t>
                </a:r>
              </a:p>
            </c:rich>
          </c:tx>
          <c:layout/>
        </c:title>
        <c:numFmt formatCode="General" sourceLinked="1"/>
        <c:tickLblPos val="nextTo"/>
        <c:crossAx val="101351272"/>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2"/>
  <c:chart>
    <c:title>
      <c:tx>
        <c:rich>
          <a:bodyPr/>
          <a:lstStyle/>
          <a:p>
            <a:pPr>
              <a:defRPr/>
            </a:pPr>
            <a:r>
              <a:rPr lang="en-US"/>
              <a:t>Single Client Throughput</a:t>
            </a:r>
          </a:p>
        </c:rich>
      </c:tx>
      <c:layout/>
    </c:title>
    <c:plotArea>
      <c:layout/>
      <c:lineChart>
        <c:grouping val="standard"/>
        <c:ser>
          <c:idx val="0"/>
          <c:order val="0"/>
          <c:tx>
            <c:strRef>
              <c:f>Sheet3!$B$1</c:f>
              <c:strCache>
                <c:ptCount val="1"/>
                <c:pt idx="0">
                  <c:v>1 update/s</c:v>
                </c:pt>
              </c:strCache>
            </c:strRef>
          </c:tx>
          <c:marker>
            <c:symbol val="none"/>
          </c:marker>
          <c:cat>
            <c:numRef>
              <c:f>Sheet3!$A$2:$A$4</c:f>
              <c:numCache>
                <c:formatCode>General</c:formatCode>
                <c:ptCount val="3"/>
                <c:pt idx="0">
                  <c:v>0.0</c:v>
                </c:pt>
                <c:pt idx="1">
                  <c:v>10.0</c:v>
                </c:pt>
                <c:pt idx="2">
                  <c:v>100.0</c:v>
                </c:pt>
              </c:numCache>
            </c:numRef>
          </c:cat>
          <c:val>
            <c:numRef>
              <c:f>Sheet3!$B$2:$B$4</c:f>
              <c:numCache>
                <c:formatCode>General</c:formatCode>
                <c:ptCount val="3"/>
                <c:pt idx="0">
                  <c:v>21641.33237083634</c:v>
                </c:pt>
                <c:pt idx="1">
                  <c:v>21538.78341946836</c:v>
                </c:pt>
                <c:pt idx="2">
                  <c:v>21370.28667526413</c:v>
                </c:pt>
              </c:numCache>
            </c:numRef>
          </c:val>
        </c:ser>
        <c:ser>
          <c:idx val="1"/>
          <c:order val="1"/>
          <c:tx>
            <c:strRef>
              <c:f>Sheet3!$C$1</c:f>
              <c:strCache>
                <c:ptCount val="1"/>
                <c:pt idx="0">
                  <c:v>10 update/s</c:v>
                </c:pt>
              </c:strCache>
            </c:strRef>
          </c:tx>
          <c:marker>
            <c:symbol val="none"/>
          </c:marker>
          <c:cat>
            <c:numRef>
              <c:f>Sheet3!$A$2:$A$4</c:f>
              <c:numCache>
                <c:formatCode>General</c:formatCode>
                <c:ptCount val="3"/>
                <c:pt idx="0">
                  <c:v>0.0</c:v>
                </c:pt>
                <c:pt idx="1">
                  <c:v>10.0</c:v>
                </c:pt>
                <c:pt idx="2">
                  <c:v>100.0</c:v>
                </c:pt>
              </c:numCache>
            </c:numRef>
          </c:cat>
          <c:val>
            <c:numRef>
              <c:f>Sheet3!$C$2:$C$4</c:f>
              <c:numCache>
                <c:formatCode>General</c:formatCode>
                <c:ptCount val="3"/>
                <c:pt idx="0">
                  <c:v>21677.42215380325</c:v>
                </c:pt>
                <c:pt idx="1">
                  <c:v>20925.67580716291</c:v>
                </c:pt>
                <c:pt idx="2">
                  <c:v>21090.45254697651</c:v>
                </c:pt>
              </c:numCache>
            </c:numRef>
          </c:val>
        </c:ser>
        <c:ser>
          <c:idx val="2"/>
          <c:order val="2"/>
          <c:tx>
            <c:strRef>
              <c:f>Sheet3!$D$1</c:f>
              <c:strCache>
                <c:ptCount val="1"/>
                <c:pt idx="0">
                  <c:v>100 update/s</c:v>
                </c:pt>
              </c:strCache>
            </c:strRef>
          </c:tx>
          <c:marker>
            <c:symbol val="none"/>
          </c:marker>
          <c:cat>
            <c:numRef>
              <c:f>Sheet3!$A$2:$A$4</c:f>
              <c:numCache>
                <c:formatCode>General</c:formatCode>
                <c:ptCount val="3"/>
                <c:pt idx="0">
                  <c:v>0.0</c:v>
                </c:pt>
                <c:pt idx="1">
                  <c:v>10.0</c:v>
                </c:pt>
                <c:pt idx="2">
                  <c:v>100.0</c:v>
                </c:pt>
              </c:numCache>
            </c:numRef>
          </c:cat>
          <c:val>
            <c:numRef>
              <c:f>Sheet3!$D$2:$D$4</c:f>
              <c:numCache>
                <c:formatCode>General</c:formatCode>
                <c:ptCount val="3"/>
                <c:pt idx="0">
                  <c:v>21314.72654560204</c:v>
                </c:pt>
                <c:pt idx="1">
                  <c:v>21430.98951691278</c:v>
                </c:pt>
                <c:pt idx="2">
                  <c:v>21056.54248549344</c:v>
                </c:pt>
              </c:numCache>
            </c:numRef>
          </c:val>
        </c:ser>
        <c:ser>
          <c:idx val="3"/>
          <c:order val="3"/>
          <c:tx>
            <c:strRef>
              <c:f>Sheet3!$E$1</c:f>
              <c:strCache>
                <c:ptCount val="1"/>
                <c:pt idx="0">
                  <c:v>1000 update/s</c:v>
                </c:pt>
              </c:strCache>
            </c:strRef>
          </c:tx>
          <c:marker>
            <c:symbol val="none"/>
          </c:marker>
          <c:cat>
            <c:numRef>
              <c:f>Sheet3!$A$2:$A$4</c:f>
              <c:numCache>
                <c:formatCode>General</c:formatCode>
                <c:ptCount val="3"/>
                <c:pt idx="0">
                  <c:v>0.0</c:v>
                </c:pt>
                <c:pt idx="1">
                  <c:v>10.0</c:v>
                </c:pt>
                <c:pt idx="2">
                  <c:v>100.0</c:v>
                </c:pt>
              </c:numCache>
            </c:numRef>
          </c:cat>
          <c:val>
            <c:numRef>
              <c:f>Sheet3!$E$2:$E$4</c:f>
              <c:numCache>
                <c:formatCode>General</c:formatCode>
                <c:ptCount val="3"/>
                <c:pt idx="0">
                  <c:v>21487.80113362657</c:v>
                </c:pt>
                <c:pt idx="1">
                  <c:v>20877.8246427857</c:v>
                </c:pt>
                <c:pt idx="2">
                  <c:v>20785.14128804448</c:v>
                </c:pt>
              </c:numCache>
            </c:numRef>
          </c:val>
        </c:ser>
        <c:marker val="1"/>
        <c:axId val="741565528"/>
        <c:axId val="471336296"/>
      </c:lineChart>
      <c:catAx>
        <c:axId val="741565528"/>
        <c:scaling>
          <c:orientation val="minMax"/>
        </c:scaling>
        <c:axPos val="b"/>
        <c:title>
          <c:tx>
            <c:rich>
              <a:bodyPr/>
              <a:lstStyle/>
              <a:p>
                <a:pPr>
                  <a:defRPr/>
                </a:pPr>
                <a:r>
                  <a:rPr lang="en-US"/>
                  <a:t>Poll interval, ms</a:t>
                </a:r>
              </a:p>
            </c:rich>
          </c:tx>
          <c:layout/>
        </c:title>
        <c:numFmt formatCode="General" sourceLinked="1"/>
        <c:tickLblPos val="nextTo"/>
        <c:crossAx val="471336296"/>
        <c:crosses val="autoZero"/>
        <c:auto val="1"/>
        <c:lblAlgn val="ctr"/>
        <c:lblOffset val="100"/>
      </c:catAx>
      <c:valAx>
        <c:axId val="471336296"/>
        <c:scaling>
          <c:orientation val="minMax"/>
          <c:min val="10000.0"/>
        </c:scaling>
        <c:axPos val="l"/>
        <c:majorGridlines/>
        <c:title>
          <c:tx>
            <c:rich>
              <a:bodyPr/>
              <a:lstStyle/>
              <a:p>
                <a:pPr>
                  <a:defRPr/>
                </a:pPr>
                <a:r>
                  <a:rPr lang="en-US"/>
                  <a:t>Events/s</a:t>
                </a:r>
              </a:p>
            </c:rich>
          </c:tx>
          <c:layout/>
        </c:title>
        <c:numFmt formatCode="General" sourceLinked="1"/>
        <c:tickLblPos val="nextTo"/>
        <c:crossAx val="74156552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sz="1600" dirty="0"/>
              <a:t>Relay Loopback Throughput</a:t>
            </a:r>
          </a:p>
        </c:rich>
      </c:tx>
      <c:layout/>
    </c:title>
    <c:plotArea>
      <c:layout>
        <c:manualLayout>
          <c:layoutTarget val="inner"/>
          <c:xMode val="edge"/>
          <c:yMode val="edge"/>
          <c:x val="0.174573218081386"/>
          <c:y val="0.123148148148148"/>
          <c:w val="0.504902497165511"/>
          <c:h val="0.561960119568387"/>
        </c:manualLayout>
      </c:layout>
      <c:lineChart>
        <c:grouping val="standard"/>
        <c:ser>
          <c:idx val="0"/>
          <c:order val="0"/>
          <c:tx>
            <c:strRef>
              <c:f>Sheet1!$B$10</c:f>
              <c:strCache>
                <c:ptCount val="1"/>
                <c:pt idx="0">
                  <c:v>1 consumer</c:v>
                </c:pt>
              </c:strCache>
            </c:strRef>
          </c:tx>
          <c:marker>
            <c:symbol val="none"/>
          </c:marker>
          <c:cat>
            <c:strRef>
              <c:f>Sheet1!$A$11:$A$15</c:f>
              <c:strCache>
                <c:ptCount val="5"/>
                <c:pt idx="0">
                  <c:v>1 MB</c:v>
                </c:pt>
                <c:pt idx="1">
                  <c:v>5 MB</c:v>
                </c:pt>
                <c:pt idx="2">
                  <c:v>25 MB</c:v>
                </c:pt>
                <c:pt idx="3">
                  <c:v>125 MB</c:v>
                </c:pt>
                <c:pt idx="4">
                  <c:v>625 MB</c:v>
                </c:pt>
              </c:strCache>
            </c:strRef>
          </c:cat>
          <c:val>
            <c:numRef>
              <c:f>Sheet1!$B$11:$B$15</c:f>
              <c:numCache>
                <c:formatCode>General</c:formatCode>
                <c:ptCount val="5"/>
                <c:pt idx="0">
                  <c:v>189097.0333333333</c:v>
                </c:pt>
                <c:pt idx="1">
                  <c:v>200164.65</c:v>
                </c:pt>
                <c:pt idx="2">
                  <c:v>210876.5</c:v>
                </c:pt>
                <c:pt idx="3">
                  <c:v>249916.1</c:v>
                </c:pt>
                <c:pt idx="4">
                  <c:v>285162.5</c:v>
                </c:pt>
              </c:numCache>
            </c:numRef>
          </c:val>
        </c:ser>
        <c:ser>
          <c:idx val="1"/>
          <c:order val="1"/>
          <c:tx>
            <c:strRef>
              <c:f>Sheet1!$C$10</c:f>
              <c:strCache>
                <c:ptCount val="1"/>
                <c:pt idx="0">
                  <c:v>5 consumers</c:v>
                </c:pt>
              </c:strCache>
            </c:strRef>
          </c:tx>
          <c:marker>
            <c:symbol val="none"/>
          </c:marker>
          <c:cat>
            <c:strRef>
              <c:f>Sheet1!$A$11:$A$15</c:f>
              <c:strCache>
                <c:ptCount val="5"/>
                <c:pt idx="0">
                  <c:v>1 MB</c:v>
                </c:pt>
                <c:pt idx="1">
                  <c:v>5 MB</c:v>
                </c:pt>
                <c:pt idx="2">
                  <c:v>25 MB</c:v>
                </c:pt>
                <c:pt idx="3">
                  <c:v>125 MB</c:v>
                </c:pt>
                <c:pt idx="4">
                  <c:v>625 MB</c:v>
                </c:pt>
              </c:strCache>
            </c:strRef>
          </c:cat>
          <c:val>
            <c:numRef>
              <c:f>Sheet1!$C$11:$C$15</c:f>
              <c:numCache>
                <c:formatCode>General</c:formatCode>
                <c:ptCount val="5"/>
                <c:pt idx="0">
                  <c:v>757119.7</c:v>
                </c:pt>
                <c:pt idx="1">
                  <c:v>888199.1000000001</c:v>
                </c:pt>
                <c:pt idx="2">
                  <c:v>952833.6000000001</c:v>
                </c:pt>
                <c:pt idx="3">
                  <c:v>1.0369906E6</c:v>
                </c:pt>
                <c:pt idx="4">
                  <c:v>1.0406946E6</c:v>
                </c:pt>
              </c:numCache>
            </c:numRef>
          </c:val>
        </c:ser>
        <c:marker val="1"/>
        <c:axId val="477423048"/>
        <c:axId val="477220440"/>
      </c:lineChart>
      <c:catAx>
        <c:axId val="477423048"/>
        <c:scaling>
          <c:orientation val="minMax"/>
        </c:scaling>
        <c:axPos val="b"/>
        <c:title>
          <c:tx>
            <c:rich>
              <a:bodyPr/>
              <a:lstStyle/>
              <a:p>
                <a:pPr>
                  <a:defRPr/>
                </a:pPr>
                <a:r>
                  <a:rPr lang="en-US"/>
                  <a:t>Client buffer size</a:t>
                </a:r>
              </a:p>
            </c:rich>
          </c:tx>
          <c:layout/>
        </c:title>
        <c:tickLblPos val="nextTo"/>
        <c:crossAx val="477220440"/>
        <c:crosses val="autoZero"/>
        <c:auto val="1"/>
        <c:lblAlgn val="ctr"/>
        <c:lblOffset val="100"/>
      </c:catAx>
      <c:valAx>
        <c:axId val="477220440"/>
        <c:scaling>
          <c:orientation val="minMax"/>
        </c:scaling>
        <c:axPos val="l"/>
        <c:majorGridlines/>
        <c:title>
          <c:tx>
            <c:rich>
              <a:bodyPr/>
              <a:lstStyle/>
              <a:p>
                <a:pPr>
                  <a:defRPr/>
                </a:pPr>
                <a:r>
                  <a:rPr lang="en-US"/>
                  <a:t>KB/s</a:t>
                </a:r>
              </a:p>
            </c:rich>
          </c:tx>
          <c:layout/>
        </c:title>
        <c:numFmt formatCode="General" sourceLinked="1"/>
        <c:tickLblPos val="nextTo"/>
        <c:crossAx val="477423048"/>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sz="1400" dirty="0" smtClean="0"/>
              <a:t>Relay Throughput</a:t>
            </a:r>
            <a:r>
              <a:rPr lang="en-US" sz="1400" dirty="0"/>
              <a:t>, </a:t>
            </a:r>
            <a:r>
              <a:rPr lang="en-US" sz="1400" dirty="0" smtClean="0"/>
              <a:t>Multiple </a:t>
            </a:r>
            <a:r>
              <a:rPr lang="en-US" sz="1400" dirty="0"/>
              <a:t>Clients</a:t>
            </a:r>
          </a:p>
        </c:rich>
      </c:tx>
      <c:layout>
        <c:manualLayout>
          <c:xMode val="edge"/>
          <c:yMode val="edge"/>
          <c:x val="0.125758830369473"/>
          <c:y val="0.0"/>
        </c:manualLayout>
      </c:layout>
    </c:title>
    <c:plotArea>
      <c:layout/>
      <c:lineChart>
        <c:grouping val="standard"/>
        <c:ser>
          <c:idx val="0"/>
          <c:order val="0"/>
          <c:tx>
            <c:strRef>
              <c:f>Sheet1!$A$73</c:f>
              <c:strCache>
                <c:ptCount val="1"/>
                <c:pt idx="0">
                  <c:v>Per client</c:v>
                </c:pt>
              </c:strCache>
            </c:strRef>
          </c:tx>
          <c:marker>
            <c:symbol val="none"/>
          </c:marker>
          <c:cat>
            <c:numRef>
              <c:f>Sheet1!$B$72:$G$72</c:f>
              <c:numCache>
                <c:formatCode>General</c:formatCode>
                <c:ptCount val="6"/>
                <c:pt idx="0">
                  <c:v>5.0</c:v>
                </c:pt>
                <c:pt idx="1">
                  <c:v>10.0</c:v>
                </c:pt>
                <c:pt idx="2">
                  <c:v>15.0</c:v>
                </c:pt>
                <c:pt idx="3">
                  <c:v>20.0</c:v>
                </c:pt>
                <c:pt idx="4">
                  <c:v>50.0</c:v>
                </c:pt>
                <c:pt idx="5">
                  <c:v>100.0</c:v>
                </c:pt>
              </c:numCache>
            </c:numRef>
          </c:cat>
          <c:val>
            <c:numRef>
              <c:f>Sheet1!$B$73:$G$73</c:f>
              <c:numCache>
                <c:formatCode>General</c:formatCode>
                <c:ptCount val="6"/>
                <c:pt idx="0">
                  <c:v>23101.86</c:v>
                </c:pt>
                <c:pt idx="1">
                  <c:v>12290.94</c:v>
                </c:pt>
                <c:pt idx="2">
                  <c:v>8694.360000000001</c:v>
                </c:pt>
                <c:pt idx="3">
                  <c:v>6506.68</c:v>
                </c:pt>
                <c:pt idx="4">
                  <c:v>2640.88</c:v>
                </c:pt>
                <c:pt idx="5">
                  <c:v>1325.4</c:v>
                </c:pt>
              </c:numCache>
            </c:numRef>
          </c:val>
        </c:ser>
        <c:ser>
          <c:idx val="1"/>
          <c:order val="1"/>
          <c:tx>
            <c:strRef>
              <c:f>Sheet1!$A$74</c:f>
              <c:strCache>
                <c:ptCount val="1"/>
                <c:pt idx="0">
                  <c:v>Total</c:v>
                </c:pt>
              </c:strCache>
            </c:strRef>
          </c:tx>
          <c:marker>
            <c:symbol val="none"/>
          </c:marker>
          <c:cat>
            <c:numRef>
              <c:f>Sheet1!$B$72:$G$72</c:f>
              <c:numCache>
                <c:formatCode>General</c:formatCode>
                <c:ptCount val="6"/>
                <c:pt idx="0">
                  <c:v>5.0</c:v>
                </c:pt>
                <c:pt idx="1">
                  <c:v>10.0</c:v>
                </c:pt>
                <c:pt idx="2">
                  <c:v>15.0</c:v>
                </c:pt>
                <c:pt idx="3">
                  <c:v>20.0</c:v>
                </c:pt>
                <c:pt idx="4">
                  <c:v>50.0</c:v>
                </c:pt>
                <c:pt idx="5">
                  <c:v>100.0</c:v>
                </c:pt>
              </c:numCache>
            </c:numRef>
          </c:cat>
          <c:val>
            <c:numRef>
              <c:f>Sheet1!$B$74:$G$74</c:f>
              <c:numCache>
                <c:formatCode>General</c:formatCode>
                <c:ptCount val="6"/>
                <c:pt idx="0">
                  <c:v>115509.3</c:v>
                </c:pt>
                <c:pt idx="1">
                  <c:v>122909.4</c:v>
                </c:pt>
                <c:pt idx="2">
                  <c:v>130415.4</c:v>
                </c:pt>
                <c:pt idx="3">
                  <c:v>130133.6</c:v>
                </c:pt>
                <c:pt idx="4">
                  <c:v>132044.0</c:v>
                </c:pt>
                <c:pt idx="5">
                  <c:v>132540.0</c:v>
                </c:pt>
              </c:numCache>
            </c:numRef>
          </c:val>
        </c:ser>
        <c:marker val="1"/>
        <c:axId val="670720088"/>
        <c:axId val="477379304"/>
      </c:lineChart>
      <c:catAx>
        <c:axId val="670720088"/>
        <c:scaling>
          <c:orientation val="minMax"/>
        </c:scaling>
        <c:axPos val="b"/>
        <c:title>
          <c:tx>
            <c:rich>
              <a:bodyPr/>
              <a:lstStyle/>
              <a:p>
                <a:pPr>
                  <a:defRPr/>
                </a:pPr>
                <a:r>
                  <a:rPr lang="en-US"/>
                  <a:t># of clients</a:t>
                </a:r>
              </a:p>
            </c:rich>
          </c:tx>
          <c:layout/>
        </c:title>
        <c:numFmt formatCode="General" sourceLinked="1"/>
        <c:tickLblPos val="nextTo"/>
        <c:crossAx val="477379304"/>
        <c:crosses val="autoZero"/>
        <c:auto val="1"/>
        <c:lblAlgn val="ctr"/>
        <c:lblOffset val="100"/>
      </c:catAx>
      <c:valAx>
        <c:axId val="477379304"/>
        <c:scaling>
          <c:orientation val="minMax"/>
        </c:scaling>
        <c:axPos val="l"/>
        <c:majorGridlines/>
        <c:title>
          <c:tx>
            <c:rich>
              <a:bodyPr/>
              <a:lstStyle/>
              <a:p>
                <a:pPr>
                  <a:defRPr/>
                </a:pPr>
                <a:r>
                  <a:rPr lang="en-US"/>
                  <a:t>KB/s</a:t>
                </a:r>
              </a:p>
            </c:rich>
          </c:tx>
          <c:layout/>
        </c:title>
        <c:numFmt formatCode="General" sourceLinked="1"/>
        <c:tickLblPos val="nextTo"/>
        <c:crossAx val="670720088"/>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a:pPr>
            <a:r>
              <a:rPr lang="en-US" dirty="0"/>
              <a:t>Per</a:t>
            </a:r>
            <a:r>
              <a:rPr lang="en-US" dirty="0" smtClean="0"/>
              <a:t>-client </a:t>
            </a:r>
            <a:r>
              <a:rPr lang="en-US" dirty="0"/>
              <a:t>Throughput, </a:t>
            </a:r>
          </a:p>
          <a:p>
            <a:pPr>
              <a:defRPr/>
            </a:pPr>
            <a:r>
              <a:rPr lang="en-US" dirty="0"/>
              <a:t>1:3 Cache Ratio</a:t>
            </a:r>
          </a:p>
        </c:rich>
      </c:tx>
      <c:layout/>
    </c:title>
    <c:plotArea>
      <c:layout/>
      <c:lineChart>
        <c:grouping val="standard"/>
        <c:ser>
          <c:idx val="1"/>
          <c:order val="0"/>
          <c:tx>
            <c:v>"1:3 cache ratio, events per sec"</c:v>
          </c:tx>
          <c:marker>
            <c:symbol val="none"/>
          </c:marker>
          <c:cat>
            <c:numRef>
              <c:f>Sheet1!$E$3:$E$9</c:f>
              <c:numCache>
                <c:formatCode>General</c:formatCode>
                <c:ptCount val="7"/>
                <c:pt idx="0">
                  <c:v>1.0</c:v>
                </c:pt>
                <c:pt idx="1">
                  <c:v>2.0</c:v>
                </c:pt>
                <c:pt idx="2">
                  <c:v>5.0</c:v>
                </c:pt>
                <c:pt idx="3">
                  <c:v>10.0</c:v>
                </c:pt>
                <c:pt idx="4">
                  <c:v>20.0</c:v>
                </c:pt>
                <c:pt idx="5">
                  <c:v>40.0</c:v>
                </c:pt>
                <c:pt idx="6">
                  <c:v>80.0</c:v>
                </c:pt>
              </c:numCache>
            </c:numRef>
          </c:cat>
          <c:val>
            <c:numRef>
              <c:f>Sheet1!$J$13:$J$20</c:f>
              <c:numCache>
                <c:formatCode>#,##0.00</c:formatCode>
                <c:ptCount val="8"/>
                <c:pt idx="0">
                  <c:v>6760.85624280999</c:v>
                </c:pt>
                <c:pt idx="1">
                  <c:v>7210.68242452967</c:v>
                </c:pt>
                <c:pt idx="2">
                  <c:v>4517.8812868122</c:v>
                </c:pt>
                <c:pt idx="3">
                  <c:v>5656.297263366738</c:v>
                </c:pt>
                <c:pt idx="4">
                  <c:v>2661.53326162287</c:v>
                </c:pt>
                <c:pt idx="5">
                  <c:v>1384.308931762883</c:v>
                </c:pt>
                <c:pt idx="6">
                  <c:v>853.4160939156742</c:v>
                </c:pt>
              </c:numCache>
            </c:numRef>
          </c:val>
        </c:ser>
        <c:marker val="1"/>
        <c:axId val="673646856"/>
        <c:axId val="700528888"/>
      </c:lineChart>
      <c:catAx>
        <c:axId val="673646856"/>
        <c:scaling>
          <c:orientation val="minMax"/>
        </c:scaling>
        <c:axPos val="b"/>
        <c:title>
          <c:tx>
            <c:rich>
              <a:bodyPr/>
              <a:lstStyle/>
              <a:p>
                <a:pPr>
                  <a:defRPr/>
                </a:pPr>
                <a:r>
                  <a:rPr lang="en-US" dirty="0"/>
                  <a:t># of</a:t>
                </a:r>
                <a:r>
                  <a:rPr lang="en-US" dirty="0" smtClean="0"/>
                  <a:t> clients</a:t>
                </a:r>
                <a:endParaRPr lang="en-US" dirty="0"/>
              </a:p>
            </c:rich>
          </c:tx>
          <c:layout/>
        </c:title>
        <c:numFmt formatCode="General" sourceLinked="1"/>
        <c:tickLblPos val="nextTo"/>
        <c:crossAx val="700528888"/>
        <c:crosses val="autoZero"/>
        <c:auto val="1"/>
        <c:lblAlgn val="ctr"/>
        <c:lblOffset val="100"/>
      </c:catAx>
      <c:valAx>
        <c:axId val="700528888"/>
        <c:scaling>
          <c:orientation val="minMax"/>
        </c:scaling>
        <c:axPos val="l"/>
        <c:majorGridlines/>
        <c:title>
          <c:tx>
            <c:rich>
              <a:bodyPr/>
              <a:lstStyle/>
              <a:p>
                <a:pPr>
                  <a:defRPr/>
                </a:pPr>
                <a:r>
                  <a:rPr lang="en-US"/>
                  <a:t>Events/s</a:t>
                </a:r>
              </a:p>
            </c:rich>
          </c:tx>
          <c:layout/>
        </c:title>
        <c:numFmt formatCode="#,##0.00" sourceLinked="1"/>
        <c:tickLblPos val="nextTo"/>
        <c:crossAx val="673646856"/>
        <c:crosses val="autoZero"/>
        <c:crossBetween val="between"/>
      </c:valAx>
    </c:plotArea>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18"/>
  <c:chart>
    <c:title>
      <c:tx>
        <c:rich>
          <a:bodyPr/>
          <a:lstStyle/>
          <a:p>
            <a:pPr>
              <a:defRPr/>
            </a:pPr>
            <a:r>
              <a:rPr lang="en-US"/>
              <a:t>Bootstrap Server Througput, </a:t>
            </a:r>
          </a:p>
          <a:p>
            <a:pPr>
              <a:defRPr/>
            </a:pPr>
            <a:r>
              <a:rPr lang="en-US"/>
              <a:t>1:3 Cache Ratio</a:t>
            </a:r>
          </a:p>
        </c:rich>
      </c:tx>
      <c:layout/>
    </c:title>
    <c:plotArea>
      <c:layout>
        <c:manualLayout>
          <c:layoutTarget val="inner"/>
          <c:xMode val="edge"/>
          <c:yMode val="edge"/>
          <c:x val="0.155408091229976"/>
          <c:y val="0.317000298185021"/>
          <c:w val="0.810109150149335"/>
          <c:h val="0.502346577882571"/>
        </c:manualLayout>
      </c:layout>
      <c:lineChart>
        <c:grouping val="standard"/>
        <c:ser>
          <c:idx val="1"/>
          <c:order val="0"/>
          <c:tx>
            <c:v>32GB, MB/sec total</c:v>
          </c:tx>
          <c:marker>
            <c:symbol val="none"/>
          </c:marker>
          <c:cat>
            <c:numRef>
              <c:f>Sheet1!$E$13:$E$19</c:f>
              <c:numCache>
                <c:formatCode>General</c:formatCode>
                <c:ptCount val="7"/>
                <c:pt idx="0">
                  <c:v>1.0</c:v>
                </c:pt>
                <c:pt idx="1">
                  <c:v>2.0</c:v>
                </c:pt>
                <c:pt idx="2">
                  <c:v>5.0</c:v>
                </c:pt>
                <c:pt idx="3">
                  <c:v>10.0</c:v>
                </c:pt>
                <c:pt idx="4">
                  <c:v>20.0</c:v>
                </c:pt>
                <c:pt idx="5">
                  <c:v>40.0</c:v>
                </c:pt>
                <c:pt idx="6">
                  <c:v>80.0</c:v>
                </c:pt>
              </c:numCache>
            </c:numRef>
          </c:cat>
          <c:val>
            <c:numRef>
              <c:f>Sheet1!$K$13:$K$19</c:f>
              <c:numCache>
                <c:formatCode>#,##0.00</c:formatCode>
                <c:ptCount val="7"/>
                <c:pt idx="0">
                  <c:v>15.86767884593524</c:v>
                </c:pt>
                <c:pt idx="1">
                  <c:v>33.84683503488068</c:v>
                </c:pt>
                <c:pt idx="2">
                  <c:v>53.01716731474316</c:v>
                </c:pt>
                <c:pt idx="3">
                  <c:v>132.752872134643</c:v>
                </c:pt>
                <c:pt idx="4">
                  <c:v>124.9319716807152</c:v>
                </c:pt>
                <c:pt idx="5">
                  <c:v>129.9585068156606</c:v>
                </c:pt>
                <c:pt idx="6">
                  <c:v>160.2368932439022</c:v>
                </c:pt>
              </c:numCache>
            </c:numRef>
          </c:val>
        </c:ser>
        <c:ser>
          <c:idx val="2"/>
          <c:order val="1"/>
          <c:tx>
            <c:v>Network(1G)</c:v>
          </c:tx>
          <c:marker>
            <c:symbol val="none"/>
          </c:marker>
          <c:cat>
            <c:numRef>
              <c:f>Sheet1!$E$13:$E$19</c:f>
              <c:numCache>
                <c:formatCode>General</c:formatCode>
                <c:ptCount val="7"/>
                <c:pt idx="0">
                  <c:v>1.0</c:v>
                </c:pt>
                <c:pt idx="1">
                  <c:v>2.0</c:v>
                </c:pt>
                <c:pt idx="2">
                  <c:v>5.0</c:v>
                </c:pt>
                <c:pt idx="3">
                  <c:v>10.0</c:v>
                </c:pt>
                <c:pt idx="4">
                  <c:v>20.0</c:v>
                </c:pt>
                <c:pt idx="5">
                  <c:v>40.0</c:v>
                </c:pt>
                <c:pt idx="6">
                  <c:v>80.0</c:v>
                </c:pt>
              </c:numCache>
            </c:numRef>
          </c:cat>
          <c:val>
            <c:numLit>
              <c:formatCode>General</c:formatCode>
              <c:ptCount val="1"/>
              <c:pt idx="0">
                <c:v>135.0</c:v>
              </c:pt>
            </c:numLit>
          </c:val>
        </c:ser>
        <c:marker val="1"/>
        <c:axId val="624261224"/>
        <c:axId val="624155272"/>
      </c:lineChart>
      <c:catAx>
        <c:axId val="624261224"/>
        <c:scaling>
          <c:orientation val="minMax"/>
        </c:scaling>
        <c:axPos val="b"/>
        <c:title>
          <c:tx>
            <c:rich>
              <a:bodyPr/>
              <a:lstStyle/>
              <a:p>
                <a:pPr>
                  <a:defRPr/>
                </a:pPr>
                <a:r>
                  <a:rPr lang="en-US" dirty="0"/>
                  <a:t># of</a:t>
                </a:r>
                <a:r>
                  <a:rPr lang="en-US" dirty="0" smtClean="0"/>
                  <a:t> clients</a:t>
                </a:r>
                <a:endParaRPr lang="en-US" dirty="0"/>
              </a:p>
            </c:rich>
          </c:tx>
          <c:layout/>
        </c:title>
        <c:numFmt formatCode="General" sourceLinked="1"/>
        <c:tickLblPos val="nextTo"/>
        <c:crossAx val="624155272"/>
        <c:crosses val="autoZero"/>
        <c:auto val="1"/>
        <c:lblAlgn val="ctr"/>
        <c:lblOffset val="100"/>
      </c:catAx>
      <c:valAx>
        <c:axId val="624155272"/>
        <c:scaling>
          <c:orientation val="minMax"/>
        </c:scaling>
        <c:axPos val="l"/>
        <c:majorGridlines/>
        <c:title>
          <c:tx>
            <c:rich>
              <a:bodyPr/>
              <a:lstStyle/>
              <a:p>
                <a:pPr>
                  <a:defRPr/>
                </a:pPr>
                <a:r>
                  <a:rPr lang="en-US"/>
                  <a:t>MB/s</a:t>
                </a:r>
              </a:p>
            </c:rich>
          </c:tx>
          <c:layout/>
        </c:title>
        <c:numFmt formatCode="#,##0.00" sourceLinked="1"/>
        <c:tickLblPos val="nextTo"/>
        <c:crossAx val="624261224"/>
        <c:crosses val="autoZero"/>
        <c:crossBetween val="between"/>
      </c:valAx>
    </c:plotArea>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9/20/11</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Generic event serialization with Avro</a:t>
            </a:r>
          </a:p>
          <a:p>
            <a:pPr lvl="1"/>
            <a:r>
              <a:rPr lang="en-US" dirty="0" smtClean="0"/>
              <a:t>* No more need to write </a:t>
            </a:r>
            <a:r>
              <a:rPr lang="en-US" dirty="0" err="1" smtClean="0"/>
              <a:t>DTOs</a:t>
            </a:r>
            <a:endParaRPr lang="en-US" dirty="0" smtClean="0"/>
          </a:p>
          <a:p>
            <a:pPr lvl="1"/>
            <a:r>
              <a:rPr lang="en-US" dirty="0" smtClean="0"/>
              <a:t>* Map-based or Java class access</a:t>
            </a:r>
          </a:p>
          <a:p>
            <a:r>
              <a:rPr lang="en-US" dirty="0" smtClean="0"/>
              <a:t>Versioned Avro schemata</a:t>
            </a:r>
          </a:p>
          <a:p>
            <a:pPr lvl="1">
              <a:buFont typeface="Arial"/>
              <a:buChar char="•"/>
            </a:pPr>
            <a:r>
              <a:rPr lang="en-US" dirty="0" smtClean="0"/>
              <a:t> Automatic handling of backward compatible schema changes; For example, in v1 adding a new field</a:t>
            </a:r>
            <a:r>
              <a:rPr lang="en-US" baseline="0" dirty="0" smtClean="0"/>
              <a:t> necessitates the creation of a new Databus stream not to break backwards compatibility. The reason is that the change breaks </a:t>
            </a:r>
            <a:r>
              <a:rPr lang="en-US" baseline="0" dirty="0" err="1" smtClean="0"/>
              <a:t>DTOs</a:t>
            </a:r>
            <a:r>
              <a:rPr lang="en-US" baseline="0" dirty="0" smtClean="0"/>
              <a:t>. In v2, relay always stores the latest schema version and client library may convert to the version used by the client. </a:t>
            </a:r>
            <a:endParaRPr lang="en-US" dirty="0" smtClean="0"/>
          </a:p>
          <a:p>
            <a:r>
              <a:rPr lang="en-US" dirty="0" smtClean="0"/>
              <a:t>Better memory management and utilization at relays</a:t>
            </a:r>
          </a:p>
          <a:p>
            <a:pPr lvl="1">
              <a:buFont typeface="Arial"/>
              <a:buChar char="•"/>
            </a:pPr>
            <a:r>
              <a:rPr lang="en-US" dirty="0" smtClean="0"/>
              <a:t> Uniform blob storage in </a:t>
            </a:r>
            <a:r>
              <a:rPr lang="en-US" dirty="0" err="1" smtClean="0"/>
              <a:t>ByteBuffers</a:t>
            </a:r>
            <a:endParaRPr lang="en-US" dirty="0" smtClean="0"/>
          </a:p>
          <a:p>
            <a:pPr lvl="1">
              <a:buFont typeface="Arial"/>
              <a:buChar char="•"/>
            </a:pPr>
            <a:r>
              <a:rPr lang="en-US" dirty="0" smtClean="0"/>
              <a:t> Store only the latest version</a:t>
            </a:r>
          </a:p>
          <a:p>
            <a:pPr lvl="1">
              <a:buFont typeface="Arial"/>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Efficient stream consumption: partitioning through server-side filtering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Single-threaded consumer</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curl with</a:t>
            </a:r>
            <a:r>
              <a:rPr lang="en-US" baseline="0" dirty="0" smtClean="0"/>
              <a:t> flexible checkpoint</a:t>
            </a:r>
          </a:p>
          <a:p>
            <a:r>
              <a:rPr lang="en-US" baseline="0" dirty="0" smtClean="0"/>
              <a:t>curl with with a checkpoint for a given SCN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presentation</a:t>
            </a:r>
            <a:r>
              <a:rPr lang="en-US" baseline="0" dirty="0" smtClean="0"/>
              <a:t>, we are going to answer 4 questions: </a:t>
            </a:r>
          </a:p>
          <a:p>
            <a:pPr>
              <a:buFontTx/>
              <a:buChar char="•"/>
            </a:pPr>
            <a:r>
              <a:rPr lang="en-US" baseline="0" dirty="0" smtClean="0"/>
              <a:t> What is Databus for those who are unfamiliar</a:t>
            </a:r>
          </a:p>
          <a:p>
            <a:pPr>
              <a:buFontTx/>
              <a:buChar char="•"/>
            </a:pPr>
            <a:r>
              <a:rPr lang="en-US" baseline="0" dirty="0" smtClean="0"/>
              <a:t> Why did rewrite Databus V1 to V2</a:t>
            </a:r>
          </a:p>
          <a:p>
            <a:pPr>
              <a:buFontTx/>
              <a:buChar char="•"/>
            </a:pPr>
            <a:r>
              <a:rPr lang="en-US" baseline="0" dirty="0" smtClean="0"/>
              <a:t> How one can use and migrate to the new version</a:t>
            </a:r>
          </a:p>
          <a:p>
            <a:pPr>
              <a:buFontTx/>
              <a:buChar char="•"/>
            </a:pPr>
            <a:r>
              <a:rPr lang="en-US" baseline="0" dirty="0" smtClean="0"/>
              <a:t>* Where we are going next with Databus?</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 interface to the relay and bootstrap</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have a separate talk where we will</a:t>
            </a:r>
            <a:r>
              <a:rPr lang="en-US" baseline="0" dirty="0" smtClean="0"/>
              <a:t> discuss this in greater detail and share our experiences from migrating the pilot clients – Liar and </a:t>
            </a:r>
            <a:r>
              <a:rPr lang="en-US" baseline="0" dirty="0" err="1" smtClean="0"/>
              <a:t>Bizfollow</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want</a:t>
            </a:r>
            <a:r>
              <a:rPr lang="en-US" baseline="0" dirty="0" smtClean="0"/>
              <a:t> to create a new Databus source and new relays, please come talk to us so we create v2 relays directly.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Let’s say a user updates their profile. The change is reflected to the primary database (Member2 in this case) by changing rows in one ore more tables as part of the same transaction. External services like SDR, cloud and member2rep are interested in those changes to update their internal state, the search index, the graph index or a Member2 replica.</a:t>
            </a:r>
          </a:p>
          <a:p>
            <a:endParaRPr lang="en-US" baseline="0" dirty="0" smtClean="0"/>
          </a:p>
          <a:p>
            <a:r>
              <a:rPr lang="en-US" baseline="0" dirty="0" smtClean="0"/>
              <a:t>Databus is the system that propagates the data row changes from the primary store (Member2) to those external services.</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Let’s look deeper into</a:t>
            </a:r>
            <a:r>
              <a:rPr lang="en-US" baseline="0" dirty="0" smtClean="0"/>
              <a:t> Databus. First, Databus is independent from the source. V1 supports Oracle, in V2 we are adding support for </a:t>
            </a:r>
            <a:r>
              <a:rPr lang="en-US" baseline="0" dirty="0" err="1" smtClean="0"/>
              <a:t>MySQL</a:t>
            </a:r>
            <a:r>
              <a:rPr lang="en-US" baseline="0" dirty="0" smtClean="0"/>
              <a:t> and it can be extended for other data stores too.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Databus</a:t>
            </a:r>
            <a:r>
              <a:rPr lang="en-US" baseline="0" dirty="0" smtClean="0"/>
              <a:t> uses a </a:t>
            </a:r>
            <a:r>
              <a:rPr lang="en-US" dirty="0" smtClean="0"/>
              <a:t>Publish/subscribe model </a:t>
            </a:r>
          </a:p>
          <a:p>
            <a:pPr lvl="1">
              <a:buFont typeface="Arial"/>
              <a:buChar char="•"/>
            </a:pPr>
            <a:r>
              <a:rPr lang="en-US" dirty="0" smtClean="0"/>
              <a:t> Publish happens on transaction commit </a:t>
            </a: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 Subscribers communicate with a broker (the Databus relay) </a:t>
            </a:r>
          </a:p>
          <a:p>
            <a:pPr marL="457200" marR="0" lvl="1" indent="0" algn="l" defTabSz="457200" rtl="0" eaLnBrk="1" fontAlgn="auto" latinLnBrk="0" hangingPunct="1">
              <a:lnSpc>
                <a:spcPct val="100000"/>
              </a:lnSpc>
              <a:spcBef>
                <a:spcPts val="0"/>
              </a:spcBef>
              <a:spcAft>
                <a:spcPts val="0"/>
              </a:spcAft>
              <a:buClrTx/>
              <a:buSzTx/>
              <a:buFont typeface="Arial"/>
              <a:buChar char="•"/>
              <a:tabLst/>
              <a:defRPr/>
            </a:pPr>
            <a:r>
              <a:rPr lang="en-US" dirty="0" smtClean="0"/>
              <a:t> Topics: changes to a table/view</a:t>
            </a:r>
          </a:p>
          <a:p>
            <a:r>
              <a:rPr lang="en-US" dirty="0" smtClean="0"/>
              <a:t>Databus provides</a:t>
            </a:r>
            <a:r>
              <a:rPr lang="en-US" baseline="0" dirty="0" smtClean="0"/>
              <a:t> </a:t>
            </a:r>
            <a:r>
              <a:rPr lang="en-US" dirty="0" smtClean="0"/>
              <a:t>Strong Consistency</a:t>
            </a:r>
          </a:p>
          <a:p>
            <a:pPr lvl="1">
              <a:buFont typeface="Arial"/>
              <a:buChar char="•"/>
            </a:pPr>
            <a:r>
              <a:rPr lang="en-US" dirty="0" smtClean="0"/>
              <a:t> At least once delivery for the data changes</a:t>
            </a:r>
            <a:r>
              <a:rPr lang="en-US" baseline="0" dirty="0" smtClean="0"/>
              <a:t> records (aka Databus events)</a:t>
            </a:r>
            <a:endParaRPr lang="en-US" dirty="0" smtClean="0"/>
          </a:p>
          <a:p>
            <a:pPr lvl="1">
              <a:buFont typeface="Arial"/>
              <a:buChar char="•"/>
            </a:pPr>
            <a:r>
              <a:rPr lang="en-US" dirty="0" smtClean="0"/>
              <a:t> Transaction boundaries if the primary store supports them.</a:t>
            </a:r>
          </a:p>
          <a:p>
            <a:pPr lvl="1">
              <a:buFont typeface="Arial"/>
              <a:buChar char="•"/>
            </a:pPr>
            <a:r>
              <a:rPr lang="en-US" dirty="0" smtClean="0"/>
              <a:t> Event ordering in and across topics: determined by the source database commit order (external clock)</a:t>
            </a:r>
          </a:p>
          <a:p>
            <a:pPr lvl="1">
              <a:buFont typeface="Arial"/>
              <a:buChar char="•"/>
            </a:pPr>
            <a:r>
              <a:rPr lang="en-US" dirty="0" smtClean="0"/>
              <a:t> Consistency across topics (preserving FK constraints) </a:t>
            </a:r>
          </a:p>
          <a:p>
            <a:r>
              <a:rPr lang="en-US" dirty="0" smtClean="0"/>
              <a:t>Databus is as durable as</a:t>
            </a:r>
            <a:r>
              <a:rPr lang="en-US" baseline="0" dirty="0" smtClean="0"/>
              <a:t> the primary store since Databus uses the store as the source of truth of events. Luckily, Oracle and </a:t>
            </a:r>
            <a:r>
              <a:rPr lang="en-US" baseline="0" dirty="0" err="1" smtClean="0"/>
              <a:t>MySQL</a:t>
            </a:r>
            <a:r>
              <a:rPr lang="en-US" baseline="0" dirty="0" smtClean="0"/>
              <a:t> are robust products with strong durability. As a result, relay failures do not cause loss of events.</a:t>
            </a:r>
          </a:p>
          <a:p>
            <a:r>
              <a:rPr lang="en-US" baseline="0" dirty="0" smtClean="0"/>
              <a:t>Reliability – Everything is easily replicated since we have a single timeline/order of events (determined by the source database). All relays see the same event timeline.</a:t>
            </a:r>
          </a:p>
          <a:p>
            <a:r>
              <a:rPr lang="en-US" dirty="0" smtClean="0"/>
              <a:t>Databus</a:t>
            </a:r>
            <a:r>
              <a:rPr lang="en-US" baseline="0" dirty="0" smtClean="0"/>
              <a:t> can deliver events in the order of milliseconds to hundreds of milliseconds depending on the configuration.</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discussed</a:t>
            </a:r>
            <a:r>
              <a:rPr lang="en-US" baseline="0" dirty="0" smtClean="0"/>
              <a:t> in the previous slide, Databus provide strong consistency guarantees with durability and ordering provided by the primary data store.</a:t>
            </a:r>
          </a:p>
          <a:p>
            <a:r>
              <a:rPr lang="en-US" baseline="0" dirty="0" smtClean="0"/>
              <a:t>AMQ is a JMS implementation that provides somehow weaker consistency semantics: there are transaction boundaries but those are point-to-point, rather than end-to-end. </a:t>
            </a:r>
            <a:endParaRPr lang="en-US" dirty="0" smtClean="0"/>
          </a:p>
          <a:p>
            <a:endParaRPr lang="en-US" dirty="0" smtClean="0"/>
          </a:p>
          <a:p>
            <a:r>
              <a:rPr lang="en-US" dirty="0" smtClean="0"/>
              <a:t>Image: </a:t>
            </a:r>
            <a:r>
              <a:rPr lang="en-US" dirty="0" err="1" smtClean="0"/>
              <a:t>http://www.clker.com/clipart-gps-reciever-no-brand.html</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Databus is already fairly widely used in LinkedIn.</a:t>
            </a:r>
          </a:p>
          <a:p>
            <a:r>
              <a:rPr lang="en-US" dirty="0" smtClean="0"/>
              <a:t>So, Why did we build Databus v2?</a:t>
            </a:r>
          </a:p>
          <a:p>
            <a:endParaRPr lang="en-US" dirty="0" smtClean="0"/>
          </a:p>
          <a:p>
            <a:r>
              <a:rPr lang="en-US" dirty="0" smtClean="0"/>
              <a:t>http://</a:t>
            </a:r>
            <a:r>
              <a:rPr lang="en-US" dirty="0" err="1" smtClean="0"/>
              <a:t>www.freeclipartnow.com/people/men/puzzled.jpg.html</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Event serialization and versioning</a:t>
            </a:r>
            <a:r>
              <a:rPr lang="en-US" baseline="0" dirty="0" smtClean="0"/>
              <a:t> – avoid tedious creation of </a:t>
            </a:r>
            <a:r>
              <a:rPr lang="en-US" baseline="0" dirty="0" err="1" smtClean="0"/>
              <a:t>DTOs</a:t>
            </a:r>
            <a:r>
              <a:rPr lang="en-US" baseline="0" dirty="0" smtClean="0"/>
              <a:t> for table schema version and improve handling of schema migration</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Address issues with clients falling behind the relay and triggering a catch-up for many events which can cause significant performance degradation. A similar issue is the bootstrapping of clients with no previous state. V2 also addresses various other performance and scalability issues in V1. Address also issues with difficulties of using Databus by developers and </a:t>
            </a:r>
            <a:r>
              <a:rPr lang="en-US" baseline="0" dirty="0" err="1" smtClean="0"/>
              <a:t>siteops</a:t>
            </a:r>
            <a:r>
              <a:rPr lang="en-US" baseline="0"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We also targeted a number of new features which a targeted for use in Espresso.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Team ownership of Databus infrastructure</a:t>
            </a:r>
            <a:r>
              <a:rPr lang="en-US" baseline="0" dirty="0" smtClean="0"/>
              <a:t> – first step toward Databus-as-a-Service</a:t>
            </a: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2A3EF7-70D2-6F43-B2CC-06F0F10C8C2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090167"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Tech Talk, 09/21/2011</a:t>
              </a: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df"/><Relationship Id="rId4" Type="http://schemas.openxmlformats.org/officeDocument/2006/relationships/image" Target="../media/image13.png"/><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hyperlink" Target="https://iwww.corp.linkedin.com/wiki/cf/display/ENGS/Chapter+V+-+Migration+of+Legacy+Clients+to+Databus+2.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hyperlink" Target="https://iwww.corp.linkedin.com/wiki/cf/display/ENGS/Chapter+IV+-+Creating+a+Simple+Databus+2.0+Cli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iwww.corp.linkedin.com/wiki/cf/display/ENGS/Databus+2.0+User+Guide" TargetMode="External"/><Relationship Id="rId4" Type="http://schemas.openxmlformats.org/officeDocument/2006/relationships/hyperlink" Target="https://iwww.corp.linkedin.com/wiki/cf/display/ENGS/Databus" TargetMode="External"/><Relationship Id="rId5" Type="http://schemas.openxmlformats.org/officeDocument/2006/relationships/hyperlink" Target="https://iwww.corp.linkedin.com/wiki/cf/display/ENGS/Databus+v2" TargetMode="External"/><Relationship Id="rId6" Type="http://schemas.openxmlformats.org/officeDocument/2006/relationships/hyperlink" Target="mailto:snagaraj@linkedin.com" TargetMode="External"/><Relationship Id="rId7" Type="http://schemas.openxmlformats.org/officeDocument/2006/relationships/hyperlink" Target="mailto:bvaradarajan@linkedin.com" TargetMode="External"/><Relationship Id="rId8" Type="http://schemas.openxmlformats.org/officeDocument/2006/relationships/hyperlink" Target="mailto:bshkolnik@linkedin.com" TargetMode="External"/><Relationship Id="rId9" Type="http://schemas.openxmlformats.org/officeDocument/2006/relationships/hyperlink" Target="mailto:cbotev@linkedin.com" TargetMode="External"/><Relationship Id="rId10" Type="http://schemas.openxmlformats.org/officeDocument/2006/relationships/hyperlink" Target="mailto:pganti@linkedin.com" TargetMode="External"/><Relationship Id="rId11" Type="http://schemas.openxmlformats.org/officeDocument/2006/relationships/hyperlink" Target="mailto:stopiwal@linkedin.com" TargetMode="External"/><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6" name="Subtitle 5"/>
          <p:cNvSpPr>
            <a:spLocks noGrp="1"/>
          </p:cNvSpPr>
          <p:nvPr>
            <p:ph type="subTitle" idx="1"/>
          </p:nvPr>
        </p:nvSpPr>
        <p:spPr/>
        <p:txBody>
          <a:bodyPr/>
          <a:lstStyle/>
          <a:p>
            <a:r>
              <a:rPr lang="en-US" dirty="0" smtClean="0"/>
              <a:t>Chavdar </a:t>
            </a:r>
            <a:r>
              <a:rPr lang="en-US" dirty="0" smtClean="0"/>
              <a:t>Botev</a:t>
            </a:r>
            <a:br>
              <a:rPr lang="en-US" dirty="0" smtClean="0"/>
            </a:br>
            <a:r>
              <a:rPr lang="en-US" dirty="0" smtClean="0"/>
              <a:t>LinkedIn Tech </a:t>
            </a:r>
            <a:r>
              <a:rPr lang="en-US" dirty="0" smtClean="0"/>
              <a:t>Talk, 09/21/2011</a:t>
            </a:r>
            <a:endParaRPr lang="en-US" dirty="0" smtClean="0"/>
          </a:p>
        </p:txBody>
      </p:sp>
      <p:sp>
        <p:nvSpPr>
          <p:cNvPr id="10" name="TextBox 9"/>
          <p:cNvSpPr txBox="1"/>
          <p:nvPr/>
        </p:nvSpPr>
        <p:spPr>
          <a:xfrm>
            <a:off x="720724" y="4370048"/>
            <a:ext cx="8423275" cy="461665"/>
          </a:xfrm>
          <a:prstGeom prst="rect">
            <a:avLst/>
          </a:prstGeom>
          <a:noFill/>
        </p:spPr>
        <p:txBody>
          <a:bodyPr wrap="square" rtlCol="0">
            <a:spAutoFit/>
          </a:bodyPr>
          <a:lstStyle/>
          <a:p>
            <a:r>
              <a:rPr lang="en-US" sz="2400" i="1" dirty="0" smtClean="0"/>
              <a:t>LinkedIn’s</a:t>
            </a:r>
            <a:r>
              <a:rPr lang="en-US" sz="2400" i="1" dirty="0" smtClean="0"/>
              <a:t> Data-Change Propagation System</a:t>
            </a:r>
            <a:endParaRPr lang="en-US" sz="24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Control Flow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10</a:t>
            </a:fld>
            <a:endParaRPr lang="en-US" dirty="0"/>
          </a:p>
        </p:txBody>
      </p:sp>
      <p:sp>
        <p:nvSpPr>
          <p:cNvPr id="5" name="Magnetic Disk 4"/>
          <p:cNvSpPr/>
          <p:nvPr/>
        </p:nvSpPr>
        <p:spPr>
          <a:xfrm>
            <a:off x="204408" y="1637454"/>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31394" y="1238002"/>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DB</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951779928"/>
              </p:ext>
            </p:extLst>
          </p:nvPr>
        </p:nvGraphicFramePr>
        <p:xfrm>
          <a:off x="2046739" y="1916590"/>
          <a:ext cx="3216150" cy="487445"/>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4874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2057400" y="145157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grpSp>
        <p:nvGrpSpPr>
          <p:cNvPr id="9" name="Group 33"/>
          <p:cNvGrpSpPr/>
          <p:nvPr/>
        </p:nvGrpSpPr>
        <p:grpSpPr>
          <a:xfrm>
            <a:off x="1968157" y="4067481"/>
            <a:ext cx="3335866" cy="1669373"/>
            <a:chOff x="1690014" y="3850824"/>
            <a:chExt cx="3052268" cy="1710339"/>
          </a:xfrm>
        </p:grpSpPr>
        <p:sp>
          <p:nvSpPr>
            <p:cNvPr id="10" name="Rectangle 9"/>
            <p:cNvSpPr/>
            <p:nvPr/>
          </p:nvSpPr>
          <p:spPr>
            <a:xfrm>
              <a:off x="1690014" y="3850824"/>
              <a:ext cx="3052268" cy="1710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Magnetic Disk 10"/>
            <p:cNvSpPr/>
            <p:nvPr/>
          </p:nvSpPr>
          <p:spPr>
            <a:xfrm>
              <a:off x="2858707" y="4540877"/>
              <a:ext cx="859324" cy="64868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29204" y="3970053"/>
              <a:ext cx="230456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Bootstrap Service</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13" name="Group 22"/>
          <p:cNvGrpSpPr/>
          <p:nvPr/>
        </p:nvGrpSpPr>
        <p:grpSpPr>
          <a:xfrm>
            <a:off x="6587067" y="1119448"/>
            <a:ext cx="2320365" cy="2109760"/>
            <a:chOff x="6452781" y="1013914"/>
            <a:chExt cx="2437717" cy="2109760"/>
          </a:xfrm>
        </p:grpSpPr>
        <p:sp>
          <p:nvSpPr>
            <p:cNvPr id="14" name="Rectangle 13"/>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5" name="Rectangle 14"/>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6" name="Straight Arrow Connector 15"/>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mj-lt"/>
                  <a:cs typeface="Arial" pitchFamily="34" charset="0"/>
                </a:rPr>
                <a:t>Client </a:t>
              </a:r>
              <a:br>
                <a:rPr lang="en-US" sz="2400" b="1" dirty="0" smtClean="0">
                  <a:solidFill>
                    <a:schemeClr val="accent5"/>
                  </a:solidFill>
                  <a:latin typeface="+mj-lt"/>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mj-lt"/>
                <a:cs typeface="Arial" pitchFamily="34" charset="0"/>
              </a:endParaRPr>
            </a:p>
          </p:txBody>
        </p:sp>
      </p:grpSp>
      <p:grpSp>
        <p:nvGrpSpPr>
          <p:cNvPr id="19" name="Group 25"/>
          <p:cNvGrpSpPr/>
          <p:nvPr/>
        </p:nvGrpSpPr>
        <p:grpSpPr>
          <a:xfrm>
            <a:off x="6578600" y="3947954"/>
            <a:ext cx="2310657" cy="2109760"/>
            <a:chOff x="6492512" y="3603803"/>
            <a:chExt cx="2437717" cy="2109760"/>
          </a:xfrm>
        </p:grpSpPr>
        <p:sp>
          <p:nvSpPr>
            <p:cNvPr id="20" name="Rectangle 19"/>
            <p:cNvSpPr/>
            <p:nvPr/>
          </p:nvSpPr>
          <p:spPr>
            <a:xfrm>
              <a:off x="6492512" y="3603803"/>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1198" y="4137291"/>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Databus2 Client Lib</a:t>
              </a:r>
            </a:p>
            <a:p>
              <a:pPr algn="ctr"/>
              <a:endParaRPr lang="en-US" dirty="0"/>
            </a:p>
          </p:txBody>
        </p:sp>
        <p:cxnSp>
          <p:nvCxnSpPr>
            <p:cNvPr id="22" name="Straight Arrow Connector 21"/>
            <p:cNvCxnSpPr/>
            <p:nvPr/>
          </p:nvCxnSpPr>
          <p:spPr>
            <a:xfrm>
              <a:off x="7803555" y="439240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802318" y="4933982"/>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54613" y="3623063"/>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Client </a:t>
              </a:r>
              <a:br>
                <a:rPr lang="en-US" sz="2400" b="1" dirty="0" smtClean="0">
                  <a:solidFill>
                    <a:schemeClr val="accent5"/>
                  </a:solidFill>
                  <a:latin typeface="Arial" pitchFamily="34" charset="0"/>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5" name="TextBox 24"/>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6" name="Rectangle 25"/>
          <p:cNvSpPr/>
          <p:nvPr/>
        </p:nvSpPr>
        <p:spPr>
          <a:xfrm>
            <a:off x="1944301" y="1431083"/>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8" name="Straight Arrow Connector 27"/>
          <p:cNvCxnSpPr/>
          <p:nvPr/>
        </p:nvCxnSpPr>
        <p:spPr>
          <a:xfrm>
            <a:off x="1062275" y="2226732"/>
            <a:ext cx="75636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a:off x="5426076" y="2225144"/>
            <a:ext cx="106510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a:xfrm rot="5400000">
            <a:off x="3148911" y="3377959"/>
            <a:ext cx="1198671"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a:off x="5344814" y="2737768"/>
            <a:ext cx="1146368" cy="110951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p:nvPr/>
        </p:nvCxnSpPr>
        <p:spPr>
          <a:xfrm flipV="1">
            <a:off x="5344814" y="3065497"/>
            <a:ext cx="1146368" cy="9110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5426076" y="4988560"/>
            <a:ext cx="106510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7578043" y="4388395"/>
            <a:ext cx="1127833" cy="1200329"/>
          </a:xfrm>
          <a:prstGeom prst="rect">
            <a:avLst/>
          </a:prstGeom>
          <a:noFill/>
        </p:spPr>
        <p:txBody>
          <a:bodyPr wrap="non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35" name="TextBox 34"/>
          <p:cNvSpPr txBox="1"/>
          <p:nvPr/>
        </p:nvSpPr>
        <p:spPr>
          <a:xfrm>
            <a:off x="3452942" y="4988560"/>
            <a:ext cx="556249" cy="369332"/>
          </a:xfrm>
          <a:prstGeom prst="rect">
            <a:avLst/>
          </a:prstGeom>
          <a:noFill/>
        </p:spPr>
        <p:txBody>
          <a:bodyPr wrap="square" rtlCol="0">
            <a:spAutoFit/>
          </a:bodyPr>
          <a:lstStyle/>
          <a:p>
            <a:r>
              <a:rPr lang="en-US" dirty="0" smtClean="0"/>
              <a:t>DB</a:t>
            </a:r>
            <a:endParaRPr lang="en-US" dirty="0"/>
          </a:p>
        </p:txBody>
      </p:sp>
      <p:sp>
        <p:nvSpPr>
          <p:cNvPr id="36" name="TextBox 35"/>
          <p:cNvSpPr txBox="1"/>
          <p:nvPr/>
        </p:nvSpPr>
        <p:spPr>
          <a:xfrm>
            <a:off x="2886198" y="3662621"/>
            <a:ext cx="1298407" cy="369332"/>
          </a:xfrm>
          <a:prstGeom prst="rect">
            <a:avLst/>
          </a:prstGeom>
          <a:noFill/>
        </p:spPr>
        <p:txBody>
          <a:bodyPr wrap="square" rtlCol="0">
            <a:spAutoFit/>
          </a:bodyPr>
          <a:lstStyle/>
          <a:p>
            <a:r>
              <a:rPr lang="en-US" dirty="0" smtClean="0"/>
              <a:t>Pull</a:t>
            </a:r>
            <a:endParaRPr lang="en-US" dirty="0"/>
          </a:p>
        </p:txBody>
      </p:sp>
      <p:sp>
        <p:nvSpPr>
          <p:cNvPr id="37" name="TextBox 36"/>
          <p:cNvSpPr txBox="1"/>
          <p:nvPr/>
        </p:nvSpPr>
        <p:spPr>
          <a:xfrm>
            <a:off x="1062275" y="2404035"/>
            <a:ext cx="1298407" cy="369332"/>
          </a:xfrm>
          <a:prstGeom prst="rect">
            <a:avLst/>
          </a:prstGeom>
          <a:noFill/>
        </p:spPr>
        <p:txBody>
          <a:bodyPr wrap="square" rtlCol="0">
            <a:spAutoFit/>
          </a:bodyPr>
          <a:lstStyle/>
          <a:p>
            <a:r>
              <a:rPr lang="en-US" dirty="0" smtClean="0"/>
              <a:t>Push/Pull</a:t>
            </a:r>
            <a:endParaRPr lang="en-US" dirty="0"/>
          </a:p>
        </p:txBody>
      </p:sp>
      <p:sp>
        <p:nvSpPr>
          <p:cNvPr id="38" name="TextBox 37"/>
          <p:cNvSpPr txBox="1"/>
          <p:nvPr/>
        </p:nvSpPr>
        <p:spPr>
          <a:xfrm>
            <a:off x="5961140" y="1780531"/>
            <a:ext cx="1298407" cy="369332"/>
          </a:xfrm>
          <a:prstGeom prst="rect">
            <a:avLst/>
          </a:prstGeom>
          <a:noFill/>
        </p:spPr>
        <p:txBody>
          <a:bodyPr wrap="square" rtlCol="0">
            <a:spAutoFit/>
          </a:bodyPr>
          <a:lstStyle/>
          <a:p>
            <a:r>
              <a:rPr lang="en-US" dirty="0" smtClean="0"/>
              <a:t>Pull</a:t>
            </a:r>
            <a:endParaRPr lang="en-US" dirty="0"/>
          </a:p>
        </p:txBody>
      </p:sp>
      <p:sp>
        <p:nvSpPr>
          <p:cNvPr id="39" name="TextBox 38"/>
          <p:cNvSpPr txBox="1"/>
          <p:nvPr/>
        </p:nvSpPr>
        <p:spPr>
          <a:xfrm>
            <a:off x="5794452" y="4551888"/>
            <a:ext cx="1298407" cy="369332"/>
          </a:xfrm>
          <a:prstGeom prst="rect">
            <a:avLst/>
          </a:prstGeom>
          <a:noFill/>
        </p:spPr>
        <p:txBody>
          <a:bodyPr wrap="square" rtlCol="0">
            <a:spAutoFit/>
          </a:bodyPr>
          <a:lstStyle/>
          <a:p>
            <a:r>
              <a:rPr lang="en-US" dirty="0"/>
              <a:t> </a:t>
            </a:r>
            <a:r>
              <a:rPr lang="en-US" dirty="0" smtClean="0"/>
              <a:t> Pull</a:t>
            </a:r>
            <a:endParaRPr lang="en-US" dirty="0"/>
          </a:p>
        </p:txBody>
      </p:sp>
      <p:sp>
        <p:nvSpPr>
          <p:cNvPr id="40" name="TextBox 39"/>
          <p:cNvSpPr txBox="1"/>
          <p:nvPr/>
        </p:nvSpPr>
        <p:spPr>
          <a:xfrm>
            <a:off x="7447224" y="1600721"/>
            <a:ext cx="1442033" cy="1200329"/>
          </a:xfrm>
          <a:prstGeom prst="rect">
            <a:avLst/>
          </a:prstGeom>
          <a:noFill/>
        </p:spPr>
        <p:txBody>
          <a:bodyPr wrap="squar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41" name="TextBox 40"/>
          <p:cNvSpPr txBox="1"/>
          <p:nvPr/>
        </p:nvSpPr>
        <p:spPr>
          <a:xfrm>
            <a:off x="5841978" y="2910901"/>
            <a:ext cx="1298407" cy="369332"/>
          </a:xfrm>
          <a:prstGeom prst="rect">
            <a:avLst/>
          </a:prstGeom>
          <a:noFill/>
        </p:spPr>
        <p:txBody>
          <a:bodyPr wrap="square" rtlCol="0">
            <a:spAutoFit/>
          </a:bodyPr>
          <a:lstStyle/>
          <a:p>
            <a:r>
              <a:rPr lang="en-US" dirty="0" smtClean="0"/>
              <a:t>Pull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Event Representation</a:t>
            </a:r>
            <a:endParaRPr lang="en-US" dirty="0"/>
          </a:p>
        </p:txBody>
      </p:sp>
      <p:sp>
        <p:nvSpPr>
          <p:cNvPr id="3" name="Content Placeholder 2"/>
          <p:cNvSpPr>
            <a:spLocks noGrp="1"/>
          </p:cNvSpPr>
          <p:nvPr>
            <p:ph idx="1"/>
          </p:nvPr>
        </p:nvSpPr>
        <p:spPr/>
        <p:txBody>
          <a:bodyPr/>
          <a:lstStyle/>
          <a:p>
            <a:r>
              <a:rPr lang="en-US" dirty="0" smtClean="0"/>
              <a:t>Generic event serialization with Avro</a:t>
            </a:r>
          </a:p>
          <a:p>
            <a:r>
              <a:rPr lang="en-US" dirty="0" smtClean="0"/>
              <a:t>Versioned Avro schemata</a:t>
            </a:r>
          </a:p>
          <a:p>
            <a:r>
              <a:rPr lang="en-US" dirty="0" smtClean="0"/>
              <a:t>Lower memory footprint at relays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11</a:t>
            </a:fld>
            <a:endParaRPr lang="en-US" dirty="0"/>
          </a:p>
        </p:txBody>
      </p:sp>
      <p:sp>
        <p:nvSpPr>
          <p:cNvPr id="5" name="Magnetic Disk 4"/>
          <p:cNvSpPr/>
          <p:nvPr/>
        </p:nvSpPr>
        <p:spPr>
          <a:xfrm>
            <a:off x="1198782" y="4576323"/>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198782" y="5050744"/>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072426956"/>
              </p:ext>
            </p:extLst>
          </p:nvPr>
        </p:nvGraphicFramePr>
        <p:xfrm>
          <a:off x="4006678" y="5050744"/>
          <a:ext cx="3216150" cy="527239"/>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52723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3135736" y="4590914"/>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sp>
        <p:nvSpPr>
          <p:cNvPr id="9" name="Rectangle 8"/>
          <p:cNvSpPr/>
          <p:nvPr/>
        </p:nvSpPr>
        <p:spPr>
          <a:xfrm>
            <a:off x="3904239" y="4562393"/>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140611" y="5166645"/>
            <a:ext cx="1763628"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2320262" y="5325823"/>
            <a:ext cx="1298407" cy="369332"/>
          </a:xfrm>
          <a:prstGeom prst="rect">
            <a:avLst/>
          </a:prstGeom>
          <a:noFill/>
        </p:spPr>
        <p:txBody>
          <a:bodyPr wrap="square" rtlCol="0">
            <a:spAutoFit/>
          </a:bodyPr>
          <a:lstStyle/>
          <a:p>
            <a:r>
              <a:rPr lang="en-US" dirty="0" smtClean="0"/>
              <a:t>Changes</a:t>
            </a:r>
            <a:endParaRPr lang="en-US" dirty="0"/>
          </a:p>
        </p:txBody>
      </p:sp>
      <p:sp>
        <p:nvSpPr>
          <p:cNvPr id="12" name="Rounded Rectangular Callout 11"/>
          <p:cNvSpPr/>
          <p:nvPr/>
        </p:nvSpPr>
        <p:spPr>
          <a:xfrm>
            <a:off x="2214502" y="4009575"/>
            <a:ext cx="1404167" cy="93803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Versioned + Binary </a:t>
            </a:r>
            <a:r>
              <a:rPr lang="en-US" dirty="0" err="1" smtClean="0"/>
              <a:t>Fmt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US" dirty="0" smtClean="0"/>
              <a:t>@ Relay</a:t>
            </a:r>
          </a:p>
          <a:p>
            <a:pPr lvl="1"/>
            <a:r>
              <a:rPr lang="en-US" dirty="0" smtClean="0"/>
              <a:t>Huge event buffers with no GC</a:t>
            </a:r>
          </a:p>
          <a:p>
            <a:pPr lvl="1"/>
            <a:r>
              <a:rPr lang="en-US" dirty="0" smtClean="0"/>
              <a:t>Scalability to hundreds of clients per relay</a:t>
            </a:r>
          </a:p>
          <a:p>
            <a:r>
              <a:rPr lang="en-US" dirty="0" smtClean="0"/>
              <a:t>@ Client</a:t>
            </a:r>
          </a:p>
          <a:p>
            <a:pPr lvl="1"/>
            <a:r>
              <a:rPr lang="en-US" dirty="0" smtClean="0"/>
              <a:t>Multi-threaded consumption</a:t>
            </a:r>
          </a:p>
          <a:p>
            <a:pPr lvl="1"/>
            <a:r>
              <a:rPr lang="en-US" dirty="0" smtClean="0"/>
              <a:t>Efficient stream consumption: relay-side filtering</a:t>
            </a:r>
          </a:p>
          <a:p>
            <a:r>
              <a:rPr lang="en-US" dirty="0" smtClean="0"/>
              <a:t>@ Data Source</a:t>
            </a:r>
          </a:p>
          <a:p>
            <a:pPr lvl="1"/>
            <a:r>
              <a:rPr lang="en-US" dirty="0" err="1" smtClean="0"/>
              <a:t>Sharded</a:t>
            </a:r>
            <a:r>
              <a:rPr lang="en-US" dirty="0" smtClean="0"/>
              <a:t> data source with one logical stream </a:t>
            </a:r>
          </a:p>
          <a:p>
            <a:pPr lvl="1"/>
            <a:r>
              <a:rPr lang="en-US" dirty="0" smtClean="0"/>
              <a:t>Data sources can scale independently from consumers</a:t>
            </a:r>
          </a:p>
          <a:p>
            <a:pPr>
              <a:buNone/>
            </a:pPr>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Performance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graphicFrame>
        <p:nvGraphicFramePr>
          <p:cNvPr id="8" name="Chart 7"/>
          <p:cNvGraphicFramePr/>
          <p:nvPr/>
        </p:nvGraphicFramePr>
        <p:xfrm>
          <a:off x="1868157" y="3547871"/>
          <a:ext cx="442900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1863547" y="1049627"/>
          <a:ext cx="5672053" cy="249675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r>
              <a:rPr lang="en-US" dirty="0" smtClean="0"/>
              <a:t> Performance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14</a:t>
            </a:fld>
            <a:endParaRPr lang="en-US" dirty="0"/>
          </a:p>
        </p:txBody>
      </p:sp>
      <p:graphicFrame>
        <p:nvGraphicFramePr>
          <p:cNvPr id="6" name="Chart 5"/>
          <p:cNvGraphicFramePr/>
          <p:nvPr/>
        </p:nvGraphicFramePr>
        <p:xfrm>
          <a:off x="1519844" y="986780"/>
          <a:ext cx="554347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1626766" y="3505753"/>
          <a:ext cx="4491975" cy="282214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and Catch-up</a:t>
            </a:r>
            <a:endParaRPr lang="en-US" dirty="0"/>
          </a:p>
        </p:txBody>
      </p:sp>
      <p:sp>
        <p:nvSpPr>
          <p:cNvPr id="3" name="Content Placeholder 2"/>
          <p:cNvSpPr>
            <a:spLocks noGrp="1"/>
          </p:cNvSpPr>
          <p:nvPr>
            <p:ph idx="1"/>
          </p:nvPr>
        </p:nvSpPr>
        <p:spPr/>
        <p:txBody>
          <a:bodyPr/>
          <a:lstStyle/>
          <a:p>
            <a:r>
              <a:rPr lang="en-US" dirty="0" smtClean="0"/>
              <a:t>Automatic</a:t>
            </a:r>
          </a:p>
          <a:p>
            <a:r>
              <a:rPr lang="en-US" dirty="0" smtClean="0"/>
              <a:t>Primary DB unaffected</a:t>
            </a:r>
          </a:p>
          <a:p>
            <a:r>
              <a:rPr lang="en-US" dirty="0" smtClean="0"/>
              <a:t>Optimized store for bootstrap and catch-up queries (no expensive joins)</a:t>
            </a:r>
          </a:p>
          <a:p>
            <a:r>
              <a:rPr lang="en-US" dirty="0" smtClean="0"/>
              <a:t>Chunking for guaranteed progress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r>
              <a:rPr lang="en-US" dirty="0" smtClean="0"/>
              <a:t> Performance </a:t>
            </a:r>
            <a:r>
              <a:rPr lang="en-US" dirty="0" smtClean="0"/>
              <a:t>Test</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16</a:t>
            </a:fld>
            <a:endParaRPr lang="en-US" dirty="0"/>
          </a:p>
        </p:txBody>
      </p:sp>
      <p:graphicFrame>
        <p:nvGraphicFramePr>
          <p:cNvPr id="6" name="Chart 5"/>
          <p:cNvGraphicFramePr/>
          <p:nvPr/>
        </p:nvGraphicFramePr>
        <p:xfrm>
          <a:off x="1612822" y="1039131"/>
          <a:ext cx="5838816" cy="27021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1683807" y="3694687"/>
          <a:ext cx="5524500" cy="25319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and </a:t>
            </a:r>
            <a:r>
              <a:rPr lang="en-US" dirty="0" smtClean="0"/>
              <a:t>Operations </a:t>
            </a:r>
            <a:r>
              <a:rPr lang="en-US" dirty="0" smtClean="0"/>
              <a:t>Productivity</a:t>
            </a:r>
            <a:br>
              <a:rPr lang="en-US" dirty="0" smtClean="0"/>
            </a:br>
            <a:endParaRPr lang="en-US" dirty="0"/>
          </a:p>
        </p:txBody>
      </p:sp>
      <p:sp>
        <p:nvSpPr>
          <p:cNvPr id="3" name="Content Placeholder 2"/>
          <p:cNvSpPr>
            <a:spLocks noGrp="1"/>
          </p:cNvSpPr>
          <p:nvPr>
            <p:ph idx="1"/>
          </p:nvPr>
        </p:nvSpPr>
        <p:spPr/>
        <p:txBody>
          <a:bodyPr/>
          <a:lstStyle/>
          <a:p>
            <a:r>
              <a:rPr lang="en-US" dirty="0" smtClean="0"/>
              <a:t>No Spring </a:t>
            </a:r>
            <a:r>
              <a:rPr lang="en-US" dirty="0" smtClean="0"/>
              <a:t>required</a:t>
            </a:r>
          </a:p>
          <a:p>
            <a:r>
              <a:rPr lang="en-US" dirty="0" smtClean="0"/>
              <a:t>Create a new client in 10 lines of Java code</a:t>
            </a:r>
          </a:p>
          <a:p>
            <a:r>
              <a:rPr lang="en-US" dirty="0" smtClean="0"/>
              <a:t>Hassle-free Databus source </a:t>
            </a:r>
            <a:r>
              <a:rPr lang="en-US" dirty="0" smtClean="0"/>
              <a:t>provisioning</a:t>
            </a:r>
          </a:p>
          <a:p>
            <a:pPr lvl="1"/>
            <a:r>
              <a:rPr lang="en-US" dirty="0" smtClean="0"/>
              <a:t>Databus team creates and maintains relays/bootstrap servers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17</a:t>
            </a:fld>
            <a:endParaRPr lang="en-US" dirty="0"/>
          </a:p>
        </p:txBody>
      </p:sp>
      <p:sp>
        <p:nvSpPr>
          <p:cNvPr id="7" name="TextBox 6"/>
          <p:cNvSpPr txBox="1"/>
          <p:nvPr/>
        </p:nvSpPr>
        <p:spPr>
          <a:xfrm rot="19503705">
            <a:off x="7087051" y="5065464"/>
            <a:ext cx="1541473" cy="553998"/>
          </a:xfrm>
          <a:prstGeom prst="rect">
            <a:avLst/>
          </a:prstGeom>
          <a:noFill/>
        </p:spPr>
        <p:txBody>
          <a:bodyPr wrap="square" rtlCol="0">
            <a:spAutoFit/>
          </a:bodyPr>
          <a:lstStyle/>
          <a:p>
            <a:pPr algn="ctr"/>
            <a:r>
              <a:rPr lang="en-US" sz="3000" b="1" dirty="0" smtClean="0">
                <a:latin typeface="Arial Black"/>
                <a:cs typeface="Arial Black"/>
              </a:rPr>
              <a:t>Spring</a:t>
            </a:r>
            <a:endParaRPr lang="en-US" sz="3000" b="1" dirty="0">
              <a:latin typeface="Arial Black"/>
              <a:cs typeface="Arial Black"/>
            </a:endParaRPr>
          </a:p>
        </p:txBody>
      </p:sp>
      <p:sp>
        <p:nvSpPr>
          <p:cNvPr id="8" name="Rectangle 7"/>
          <p:cNvSpPr/>
          <p:nvPr/>
        </p:nvSpPr>
        <p:spPr>
          <a:xfrm rot="2139623">
            <a:off x="7104752" y="5193737"/>
            <a:ext cx="1576892" cy="130408"/>
          </a:xfrm>
          <a:prstGeom prst="rect">
            <a:avLst/>
          </a:prstGeom>
          <a:solidFill>
            <a:srgbClr val="C0504D"/>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Donut 8"/>
          <p:cNvSpPr/>
          <p:nvPr/>
        </p:nvSpPr>
        <p:spPr>
          <a:xfrm>
            <a:off x="6985983" y="4535018"/>
            <a:ext cx="1808480" cy="1592332"/>
          </a:xfrm>
          <a:prstGeom prst="donut">
            <a:avLst>
              <a:gd name="adj" fmla="val 9044"/>
            </a:avLst>
          </a:prstGeom>
          <a:solidFill>
            <a:srgbClr val="C0504D"/>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v2 Operational Metrics</a:t>
            </a:r>
            <a:endParaRPr lang="en-US" dirty="0"/>
          </a:p>
        </p:txBody>
      </p:sp>
      <p:sp>
        <p:nvSpPr>
          <p:cNvPr id="3" name="Content Placeholder 2"/>
          <p:cNvSpPr>
            <a:spLocks noGrp="1"/>
          </p:cNvSpPr>
          <p:nvPr>
            <p:ph idx="1"/>
          </p:nvPr>
        </p:nvSpPr>
        <p:spPr/>
        <p:txBody>
          <a:bodyPr/>
          <a:lstStyle/>
          <a:p>
            <a:pPr marL="342900" lvl="1" indent="-342900">
              <a:buClr>
                <a:schemeClr val="accent1"/>
              </a:buClr>
              <a:buFont typeface="Wingdings" pitchFamily="2" charset="2"/>
              <a:buChar char="§"/>
            </a:pPr>
            <a:r>
              <a:rPr lang="en-US" sz="2400" dirty="0" smtClean="0"/>
              <a:t>Freshness</a:t>
            </a:r>
            <a:endParaRPr lang="en-US" sz="2400" dirty="0" smtClean="0"/>
          </a:p>
          <a:p>
            <a:pPr lvl="1"/>
            <a:r>
              <a:rPr lang="en-US" dirty="0" smtClean="0"/>
              <a:t>Time elapsed since receiving last change event </a:t>
            </a:r>
            <a:endParaRPr lang="en-US" dirty="0" smtClean="0"/>
          </a:p>
          <a:p>
            <a:pPr lvl="1"/>
            <a:r>
              <a:rPr lang="en-US" dirty="0" smtClean="0"/>
              <a:t>Time lag from </a:t>
            </a:r>
            <a:r>
              <a:rPr lang="en-US" dirty="0" smtClean="0"/>
              <a:t>source</a:t>
            </a:r>
          </a:p>
          <a:p>
            <a:pPr marL="342900" lvl="1" indent="-342900">
              <a:buClr>
                <a:schemeClr val="accent1"/>
              </a:buClr>
              <a:buFont typeface="Wingdings" pitchFamily="2" charset="2"/>
              <a:buChar char="§"/>
            </a:pPr>
            <a:r>
              <a:rPr lang="en-US" sz="2400" dirty="0" smtClean="0"/>
              <a:t>Throughput</a:t>
            </a:r>
            <a:endParaRPr lang="en-US" sz="2400" dirty="0" smtClean="0"/>
          </a:p>
          <a:p>
            <a:pPr lvl="1"/>
            <a:r>
              <a:rPr lang="en-US" dirty="0" smtClean="0"/>
              <a:t>Number of events processed</a:t>
            </a:r>
            <a:endParaRPr lang="en-US" dirty="0" smtClean="0"/>
          </a:p>
          <a:p>
            <a:r>
              <a:rPr lang="en-US" dirty="0" smtClean="0"/>
              <a:t>Capacity</a:t>
            </a:r>
          </a:p>
          <a:p>
            <a:pPr lvl="1"/>
            <a:r>
              <a:rPr lang="en-US" dirty="0" smtClean="0"/>
              <a:t>Time span of change events available in memory</a:t>
            </a:r>
            <a:endParaRPr lang="en-US" sz="1100" dirty="0" smtClean="0"/>
          </a:p>
          <a:p>
            <a:pPr marL="342900" lvl="1" indent="-342900">
              <a:buClr>
                <a:schemeClr val="accent1"/>
              </a:buClr>
              <a:buFont typeface="Wingdings" pitchFamily="2" charset="2"/>
              <a:buChar char="§"/>
            </a:pPr>
            <a:r>
              <a:rPr lang="en-US" sz="2400" dirty="0" smtClean="0"/>
              <a:t>Latency</a:t>
            </a:r>
            <a:endParaRPr lang="en-US" sz="2400" dirty="0" smtClean="0"/>
          </a:p>
          <a:p>
            <a:pPr lvl="1"/>
            <a:r>
              <a:rPr lang="en-US" dirty="0" smtClean="0"/>
              <a:t>Time taken for change event to reach the consumer </a:t>
            </a:r>
            <a:endParaRPr lang="en-US" dirty="0" smtClean="0"/>
          </a:p>
          <a:p>
            <a:pPr marL="342900" lvl="1" indent="-342900">
              <a:buClr>
                <a:schemeClr val="accent1"/>
              </a:buClr>
              <a:buFont typeface="Wingdings" pitchFamily="2" charset="2"/>
              <a:buChar char="§"/>
            </a:pPr>
            <a:r>
              <a:rPr lang="en-US" sz="2400" dirty="0" smtClean="0"/>
              <a:t>Exceptions</a:t>
            </a:r>
          </a:p>
          <a:p>
            <a:pPr lvl="1"/>
            <a:r>
              <a:rPr lang="en-US" dirty="0" smtClean="0"/>
              <a:t>Number of change requests not available in Relays</a:t>
            </a:r>
          </a:p>
          <a:p>
            <a:pPr lvl="1"/>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Databus V2?</a:t>
            </a:r>
            <a:endParaRPr lang="en-US" dirty="0"/>
          </a:p>
        </p:txBody>
      </p:sp>
      <p:sp>
        <p:nvSpPr>
          <p:cNvPr id="3" name="Content Placeholder 2"/>
          <p:cNvSpPr>
            <a:spLocks noGrp="1"/>
          </p:cNvSpPr>
          <p:nvPr>
            <p:ph idx="1"/>
          </p:nvPr>
        </p:nvSpPr>
        <p:spPr/>
        <p:txBody>
          <a:bodyPr/>
          <a:lstStyle/>
          <a:p>
            <a:r>
              <a:rPr lang="en-US" dirty="0" smtClean="0"/>
              <a:t>Play</a:t>
            </a:r>
          </a:p>
          <a:p>
            <a:r>
              <a:rPr lang="en-US" dirty="0" smtClean="0"/>
              <a:t>Migrate</a:t>
            </a:r>
            <a:endParaRPr lang="en-US" dirty="0" smtClean="0"/>
          </a:p>
          <a:p>
            <a:r>
              <a:rPr lang="en-US" dirty="0" smtClean="0"/>
              <a:t>Create</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19</a:t>
            </a:fld>
            <a:endParaRPr lang="en-US" dirty="0"/>
          </a:p>
        </p:txBody>
      </p:sp>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569075" y="3712632"/>
            <a:ext cx="2117725" cy="22572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r>
              <a:rPr lang="en-US" sz="3200" b="1" i="1" dirty="0" smtClean="0"/>
              <a:t>What</a:t>
            </a:r>
            <a:r>
              <a:rPr lang="en-US" dirty="0" smtClean="0"/>
              <a:t> is Databus?</a:t>
            </a:r>
          </a:p>
          <a:p>
            <a:r>
              <a:rPr lang="en-US" sz="3200" b="1" i="1" dirty="0" smtClean="0"/>
              <a:t>Why</a:t>
            </a:r>
            <a:r>
              <a:rPr lang="en-US" dirty="0" smtClean="0"/>
              <a:t> Databus V2? </a:t>
            </a:r>
          </a:p>
          <a:p>
            <a:r>
              <a:rPr lang="en-US" sz="3200" b="1" i="1" dirty="0" smtClean="0"/>
              <a:t>How</a:t>
            </a:r>
            <a:r>
              <a:rPr lang="en-US" dirty="0" smtClean="0"/>
              <a:t> to Databus V2?</a:t>
            </a:r>
          </a:p>
          <a:p>
            <a:r>
              <a:rPr lang="en-US" sz="3200" b="1" i="1" dirty="0" smtClean="0"/>
              <a:t>Where</a:t>
            </a:r>
            <a:r>
              <a:rPr lang="en-US" dirty="0" smtClean="0"/>
              <a:t> next for Databus?</a:t>
            </a:r>
          </a:p>
          <a:p>
            <a:r>
              <a:rPr lang="en-US" dirty="0" smtClean="0"/>
              <a:t>Conclusion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a:t>
            </a:r>
            <a:endParaRPr lang="en-US" dirty="0"/>
          </a:p>
        </p:txBody>
      </p:sp>
      <p:sp>
        <p:nvSpPr>
          <p:cNvPr id="3" name="Content Placeholder 2"/>
          <p:cNvSpPr>
            <a:spLocks noGrp="1"/>
          </p:cNvSpPr>
          <p:nvPr>
            <p:ph idx="1"/>
          </p:nvPr>
        </p:nvSpPr>
        <p:spPr/>
        <p:txBody>
          <a:bodyPr>
            <a:normAutofit/>
          </a:bodyPr>
          <a:lstStyle/>
          <a:p>
            <a:r>
              <a:rPr lang="en-US" dirty="0" smtClean="0"/>
              <a:t>Relays in STG-BETA</a:t>
            </a:r>
          </a:p>
          <a:p>
            <a:pPr lvl="1"/>
            <a:r>
              <a:rPr lang="en-US" dirty="0" smtClean="0"/>
              <a:t>liar, </a:t>
            </a:r>
            <a:r>
              <a:rPr lang="en-US" dirty="0" err="1" smtClean="0"/>
              <a:t>bizfollow</a:t>
            </a:r>
            <a:r>
              <a:rPr lang="en-US" dirty="0" smtClean="0"/>
              <a:t>, member2</a:t>
            </a:r>
          </a:p>
          <a:p>
            <a:pPr lvl="1"/>
            <a:r>
              <a:rPr lang="en-US" dirty="0" smtClean="0"/>
              <a:t>Coming soon: </a:t>
            </a:r>
            <a:r>
              <a:rPr lang="en-US" dirty="0" err="1" smtClean="0"/>
              <a:t>anet</a:t>
            </a:r>
            <a:r>
              <a:rPr lang="en-US" dirty="0" smtClean="0"/>
              <a:t>, connections, </a:t>
            </a:r>
            <a:r>
              <a:rPr lang="en-US" dirty="0" err="1" smtClean="0"/>
              <a:t>nus</a:t>
            </a:r>
            <a:r>
              <a:rPr lang="en-US" dirty="0" smtClean="0"/>
              <a:t>, and others</a:t>
            </a:r>
          </a:p>
          <a:p>
            <a:r>
              <a:rPr lang="en-US" dirty="0" smtClean="0"/>
              <a:t>Coming soon: </a:t>
            </a:r>
          </a:p>
          <a:p>
            <a:pPr lvl="1"/>
            <a:r>
              <a:rPr lang="en-US" dirty="0" err="1" smtClean="0"/>
              <a:t>dtail</a:t>
            </a:r>
            <a:r>
              <a:rPr lang="en-US" dirty="0" smtClean="0"/>
              <a:t> – command-line tool to stream events </a:t>
            </a:r>
          </a:p>
          <a:p>
            <a:pPr lvl="1"/>
            <a:r>
              <a:rPr lang="en-US" dirty="0" smtClean="0"/>
              <a:t>Sample Databus v2 client code to use STG-BETA relays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a:t>
            </a:r>
            <a:r>
              <a:rPr lang="en-US" dirty="0" smtClean="0"/>
              <a:t> an Existing Consumer</a:t>
            </a:r>
            <a:endParaRPr lang="en-US" dirty="0"/>
          </a:p>
        </p:txBody>
      </p:sp>
      <p:sp>
        <p:nvSpPr>
          <p:cNvPr id="3" name="Content Placeholder 2"/>
          <p:cNvSpPr>
            <a:spLocks noGrp="1"/>
          </p:cNvSpPr>
          <p:nvPr>
            <p:ph idx="1"/>
          </p:nvPr>
        </p:nvSpPr>
        <p:spPr/>
        <p:txBody>
          <a:bodyPr/>
          <a:lstStyle/>
          <a:p>
            <a:r>
              <a:rPr lang="en-US" dirty="0" smtClean="0"/>
              <a:t>Wiki: </a:t>
            </a:r>
            <a:r>
              <a:rPr lang="en-US" dirty="0" smtClean="0">
                <a:hlinkClick r:id="rId3"/>
              </a:rPr>
              <a:t>Chapter V – Migration of Legacy Clients to Databus 2.0</a:t>
            </a:r>
            <a:endParaRPr lang="en-US" dirty="0" smtClean="0"/>
          </a:p>
          <a:p>
            <a:r>
              <a:rPr lang="en-US" dirty="0" smtClean="0"/>
              <a:t>Few </a:t>
            </a:r>
            <a:r>
              <a:rPr lang="en-US" dirty="0" smtClean="0"/>
              <a:t>and isolated changes</a:t>
            </a:r>
          </a:p>
          <a:p>
            <a:r>
              <a:rPr lang="en-US" dirty="0" smtClean="0"/>
              <a:t>Steps</a:t>
            </a:r>
          </a:p>
          <a:p>
            <a:pPr lvl="1"/>
            <a:r>
              <a:rPr lang="en-US" dirty="0" smtClean="0"/>
              <a:t>Implement</a:t>
            </a:r>
            <a:r>
              <a:rPr lang="en-US" dirty="0" smtClean="0"/>
              <a:t> a converter for V2 </a:t>
            </a:r>
            <a:r>
              <a:rPr lang="en-US" dirty="0" smtClean="0"/>
              <a:t>Avro Event objects to V1 </a:t>
            </a:r>
            <a:r>
              <a:rPr lang="en-US" dirty="0" err="1" smtClean="0"/>
              <a:t>DTOs</a:t>
            </a:r>
            <a:endParaRPr lang="en-US" dirty="0" smtClean="0"/>
          </a:p>
          <a:p>
            <a:pPr lvl="1"/>
            <a:r>
              <a:rPr lang="en-US" dirty="0" smtClean="0"/>
              <a:t>Optionally: implement differentiated handling of events during normal streaming or </a:t>
            </a:r>
            <a:r>
              <a:rPr lang="en-US" dirty="0" err="1" smtClean="0"/>
              <a:t>bootsrapping</a:t>
            </a:r>
            <a:endParaRPr lang="en-US" dirty="0" smtClean="0"/>
          </a:p>
          <a:p>
            <a:pPr lvl="1"/>
            <a:r>
              <a:rPr lang="en-US" dirty="0" smtClean="0"/>
              <a:t>Register consumer callback with Databus V2 client </a:t>
            </a:r>
            <a:r>
              <a:rPr lang="en-US" dirty="0" smtClean="0"/>
              <a:t>library</a:t>
            </a:r>
          </a:p>
          <a:p>
            <a:pPr lvl="1"/>
            <a:r>
              <a:rPr lang="en-US" dirty="0" smtClean="0"/>
              <a:t>Recommended: use V1/V2 client starter for easy switch between the two</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Consumer</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dirty="0"/>
          </a:p>
        </p:txBody>
      </p:sp>
      <p:sp>
        <p:nvSpPr>
          <p:cNvPr id="5" name="Content Placeholder 2"/>
          <p:cNvSpPr>
            <a:spLocks noGrp="1"/>
          </p:cNvSpPr>
          <p:nvPr>
            <p:ph idx="1"/>
          </p:nvPr>
        </p:nvSpPr>
        <p:spPr>
          <a:xfrm>
            <a:off x="446705" y="1335511"/>
            <a:ext cx="8229600" cy="4525963"/>
          </a:xfrm>
        </p:spPr>
        <p:txBody>
          <a:bodyPr>
            <a:normAutofit fontScale="92500" lnSpcReduction="20000"/>
          </a:bodyPr>
          <a:lstStyle/>
          <a:p>
            <a:pPr>
              <a:buNone/>
            </a:pPr>
            <a:r>
              <a:rPr lang="en-US" sz="2200" b="1" dirty="0" smtClean="0">
                <a:latin typeface="Courier New"/>
                <a:cs typeface="Courier New"/>
              </a:rPr>
              <a:t>class</a:t>
            </a:r>
            <a:r>
              <a:rPr lang="en-US" sz="2200" dirty="0" smtClean="0">
                <a:latin typeface="Courier New"/>
                <a:cs typeface="Courier New"/>
              </a:rPr>
              <a:t> </a:t>
            </a:r>
            <a:r>
              <a:rPr lang="en-US" sz="2200" dirty="0" err="1" smtClean="0">
                <a:latin typeface="Courier New"/>
                <a:cs typeface="Courier New"/>
              </a:rPr>
              <a:t>MyConsumer</a:t>
            </a: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extends</a:t>
            </a:r>
            <a:r>
              <a:rPr lang="en-US" sz="2200" dirty="0" smtClean="0">
                <a:latin typeface="Courier New"/>
                <a:cs typeface="Courier New"/>
              </a:rPr>
              <a:t> </a:t>
            </a:r>
            <a:r>
              <a:rPr lang="en-US" sz="2200" dirty="0" err="1" smtClean="0">
                <a:latin typeface="Courier New"/>
                <a:cs typeface="Courier New"/>
              </a:rPr>
              <a:t>AbstractDatabusStreamConsumer</a:t>
            </a: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implements</a:t>
            </a:r>
            <a:r>
              <a:rPr lang="en-US" sz="2200" dirty="0" smtClean="0">
                <a:latin typeface="Courier New"/>
                <a:cs typeface="Courier New"/>
              </a:rPr>
              <a:t> </a:t>
            </a:r>
            <a:r>
              <a:rPr lang="en-US" sz="2200" dirty="0" err="1" smtClean="0">
                <a:latin typeface="Courier New"/>
                <a:cs typeface="Courier New"/>
              </a:rPr>
              <a:t>DatabusStreamConsumer</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latin typeface="Courier New"/>
                <a:cs typeface="Courier New"/>
              </a:rPr>
              <a:t>ConsumerCallbackResult</a:t>
            </a:r>
            <a:r>
              <a:rPr lang="en-US" sz="2200" dirty="0" smtClean="0">
                <a:latin typeface="Courier New"/>
                <a:cs typeface="Courier New"/>
              </a:rPr>
              <a:t> </a:t>
            </a:r>
            <a:r>
              <a:rPr lang="en-US" sz="2200" dirty="0" err="1" smtClean="0">
                <a:latin typeface="Courier New"/>
                <a:cs typeface="Courier New"/>
              </a:rPr>
              <a:t>onDataEvent(DbusEvent</a:t>
            </a:r>
            <a:r>
              <a:rPr lang="en-US" sz="2200" dirty="0" smtClean="0">
                <a:latin typeface="Courier New"/>
                <a:cs typeface="Courier New"/>
              </a:rPr>
              <a:t> </a:t>
            </a:r>
            <a:r>
              <a:rPr lang="en-US" sz="2200" dirty="0" err="1" smtClean="0">
                <a:latin typeface="Courier New"/>
                <a:cs typeface="Courier New"/>
              </a:rPr>
              <a:t>e</a:t>
            </a:r>
            <a:r>
              <a:rPr lang="en-US" sz="2200" dirty="0" smtClean="0">
                <a:latin typeface="Courier New"/>
                <a:cs typeface="Courier New"/>
              </a:rPr>
              <a:t>,</a:t>
            </a:r>
          </a:p>
          <a:p>
            <a:pPr algn="r">
              <a:buNone/>
            </a:pPr>
            <a:r>
              <a:rPr lang="en-US" sz="2200" dirty="0" err="1" smtClean="0">
                <a:latin typeface="Courier New"/>
                <a:cs typeface="Courier New"/>
              </a:rPr>
              <a:t>DbusEventDecoder</a:t>
            </a:r>
            <a:r>
              <a:rPr lang="en-US" sz="2200" dirty="0" smtClean="0">
                <a:latin typeface="Courier New"/>
                <a:cs typeface="Courier New"/>
              </a:rPr>
              <a:t> </a:t>
            </a:r>
            <a:r>
              <a:rPr lang="en-US" sz="2200" dirty="0" err="1" smtClean="0">
                <a:latin typeface="Courier New"/>
                <a:cs typeface="Courier New"/>
              </a:rPr>
              <a:t>d</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//use map-like Avro </a:t>
            </a:r>
            <a:r>
              <a:rPr lang="en-US" sz="2200" dirty="0" err="1" smtClean="0">
                <a:solidFill>
                  <a:srgbClr val="4F81BD"/>
                </a:solidFill>
                <a:latin typeface="Courier New"/>
                <a:cs typeface="Courier New"/>
              </a:rPr>
              <a:t>GenericRecord</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latin typeface="Courier New"/>
                <a:cs typeface="Courier New"/>
              </a:rPr>
              <a:t>GenericRecord</a:t>
            </a:r>
            <a:r>
              <a:rPr lang="en-US" sz="2200" dirty="0" smtClean="0">
                <a:latin typeface="Courier New"/>
                <a:cs typeface="Courier New"/>
              </a:rPr>
              <a:t> </a:t>
            </a:r>
            <a:r>
              <a:rPr lang="en-US" sz="2200" dirty="0" err="1" smtClean="0">
                <a:latin typeface="Courier New"/>
                <a:cs typeface="Courier New"/>
              </a:rPr>
              <a:t>g</a:t>
            </a:r>
            <a:r>
              <a:rPr lang="en-US" sz="2200" dirty="0" smtClean="0">
                <a:latin typeface="Courier New"/>
                <a:cs typeface="Courier New"/>
              </a:rPr>
              <a:t> = </a:t>
            </a:r>
            <a:r>
              <a:rPr lang="en-US" sz="2200" dirty="0" err="1" smtClean="0">
                <a:latin typeface="Courier New"/>
                <a:cs typeface="Courier New"/>
              </a:rPr>
              <a:t>d.getGenericRecord(e</a:t>
            </a:r>
            <a:r>
              <a:rPr lang="en-US" sz="2200" dirty="0" smtClean="0">
                <a:latin typeface="Courier New"/>
                <a:cs typeface="Courier New"/>
              </a:rPr>
              <a:t>, null);</a:t>
            </a:r>
          </a:p>
          <a:p>
            <a:pPr>
              <a:buNone/>
            </a:pPr>
            <a:r>
              <a:rPr lang="en-US" sz="2200" dirty="0" smtClean="0">
                <a:latin typeface="Courier New"/>
                <a:cs typeface="Courier New"/>
              </a:rPr>
              <a:t>    </a:t>
            </a:r>
            <a:r>
              <a:rPr lang="en-US" sz="2200" dirty="0" smtClean="0">
                <a:solidFill>
                  <a:srgbClr val="4F81BD"/>
                </a:solidFill>
                <a:latin typeface="Courier New"/>
                <a:cs typeface="Courier New"/>
              </a:rPr>
              <a:t>//or use a POJO from the event Avro schema</a:t>
            </a:r>
          </a:p>
          <a:p>
            <a:pPr>
              <a:buNone/>
            </a:pPr>
            <a:r>
              <a:rPr lang="en-US" sz="2200" dirty="0" smtClean="0">
                <a:latin typeface="Courier New"/>
                <a:cs typeface="Courier New"/>
              </a:rPr>
              <a:t>    </a:t>
            </a:r>
            <a:r>
              <a:rPr lang="en-US" sz="2200" dirty="0" err="1" smtClean="0">
                <a:latin typeface="Courier New"/>
                <a:cs typeface="Courier New"/>
              </a:rPr>
              <a:t>MyEvent</a:t>
            </a:r>
            <a:r>
              <a:rPr lang="en-US" sz="2200" dirty="0" smtClean="0">
                <a:latin typeface="Courier New"/>
                <a:cs typeface="Courier New"/>
              </a:rPr>
              <a:t> </a:t>
            </a:r>
            <a:r>
              <a:rPr lang="en-US" sz="2200" dirty="0" err="1" smtClean="0">
                <a:latin typeface="Courier New"/>
                <a:cs typeface="Courier New"/>
              </a:rPr>
              <a:t>e</a:t>
            </a:r>
            <a:r>
              <a:rPr lang="en-US" sz="2200" dirty="0" smtClean="0">
                <a:latin typeface="Courier New"/>
                <a:cs typeface="Courier New"/>
              </a:rPr>
              <a:t> = </a:t>
            </a:r>
            <a:r>
              <a:rPr lang="en-US" sz="2200" dirty="0" err="1" smtClean="0">
                <a:latin typeface="Courier New"/>
                <a:cs typeface="Courier New"/>
              </a:rPr>
              <a:t>d.getTypedValue(e</a:t>
            </a:r>
            <a:r>
              <a:rPr lang="en-US" sz="2200" dirty="0" smtClean="0">
                <a:latin typeface="Courier New"/>
                <a:cs typeface="Courier New"/>
              </a:rPr>
              <a:t>, null, </a:t>
            </a:r>
          </a:p>
          <a:p>
            <a:pPr algn="r">
              <a:buNone/>
            </a:pPr>
            <a:r>
              <a:rPr lang="en-US" sz="2200" dirty="0" err="1" smtClean="0">
                <a:latin typeface="Courier New"/>
                <a:cs typeface="Courier New"/>
              </a:rPr>
              <a:t>MyEvent.class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return</a:t>
            </a:r>
            <a:r>
              <a:rPr lang="en-US" sz="2200" dirty="0" smtClean="0">
                <a:latin typeface="Courier New"/>
                <a:cs typeface="Courier New"/>
              </a:rPr>
              <a:t> </a:t>
            </a:r>
            <a:r>
              <a:rPr lang="en-US" sz="2200" dirty="0" err="1" smtClean="0">
                <a:latin typeface="Courier New"/>
                <a:cs typeface="Courier New"/>
              </a:rPr>
              <a:t>ConsumerCallbackResult.SUCCESS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a:t>
            </a:r>
          </a:p>
        </p:txBody>
      </p:sp>
      <p:sp>
        <p:nvSpPr>
          <p:cNvPr id="6" name="TextBox 5"/>
          <p:cNvSpPr txBox="1"/>
          <p:nvPr/>
        </p:nvSpPr>
        <p:spPr>
          <a:xfrm>
            <a:off x="493277" y="1060123"/>
            <a:ext cx="8459184" cy="6612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Consumer</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dirty="0"/>
          </a:p>
        </p:txBody>
      </p:sp>
      <p:sp>
        <p:nvSpPr>
          <p:cNvPr id="5" name="Content Placeholder 2"/>
          <p:cNvSpPr>
            <a:spLocks noGrp="1"/>
          </p:cNvSpPr>
          <p:nvPr>
            <p:ph idx="1"/>
          </p:nvPr>
        </p:nvSpPr>
        <p:spPr>
          <a:xfrm>
            <a:off x="446705" y="1064012"/>
            <a:ext cx="8229600" cy="4525963"/>
          </a:xfrm>
        </p:spPr>
        <p:txBody>
          <a:bodyPr>
            <a:normAutofit fontScale="92500" lnSpcReduction="20000"/>
          </a:bodyPr>
          <a:lstStyle/>
          <a:p>
            <a:pPr>
              <a:buNone/>
            </a:pPr>
            <a:r>
              <a:rPr lang="en-US" sz="2200" b="1" dirty="0" smtClean="0">
                <a:latin typeface="Courier New"/>
                <a:cs typeface="Courier New"/>
              </a:rPr>
              <a:t>public void </a:t>
            </a:r>
            <a:r>
              <a:rPr lang="en-US" sz="2200" dirty="0" err="1" smtClean="0">
                <a:latin typeface="Courier New"/>
                <a:cs typeface="Courier New"/>
              </a:rPr>
              <a:t>main(String</a:t>
            </a:r>
            <a:r>
              <a:rPr lang="en-US" sz="2200" dirty="0" smtClean="0">
                <a:latin typeface="Courier New"/>
                <a:cs typeface="Courier New"/>
              </a:rPr>
              <a:t>[]) {</a:t>
            </a:r>
          </a:p>
          <a:p>
            <a:pPr>
              <a:buNone/>
            </a:pPr>
            <a:r>
              <a:rPr lang="en-US" sz="2200" dirty="0" smtClean="0">
                <a:latin typeface="Courier New"/>
                <a:cs typeface="Courier New"/>
              </a:rPr>
              <a:t>  </a:t>
            </a:r>
            <a:r>
              <a:rPr lang="en-US" sz="2200" dirty="0" smtClean="0">
                <a:solidFill>
                  <a:schemeClr val="accent1"/>
                </a:solidFill>
                <a:latin typeface="Courier New"/>
                <a:cs typeface="Courier New"/>
              </a:rPr>
              <a:t>//configure</a:t>
            </a:r>
          </a:p>
          <a:p>
            <a:pPr>
              <a:buNone/>
            </a:pPr>
            <a:r>
              <a:rPr lang="en-US" sz="2200" dirty="0" smtClean="0">
                <a:latin typeface="Courier New"/>
                <a:cs typeface="Courier New"/>
              </a:rPr>
              <a:t>  </a:t>
            </a:r>
            <a:r>
              <a:rPr lang="en-US" sz="2200" dirty="0" err="1" smtClean="0">
                <a:latin typeface="Courier New"/>
                <a:cs typeface="Courier New"/>
              </a:rPr>
              <a:t>DatabusHttpClientImpl.Config</a:t>
            </a:r>
            <a:r>
              <a:rPr lang="en-US" sz="2200" dirty="0" smtClean="0">
                <a:latin typeface="Courier New"/>
                <a:cs typeface="Courier New"/>
              </a:rPr>
              <a:t> </a:t>
            </a:r>
            <a:r>
              <a:rPr lang="en-US" sz="2200" dirty="0" err="1" smtClean="0">
                <a:latin typeface="Courier New"/>
                <a:cs typeface="Courier New"/>
              </a:rPr>
              <a:t>configBuilder</a:t>
            </a:r>
            <a:r>
              <a:rPr lang="en-US" sz="2200" dirty="0" smtClean="0">
                <a:latin typeface="Courier New"/>
                <a:cs typeface="Courier New"/>
              </a:rPr>
              <a:t> = </a:t>
            </a:r>
          </a:p>
          <a:p>
            <a:pPr algn="r">
              <a:buNone/>
            </a:pPr>
            <a:r>
              <a:rPr lang="en-US" sz="2200" b="1" dirty="0" smtClean="0">
                <a:latin typeface="Courier New"/>
                <a:cs typeface="Courier New"/>
              </a:rPr>
              <a:t>new</a:t>
            </a:r>
            <a:r>
              <a:rPr lang="en-US" sz="2200" dirty="0" smtClean="0">
                <a:latin typeface="Courier New"/>
                <a:cs typeface="Courier New"/>
              </a:rPr>
              <a:t> </a:t>
            </a:r>
            <a:r>
              <a:rPr lang="en-US" sz="2200" dirty="0" err="1" smtClean="0">
                <a:latin typeface="Courier New"/>
                <a:cs typeface="Courier New"/>
              </a:rPr>
              <a:t>DatabusHttpClientImpl.Config</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clientConfig.loadFromFile(“mydbus</a:t>
            </a:r>
            <a:r>
              <a:rPr lang="en-US" sz="2200" dirty="0" smtClean="0">
                <a:latin typeface="Courier New"/>
                <a:cs typeface="Courier New"/>
              </a:rPr>
              <a:t>”, “</a:t>
            </a:r>
            <a:r>
              <a:rPr lang="en-US" sz="2200" dirty="0" err="1" smtClean="0">
                <a:latin typeface="Courier New"/>
                <a:cs typeface="Courier New"/>
              </a:rPr>
              <a:t>mdbus.props</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DatabusHttpClientImpl</a:t>
            </a:r>
            <a:r>
              <a:rPr lang="en-US" sz="2200" dirty="0" smtClean="0">
                <a:latin typeface="Courier New"/>
                <a:cs typeface="Courier New"/>
              </a:rPr>
              <a:t> client = </a:t>
            </a:r>
          </a:p>
          <a:p>
            <a:pPr algn="r">
              <a:buNone/>
            </a:pPr>
            <a:r>
              <a:rPr lang="en-US" sz="2200" b="1" dirty="0" smtClean="0">
                <a:latin typeface="Courier New"/>
                <a:cs typeface="Courier New"/>
              </a:rPr>
              <a:t>new</a:t>
            </a:r>
            <a:r>
              <a:rPr lang="en-US" sz="2200" dirty="0" smtClean="0">
                <a:latin typeface="Courier New"/>
                <a:cs typeface="Courier New"/>
              </a:rPr>
              <a:t> </a:t>
            </a:r>
            <a:r>
              <a:rPr lang="en-US" sz="2200" dirty="0" err="1" smtClean="0">
                <a:latin typeface="Courier New"/>
                <a:cs typeface="Courier New"/>
              </a:rPr>
              <a:t>DatabusHttpClientImpl</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//register callback</a:t>
            </a:r>
          </a:p>
          <a:p>
            <a:pPr>
              <a:buNone/>
            </a:pPr>
            <a:r>
              <a:rPr lang="en-US" sz="2200" dirty="0" smtClean="0">
                <a:latin typeface="Courier New"/>
                <a:cs typeface="Courier New"/>
              </a:rPr>
              <a:t>  </a:t>
            </a:r>
            <a:r>
              <a:rPr lang="en-US" sz="2200" dirty="0" err="1" smtClean="0">
                <a:latin typeface="Courier New"/>
                <a:cs typeface="Courier New"/>
              </a:rPr>
              <a:t>MyConsumer</a:t>
            </a:r>
            <a:r>
              <a:rPr lang="en-US" sz="2200" dirty="0" smtClean="0">
                <a:latin typeface="Courier New"/>
                <a:cs typeface="Courier New"/>
              </a:rPr>
              <a:t> callback = new </a:t>
            </a:r>
            <a:r>
              <a:rPr lang="en-US" sz="2200" dirty="0" err="1" smtClean="0">
                <a:latin typeface="Courier New"/>
                <a:cs typeface="Courier New"/>
              </a:rPr>
              <a:t>MyConsumer</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client.registerDatabusStreamListener(callback</a:t>
            </a:r>
            <a:r>
              <a:rPr lang="en-US" sz="2200" dirty="0" smtClean="0">
                <a:latin typeface="Courier New"/>
                <a:cs typeface="Courier New"/>
              </a:rPr>
              <a:t>, </a:t>
            </a:r>
          </a:p>
          <a:p>
            <a:pPr algn="r">
              <a:buNone/>
            </a:pPr>
            <a:r>
              <a:rPr lang="en-US" sz="1600" dirty="0" smtClean="0">
                <a:latin typeface="Courier New"/>
                <a:cs typeface="Courier New"/>
              </a:rPr>
              <a:t>null</a:t>
            </a:r>
            <a:r>
              <a:rPr lang="en-US" sz="2200" dirty="0" smtClean="0">
                <a:latin typeface="Courier New"/>
                <a:cs typeface="Courier New"/>
              </a:rPr>
              <a:t>, </a:t>
            </a:r>
            <a:r>
              <a:rPr lang="en-US" sz="1600" dirty="0" smtClean="0">
                <a:latin typeface="Courier New"/>
                <a:cs typeface="Courier New"/>
              </a:rPr>
              <a:t>"com.linkedin.events.member2.MemberProfile”</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//start client library</a:t>
            </a:r>
            <a:endParaRPr lang="en-US" sz="2200" dirty="0" smtClean="0">
              <a:ln>
                <a:solidFill>
                  <a:srgbClr val="4F81BD"/>
                </a:solidFill>
              </a:ln>
              <a:solidFill>
                <a:schemeClr val="accent1"/>
              </a:solidFill>
              <a:latin typeface="Courier New"/>
              <a:cs typeface="Courier New"/>
            </a:endParaRPr>
          </a:p>
          <a:p>
            <a:pPr>
              <a:buNone/>
            </a:pPr>
            <a:r>
              <a:rPr lang="en-US" sz="2200" dirty="0" smtClean="0">
                <a:latin typeface="Courier New"/>
                <a:cs typeface="Courier New"/>
              </a:rPr>
              <a:t>  </a:t>
            </a:r>
            <a:r>
              <a:rPr lang="en-US" sz="2200" dirty="0" err="1" smtClean="0">
                <a:latin typeface="Courier New"/>
                <a:cs typeface="Courier New"/>
              </a:rPr>
              <a:t>client.startAndBlock</a:t>
            </a:r>
            <a:r>
              <a:rPr lang="en-US" sz="2200" dirty="0" smtClean="0">
                <a:latin typeface="Courier New"/>
                <a:cs typeface="Courier New"/>
              </a:rPr>
              <a:t>();</a:t>
            </a:r>
          </a:p>
          <a:p>
            <a:pPr>
              <a:buNone/>
            </a:pPr>
            <a:r>
              <a:rPr lang="en-US" sz="2200" dirty="0" smtClean="0">
                <a:latin typeface="Courier New"/>
                <a:cs typeface="Courier New"/>
              </a:rPr>
              <a:t>}</a:t>
            </a:r>
          </a:p>
        </p:txBody>
      </p:sp>
      <p:sp>
        <p:nvSpPr>
          <p:cNvPr id="6" name="TextBox 5"/>
          <p:cNvSpPr txBox="1"/>
          <p:nvPr/>
        </p:nvSpPr>
        <p:spPr>
          <a:xfrm>
            <a:off x="482782" y="5510541"/>
            <a:ext cx="8196803" cy="713747"/>
          </a:xfrm>
          <a:prstGeom prst="rect">
            <a:avLst/>
          </a:prstGeom>
        </p:spPr>
        <p:txBody>
          <a:bodyPr vert="horz" wrap="square" lIns="0" tIns="45720" rIns="91440" bIns="45720" rtlCol="0">
            <a:noAutofit/>
          </a:bodyPr>
          <a:lstStyle/>
          <a:p>
            <a:pPr marL="342900" indent="-342900">
              <a:spcBef>
                <a:spcPct val="20000"/>
              </a:spcBef>
              <a:buClr>
                <a:schemeClr val="accent1"/>
              </a:buClr>
              <a:buFont typeface="Arial"/>
              <a:buChar char="•"/>
            </a:pPr>
            <a:r>
              <a:rPr lang="en-US" dirty="0" smtClean="0">
                <a:latin typeface="Arial" pitchFamily="34" charset="0"/>
                <a:cs typeface="Arial" pitchFamily="34" charset="0"/>
                <a:hlinkClick r:id="rId3"/>
              </a:rPr>
              <a:t>https://iwww.corp.linkedin.com/wiki/cf/display/ENGS/Chapter+IV+-+Creating+a+Simple+Databus+2.0+</a:t>
            </a:r>
            <a:r>
              <a:rPr lang="en-US" dirty="0" smtClean="0">
                <a:latin typeface="Arial" pitchFamily="34" charset="0"/>
                <a:cs typeface="Arial" pitchFamily="34" charset="0"/>
                <a:hlinkClick r:id="rId3"/>
              </a:rPr>
              <a:t>Client</a:t>
            </a:r>
            <a:endParaRPr lang="en-US" dirty="0" smtClean="0">
              <a:latin typeface="Arial" pitchFamily="34" charset="0"/>
              <a:cs typeface="Arial" pitchFamily="34" charset="0"/>
            </a:endParaRPr>
          </a:p>
          <a:p>
            <a:pPr marL="342900" indent="-342900">
              <a:spcBef>
                <a:spcPct val="20000"/>
              </a:spcBef>
              <a:buClr>
                <a:schemeClr val="accent1"/>
              </a:buClr>
              <a:buFont typeface="Arial"/>
              <a:buChar char="•"/>
            </a:pPr>
            <a:endParaRPr kumimoji="0" lang="en-US" b="0" i="0" u="none" strike="noStrike" kern="1200" cap="none" spc="0" normalizeH="0" baseline="0" noProof="0" dirty="0" smtClean="0">
              <a:ln>
                <a:noFill/>
              </a:ln>
              <a:effectLst/>
              <a:uLnTx/>
              <a:uFillTx/>
              <a:latin typeface="Arial" pitchFamily="34" charset="0"/>
              <a:ea typeface="+mn-ea"/>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next for Databus?</a:t>
            </a:r>
            <a:endParaRPr lang="en-US" dirty="0"/>
          </a:p>
        </p:txBody>
      </p:sp>
      <p:sp>
        <p:nvSpPr>
          <p:cNvPr id="3" name="Content Placeholder 2"/>
          <p:cNvSpPr>
            <a:spLocks noGrp="1"/>
          </p:cNvSpPr>
          <p:nvPr>
            <p:ph idx="1"/>
          </p:nvPr>
        </p:nvSpPr>
        <p:spPr/>
        <p:txBody>
          <a:bodyPr/>
          <a:lstStyle/>
          <a:p>
            <a:r>
              <a:rPr lang="en-US" dirty="0" smtClean="0"/>
              <a:t>Migrations</a:t>
            </a:r>
          </a:p>
          <a:p>
            <a:r>
              <a:rPr lang="en-US" dirty="0" smtClean="0"/>
              <a:t>Databus-as-a-Service</a:t>
            </a:r>
          </a:p>
          <a:p>
            <a:r>
              <a:rPr lang="en-US" dirty="0" smtClean="0"/>
              <a:t>Databus for Espresso</a:t>
            </a:r>
          </a:p>
          <a:p>
            <a:r>
              <a:rPr lang="en-US" dirty="0" err="1" smtClean="0"/>
              <a:t>Hadoop</a:t>
            </a:r>
            <a:r>
              <a:rPr lang="en-US" dirty="0" smtClean="0"/>
              <a:t> </a:t>
            </a:r>
            <a:r>
              <a:rPr lang="en-US" dirty="0" smtClean="0"/>
              <a:t>bridge</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24</a:t>
            </a:fld>
            <a:endParaRPr lang="en-US" dirty="0"/>
          </a:p>
        </p:txBody>
      </p:sp>
      <p:pic>
        <p:nvPicPr>
          <p:cNvPr id="5" name="Picture 4" descr="Treasure_Map.svg.med.png"/>
          <p:cNvPicPr>
            <a:picLocks noChangeAspect="1"/>
          </p:cNvPicPr>
          <p:nvPr/>
        </p:nvPicPr>
        <p:blipFill>
          <a:blip r:embed="rId3"/>
          <a:stretch>
            <a:fillRect/>
          </a:stretch>
        </p:blipFill>
        <p:spPr>
          <a:xfrm>
            <a:off x="6371937" y="3993088"/>
            <a:ext cx="2622642" cy="22729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a:t>
            </a:r>
            <a:endParaRPr lang="en-US" dirty="0"/>
          </a:p>
        </p:txBody>
      </p:sp>
      <p:sp>
        <p:nvSpPr>
          <p:cNvPr id="3" name="Content Placeholder 2"/>
          <p:cNvSpPr>
            <a:spLocks noGrp="1"/>
          </p:cNvSpPr>
          <p:nvPr>
            <p:ph idx="1"/>
          </p:nvPr>
        </p:nvSpPr>
        <p:spPr/>
        <p:txBody>
          <a:bodyPr/>
          <a:lstStyle/>
          <a:p>
            <a:r>
              <a:rPr lang="en-US" b="1" dirty="0" smtClean="0"/>
              <a:t>No new V1 </a:t>
            </a:r>
            <a:r>
              <a:rPr lang="en-US" b="1" dirty="0" smtClean="0"/>
              <a:t>relays</a:t>
            </a:r>
          </a:p>
          <a:p>
            <a:r>
              <a:rPr lang="en-US" dirty="0" smtClean="0"/>
              <a:t>Wrap </a:t>
            </a:r>
            <a:r>
              <a:rPr lang="en-US" dirty="0" smtClean="0"/>
              <a:t>up Databus</a:t>
            </a:r>
            <a:r>
              <a:rPr lang="en-US" dirty="0" smtClean="0"/>
              <a:t> v2 </a:t>
            </a:r>
            <a:r>
              <a:rPr lang="en-US" dirty="0" smtClean="0"/>
              <a:t>reference migrations of </a:t>
            </a:r>
            <a:r>
              <a:rPr lang="en-US" dirty="0" err="1" smtClean="0"/>
              <a:t>BizFollow</a:t>
            </a:r>
            <a:r>
              <a:rPr lang="en-US" dirty="0" smtClean="0"/>
              <a:t> and </a:t>
            </a:r>
            <a:r>
              <a:rPr lang="en-US" dirty="0" smtClean="0"/>
              <a:t>Liar (R1136)</a:t>
            </a:r>
          </a:p>
          <a:p>
            <a:r>
              <a:rPr lang="en-US" dirty="0" smtClean="0"/>
              <a:t>Further </a:t>
            </a:r>
            <a:r>
              <a:rPr lang="en-US" dirty="0" smtClean="0"/>
              <a:t>migrations – exact timeline is TBD</a:t>
            </a:r>
          </a:p>
          <a:p>
            <a:pPr lvl="1"/>
            <a:r>
              <a:rPr lang="en-US" dirty="0" smtClean="0"/>
              <a:t>Databus v2 for Member2 and </a:t>
            </a:r>
            <a:r>
              <a:rPr lang="en-US" dirty="0" err="1" smtClean="0"/>
              <a:t>ConnectionsDB</a:t>
            </a:r>
            <a:r>
              <a:rPr lang="en-US" dirty="0" smtClean="0"/>
              <a:t> (Q1/2012)</a:t>
            </a:r>
          </a:p>
          <a:p>
            <a:pPr lvl="1"/>
            <a:r>
              <a:rPr lang="en-US" dirty="0" smtClean="0"/>
              <a:t>All</a:t>
            </a:r>
            <a:r>
              <a:rPr lang="en-US" dirty="0" smtClean="0"/>
              <a:t> Databus v1 relays migrated to </a:t>
            </a:r>
            <a:r>
              <a:rPr lang="en-US" dirty="0" smtClean="0"/>
              <a:t>Databus v2</a:t>
            </a:r>
            <a:r>
              <a:rPr lang="en-US" dirty="0" smtClean="0"/>
              <a:t> (End of Q1/2012)</a:t>
            </a:r>
          </a:p>
          <a:p>
            <a:pPr lvl="1"/>
            <a:r>
              <a:rPr lang="en-US" dirty="0" smtClean="0"/>
              <a:t>Announce V1 </a:t>
            </a:r>
            <a:r>
              <a:rPr lang="en-US" dirty="0" smtClean="0"/>
              <a:t>EOL Date</a:t>
            </a:r>
          </a:p>
          <a:p>
            <a:pPr lvl="1"/>
            <a:r>
              <a:rPr lang="en-US" dirty="0" smtClean="0"/>
              <a:t>V1 </a:t>
            </a:r>
            <a:r>
              <a:rPr lang="en-US" dirty="0" smtClean="0"/>
              <a:t>EOL </a:t>
            </a:r>
            <a:r>
              <a:rPr lang="en-US" dirty="0" smtClean="0"/>
              <a:t>(Q2/2012)</a:t>
            </a:r>
            <a:endParaRPr lang="en-US" dirty="0" smtClean="0"/>
          </a:p>
          <a:p>
            <a:r>
              <a:rPr lang="en-US" dirty="0" smtClean="0"/>
              <a:t>Simple client migration from Databus v2 and Oracle to Espresso</a:t>
            </a:r>
          </a:p>
        </p:txBody>
      </p:sp>
      <p:sp>
        <p:nvSpPr>
          <p:cNvPr id="4" name="Slide Number Placeholder 3"/>
          <p:cNvSpPr>
            <a:spLocks noGrp="1"/>
          </p:cNvSpPr>
          <p:nvPr>
            <p:ph type="sldNum" sz="quarter" idx="12"/>
          </p:nvPr>
        </p:nvSpPr>
        <p:spPr/>
        <p:txBody>
          <a:bodyPr/>
          <a:lstStyle/>
          <a:p>
            <a:fld id="{75897B0D-BA2C-2244-86F3-025175B80EAC}"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as a Service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26</a:t>
            </a:fld>
            <a:endParaRPr lang="en-US" dirty="0"/>
          </a:p>
        </p:txBody>
      </p:sp>
      <p:sp>
        <p:nvSpPr>
          <p:cNvPr id="6" name="Magnetic Disk 5"/>
          <p:cNvSpPr/>
          <p:nvPr/>
        </p:nvSpPr>
        <p:spPr>
          <a:xfrm>
            <a:off x="194521" y="1404721"/>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a:t>
            </a:r>
            <a:endParaRPr lang="en-US" dirty="0"/>
          </a:p>
        </p:txBody>
      </p:sp>
      <p:sp>
        <p:nvSpPr>
          <p:cNvPr id="7" name="TextBox 6"/>
          <p:cNvSpPr txBox="1"/>
          <p:nvPr/>
        </p:nvSpPr>
        <p:spPr>
          <a:xfrm>
            <a:off x="305284" y="1005269"/>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Sources  </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TextBox 7"/>
          <p:cNvSpPr txBox="1"/>
          <p:nvPr/>
        </p:nvSpPr>
        <p:spPr>
          <a:xfrm>
            <a:off x="1748084" y="113755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Relays</a:t>
            </a:r>
          </a:p>
        </p:txBody>
      </p:sp>
      <p:grpSp>
        <p:nvGrpSpPr>
          <p:cNvPr id="9" name="Group 22"/>
          <p:cNvGrpSpPr/>
          <p:nvPr/>
        </p:nvGrpSpPr>
        <p:grpSpPr>
          <a:xfrm>
            <a:off x="6577180" y="886715"/>
            <a:ext cx="2320365" cy="2109760"/>
            <a:chOff x="6452781" y="1013914"/>
            <a:chExt cx="2437717" cy="2109760"/>
          </a:xfrm>
        </p:grpSpPr>
        <p:sp>
          <p:nvSpPr>
            <p:cNvPr id="10" name="Rectangle 9"/>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2" name="Straight Arrow Connector 11"/>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rgbClr val="000090"/>
                  </a:solidFill>
                  <a:latin typeface="+mj-lt"/>
                  <a:cs typeface="Arial" pitchFamily="34" charset="0"/>
                </a:rPr>
                <a:t>Client </a:t>
              </a:r>
              <a:br>
                <a:rPr lang="en-US" sz="2400" b="1" dirty="0" smtClean="0">
                  <a:solidFill>
                    <a:srgbClr val="000090"/>
                  </a:solidFill>
                  <a:latin typeface="+mj-lt"/>
                  <a:cs typeface="Arial" pitchFamily="34" charset="0"/>
                </a:rPr>
              </a:br>
              <a:endParaRPr kumimoji="0" lang="en-US" sz="2400" b="1" i="0" u="none" strike="noStrike" kern="1200" cap="none" spc="0" normalizeH="0" baseline="0" noProof="0" dirty="0" smtClean="0">
                <a:ln>
                  <a:noFill/>
                </a:ln>
                <a:solidFill>
                  <a:srgbClr val="000090"/>
                </a:solidFill>
                <a:effectLst/>
                <a:uLnTx/>
                <a:uFillTx/>
                <a:latin typeface="+mj-lt"/>
                <a:cs typeface="Arial" pitchFamily="34" charset="0"/>
              </a:endParaRPr>
            </a:p>
          </p:txBody>
        </p:sp>
      </p:grpSp>
      <p:grpSp>
        <p:nvGrpSpPr>
          <p:cNvPr id="15" name="Group 25"/>
          <p:cNvGrpSpPr/>
          <p:nvPr/>
        </p:nvGrpSpPr>
        <p:grpSpPr>
          <a:xfrm>
            <a:off x="6568713" y="3715221"/>
            <a:ext cx="2310657" cy="2109760"/>
            <a:chOff x="6492512" y="3603803"/>
            <a:chExt cx="2437717" cy="2109760"/>
          </a:xfrm>
        </p:grpSpPr>
        <p:sp>
          <p:nvSpPr>
            <p:cNvPr id="16" name="Rectangle 15"/>
            <p:cNvSpPr/>
            <p:nvPr/>
          </p:nvSpPr>
          <p:spPr>
            <a:xfrm>
              <a:off x="6492512" y="3603803"/>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661198" y="4137291"/>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Databus2 Client  Lib</a:t>
              </a:r>
            </a:p>
            <a:p>
              <a:pPr algn="ctr"/>
              <a:endParaRPr lang="en-US" dirty="0"/>
            </a:p>
          </p:txBody>
        </p:sp>
        <p:cxnSp>
          <p:nvCxnSpPr>
            <p:cNvPr id="18" name="Straight Arrow Connector 17"/>
            <p:cNvCxnSpPr/>
            <p:nvPr/>
          </p:nvCxnSpPr>
          <p:spPr>
            <a:xfrm>
              <a:off x="7803555" y="439240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802318" y="4933982"/>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54613" y="3623063"/>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rgbClr val="000090"/>
                  </a:solidFill>
                  <a:latin typeface="Arial" pitchFamily="34" charset="0"/>
                  <a:cs typeface="Arial" pitchFamily="34" charset="0"/>
                </a:rPr>
                <a:t>Client</a:t>
              </a:r>
              <a:r>
                <a:rPr lang="en-US" sz="2400" b="1" dirty="0" smtClean="0">
                  <a:solidFill>
                    <a:schemeClr val="accent5"/>
                  </a:solidFill>
                  <a:latin typeface="Arial" pitchFamily="34" charset="0"/>
                  <a:cs typeface="Arial" pitchFamily="34" charset="0"/>
                </a:rPr>
                <a:t> </a:t>
              </a:r>
              <a:br>
                <a:rPr lang="en-US" sz="2400" b="1" dirty="0" smtClean="0">
                  <a:solidFill>
                    <a:schemeClr val="accent5"/>
                  </a:solidFill>
                  <a:latin typeface="Arial" pitchFamily="34" charset="0"/>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1" name="TextBox 20"/>
          <p:cNvSpPr txBox="1"/>
          <p:nvPr/>
        </p:nvSpPr>
        <p:spPr>
          <a:xfrm>
            <a:off x="5951253" y="309577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4231913" y="328093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3" name="Straight Arrow Connector 22"/>
          <p:cNvCxnSpPr/>
          <p:nvPr/>
        </p:nvCxnSpPr>
        <p:spPr>
          <a:xfrm>
            <a:off x="1052388" y="1993999"/>
            <a:ext cx="104666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5541500" y="1993999"/>
            <a:ext cx="93979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H="1">
            <a:off x="3737565" y="2546684"/>
            <a:ext cx="1589" cy="170202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a:off x="5541500" y="2688252"/>
            <a:ext cx="939795" cy="92630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7" name="TextBox 26"/>
          <p:cNvSpPr txBox="1"/>
          <p:nvPr/>
        </p:nvSpPr>
        <p:spPr>
          <a:xfrm>
            <a:off x="7452711" y="4155662"/>
            <a:ext cx="1311214" cy="1200329"/>
          </a:xfrm>
          <a:prstGeom prst="rect">
            <a:avLst/>
          </a:prstGeom>
          <a:noFill/>
        </p:spPr>
        <p:txBody>
          <a:bodyPr wrap="none" rtlCol="0">
            <a:spAutoFit/>
          </a:bodyPr>
          <a:lstStyle/>
          <a:p>
            <a:r>
              <a:rPr lang="en-US" dirty="0" smtClean="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
        <p:nvSpPr>
          <p:cNvPr id="28" name="TextBox 27"/>
          <p:cNvSpPr txBox="1"/>
          <p:nvPr/>
        </p:nvSpPr>
        <p:spPr>
          <a:xfrm>
            <a:off x="5430200" y="2362017"/>
            <a:ext cx="1298407" cy="369332"/>
          </a:xfrm>
          <a:prstGeom prst="rect">
            <a:avLst/>
          </a:prstGeom>
          <a:noFill/>
        </p:spPr>
        <p:txBody>
          <a:bodyPr wrap="square" rtlCol="0">
            <a:spAutoFit/>
          </a:bodyPr>
          <a:lstStyle/>
          <a:p>
            <a:r>
              <a:rPr lang="en-US" dirty="0" smtClean="0"/>
              <a:t>Subscribe</a:t>
            </a:r>
            <a:endParaRPr lang="en-US" dirty="0"/>
          </a:p>
        </p:txBody>
      </p:sp>
      <p:sp>
        <p:nvSpPr>
          <p:cNvPr id="29" name="TextBox 28"/>
          <p:cNvSpPr txBox="1"/>
          <p:nvPr/>
        </p:nvSpPr>
        <p:spPr>
          <a:xfrm>
            <a:off x="7437337" y="1367988"/>
            <a:ext cx="1442033" cy="1200329"/>
          </a:xfrm>
          <a:prstGeom prst="rect">
            <a:avLst/>
          </a:prstGeom>
          <a:noFill/>
        </p:spPr>
        <p:txBody>
          <a:bodyPr wrap="square" rtlCol="0">
            <a:spAutoFit/>
          </a:bodyPr>
          <a:lstStyle/>
          <a:p>
            <a:r>
              <a:rPr lang="en-US" dirty="0" smtClean="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
        <p:nvSpPr>
          <p:cNvPr id="30" name="Magnetic Disk 29"/>
          <p:cNvSpPr/>
          <p:nvPr/>
        </p:nvSpPr>
        <p:spPr>
          <a:xfrm>
            <a:off x="194521" y="2162232"/>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214501" y="15728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2366901" y="17252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2519301" y="18776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671701" y="43246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24101" y="44770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976501" y="46294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542804" y="3715221"/>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Bootstrap</a:t>
            </a:r>
            <a:r>
              <a:rPr kumimoji="0" lang="en-US" sz="2400" b="1" i="0" u="none" strike="noStrike" kern="1200" cap="none" spc="0" normalizeH="0" noProof="0" dirty="0" smtClean="0">
                <a:ln>
                  <a:noFill/>
                </a:ln>
                <a:solidFill>
                  <a:schemeClr val="accent5"/>
                </a:solidFill>
                <a:effectLst/>
                <a:uLnTx/>
                <a:uFillTx/>
                <a:latin typeface="Arial" pitchFamily="34" charset="0"/>
                <a:ea typeface="+mn-ea"/>
                <a:cs typeface="Arial" pitchFamily="34" charset="0"/>
              </a:rPr>
              <a:t> Servers</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8" name="Rounded Rectangle 37"/>
          <p:cNvSpPr/>
          <p:nvPr/>
        </p:nvSpPr>
        <p:spPr>
          <a:xfrm>
            <a:off x="1542804" y="1005269"/>
            <a:ext cx="3998696" cy="5128415"/>
          </a:xfrm>
          <a:prstGeom prst="roundRect">
            <a:avLst/>
          </a:prstGeom>
          <a:noFill/>
          <a:ln>
            <a:prstDash val="dash"/>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39" name="TextBox 38"/>
          <p:cNvSpPr txBox="1"/>
          <p:nvPr/>
        </p:nvSpPr>
        <p:spPr>
          <a:xfrm>
            <a:off x="2099052" y="5626000"/>
            <a:ext cx="2955073" cy="461665"/>
          </a:xfrm>
          <a:prstGeom prst="rect">
            <a:avLst/>
          </a:prstGeom>
          <a:noFill/>
        </p:spPr>
        <p:txBody>
          <a:bodyPr wrap="square" rtlCol="0">
            <a:spAutoFit/>
          </a:bodyPr>
          <a:lstStyle/>
          <a:p>
            <a:r>
              <a:rPr lang="en-US" sz="2400" b="1" dirty="0" smtClean="0"/>
              <a:t>Managed Service</a:t>
            </a:r>
            <a:endParaRPr 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as a Service</a:t>
            </a:r>
            <a:endParaRPr lang="en-US" dirty="0"/>
          </a:p>
        </p:txBody>
      </p:sp>
      <p:sp>
        <p:nvSpPr>
          <p:cNvPr id="3" name="Content Placeholder 2"/>
          <p:cNvSpPr>
            <a:spLocks noGrp="1"/>
          </p:cNvSpPr>
          <p:nvPr>
            <p:ph idx="1"/>
          </p:nvPr>
        </p:nvSpPr>
        <p:spPr/>
        <p:txBody>
          <a:bodyPr/>
          <a:lstStyle/>
          <a:p>
            <a:r>
              <a:rPr lang="en-US" dirty="0" smtClean="0"/>
              <a:t>Simplify Databus v2 usage , operations and adoption</a:t>
            </a:r>
          </a:p>
          <a:p>
            <a:pPr lvl="1"/>
            <a:r>
              <a:rPr lang="en-US" dirty="0" smtClean="0"/>
              <a:t>Elastic cluster of multi-tenant relays and bootstrap servers</a:t>
            </a:r>
          </a:p>
          <a:p>
            <a:pPr lvl="1"/>
            <a:r>
              <a:rPr lang="en-US" dirty="0" smtClean="0"/>
              <a:t>Automatic </a:t>
            </a:r>
            <a:r>
              <a:rPr lang="en-US" dirty="0" smtClean="0"/>
              <a:t>publisher </a:t>
            </a:r>
            <a:r>
              <a:rPr lang="en-US" dirty="0" smtClean="0"/>
              <a:t>discovery for clients</a:t>
            </a:r>
          </a:p>
          <a:p>
            <a:pPr lvl="1"/>
            <a:r>
              <a:rPr lang="en-US" dirty="0" smtClean="0"/>
              <a:t>New sources</a:t>
            </a:r>
          </a:p>
          <a:p>
            <a:pPr lvl="2"/>
            <a:r>
              <a:rPr lang="en-US" dirty="0" smtClean="0"/>
              <a:t>100% coverage for Espresso sources</a:t>
            </a:r>
          </a:p>
          <a:p>
            <a:pPr lvl="2"/>
            <a:r>
              <a:rPr lang="en-US" dirty="0" smtClean="0"/>
              <a:t>Streamlined process to add new Oracle sources</a:t>
            </a:r>
          </a:p>
          <a:p>
            <a:pPr lvl="1"/>
            <a:r>
              <a:rPr lang="en-US" dirty="0" smtClean="0"/>
              <a:t>Standard</a:t>
            </a:r>
            <a:r>
              <a:rPr lang="en-US" dirty="0" smtClean="0"/>
              <a:t> consumer </a:t>
            </a:r>
            <a:r>
              <a:rPr lang="en-US" dirty="0" smtClean="0"/>
              <a:t>solutions</a:t>
            </a:r>
            <a:endParaRPr lang="en-US" dirty="0" smtClean="0"/>
          </a:p>
          <a:p>
            <a:pPr lvl="2"/>
            <a:r>
              <a:rPr lang="en-US" dirty="0" smtClean="0"/>
              <a:t>Integration </a:t>
            </a:r>
            <a:r>
              <a:rPr lang="en-US" dirty="0" smtClean="0"/>
              <a:t>with DSC </a:t>
            </a:r>
          </a:p>
          <a:p>
            <a:pPr lvl="2"/>
            <a:r>
              <a:rPr lang="en-US" dirty="0" smtClean="0"/>
              <a:t>Caching </a:t>
            </a:r>
          </a:p>
        </p:txBody>
      </p:sp>
      <p:sp>
        <p:nvSpPr>
          <p:cNvPr id="4" name="Slide Number Placeholder 3"/>
          <p:cNvSpPr>
            <a:spLocks noGrp="1"/>
          </p:cNvSpPr>
          <p:nvPr>
            <p:ph type="sldNum" sz="quarter" idx="12"/>
          </p:nvPr>
        </p:nvSpPr>
        <p:spPr/>
        <p:txBody>
          <a:bodyPr/>
          <a:lstStyle/>
          <a:p>
            <a:fld id="{75897B0D-BA2C-2244-86F3-025175B80EAC}"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for Espresso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28</a:t>
            </a:fld>
            <a:endParaRPr lang="en-US" dirty="0"/>
          </a:p>
        </p:txBody>
      </p:sp>
      <p:pic>
        <p:nvPicPr>
          <p:cNvPr id="5" name="Picture 4" descr="EspressoReplication.png"/>
          <p:cNvPicPr>
            <a:picLocks noChangeAspect="1"/>
          </p:cNvPicPr>
          <p:nvPr/>
        </p:nvPicPr>
        <p:blipFill>
          <a:blip r:embed="rId3"/>
          <a:stretch>
            <a:fillRect/>
          </a:stretch>
        </p:blipFill>
        <p:spPr>
          <a:xfrm>
            <a:off x="2092960" y="1417638"/>
            <a:ext cx="5252720" cy="44963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for Espresso</a:t>
            </a:r>
            <a:endParaRPr lang="en-US" dirty="0"/>
          </a:p>
        </p:txBody>
      </p:sp>
      <p:sp>
        <p:nvSpPr>
          <p:cNvPr id="3" name="Content Placeholder 2"/>
          <p:cNvSpPr>
            <a:spLocks noGrp="1"/>
          </p:cNvSpPr>
          <p:nvPr>
            <p:ph idx="1"/>
          </p:nvPr>
        </p:nvSpPr>
        <p:spPr/>
        <p:txBody>
          <a:bodyPr/>
          <a:lstStyle/>
          <a:p>
            <a:r>
              <a:rPr lang="en-US" dirty="0" smtClean="0"/>
              <a:t>Integration with </a:t>
            </a:r>
            <a:r>
              <a:rPr lang="en-US" dirty="0" err="1" smtClean="0"/>
              <a:t>MySQL</a:t>
            </a:r>
            <a:r>
              <a:rPr lang="en-US" dirty="0" smtClean="0"/>
              <a:t> and Espresso</a:t>
            </a:r>
          </a:p>
          <a:p>
            <a:r>
              <a:rPr lang="en-US" dirty="0" smtClean="0"/>
              <a:t>Used for both replication and external consumers</a:t>
            </a:r>
          </a:p>
          <a:p>
            <a:pPr lvl="1"/>
            <a:r>
              <a:rPr lang="en-US" dirty="0" smtClean="0"/>
              <a:t>Captures all updates (including deletes!)</a:t>
            </a:r>
          </a:p>
          <a:p>
            <a:pPr lvl="1"/>
            <a:r>
              <a:rPr lang="en-US" dirty="0" smtClean="0"/>
              <a:t>Very low latency (&lt;10ms)</a:t>
            </a:r>
          </a:p>
          <a:p>
            <a:pPr lvl="1"/>
            <a:r>
              <a:rPr lang="en-US" dirty="0" smtClean="0"/>
              <a:t>No need for “</a:t>
            </a:r>
            <a:r>
              <a:rPr lang="en-US" dirty="0" err="1" smtClean="0"/>
              <a:t>databusification</a:t>
            </a:r>
            <a:r>
              <a:rPr lang="en-US" dirty="0" smtClean="0"/>
              <a:t>”</a:t>
            </a:r>
          </a:p>
          <a:p>
            <a:pPr lvl="1"/>
            <a:r>
              <a:rPr lang="en-US" dirty="0" smtClean="0"/>
              <a:t>Intra- and cross-</a:t>
            </a:r>
            <a:r>
              <a:rPr lang="en-US" dirty="0" err="1" smtClean="0"/>
              <a:t>colo</a:t>
            </a:r>
            <a:endParaRPr lang="en-US" dirty="0" smtClean="0"/>
          </a:p>
          <a:p>
            <a:r>
              <a:rPr lang="en-US" dirty="0" smtClean="0"/>
              <a:t>Managed service</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Databus?</a:t>
            </a:r>
            <a:endParaRPr lang="en-US" dirty="0"/>
          </a:p>
        </p:txBody>
      </p:sp>
      <p:sp>
        <p:nvSpPr>
          <p:cNvPr id="3" name="Content Placeholder 2"/>
          <p:cNvSpPr>
            <a:spLocks noGrp="1"/>
          </p:cNvSpPr>
          <p:nvPr>
            <p:ph idx="1"/>
          </p:nvPr>
        </p:nvSpPr>
        <p:spPr>
          <a:xfrm>
            <a:off x="457200" y="1331882"/>
            <a:ext cx="8229600" cy="924806"/>
          </a:xfrm>
        </p:spPr>
        <p:txBody>
          <a:bodyPr/>
          <a:lstStyle/>
          <a:p>
            <a:r>
              <a:rPr lang="en-US" dirty="0" smtClean="0"/>
              <a:t>LinkedIn’s Data-Change Propagation System</a:t>
            </a:r>
          </a:p>
          <a:p>
            <a:endParaRPr lang="en-US" dirty="0" smtClean="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dirty="0"/>
          </a:p>
        </p:txBody>
      </p:sp>
      <p:pic>
        <p:nvPicPr>
          <p:cNvPr id="6" name="Picture 5"/>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009922" y="2651979"/>
            <a:ext cx="1039041" cy="1049921"/>
          </a:xfrm>
          <a:prstGeom prst="rect">
            <a:avLst/>
          </a:prstGeom>
        </p:spPr>
      </p:pic>
      <p:sp>
        <p:nvSpPr>
          <p:cNvPr id="7" name="Can 6"/>
          <p:cNvSpPr/>
          <p:nvPr/>
        </p:nvSpPr>
        <p:spPr>
          <a:xfrm>
            <a:off x="544702" y="4602164"/>
            <a:ext cx="1969482" cy="1372167"/>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8" name="Straight Arrow Connector 7"/>
          <p:cNvCxnSpPr>
            <a:stCxn id="6" idx="2"/>
            <a:endCxn id="7" idx="1"/>
          </p:cNvCxnSpPr>
          <p:nvPr/>
        </p:nvCxnSpPr>
        <p:spPr>
          <a:xfrm rot="5400000">
            <a:off x="1079311" y="4152032"/>
            <a:ext cx="90026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03969" y="3702694"/>
            <a:ext cx="2210216" cy="923330"/>
          </a:xfrm>
          <a:prstGeom prst="rect">
            <a:avLst/>
          </a:prstGeom>
          <a:noFill/>
        </p:spPr>
        <p:txBody>
          <a:bodyPr wrap="square" rtlCol="0">
            <a:spAutoFit/>
          </a:bodyPr>
          <a:lstStyle/>
          <a:p>
            <a:r>
              <a:rPr lang="en-US" dirty="0" err="1" smtClean="0"/>
              <a:t>member_id</a:t>
            </a:r>
            <a:r>
              <a:rPr lang="en-US" dirty="0" smtClean="0"/>
              <a:t>=1234</a:t>
            </a:r>
          </a:p>
          <a:p>
            <a:r>
              <a:rPr lang="en-US" dirty="0" smtClean="0"/>
              <a:t>+ position: </a:t>
            </a:r>
            <a:r>
              <a:rPr lang="en-US" dirty="0" err="1" smtClean="0"/>
              <a:t>linkedin</a:t>
            </a:r>
            <a:endParaRPr lang="en-US" dirty="0" smtClean="0"/>
          </a:p>
          <a:p>
            <a:r>
              <a:rPr lang="en-US" dirty="0" smtClean="0"/>
              <a:t>+ position: </a:t>
            </a:r>
            <a:r>
              <a:rPr lang="en-US" dirty="0" err="1" smtClean="0"/>
              <a:t>google</a:t>
            </a:r>
            <a:endParaRPr lang="en-US" dirty="0"/>
          </a:p>
        </p:txBody>
      </p:sp>
      <p:sp>
        <p:nvSpPr>
          <p:cNvPr id="10" name="Multidocument 9"/>
          <p:cNvSpPr/>
          <p:nvPr/>
        </p:nvSpPr>
        <p:spPr>
          <a:xfrm>
            <a:off x="6222036" y="3322424"/>
            <a:ext cx="1060704" cy="75895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cloud</a:t>
            </a:r>
            <a:endParaRPr lang="en-US" dirty="0"/>
          </a:p>
        </p:txBody>
      </p:sp>
      <p:sp>
        <p:nvSpPr>
          <p:cNvPr id="11" name="Multidocument 10"/>
          <p:cNvSpPr/>
          <p:nvPr/>
        </p:nvSpPr>
        <p:spPr>
          <a:xfrm>
            <a:off x="7334543" y="3322424"/>
            <a:ext cx="1361394" cy="75895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mem2rep</a:t>
            </a:r>
            <a:endParaRPr lang="en-US" dirty="0"/>
          </a:p>
        </p:txBody>
      </p:sp>
      <p:sp>
        <p:nvSpPr>
          <p:cNvPr id="12" name="Multidocument 11"/>
          <p:cNvSpPr/>
          <p:nvPr/>
        </p:nvSpPr>
        <p:spPr>
          <a:xfrm>
            <a:off x="5109527" y="3322424"/>
            <a:ext cx="1060704" cy="75895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sdr</a:t>
            </a:r>
            <a:endParaRPr lang="en-US" dirty="0"/>
          </a:p>
        </p:txBody>
      </p:sp>
      <p:sp>
        <p:nvSpPr>
          <p:cNvPr id="13" name="Up Arrow 12"/>
          <p:cNvSpPr/>
          <p:nvPr/>
        </p:nvSpPr>
        <p:spPr>
          <a:xfrm>
            <a:off x="5418161" y="4130177"/>
            <a:ext cx="419567" cy="102765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 Arrow 13"/>
          <p:cNvSpPr/>
          <p:nvPr/>
        </p:nvSpPr>
        <p:spPr>
          <a:xfrm>
            <a:off x="6528317" y="4130177"/>
            <a:ext cx="419567" cy="102765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Up Arrow 14"/>
          <p:cNvSpPr/>
          <p:nvPr/>
        </p:nvSpPr>
        <p:spPr>
          <a:xfrm>
            <a:off x="7609146" y="4126736"/>
            <a:ext cx="419567" cy="102765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2514185" y="4894299"/>
            <a:ext cx="6181752" cy="1224179"/>
          </a:xfrm>
          <a:prstGeom prst="rightArrow">
            <a:avLst>
              <a:gd name="adj1" fmla="val 50000"/>
              <a:gd name="adj2" fmla="val 3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Databus</a:t>
            </a:r>
            <a:endParaRPr lang="en-US" dirty="0"/>
          </a:p>
        </p:txBody>
      </p:sp>
      <p:sp>
        <p:nvSpPr>
          <p:cNvPr id="17" name="TextBox 16"/>
          <p:cNvSpPr txBox="1"/>
          <p:nvPr/>
        </p:nvSpPr>
        <p:spPr>
          <a:xfrm>
            <a:off x="2666585" y="5107022"/>
            <a:ext cx="2210216" cy="923330"/>
          </a:xfrm>
          <a:prstGeom prst="rect">
            <a:avLst/>
          </a:prstGeom>
          <a:noFill/>
        </p:spPr>
        <p:txBody>
          <a:bodyPr wrap="square" rtlCol="0">
            <a:spAutoFit/>
          </a:bodyPr>
          <a:lstStyle/>
          <a:p>
            <a:r>
              <a:rPr lang="en-US" dirty="0" err="1" smtClean="0"/>
              <a:t>member_id</a:t>
            </a:r>
            <a:r>
              <a:rPr lang="en-US" dirty="0" smtClean="0"/>
              <a:t>=1234, position: </a:t>
            </a:r>
            <a:r>
              <a:rPr lang="en-US" dirty="0" err="1" smtClean="0"/>
              <a:t>linkedin</a:t>
            </a:r>
            <a:endParaRPr lang="en-US" dirty="0" smtClean="0"/>
          </a:p>
          <a:p>
            <a:r>
              <a:rPr lang="en-US" dirty="0" smtClean="0"/>
              <a:t>position: </a:t>
            </a:r>
            <a:r>
              <a:rPr lang="en-US" dirty="0" err="1" smtClean="0"/>
              <a:t>google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Bridge</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smtClean="0"/>
              <a:t>Bulk export to </a:t>
            </a:r>
            <a:r>
              <a:rPr lang="en-US" dirty="0" err="1" smtClean="0"/>
              <a:t>Hadoop</a:t>
            </a:r>
            <a:endParaRPr lang="en-US" dirty="0" smtClean="0"/>
          </a:p>
          <a:p>
            <a:pPr marL="742950" lvl="2" indent="-342900"/>
            <a:r>
              <a:rPr lang="en-US" dirty="0" smtClean="0"/>
              <a:t>Everything (since SCN 0)</a:t>
            </a:r>
          </a:p>
          <a:p>
            <a:pPr marL="742950" lvl="2" indent="-342900"/>
            <a:r>
              <a:rPr lang="en-US" dirty="0" smtClean="0"/>
              <a:t>Changes since SCN </a:t>
            </a:r>
            <a:r>
              <a:rPr lang="en-US" i="1" dirty="0" smtClean="0"/>
              <a:t>N</a:t>
            </a:r>
          </a:p>
          <a:p>
            <a:pPr marL="742950" lvl="2" indent="-342900"/>
            <a:r>
              <a:rPr lang="en-US" dirty="0" smtClean="0"/>
              <a:t>Export to: CSV, JSON, Avro</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30</a:t>
            </a:fld>
            <a:endParaRPr lang="en-US" dirty="0"/>
          </a:p>
        </p:txBody>
      </p:sp>
      <p:pic>
        <p:nvPicPr>
          <p:cNvPr id="5" name="Picture 4" descr="elefante_in_corsa.svg.med.png"/>
          <p:cNvPicPr>
            <a:picLocks noChangeAspect="1"/>
          </p:cNvPicPr>
          <p:nvPr/>
        </p:nvPicPr>
        <p:blipFill>
          <a:blip r:embed="rId3"/>
          <a:stretch>
            <a:fillRect/>
          </a:stretch>
        </p:blipFill>
        <p:spPr>
          <a:xfrm>
            <a:off x="7390123" y="5047966"/>
            <a:ext cx="1527793" cy="1023622"/>
          </a:xfrm>
          <a:prstGeom prst="rect">
            <a:avLst/>
          </a:prstGeom>
        </p:spPr>
      </p:pic>
      <p:pic>
        <p:nvPicPr>
          <p:cNvPr id="6" name="Picture 5" descr="Wooden_Bridge.svg.med.png"/>
          <p:cNvPicPr>
            <a:picLocks noChangeAspect="1"/>
          </p:cNvPicPr>
          <p:nvPr/>
        </p:nvPicPr>
        <p:blipFill>
          <a:blip r:embed="rId4"/>
          <a:stretch>
            <a:fillRect/>
          </a:stretch>
        </p:blipFill>
        <p:spPr>
          <a:xfrm>
            <a:off x="6264371" y="5047966"/>
            <a:ext cx="1283729" cy="8643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LinkedIn’s Data-Change Propagation </a:t>
            </a:r>
            <a:r>
              <a:rPr lang="en-US" dirty="0" smtClean="0"/>
              <a:t>System</a:t>
            </a:r>
          </a:p>
          <a:p>
            <a:r>
              <a:rPr lang="en-US" dirty="0" smtClean="0"/>
              <a:t>Efficient </a:t>
            </a:r>
            <a:r>
              <a:rPr lang="en-US" dirty="0" smtClean="0"/>
              <a:t>event transport</a:t>
            </a:r>
          </a:p>
          <a:p>
            <a:r>
              <a:rPr lang="en-US" dirty="0" smtClean="0"/>
              <a:t>Automatic bootstrapping/catch-up </a:t>
            </a:r>
          </a:p>
          <a:p>
            <a:r>
              <a:rPr lang="en-US" dirty="0" smtClean="0"/>
              <a:t>Scalability improvements</a:t>
            </a:r>
            <a:r>
              <a:rPr lang="en-US" dirty="0" smtClean="0"/>
              <a:t> </a:t>
            </a:r>
          </a:p>
          <a:p>
            <a:r>
              <a:rPr lang="en-US" dirty="0" err="1" smtClean="0"/>
              <a:t>DaaS</a:t>
            </a:r>
            <a:r>
              <a:rPr lang="en-US" dirty="0" smtClean="0"/>
              <a:t>: Databus as a </a:t>
            </a:r>
            <a:r>
              <a:rPr lang="en-US" dirty="0" smtClean="0"/>
              <a:t>Service</a:t>
            </a:r>
          </a:p>
          <a:p>
            <a:r>
              <a:rPr lang="en-US" dirty="0" smtClean="0"/>
              <a:t>Key component for Espresso</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31</a:t>
            </a:fld>
            <a:endParaRPr lang="en-US" dirty="0"/>
          </a:p>
        </p:txBody>
      </p:sp>
      <p:sp>
        <p:nvSpPr>
          <p:cNvPr id="5" name="TextBox 4"/>
          <p:cNvSpPr txBox="1"/>
          <p:nvPr/>
        </p:nvSpPr>
        <p:spPr>
          <a:xfrm>
            <a:off x="-1696990" y="344700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Shout-outs</a:t>
            </a:r>
            <a:endParaRPr lang="en-US" dirty="0"/>
          </a:p>
        </p:txBody>
      </p:sp>
      <p:sp>
        <p:nvSpPr>
          <p:cNvPr id="3" name="Content Placeholder 2"/>
          <p:cNvSpPr>
            <a:spLocks noGrp="1"/>
          </p:cNvSpPr>
          <p:nvPr>
            <p:ph idx="1"/>
          </p:nvPr>
        </p:nvSpPr>
        <p:spPr/>
        <p:txBody>
          <a:bodyPr/>
          <a:lstStyle/>
          <a:p>
            <a:r>
              <a:rPr lang="en-US" dirty="0" smtClean="0"/>
              <a:t>Databus</a:t>
            </a:r>
            <a:r>
              <a:rPr lang="en-US" dirty="0" smtClean="0"/>
              <a:t> v2 </a:t>
            </a:r>
            <a:r>
              <a:rPr lang="en-US" b="1" dirty="0" smtClean="0"/>
              <a:t>Alumni</a:t>
            </a:r>
            <a:r>
              <a:rPr lang="en-US" dirty="0" smtClean="0"/>
              <a:t>: </a:t>
            </a:r>
            <a:r>
              <a:rPr lang="en-US" dirty="0" err="1" smtClean="0"/>
              <a:t>Kapil</a:t>
            </a:r>
            <a:r>
              <a:rPr lang="en-US" dirty="0" smtClean="0"/>
              <a:t> </a:t>
            </a:r>
            <a:r>
              <a:rPr lang="en-US" dirty="0" err="1" smtClean="0"/>
              <a:t>Surlaker</a:t>
            </a:r>
            <a:r>
              <a:rPr lang="en-US" dirty="0" smtClean="0"/>
              <a:t>, </a:t>
            </a:r>
            <a:r>
              <a:rPr lang="en-US" dirty="0" err="1" smtClean="0"/>
              <a:t>Shirshanka</a:t>
            </a:r>
            <a:r>
              <a:rPr lang="en-US" dirty="0" smtClean="0"/>
              <a:t> Das, Lei </a:t>
            </a:r>
            <a:r>
              <a:rPr lang="en-US" dirty="0" err="1" smtClean="0"/>
              <a:t>Gao</a:t>
            </a:r>
            <a:r>
              <a:rPr lang="en-US" dirty="0" smtClean="0"/>
              <a:t>, </a:t>
            </a:r>
            <a:r>
              <a:rPr lang="en-US" dirty="0" err="1" smtClean="0"/>
              <a:t>Jemiah</a:t>
            </a:r>
            <a:r>
              <a:rPr lang="en-US" dirty="0" smtClean="0"/>
              <a:t> </a:t>
            </a:r>
            <a:r>
              <a:rPr lang="en-US" dirty="0" err="1" smtClean="0"/>
              <a:t>Westerman</a:t>
            </a:r>
            <a:r>
              <a:rPr lang="en-US" dirty="0" smtClean="0"/>
              <a:t>, David Zhang, </a:t>
            </a:r>
            <a:r>
              <a:rPr lang="en-US" dirty="0" err="1" smtClean="0"/>
              <a:t>Shivani</a:t>
            </a:r>
            <a:r>
              <a:rPr lang="en-US" dirty="0" smtClean="0"/>
              <a:t> Gupta, Vincent </a:t>
            </a:r>
            <a:r>
              <a:rPr lang="en-US" dirty="0" err="1" smtClean="0"/>
              <a:t>Kwong</a:t>
            </a:r>
            <a:endParaRPr lang="en-US" dirty="0" smtClean="0"/>
          </a:p>
          <a:p>
            <a:r>
              <a:rPr lang="en-US" dirty="0" smtClean="0"/>
              <a:t>Our partners</a:t>
            </a:r>
          </a:p>
          <a:p>
            <a:pPr lvl="1"/>
            <a:r>
              <a:rPr lang="en-US" b="1" dirty="0" err="1" smtClean="0"/>
              <a:t>Bizfollow</a:t>
            </a:r>
            <a:r>
              <a:rPr lang="en-US" dirty="0" smtClean="0"/>
              <a:t>: Carleton Miyamoto, </a:t>
            </a:r>
            <a:r>
              <a:rPr lang="en-US" dirty="0" err="1" smtClean="0"/>
              <a:t>Ganesh</a:t>
            </a:r>
            <a:r>
              <a:rPr lang="en-US" dirty="0" smtClean="0"/>
              <a:t> </a:t>
            </a:r>
            <a:r>
              <a:rPr lang="en-US" dirty="0" err="1" smtClean="0"/>
              <a:t>Hariharan</a:t>
            </a:r>
            <a:r>
              <a:rPr lang="en-US" dirty="0" smtClean="0"/>
              <a:t>, </a:t>
            </a:r>
            <a:r>
              <a:rPr lang="en-US" dirty="0" err="1" smtClean="0"/>
              <a:t>Bhaskaran</a:t>
            </a:r>
            <a:r>
              <a:rPr lang="en-US" dirty="0" smtClean="0"/>
              <a:t> </a:t>
            </a:r>
            <a:r>
              <a:rPr lang="en-US" dirty="0" err="1" smtClean="0"/>
              <a:t>Devaraj</a:t>
            </a:r>
            <a:endParaRPr lang="en-US" dirty="0" smtClean="0"/>
          </a:p>
          <a:p>
            <a:pPr lvl="1"/>
            <a:r>
              <a:rPr lang="en-US" b="1" dirty="0" smtClean="0"/>
              <a:t>“Liar”</a:t>
            </a:r>
            <a:r>
              <a:rPr lang="en-US" dirty="0" smtClean="0"/>
              <a:t> : </a:t>
            </a:r>
            <a:r>
              <a:rPr lang="en-US" dirty="0" err="1" smtClean="0"/>
              <a:t>Adil</a:t>
            </a:r>
            <a:r>
              <a:rPr lang="en-US" dirty="0" smtClean="0"/>
              <a:t> </a:t>
            </a:r>
            <a:r>
              <a:rPr lang="en-US" dirty="0" err="1" smtClean="0"/>
              <a:t>Aijaz</a:t>
            </a:r>
            <a:r>
              <a:rPr lang="en-US" dirty="0" smtClean="0"/>
              <a:t>, </a:t>
            </a:r>
            <a:r>
              <a:rPr lang="en-US" dirty="0" err="1" smtClean="0"/>
              <a:t>Anmol</a:t>
            </a:r>
            <a:r>
              <a:rPr lang="en-US" dirty="0" smtClean="0"/>
              <a:t> </a:t>
            </a:r>
            <a:r>
              <a:rPr lang="en-US" dirty="0" err="1" smtClean="0"/>
              <a:t>Bhasin</a:t>
            </a:r>
            <a:r>
              <a:rPr lang="en-US" dirty="0" smtClean="0"/>
              <a:t>, Alex Schwartz</a:t>
            </a:r>
          </a:p>
          <a:p>
            <a:pPr lvl="1"/>
            <a:r>
              <a:rPr lang="en-US" b="1" dirty="0" smtClean="0"/>
              <a:t>Espresso</a:t>
            </a:r>
            <a:r>
              <a:rPr lang="en-US" dirty="0" smtClean="0"/>
              <a:t>: Lin </a:t>
            </a:r>
            <a:r>
              <a:rPr lang="en-US" dirty="0" err="1" smtClean="0"/>
              <a:t>Qiao</a:t>
            </a:r>
            <a:r>
              <a:rPr lang="en-US" dirty="0" smtClean="0"/>
              <a:t>, Jason Zhang</a:t>
            </a:r>
          </a:p>
          <a:p>
            <a:pPr lvl="1"/>
            <a:r>
              <a:rPr lang="en-US" b="1" dirty="0" smtClean="0"/>
              <a:t>Cluster Manager</a:t>
            </a:r>
            <a:r>
              <a:rPr lang="en-US" dirty="0" smtClean="0"/>
              <a:t>: </a:t>
            </a:r>
            <a:r>
              <a:rPr lang="en-US" dirty="0" err="1" smtClean="0"/>
              <a:t>Kishore</a:t>
            </a:r>
            <a:r>
              <a:rPr lang="en-US" dirty="0" smtClean="0"/>
              <a:t> </a:t>
            </a:r>
            <a:r>
              <a:rPr lang="en-US" dirty="0" err="1" smtClean="0"/>
              <a:t>Gopalakrishna</a:t>
            </a:r>
            <a:r>
              <a:rPr lang="en-US" dirty="0" smtClean="0"/>
              <a:t>, Shi Lu</a:t>
            </a:r>
          </a:p>
          <a:p>
            <a:pPr lvl="1"/>
            <a:r>
              <a:rPr lang="en-US" b="1" dirty="0" smtClean="0"/>
              <a:t>Tools</a:t>
            </a:r>
            <a:r>
              <a:rPr lang="en-US" dirty="0" smtClean="0"/>
              <a:t>: </a:t>
            </a:r>
            <a:r>
              <a:rPr lang="en-US" dirty="0" err="1" smtClean="0"/>
              <a:t>Jarek</a:t>
            </a:r>
            <a:r>
              <a:rPr lang="en-US" dirty="0" smtClean="0"/>
              <a:t> </a:t>
            </a:r>
            <a:r>
              <a:rPr lang="en-US" dirty="0" err="1" smtClean="0"/>
              <a:t>Rudzinski</a:t>
            </a:r>
            <a:r>
              <a:rPr lang="en-US" dirty="0" smtClean="0"/>
              <a:t>, </a:t>
            </a:r>
            <a:r>
              <a:rPr lang="en-US" dirty="0" err="1" smtClean="0"/>
              <a:t>Haiping</a:t>
            </a:r>
            <a:r>
              <a:rPr lang="en-US" dirty="0" smtClean="0"/>
              <a:t> Han, Hideyuki Inada</a:t>
            </a:r>
          </a:p>
          <a:p>
            <a:pPr lvl="1"/>
            <a:r>
              <a:rPr lang="en-US" b="1" dirty="0" smtClean="0"/>
              <a:t>SRE</a:t>
            </a:r>
            <a:r>
              <a:rPr lang="en-US" dirty="0" smtClean="0"/>
              <a:t>: Zachary White, Erik Bourget, </a:t>
            </a:r>
            <a:r>
              <a:rPr lang="en-US" dirty="0" err="1" smtClean="0"/>
              <a:t>Brunno</a:t>
            </a:r>
            <a:r>
              <a:rPr lang="en-US" dirty="0" smtClean="0"/>
              <a:t> Connelly</a:t>
            </a:r>
          </a:p>
          <a:p>
            <a:pPr lvl="1"/>
            <a:r>
              <a:rPr lang="en-US" b="1" dirty="0" smtClean="0"/>
              <a:t>DBA</a:t>
            </a:r>
            <a:r>
              <a:rPr lang="en-US" dirty="0" smtClean="0"/>
              <a:t>: </a:t>
            </a:r>
            <a:r>
              <a:rPr lang="en-US" dirty="0" err="1" smtClean="0"/>
              <a:t>Nishant</a:t>
            </a:r>
            <a:r>
              <a:rPr lang="en-US" dirty="0" smtClean="0"/>
              <a:t> </a:t>
            </a:r>
            <a:r>
              <a:rPr lang="en-US" dirty="0" err="1" smtClean="0"/>
              <a:t>Vyas</a:t>
            </a:r>
            <a:r>
              <a:rPr lang="en-US" dirty="0" smtClean="0"/>
              <a:t>, Neil Pinto, </a:t>
            </a:r>
            <a:r>
              <a:rPr lang="en-US" dirty="0" err="1" smtClean="0"/>
              <a:t>Agila</a:t>
            </a:r>
            <a:r>
              <a:rPr lang="en-US" dirty="0" smtClean="0"/>
              <a:t> Devi</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Wikis etc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Guide: </a:t>
            </a:r>
            <a:r>
              <a:rPr lang="en-US" dirty="0" smtClean="0">
                <a:hlinkClick r:id="rId3"/>
              </a:rPr>
              <a:t>Databus 2.0 User Guide</a:t>
            </a:r>
            <a:endParaRPr lang="en-US" dirty="0" smtClean="0"/>
          </a:p>
          <a:p>
            <a:r>
              <a:rPr lang="en-US" dirty="0" smtClean="0"/>
              <a:t>Main Wiki: </a:t>
            </a:r>
            <a:r>
              <a:rPr lang="en-US" dirty="0" smtClean="0">
                <a:hlinkClick r:id="rId4"/>
              </a:rPr>
              <a:t>Databus</a:t>
            </a:r>
            <a:r>
              <a:rPr lang="en-US" dirty="0" smtClean="0"/>
              <a:t>, </a:t>
            </a:r>
            <a:r>
              <a:rPr lang="en-US" dirty="0" smtClean="0">
                <a:hlinkClick r:id="rId5"/>
              </a:rPr>
              <a:t>Databus v2</a:t>
            </a:r>
            <a:endParaRPr lang="en-US" dirty="0" smtClean="0"/>
          </a:p>
          <a:p>
            <a:r>
              <a:rPr lang="en-US" dirty="0" smtClean="0"/>
              <a:t>Email lists:</a:t>
            </a:r>
          </a:p>
          <a:p>
            <a:pPr lvl="1"/>
            <a:r>
              <a:rPr lang="en-US" dirty="0" err="1" smtClean="0"/>
              <a:t>databus</a:t>
            </a:r>
            <a:r>
              <a:rPr lang="en-US" dirty="0" smtClean="0"/>
              <a:t>-development@</a:t>
            </a:r>
          </a:p>
          <a:p>
            <a:pPr lvl="1"/>
            <a:r>
              <a:rPr lang="en-US" dirty="0" err="1" smtClean="0"/>
              <a:t>ask_databus</a:t>
            </a:r>
            <a:r>
              <a:rPr lang="en-US" dirty="0" smtClean="0"/>
              <a:t>@</a:t>
            </a:r>
          </a:p>
          <a:p>
            <a:r>
              <a:rPr lang="en-US" dirty="0" smtClean="0"/>
              <a:t>Team contacts: </a:t>
            </a:r>
            <a:endParaRPr lang="en-US" dirty="0" smtClean="0"/>
          </a:p>
          <a:p>
            <a:pPr lvl="1"/>
            <a:r>
              <a:rPr lang="en-US" dirty="0" smtClean="0"/>
              <a:t>Sunil </a:t>
            </a:r>
            <a:r>
              <a:rPr lang="en-US" dirty="0" err="1" smtClean="0"/>
              <a:t>Nagaraj</a:t>
            </a:r>
            <a:r>
              <a:rPr lang="en-US" dirty="0" smtClean="0"/>
              <a:t> </a:t>
            </a:r>
            <a:r>
              <a:rPr lang="en-US" dirty="0" smtClean="0">
                <a:hlinkClick r:id="rId6"/>
              </a:rPr>
              <a:t>snagaraj@</a:t>
            </a:r>
            <a:r>
              <a:rPr lang="en-US" dirty="0" smtClean="0">
                <a:hlinkClick r:id="rId6"/>
              </a:rPr>
              <a:t>linkedin.com</a:t>
            </a:r>
            <a:endParaRPr lang="en-US" dirty="0" smtClean="0"/>
          </a:p>
          <a:p>
            <a:pPr lvl="1"/>
            <a:r>
              <a:rPr lang="en-US" dirty="0" err="1" smtClean="0"/>
              <a:t>Balaji</a:t>
            </a:r>
            <a:r>
              <a:rPr lang="en-US" dirty="0" smtClean="0"/>
              <a:t> </a:t>
            </a:r>
            <a:r>
              <a:rPr lang="en-US" dirty="0" err="1" smtClean="0"/>
              <a:t>Varadarajan</a:t>
            </a:r>
            <a:r>
              <a:rPr lang="en-US" dirty="0" smtClean="0"/>
              <a:t> </a:t>
            </a:r>
            <a:r>
              <a:rPr lang="en-US" dirty="0" smtClean="0">
                <a:hlinkClick r:id="rId7"/>
              </a:rPr>
              <a:t>bvaradarajan@linkedin.com</a:t>
            </a:r>
            <a:endParaRPr lang="en-US" dirty="0" smtClean="0"/>
          </a:p>
          <a:p>
            <a:pPr lvl="1"/>
            <a:r>
              <a:rPr lang="en-US" dirty="0" smtClean="0"/>
              <a:t>Boris </a:t>
            </a:r>
            <a:r>
              <a:rPr lang="en-US" dirty="0" err="1" smtClean="0"/>
              <a:t>Shkolnik</a:t>
            </a:r>
            <a:r>
              <a:rPr lang="en-US" dirty="0" smtClean="0"/>
              <a:t> </a:t>
            </a:r>
            <a:r>
              <a:rPr lang="en-US" dirty="0" smtClean="0">
                <a:hlinkClick r:id="rId8"/>
              </a:rPr>
              <a:t>bshkolnik@linkedin.com</a:t>
            </a:r>
            <a:endParaRPr lang="en-US" dirty="0" smtClean="0"/>
          </a:p>
          <a:p>
            <a:pPr lvl="1"/>
            <a:r>
              <a:rPr lang="en-US" dirty="0" smtClean="0"/>
              <a:t>Chavdar Botev </a:t>
            </a:r>
            <a:r>
              <a:rPr lang="en-US" dirty="0" smtClean="0">
                <a:hlinkClick r:id="rId9"/>
              </a:rPr>
              <a:t>cbotev@linkedin.com</a:t>
            </a:r>
            <a:endParaRPr lang="en-US" dirty="0" smtClean="0"/>
          </a:p>
          <a:p>
            <a:pPr lvl="1"/>
            <a:r>
              <a:rPr lang="en-US" dirty="0" err="1" smtClean="0"/>
              <a:t>Phanindra</a:t>
            </a:r>
            <a:r>
              <a:rPr lang="en-US" dirty="0" smtClean="0"/>
              <a:t> </a:t>
            </a:r>
            <a:r>
              <a:rPr lang="en-US" dirty="0" err="1" smtClean="0"/>
              <a:t>Ganti</a:t>
            </a:r>
            <a:r>
              <a:rPr lang="en-US" dirty="0" smtClean="0"/>
              <a:t> </a:t>
            </a:r>
            <a:r>
              <a:rPr lang="en-US" dirty="0" smtClean="0">
                <a:hlinkClick r:id="rId10"/>
              </a:rPr>
              <a:t>pganti@linkedin.com</a:t>
            </a:r>
            <a:endParaRPr lang="en-US" dirty="0" smtClean="0"/>
          </a:p>
          <a:p>
            <a:pPr lvl="1"/>
            <a:r>
              <a:rPr lang="en-US" dirty="0" err="1" smtClean="0"/>
              <a:t>Sajid</a:t>
            </a:r>
            <a:r>
              <a:rPr lang="en-US" dirty="0" smtClean="0"/>
              <a:t> </a:t>
            </a:r>
            <a:r>
              <a:rPr lang="en-US" dirty="0" err="1" smtClean="0"/>
              <a:t>Topiwala</a:t>
            </a:r>
            <a:r>
              <a:rPr lang="en-US" dirty="0" smtClean="0"/>
              <a:t> </a:t>
            </a:r>
            <a:r>
              <a:rPr lang="en-US" dirty="0" smtClean="0">
                <a:hlinkClick r:id="rId11"/>
              </a:rPr>
              <a:t>stopiwal</a:t>
            </a:r>
            <a:r>
              <a:rPr lang="en-US" dirty="0" smtClean="0">
                <a:hlinkClick r:id="rId11"/>
              </a:rPr>
              <a:t>@</a:t>
            </a:r>
            <a:r>
              <a:rPr lang="en-US" dirty="0" smtClean="0">
                <a:hlinkClick r:id="rId11"/>
              </a:rPr>
              <a:t>linkedin.com</a:t>
            </a:r>
            <a:endParaRPr lang="en-US" dirty="0" smtClean="0"/>
          </a:p>
          <a:p>
            <a:r>
              <a:rPr lang="en-US" dirty="0" smtClean="0"/>
              <a:t>Location</a:t>
            </a:r>
            <a:r>
              <a:rPr lang="en-US" dirty="0" smtClean="0"/>
              <a:t>: 2029 second floor, DDS area, next to the stairs to the main lobby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Comparison Matrix</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34</a:t>
            </a:fld>
            <a:endParaRPr lang="en-US" dirty="0"/>
          </a:p>
        </p:txBody>
      </p:sp>
      <p:graphicFrame>
        <p:nvGraphicFramePr>
          <p:cNvPr id="5" name="Table 4"/>
          <p:cNvGraphicFramePr>
            <a:graphicFrameLocks noGrp="1"/>
          </p:cNvGraphicFramePr>
          <p:nvPr/>
        </p:nvGraphicFramePr>
        <p:xfrm>
          <a:off x="231552" y="1056513"/>
          <a:ext cx="8749862" cy="5137349"/>
        </p:xfrm>
        <a:graphic>
          <a:graphicData uri="http://schemas.openxmlformats.org/drawingml/2006/table">
            <a:tbl>
              <a:tblPr firstRow="1" bandRow="1">
                <a:tableStyleId>{5C22544A-7EE6-4342-B048-85BDC9FD1C3A}</a:tableStyleId>
              </a:tblPr>
              <a:tblGrid>
                <a:gridCol w="1728392"/>
                <a:gridCol w="2254020"/>
                <a:gridCol w="2361239"/>
                <a:gridCol w="2406211"/>
              </a:tblGrid>
              <a:tr h="346335">
                <a:tc>
                  <a:txBody>
                    <a:bodyPr/>
                    <a:lstStyle/>
                    <a:p>
                      <a:endParaRPr lang="en-US" dirty="0"/>
                    </a:p>
                  </a:txBody>
                  <a:tcPr marL="0" marR="0" marT="0" marB="0"/>
                </a:tc>
                <a:tc>
                  <a:txBody>
                    <a:bodyPr/>
                    <a:lstStyle/>
                    <a:p>
                      <a:r>
                        <a:rPr lang="en-US" dirty="0" smtClean="0"/>
                        <a:t>V1</a:t>
                      </a:r>
                      <a:endParaRPr lang="en-US" dirty="0"/>
                    </a:p>
                  </a:txBody>
                  <a:tcPr marL="0" marR="0" marT="0" marB="0"/>
                </a:tc>
                <a:tc>
                  <a:txBody>
                    <a:bodyPr/>
                    <a:lstStyle/>
                    <a:p>
                      <a:r>
                        <a:rPr lang="en-US" dirty="0" smtClean="0"/>
                        <a:t>V2</a:t>
                      </a:r>
                      <a:endParaRPr lang="en-US" dirty="0"/>
                    </a:p>
                  </a:txBody>
                  <a:tcPr marL="0" marR="0" marT="0" marB="0"/>
                </a:tc>
                <a:tc>
                  <a:txBody>
                    <a:bodyPr/>
                    <a:lstStyle/>
                    <a:p>
                      <a:r>
                        <a:rPr lang="en-US" dirty="0" smtClean="0"/>
                        <a:t>V2+</a:t>
                      </a:r>
                      <a:endParaRPr lang="en-US" dirty="0"/>
                    </a:p>
                  </a:txBody>
                  <a:tcPr marL="0" marR="0" marT="0" marB="0"/>
                </a:tc>
              </a:tr>
              <a:tr h="606086">
                <a:tc>
                  <a:txBody>
                    <a:bodyPr/>
                    <a:lstStyle/>
                    <a:p>
                      <a:r>
                        <a:rPr lang="en-US" dirty="0" smtClean="0"/>
                        <a:t>Data Stores</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r>
                        <a:rPr lang="en-US" dirty="0" err="1" smtClean="0"/>
                        <a:t>MySQL</a:t>
                      </a:r>
                      <a:r>
                        <a:rPr lang="en-US" dirty="0" smtClean="0"/>
                        <a:t>/Espresso</a:t>
                      </a:r>
                      <a:endParaRPr lang="en-US" dirty="0"/>
                    </a:p>
                  </a:txBody>
                  <a:tcPr marL="0" marR="0" marT="0" marB="0"/>
                </a:tc>
              </a:tr>
              <a:tr h="346335">
                <a:tc>
                  <a:txBody>
                    <a:bodyPr/>
                    <a:lstStyle/>
                    <a:p>
                      <a:r>
                        <a:rPr lang="en-US" dirty="0" smtClean="0"/>
                        <a:t>Serialization</a:t>
                      </a:r>
                      <a:endParaRPr lang="en-US" dirty="0"/>
                    </a:p>
                  </a:txBody>
                  <a:tcPr marL="0" marR="0" marT="0" marB="0"/>
                </a:tc>
                <a:tc>
                  <a:txBody>
                    <a:bodyPr/>
                    <a:lstStyle/>
                    <a:p>
                      <a:r>
                        <a:rPr lang="en-US" dirty="0" smtClean="0"/>
                        <a:t>Custom (</a:t>
                      </a:r>
                      <a:r>
                        <a:rPr lang="en-US" dirty="0" err="1" smtClean="0"/>
                        <a:t>DTOs</a:t>
                      </a:r>
                      <a:r>
                        <a:rPr lang="en-US" dirty="0" smtClean="0"/>
                        <a:t>)</a:t>
                      </a:r>
                      <a:endParaRPr lang="en-US" dirty="0"/>
                    </a:p>
                  </a:txBody>
                  <a:tcPr marL="0" marR="0" marT="0" marB="0"/>
                </a:tc>
                <a:tc>
                  <a:txBody>
                    <a:bodyPr/>
                    <a:lstStyle/>
                    <a:p>
                      <a:r>
                        <a:rPr lang="en-US" dirty="0" smtClean="0"/>
                        <a:t>Avro</a:t>
                      </a:r>
                      <a:endParaRPr lang="en-US" dirty="0"/>
                    </a:p>
                  </a:txBody>
                  <a:tcPr marL="0" marR="0" marT="0" marB="0"/>
                </a:tc>
                <a:tc>
                  <a:txBody>
                    <a:bodyPr/>
                    <a:lstStyle/>
                    <a:p>
                      <a:r>
                        <a:rPr lang="en-US" dirty="0" smtClean="0"/>
                        <a:t>Avro</a:t>
                      </a:r>
                      <a:endParaRPr lang="en-US" dirty="0"/>
                    </a:p>
                  </a:txBody>
                  <a:tcPr marL="0" marR="0" marT="0" marB="0"/>
                </a:tc>
              </a:tr>
              <a:tr h="721579">
                <a:tc>
                  <a:txBody>
                    <a:bodyPr/>
                    <a:lstStyle/>
                    <a:p>
                      <a:r>
                        <a:rPr lang="en-US" dirty="0" smtClean="0"/>
                        <a:t>Versioning</a:t>
                      </a:r>
                      <a:endParaRPr lang="en-US" dirty="0"/>
                    </a:p>
                  </a:txBody>
                  <a:tcPr marL="0" marR="0" marT="0" marB="0"/>
                </a:tc>
                <a:tc>
                  <a:txBody>
                    <a:bodyPr/>
                    <a:lstStyle/>
                    <a:p>
                      <a:r>
                        <a:rPr lang="en-US" dirty="0" smtClean="0"/>
                        <a:t>Independent streams</a:t>
                      </a:r>
                      <a:endParaRPr lang="en-US" dirty="0"/>
                    </a:p>
                  </a:txBody>
                  <a:tcPr marL="0" marR="0" marT="0" marB="0"/>
                </a:tc>
                <a:tc>
                  <a:txBody>
                    <a:bodyPr/>
                    <a:lstStyle/>
                    <a:p>
                      <a:r>
                        <a:rPr lang="en-US" dirty="0" smtClean="0"/>
                        <a:t>Single stream </a:t>
                      </a:r>
                      <a:r>
                        <a:rPr lang="en-US" dirty="0" err="1" smtClean="0"/>
                        <a:t>w</a:t>
                      </a:r>
                      <a:r>
                        <a:rPr lang="en-US" dirty="0" smtClean="0"/>
                        <a:t>/</a:t>
                      </a:r>
                      <a:r>
                        <a:rPr lang="en-US" baseline="0" dirty="0" smtClean="0"/>
                        <a:t> automatic conversion</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stream </a:t>
                      </a:r>
                      <a:r>
                        <a:rPr lang="en-US" dirty="0" err="1" smtClean="0"/>
                        <a:t>w</a:t>
                      </a:r>
                      <a:r>
                        <a:rPr lang="en-US" dirty="0" smtClean="0"/>
                        <a:t>/</a:t>
                      </a:r>
                      <a:r>
                        <a:rPr lang="en-US" baseline="0" dirty="0" smtClean="0"/>
                        <a:t> automatic conversion</a:t>
                      </a:r>
                      <a:endParaRPr lang="en-US" dirty="0" smtClean="0"/>
                    </a:p>
                  </a:txBody>
                  <a:tcPr marL="0" marR="0" marT="0" marB="0"/>
                </a:tc>
              </a:tr>
              <a:tr h="606086">
                <a:tc>
                  <a:txBody>
                    <a:bodyPr/>
                    <a:lstStyle/>
                    <a:p>
                      <a:r>
                        <a:rPr lang="en-US" dirty="0" smtClean="0"/>
                        <a:t>Bootstrapping/Catch-up</a:t>
                      </a:r>
                      <a:endParaRPr lang="en-US" dirty="0"/>
                    </a:p>
                  </a:txBody>
                  <a:tcPr marL="0" marR="0" marT="0" marB="0"/>
                </a:tc>
                <a:tc>
                  <a:txBody>
                    <a:bodyPr/>
                    <a:lstStyle/>
                    <a:p>
                      <a:r>
                        <a:rPr lang="en-US" dirty="0" smtClean="0"/>
                        <a:t>Manual/Automatic (sometimes)</a:t>
                      </a:r>
                      <a:endParaRPr lang="en-US" dirty="0"/>
                    </a:p>
                  </a:txBody>
                  <a:tcPr marL="0" marR="0" marT="0" marB="0"/>
                </a:tc>
                <a:tc>
                  <a:txBody>
                    <a:bodyPr/>
                    <a:lstStyle/>
                    <a:p>
                      <a:r>
                        <a:rPr lang="en-US" dirty="0" smtClean="0"/>
                        <a:t>Automatic / Automatic</a:t>
                      </a:r>
                      <a:endParaRPr lang="en-US" dirty="0"/>
                    </a:p>
                  </a:txBody>
                  <a:tcPr marL="0" marR="0" marT="0" marB="0"/>
                </a:tc>
                <a:tc>
                  <a:txBody>
                    <a:bodyPr/>
                    <a:lstStyle/>
                    <a:p>
                      <a:r>
                        <a:rPr lang="en-US" dirty="0" smtClean="0"/>
                        <a:t>Automatic / Automatic</a:t>
                      </a:r>
                      <a:endParaRPr lang="en-US" dirty="0"/>
                    </a:p>
                  </a:txBody>
                  <a:tcPr marL="0" marR="0" marT="0" marB="0"/>
                </a:tc>
              </a:tr>
              <a:tr h="606086">
                <a:tc>
                  <a:txBody>
                    <a:bodyPr/>
                    <a:lstStyle/>
                    <a:p>
                      <a:r>
                        <a:rPr lang="en-US" dirty="0" smtClean="0"/>
                        <a:t>Source scalability</a:t>
                      </a:r>
                      <a:endParaRPr lang="en-US" dirty="0"/>
                    </a:p>
                  </a:txBody>
                  <a:tcPr marL="0" marR="0" marT="0" marB="0"/>
                </a:tc>
                <a:tc>
                  <a:txBody>
                    <a:bodyPr/>
                    <a:lstStyle/>
                    <a:p>
                      <a:r>
                        <a:rPr lang="en-US" dirty="0" smtClean="0"/>
                        <a:t>Single instance</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instance</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Support for </a:t>
                      </a:r>
                      <a:r>
                        <a:rPr lang="en-US" dirty="0" err="1" smtClean="0"/>
                        <a:t>sharding</a:t>
                      </a:r>
                      <a:endParaRPr lang="en-US" dirty="0" smtClean="0"/>
                    </a:p>
                  </a:txBody>
                  <a:tcPr marL="0" marR="0" marT="0" marB="0"/>
                </a:tc>
              </a:tr>
              <a:tr h="606086">
                <a:tc>
                  <a:txBody>
                    <a:bodyPr/>
                    <a:lstStyle/>
                    <a:p>
                      <a:r>
                        <a:rPr lang="en-US" dirty="0" smtClean="0"/>
                        <a:t>Consumer scalability</a:t>
                      </a:r>
                      <a:endParaRPr lang="en-US" dirty="0"/>
                    </a:p>
                  </a:txBody>
                  <a:tcPr marL="0" marR="0" marT="0" marB="0"/>
                </a:tc>
                <a:tc>
                  <a:txBody>
                    <a:bodyPr/>
                    <a:lstStyle/>
                    <a:p>
                      <a:r>
                        <a:rPr lang="en-US" dirty="0" smtClean="0"/>
                        <a:t>Single-threaded,</a:t>
                      </a:r>
                      <a:r>
                        <a:rPr lang="en-US" baseline="0" dirty="0" smtClean="0"/>
                        <a:t> a</a:t>
                      </a:r>
                      <a:r>
                        <a:rPr lang="en-US" dirty="0" smtClean="0"/>
                        <a:t>ll or nothing</a:t>
                      </a:r>
                      <a:endParaRPr lang="en-US" dirty="0"/>
                    </a:p>
                  </a:txBody>
                  <a:tcPr marL="0" marR="0" marT="0" marB="0"/>
                </a:tc>
                <a:tc>
                  <a:txBody>
                    <a:bodyPr/>
                    <a:lstStyle/>
                    <a:p>
                      <a:r>
                        <a:rPr lang="en-US" dirty="0" smtClean="0"/>
                        <a:t>Multi-threaded,</a:t>
                      </a:r>
                      <a:r>
                        <a:rPr lang="en-US" baseline="0" dirty="0" smtClean="0"/>
                        <a:t> stream partitioning</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Multi-threaded,</a:t>
                      </a:r>
                      <a:r>
                        <a:rPr lang="en-US" baseline="0" dirty="0" smtClean="0"/>
                        <a:t> stream partitioning</a:t>
                      </a:r>
                      <a:endParaRPr lang="en-US" dirty="0" smtClean="0"/>
                    </a:p>
                  </a:txBody>
                  <a:tcPr marL="0" marR="0" marT="0" marB="0"/>
                </a:tc>
              </a:tr>
              <a:tr h="346335">
                <a:tc>
                  <a:txBody>
                    <a:bodyPr/>
                    <a:lstStyle/>
                    <a:p>
                      <a:r>
                        <a:rPr lang="en-US" dirty="0" smtClean="0"/>
                        <a:t>Setup</a:t>
                      </a:r>
                      <a:endParaRPr lang="en-US" dirty="0"/>
                    </a:p>
                  </a:txBody>
                  <a:tcPr marL="0" marR="0" marT="0" marB="0"/>
                </a:tc>
                <a:tc>
                  <a:txBody>
                    <a:bodyPr/>
                    <a:lstStyle/>
                    <a:p>
                      <a:r>
                        <a:rPr lang="en-US" dirty="0" err="1" smtClean="0"/>
                        <a:t>Springhetti</a:t>
                      </a:r>
                      <a:endParaRPr lang="en-US" dirty="0"/>
                    </a:p>
                  </a:txBody>
                  <a:tcPr marL="0" marR="0" marT="0" marB="0"/>
                </a:tc>
                <a:tc>
                  <a:txBody>
                    <a:bodyPr/>
                    <a:lstStyle/>
                    <a:p>
                      <a:r>
                        <a:rPr lang="en-US" dirty="0" smtClean="0"/>
                        <a:t>No Spring required</a:t>
                      </a:r>
                      <a:endParaRPr lang="en-US" dirty="0"/>
                    </a:p>
                  </a:txBody>
                  <a:tcPr marL="0" marR="0" marT="0" marB="0"/>
                </a:tc>
                <a:tc>
                  <a:txBody>
                    <a:bodyPr/>
                    <a:lstStyle/>
                    <a:p>
                      <a:r>
                        <a:rPr lang="en-US" dirty="0" smtClean="0"/>
                        <a:t>No Spring</a:t>
                      </a:r>
                      <a:r>
                        <a:rPr lang="en-US" baseline="0" dirty="0" smtClean="0"/>
                        <a:t> required</a:t>
                      </a:r>
                      <a:endParaRPr lang="en-US" dirty="0"/>
                    </a:p>
                  </a:txBody>
                  <a:tcPr marL="0" marR="0" marT="0" marB="0"/>
                </a:tc>
              </a:tr>
              <a:tr h="606086">
                <a:tc>
                  <a:txBody>
                    <a:bodyPr/>
                    <a:lstStyle/>
                    <a:p>
                      <a:r>
                        <a:rPr lang="en-US" dirty="0" smtClean="0"/>
                        <a:t>Operating model</a:t>
                      </a:r>
                      <a:endParaRPr lang="en-US" dirty="0"/>
                    </a:p>
                  </a:txBody>
                  <a:tcPr marL="0" marR="0" marT="0" marB="0"/>
                </a:tc>
                <a:tc>
                  <a:txBody>
                    <a:bodyPr/>
                    <a:lstStyle/>
                    <a:p>
                      <a:r>
                        <a:rPr lang="en-US" dirty="0" smtClean="0"/>
                        <a:t>DIY Kit</a:t>
                      </a:r>
                      <a:endParaRPr lang="en-US" dirty="0"/>
                    </a:p>
                  </a:txBody>
                  <a:tcPr marL="0" marR="0" marT="0" marB="0"/>
                </a:tc>
                <a:tc>
                  <a:txBody>
                    <a:bodyPr/>
                    <a:lstStyle/>
                    <a:p>
                      <a:r>
                        <a:rPr lang="en-US" dirty="0" smtClean="0"/>
                        <a:t>Client library + team-operated</a:t>
                      </a:r>
                      <a:endParaRPr lang="en-US" dirty="0"/>
                    </a:p>
                  </a:txBody>
                  <a:tcPr marL="0" marR="0" marT="0" marB="0"/>
                </a:tc>
                <a:tc>
                  <a:txBody>
                    <a:bodyPr/>
                    <a:lstStyle/>
                    <a:p>
                      <a:r>
                        <a:rPr lang="en-US" dirty="0" smtClean="0"/>
                        <a:t>Client library +</a:t>
                      </a:r>
                      <a:r>
                        <a:rPr lang="en-US" baseline="0" dirty="0" smtClean="0"/>
                        <a:t> </a:t>
                      </a:r>
                      <a:r>
                        <a:rPr lang="en-US" dirty="0" smtClean="0"/>
                        <a:t>Elastic</a:t>
                      </a:r>
                      <a:r>
                        <a:rPr lang="en-US" baseline="0" dirty="0" smtClean="0"/>
                        <a:t> service</a:t>
                      </a:r>
                      <a:endParaRPr lang="en-US" dirty="0"/>
                    </a:p>
                  </a:txBody>
                  <a:tcPr marL="0" marR="0" marT="0" marB="0"/>
                </a:tc>
              </a:tr>
              <a:tr h="346335">
                <a:tc>
                  <a:txBody>
                    <a:bodyPr/>
                    <a:lstStyle/>
                    <a:p>
                      <a:r>
                        <a:rPr lang="en-US" dirty="0" smtClean="0"/>
                        <a:t>Multi-tenancy</a:t>
                      </a:r>
                      <a:endParaRPr lang="en-US" dirty="0"/>
                    </a:p>
                  </a:txBody>
                  <a:tcPr marL="0" marR="0" marT="0" marB="0"/>
                </a:tc>
                <a:tc>
                  <a:txBody>
                    <a:bodyPr/>
                    <a:lstStyle/>
                    <a:p>
                      <a:r>
                        <a:rPr lang="en-US" dirty="0" smtClean="0"/>
                        <a:t>No</a:t>
                      </a:r>
                      <a:endParaRPr lang="en-US" dirty="0"/>
                    </a:p>
                  </a:txBody>
                  <a:tcPr marL="0" marR="0" marT="0" marB="0"/>
                </a:tc>
                <a:tc>
                  <a:txBody>
                    <a:bodyPr/>
                    <a:lstStyle/>
                    <a:p>
                      <a:r>
                        <a:rPr lang="en-US" dirty="0" smtClean="0"/>
                        <a:t>Partial</a:t>
                      </a:r>
                      <a:r>
                        <a:rPr lang="en-US" baseline="0" dirty="0" smtClean="0"/>
                        <a:t> support</a:t>
                      </a:r>
                      <a:endParaRPr lang="en-US" dirty="0"/>
                    </a:p>
                  </a:txBody>
                  <a:tcPr marL="0" marR="0" marT="0" marB="0"/>
                </a:tc>
                <a:tc>
                  <a:txBody>
                    <a:bodyPr/>
                    <a:lstStyle/>
                    <a:p>
                      <a:r>
                        <a:rPr lang="en-US" dirty="0" smtClean="0"/>
                        <a:t>Full</a:t>
                      </a:r>
                      <a:r>
                        <a:rPr lang="en-US" baseline="0" dirty="0" smtClean="0"/>
                        <a:t> support</a:t>
                      </a:r>
                      <a:endParaRPr lang="en-US" dirty="0"/>
                    </a:p>
                  </a:txBody>
                  <a:tcPr marL="0" marR="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Dissection</a:t>
            </a:r>
            <a:endParaRPr lang="en-US" dirty="0"/>
          </a:p>
        </p:txBody>
      </p:sp>
      <p:sp>
        <p:nvSpPr>
          <p:cNvPr id="3" name="Content Placeholder 2"/>
          <p:cNvSpPr>
            <a:spLocks noGrp="1"/>
          </p:cNvSpPr>
          <p:nvPr>
            <p:ph idx="1"/>
          </p:nvPr>
        </p:nvSpPr>
        <p:spPr/>
        <p:txBody>
          <a:bodyPr>
            <a:normAutofit/>
          </a:bodyPr>
          <a:lstStyle/>
          <a:p>
            <a:r>
              <a:rPr lang="en-US" dirty="0" smtClean="0"/>
              <a:t>Transport independent of data source </a:t>
            </a:r>
          </a:p>
          <a:p>
            <a:pPr lvl="1"/>
            <a:r>
              <a:rPr lang="en-US" dirty="0" smtClean="0"/>
              <a:t>Oracle, </a:t>
            </a:r>
            <a:r>
              <a:rPr lang="en-US" dirty="0" err="1" smtClean="0"/>
              <a:t>MySQL</a:t>
            </a:r>
            <a:r>
              <a:rPr lang="en-US" dirty="0" smtClean="0"/>
              <a:t>, …</a:t>
            </a:r>
            <a:endParaRPr lang="en-US" dirty="0" smtClean="0"/>
          </a:p>
          <a:p>
            <a:r>
              <a:rPr lang="en-US" dirty="0" smtClean="0"/>
              <a:t>Broker for messages (relay</a:t>
            </a:r>
            <a:r>
              <a:rPr lang="en-US" dirty="0" smtClean="0"/>
              <a:t>)</a:t>
            </a:r>
          </a:p>
          <a:p>
            <a:r>
              <a:rPr lang="en-US" dirty="0" smtClean="0"/>
              <a:t>Publish</a:t>
            </a:r>
            <a:r>
              <a:rPr lang="en-US" dirty="0" smtClean="0"/>
              <a:t>/subscribe model </a:t>
            </a:r>
          </a:p>
          <a:p>
            <a:r>
              <a:rPr lang="en-US" dirty="0" smtClean="0"/>
              <a:t>Event Semantics Guarantees</a:t>
            </a:r>
          </a:p>
          <a:p>
            <a:pPr lvl="1"/>
            <a:r>
              <a:rPr lang="en-US" dirty="0" smtClean="0"/>
              <a:t>Consistency preservation</a:t>
            </a:r>
          </a:p>
          <a:p>
            <a:pPr lvl="1"/>
            <a:r>
              <a:rPr lang="en-US" dirty="0" smtClean="0"/>
              <a:t>At-least-once delivery</a:t>
            </a:r>
          </a:p>
          <a:p>
            <a:r>
              <a:rPr lang="en-US" dirty="0" smtClean="0"/>
              <a:t>System Guarantees</a:t>
            </a:r>
          </a:p>
          <a:p>
            <a:pPr lvl="1"/>
            <a:r>
              <a:rPr lang="en-US" dirty="0" smtClean="0"/>
              <a:t>Durability </a:t>
            </a:r>
            <a:r>
              <a:rPr lang="en-US" dirty="0" smtClean="0"/>
              <a:t>(provided by </a:t>
            </a:r>
            <a:r>
              <a:rPr lang="en-US" dirty="0" smtClean="0"/>
              <a:t>the data store)</a:t>
            </a:r>
          </a:p>
          <a:p>
            <a:pPr lvl="1"/>
            <a:r>
              <a:rPr lang="en-US" dirty="0" smtClean="0"/>
              <a:t>Reliability</a:t>
            </a:r>
          </a:p>
          <a:p>
            <a:pPr lvl="1"/>
            <a:r>
              <a:rPr lang="en-US" dirty="0" smtClean="0"/>
              <a:t>Low </a:t>
            </a:r>
            <a:r>
              <a:rPr lang="en-US" dirty="0" smtClean="0"/>
              <a:t>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6629446" y="3195320"/>
            <a:ext cx="2285907" cy="3121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Databus</a:t>
            </a:r>
          </a:p>
          <a:p>
            <a:pPr lvl="1"/>
            <a:r>
              <a:rPr lang="en-US" dirty="0" smtClean="0"/>
              <a:t>Strong consistency guarantees</a:t>
            </a:r>
          </a:p>
          <a:p>
            <a:pPr lvl="1"/>
            <a:r>
              <a:rPr lang="en-US" dirty="0" smtClean="0"/>
              <a:t>Durability provided by data store</a:t>
            </a:r>
          </a:p>
          <a:p>
            <a:pPr lvl="1"/>
            <a:r>
              <a:rPr lang="en-US" dirty="0" smtClean="0"/>
              <a:t>Commit </a:t>
            </a:r>
            <a:r>
              <a:rPr lang="en-US" dirty="0" smtClean="0"/>
              <a:t>ordering for events</a:t>
            </a:r>
          </a:p>
          <a:p>
            <a:r>
              <a:rPr lang="en-US" dirty="0" err="1" smtClean="0"/>
              <a:t>ActiveMQ</a:t>
            </a:r>
            <a:endParaRPr lang="en-US" dirty="0" smtClean="0"/>
          </a:p>
          <a:p>
            <a:pPr lvl="1"/>
            <a:r>
              <a:rPr lang="en-US" dirty="0" smtClean="0"/>
              <a:t>Weaker consistency guarantees</a:t>
            </a:r>
          </a:p>
          <a:p>
            <a:pPr lvl="1"/>
            <a:r>
              <a:rPr lang="en-US" dirty="0" smtClean="0"/>
              <a:t>Exactly-once/at-most-</a:t>
            </a:r>
            <a:r>
              <a:rPr lang="en-US" dirty="0" smtClean="0"/>
              <a:t>once</a:t>
            </a:r>
          </a:p>
          <a:p>
            <a:pPr lvl="1"/>
            <a:r>
              <a:rPr lang="en-US" dirty="0" smtClean="0"/>
              <a:t>Heavy</a:t>
            </a:r>
            <a:r>
              <a:rPr lang="en-US" dirty="0" smtClean="0"/>
              <a:t>-weight</a:t>
            </a:r>
          </a:p>
          <a:p>
            <a:r>
              <a:rPr lang="en-US" dirty="0" smtClean="0"/>
              <a:t>Kafka</a:t>
            </a:r>
          </a:p>
          <a:p>
            <a:pPr lvl="1"/>
            <a:r>
              <a:rPr lang="en-US" dirty="0" smtClean="0"/>
              <a:t>Weaker consistency </a:t>
            </a:r>
            <a:r>
              <a:rPr lang="en-US" dirty="0" smtClean="0"/>
              <a:t>guarantees</a:t>
            </a:r>
          </a:p>
          <a:p>
            <a:pPr lvl="1"/>
            <a:r>
              <a:rPr lang="en-US" dirty="0" smtClean="0"/>
              <a:t>At least-once delivery</a:t>
            </a:r>
          </a:p>
          <a:p>
            <a:pPr lvl="1"/>
            <a:r>
              <a:rPr lang="en-US" dirty="0" smtClean="0"/>
              <a:t>Durability provided by </a:t>
            </a:r>
            <a:r>
              <a:rPr lang="en-US" dirty="0" smtClean="0"/>
              <a:t>broker</a:t>
            </a:r>
          </a:p>
          <a:p>
            <a:pPr lvl="1"/>
            <a:r>
              <a:rPr lang="en-US" dirty="0" smtClean="0"/>
              <a:t>Broker determines ordering of events</a:t>
            </a:r>
          </a:p>
          <a:p>
            <a:pPr lvl="1"/>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pic>
        <p:nvPicPr>
          <p:cNvPr id="5" name="Picture 4" descr="gps-reciever-no-brand-md.png"/>
          <p:cNvPicPr>
            <a:picLocks noChangeAspect="1"/>
          </p:cNvPicPr>
          <p:nvPr/>
        </p:nvPicPr>
        <p:blipFill>
          <a:blip r:embed="rId3"/>
          <a:stretch>
            <a:fillRect/>
          </a:stretch>
        </p:blipFill>
        <p:spPr>
          <a:xfrm>
            <a:off x="7160005" y="4657423"/>
            <a:ext cx="1780051" cy="15842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Databus V2?</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Architecture</a:t>
            </a:r>
          </a:p>
          <a:p>
            <a:r>
              <a:rPr lang="en-US" dirty="0" smtClean="0"/>
              <a:t>New features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pic>
        <p:nvPicPr>
          <p:cNvPr id="5" name="Picture 4" descr="puzzled.jpg"/>
          <p:cNvPicPr>
            <a:picLocks noChangeAspect="1"/>
          </p:cNvPicPr>
          <p:nvPr/>
        </p:nvPicPr>
        <p:blipFill>
          <a:blip r:embed="rId3"/>
          <a:stretch>
            <a:fillRect/>
          </a:stretch>
        </p:blipFill>
        <p:spPr>
          <a:xfrm>
            <a:off x="6000750" y="2916751"/>
            <a:ext cx="2857500" cy="3333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331881"/>
            <a:ext cx="8316842" cy="4754563"/>
          </a:xfrm>
        </p:spPr>
        <p:txBody>
          <a:bodyPr/>
          <a:lstStyle/>
          <a:p>
            <a:r>
              <a:rPr lang="en-US" dirty="0" smtClean="0"/>
              <a:t>Address V1 issues (V2.0):</a:t>
            </a:r>
          </a:p>
          <a:p>
            <a:pPr lvl="1"/>
            <a:r>
              <a:rPr lang="en-US" dirty="0" smtClean="0"/>
              <a:t>Event serialization and versioning</a:t>
            </a:r>
          </a:p>
          <a:p>
            <a:pPr lvl="1"/>
            <a:r>
              <a:rPr lang="en-US" dirty="0" smtClean="0"/>
              <a:t>Bootstrapping and </a:t>
            </a:r>
            <a:r>
              <a:rPr lang="en-US" dirty="0" err="1" smtClean="0"/>
              <a:t>catchup</a:t>
            </a:r>
            <a:endParaRPr lang="en-US" dirty="0" smtClean="0"/>
          </a:p>
          <a:p>
            <a:pPr lvl="1"/>
            <a:r>
              <a:rPr lang="en-US" dirty="0" smtClean="0"/>
              <a:t>Performance and scalability bottlenecks</a:t>
            </a:r>
          </a:p>
          <a:p>
            <a:pPr lvl="1"/>
            <a:r>
              <a:rPr lang="en-US" dirty="0" smtClean="0"/>
              <a:t>Developer and operations productivity</a:t>
            </a:r>
          </a:p>
          <a:p>
            <a:r>
              <a:rPr lang="en-US" dirty="0" smtClean="0"/>
              <a:t>Espresso requirement (V2+)</a:t>
            </a:r>
          </a:p>
          <a:p>
            <a:pPr lvl="1"/>
            <a:r>
              <a:rPr lang="en-US" dirty="0" err="1" smtClean="0"/>
              <a:t>MySQL</a:t>
            </a:r>
            <a:r>
              <a:rPr lang="en-US" dirty="0" smtClean="0"/>
              <a:t> </a:t>
            </a:r>
            <a:r>
              <a:rPr lang="en-US" dirty="0" smtClean="0"/>
              <a:t>integration</a:t>
            </a:r>
          </a:p>
          <a:p>
            <a:pPr lvl="1"/>
            <a:r>
              <a:rPr lang="en-US" dirty="0" smtClean="0"/>
              <a:t>Internal data change propagation for replication and index updates</a:t>
            </a:r>
          </a:p>
          <a:p>
            <a:pPr lvl="1"/>
            <a:r>
              <a:rPr lang="en-US" dirty="0" smtClean="0"/>
              <a:t>Source-side scalability </a:t>
            </a:r>
            <a:endParaRPr lang="en-US" dirty="0" smtClean="0"/>
          </a:p>
          <a:p>
            <a:pPr lvl="1"/>
            <a:r>
              <a:rPr lang="en-US" dirty="0" smtClean="0"/>
              <a:t>Dynamic discovery</a:t>
            </a:r>
            <a:endParaRPr lang="en-US" dirty="0" smtClean="0"/>
          </a:p>
          <a:p>
            <a:pPr lvl="2"/>
            <a:endParaRPr lang="en-US" sz="1400" dirty="0" smtClean="0"/>
          </a:p>
          <a:p>
            <a:pPr lvl="2"/>
            <a:endParaRPr lang="en-US" sz="1400" dirty="0" smtClean="0"/>
          </a:p>
          <a:p>
            <a:pPr lvl="2"/>
            <a:endParaRPr lang="en-US" sz="1400" dirty="0" smtClean="0"/>
          </a:p>
          <a:p>
            <a:pPr lvl="2">
              <a:buNone/>
            </a:pPr>
            <a:endParaRPr lang="en-US" sz="1400" dirty="0" smtClean="0"/>
          </a:p>
          <a:p>
            <a:pPr lvl="2"/>
            <a:endParaRPr lang="en-US" sz="1000" dirty="0" smtClean="0"/>
          </a:p>
          <a:p>
            <a:pPr lvl="2"/>
            <a:endParaRPr lang="en-US" sz="1400"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V2 at a Glance</a:t>
            </a:r>
            <a:endParaRPr lang="en-US" dirty="0"/>
          </a:p>
        </p:txBody>
      </p:sp>
      <p:sp>
        <p:nvSpPr>
          <p:cNvPr id="3" name="Content Placeholder 2"/>
          <p:cNvSpPr>
            <a:spLocks noGrp="1"/>
          </p:cNvSpPr>
          <p:nvPr>
            <p:ph idx="1"/>
          </p:nvPr>
        </p:nvSpPr>
        <p:spPr/>
        <p:txBody>
          <a:bodyPr/>
          <a:lstStyle/>
          <a:p>
            <a:r>
              <a:rPr lang="en-US" dirty="0" smtClean="0"/>
              <a:t>Complete rewrite of Databus </a:t>
            </a:r>
            <a:r>
              <a:rPr lang="en-US" dirty="0" smtClean="0"/>
              <a:t>v1</a:t>
            </a:r>
          </a:p>
          <a:p>
            <a:r>
              <a:rPr lang="en-US" dirty="0" smtClean="0"/>
              <a:t>New features</a:t>
            </a:r>
          </a:p>
          <a:p>
            <a:pPr lvl="1"/>
            <a:r>
              <a:rPr lang="en-US" dirty="0" smtClean="0"/>
              <a:t>Efficient event </a:t>
            </a:r>
            <a:r>
              <a:rPr lang="en-US" dirty="0" smtClean="0"/>
              <a:t>transport</a:t>
            </a:r>
          </a:p>
          <a:p>
            <a:pPr lvl="1"/>
            <a:r>
              <a:rPr lang="en-US" dirty="0" smtClean="0"/>
              <a:t>Automatic bootstrapping/catch-up with arbitrary look-</a:t>
            </a:r>
            <a:r>
              <a:rPr lang="en-US" dirty="0" smtClean="0"/>
              <a:t>back</a:t>
            </a:r>
          </a:p>
          <a:p>
            <a:pPr lvl="1"/>
            <a:r>
              <a:rPr lang="en-US" dirty="0" smtClean="0"/>
              <a:t>Scalability improvements</a:t>
            </a:r>
            <a:r>
              <a:rPr lang="en-US" dirty="0" smtClean="0"/>
              <a:t> </a:t>
            </a:r>
          </a:p>
          <a:p>
            <a:r>
              <a:rPr lang="en-US" dirty="0" smtClean="0"/>
              <a:t>Operability</a:t>
            </a:r>
          </a:p>
          <a:p>
            <a:pPr lvl="1"/>
            <a:r>
              <a:rPr lang="en-US" dirty="0" smtClean="0"/>
              <a:t>Team ownership of Databus infrastructure</a:t>
            </a:r>
          </a:p>
          <a:p>
            <a:pPr lvl="1"/>
            <a:r>
              <a:rPr lang="en-US" dirty="0" smtClean="0"/>
              <a:t>Greatly improved </a:t>
            </a:r>
            <a:r>
              <a:rPr lang="en-US" dirty="0" smtClean="0"/>
              <a:t>monitoring and transparency</a:t>
            </a:r>
          </a:p>
          <a:p>
            <a:r>
              <a:rPr lang="en-US" dirty="0" smtClean="0"/>
              <a:t>Development</a:t>
            </a:r>
          </a:p>
          <a:p>
            <a:pPr lvl="1"/>
            <a:r>
              <a:rPr lang="en-US" dirty="0" smtClean="0"/>
              <a:t>Simplified </a:t>
            </a:r>
            <a:r>
              <a:rPr lang="en-US" dirty="0" smtClean="0"/>
              <a:t>creation of new Databus clients and relays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Data Flow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9</a:t>
            </a:fld>
            <a:endParaRPr lang="en-US" dirty="0"/>
          </a:p>
        </p:txBody>
      </p:sp>
      <p:sp>
        <p:nvSpPr>
          <p:cNvPr id="65" name="Magnetic Disk 64"/>
          <p:cNvSpPr/>
          <p:nvPr/>
        </p:nvSpPr>
        <p:spPr>
          <a:xfrm>
            <a:off x="204408" y="1637454"/>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31394" y="1238002"/>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DB</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aphicFrame>
        <p:nvGraphicFramePr>
          <p:cNvPr id="67" name="Table 66"/>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528060689"/>
              </p:ext>
            </p:extLst>
          </p:nvPr>
        </p:nvGraphicFramePr>
        <p:xfrm>
          <a:off x="2046739" y="1916590"/>
          <a:ext cx="3216150" cy="487445"/>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4874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8" name="TextBox 67"/>
          <p:cNvSpPr txBox="1"/>
          <p:nvPr/>
        </p:nvSpPr>
        <p:spPr>
          <a:xfrm>
            <a:off x="2057400" y="145157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grpSp>
        <p:nvGrpSpPr>
          <p:cNvPr id="69" name="Group 33"/>
          <p:cNvGrpSpPr/>
          <p:nvPr/>
        </p:nvGrpSpPr>
        <p:grpSpPr>
          <a:xfrm>
            <a:off x="1968157" y="4067481"/>
            <a:ext cx="3335866" cy="1669373"/>
            <a:chOff x="1690014" y="3850824"/>
            <a:chExt cx="3052268" cy="1710339"/>
          </a:xfrm>
        </p:grpSpPr>
        <p:sp>
          <p:nvSpPr>
            <p:cNvPr id="70" name="Rectangle 69"/>
            <p:cNvSpPr/>
            <p:nvPr/>
          </p:nvSpPr>
          <p:spPr>
            <a:xfrm>
              <a:off x="1690014" y="3850824"/>
              <a:ext cx="3052268" cy="1710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Magnetic Disk 70"/>
            <p:cNvSpPr/>
            <p:nvPr/>
          </p:nvSpPr>
          <p:spPr>
            <a:xfrm>
              <a:off x="2858707" y="4540877"/>
              <a:ext cx="859324" cy="64868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2129204" y="3970053"/>
              <a:ext cx="230456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Bootstrap Service</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73" name="Group 22"/>
          <p:cNvGrpSpPr/>
          <p:nvPr/>
        </p:nvGrpSpPr>
        <p:grpSpPr>
          <a:xfrm>
            <a:off x="6587067" y="1119448"/>
            <a:ext cx="2320365" cy="2109760"/>
            <a:chOff x="6452781" y="1013914"/>
            <a:chExt cx="2437717" cy="2109760"/>
          </a:xfrm>
        </p:grpSpPr>
        <p:sp>
          <p:nvSpPr>
            <p:cNvPr id="74" name="Rectangle 73"/>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75" name="Rectangle 74"/>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76" name="Straight Arrow Connector 75"/>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mj-lt"/>
                  <a:cs typeface="Arial" pitchFamily="34" charset="0"/>
                </a:rPr>
                <a:t>Client </a:t>
              </a:r>
              <a:br>
                <a:rPr lang="en-US" sz="2400" b="1" dirty="0" smtClean="0">
                  <a:solidFill>
                    <a:schemeClr val="accent5"/>
                  </a:solidFill>
                  <a:latin typeface="+mj-lt"/>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mj-lt"/>
                <a:cs typeface="Arial" pitchFamily="34" charset="0"/>
              </a:endParaRPr>
            </a:p>
          </p:txBody>
        </p:sp>
      </p:grpSp>
      <p:grpSp>
        <p:nvGrpSpPr>
          <p:cNvPr id="79" name="Group 25"/>
          <p:cNvGrpSpPr/>
          <p:nvPr/>
        </p:nvGrpSpPr>
        <p:grpSpPr>
          <a:xfrm>
            <a:off x="6578600" y="3947954"/>
            <a:ext cx="2310657" cy="2109760"/>
            <a:chOff x="6492512" y="3603803"/>
            <a:chExt cx="2437717" cy="2109760"/>
          </a:xfrm>
        </p:grpSpPr>
        <p:sp>
          <p:nvSpPr>
            <p:cNvPr id="80" name="Rectangle 79"/>
            <p:cNvSpPr/>
            <p:nvPr/>
          </p:nvSpPr>
          <p:spPr>
            <a:xfrm>
              <a:off x="6492512" y="3603803"/>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661198" y="4137291"/>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Databus2 Client  Lib</a:t>
              </a:r>
            </a:p>
            <a:p>
              <a:pPr algn="ctr"/>
              <a:endParaRPr lang="en-US" dirty="0"/>
            </a:p>
          </p:txBody>
        </p:sp>
        <p:cxnSp>
          <p:nvCxnSpPr>
            <p:cNvPr id="82" name="Straight Arrow Connector 81"/>
            <p:cNvCxnSpPr/>
            <p:nvPr/>
          </p:nvCxnSpPr>
          <p:spPr>
            <a:xfrm>
              <a:off x="7803555" y="439240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7802318" y="4933982"/>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7054613" y="3623063"/>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Client </a:t>
              </a:r>
              <a:br>
                <a:rPr lang="en-US" sz="2400" b="1" dirty="0" smtClean="0">
                  <a:solidFill>
                    <a:schemeClr val="accent5"/>
                  </a:solidFill>
                  <a:latin typeface="Arial" pitchFamily="34" charset="0"/>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85" name="TextBox 84"/>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6" name="Rectangle 85"/>
          <p:cNvSpPr/>
          <p:nvPr/>
        </p:nvSpPr>
        <p:spPr>
          <a:xfrm>
            <a:off x="1944301" y="1431083"/>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88" name="Straight Arrow Connector 87"/>
          <p:cNvCxnSpPr/>
          <p:nvPr/>
        </p:nvCxnSpPr>
        <p:spPr>
          <a:xfrm>
            <a:off x="1062275" y="2226732"/>
            <a:ext cx="75636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9" name="Straight Arrow Connector 88"/>
          <p:cNvCxnSpPr/>
          <p:nvPr/>
        </p:nvCxnSpPr>
        <p:spPr>
          <a:xfrm>
            <a:off x="5426076" y="2225144"/>
            <a:ext cx="106510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0" name="Straight Arrow Connector 89"/>
          <p:cNvCxnSpPr/>
          <p:nvPr/>
        </p:nvCxnSpPr>
        <p:spPr>
          <a:xfrm rot="5400000">
            <a:off x="3148911" y="3377959"/>
            <a:ext cx="1198671"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Straight Arrow Connector 90"/>
          <p:cNvCxnSpPr/>
          <p:nvPr/>
        </p:nvCxnSpPr>
        <p:spPr>
          <a:xfrm>
            <a:off x="5344814" y="2737768"/>
            <a:ext cx="1146368" cy="110951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Straight Arrow Connector 91"/>
          <p:cNvCxnSpPr/>
          <p:nvPr/>
        </p:nvCxnSpPr>
        <p:spPr>
          <a:xfrm flipV="1">
            <a:off x="5344814" y="3065497"/>
            <a:ext cx="1146368" cy="9110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5426076" y="4988560"/>
            <a:ext cx="106510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4" name="TextBox 93"/>
          <p:cNvSpPr txBox="1"/>
          <p:nvPr/>
        </p:nvSpPr>
        <p:spPr>
          <a:xfrm>
            <a:off x="7578043" y="4388395"/>
            <a:ext cx="1311214" cy="1200329"/>
          </a:xfrm>
          <a:prstGeom prst="rect">
            <a:avLst/>
          </a:prstGeom>
          <a:noFill/>
        </p:spPr>
        <p:txBody>
          <a:bodyPr wrap="none" rtlCol="0">
            <a:spAutoFit/>
          </a:bodyPr>
          <a:lstStyle/>
          <a:p>
            <a:r>
              <a:rPr lang="en-US" dirty="0" smtClean="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
        <p:nvSpPr>
          <p:cNvPr id="95" name="TextBox 94"/>
          <p:cNvSpPr txBox="1"/>
          <p:nvPr/>
        </p:nvSpPr>
        <p:spPr>
          <a:xfrm>
            <a:off x="3452942" y="4988560"/>
            <a:ext cx="556249" cy="369332"/>
          </a:xfrm>
          <a:prstGeom prst="rect">
            <a:avLst/>
          </a:prstGeom>
          <a:noFill/>
        </p:spPr>
        <p:txBody>
          <a:bodyPr wrap="square" rtlCol="0">
            <a:spAutoFit/>
          </a:bodyPr>
          <a:lstStyle/>
          <a:p>
            <a:r>
              <a:rPr lang="en-US" dirty="0" smtClean="0"/>
              <a:t>DB</a:t>
            </a:r>
            <a:endParaRPr lang="en-US" dirty="0"/>
          </a:p>
        </p:txBody>
      </p:sp>
      <p:sp>
        <p:nvSpPr>
          <p:cNvPr id="96" name="TextBox 95"/>
          <p:cNvSpPr txBox="1"/>
          <p:nvPr/>
        </p:nvSpPr>
        <p:spPr>
          <a:xfrm>
            <a:off x="2596234" y="3065497"/>
            <a:ext cx="1298407" cy="369332"/>
          </a:xfrm>
          <a:prstGeom prst="rect">
            <a:avLst/>
          </a:prstGeom>
          <a:noFill/>
        </p:spPr>
        <p:txBody>
          <a:bodyPr wrap="square" rtlCol="0">
            <a:spAutoFit/>
          </a:bodyPr>
          <a:lstStyle/>
          <a:p>
            <a:r>
              <a:rPr lang="en-US" dirty="0" smtClean="0"/>
              <a:t>Changes</a:t>
            </a:r>
            <a:endParaRPr lang="en-US" dirty="0"/>
          </a:p>
        </p:txBody>
      </p:sp>
      <p:sp>
        <p:nvSpPr>
          <p:cNvPr id="97" name="TextBox 96"/>
          <p:cNvSpPr txBox="1"/>
          <p:nvPr/>
        </p:nvSpPr>
        <p:spPr>
          <a:xfrm>
            <a:off x="1062275" y="2404035"/>
            <a:ext cx="1298407" cy="369332"/>
          </a:xfrm>
          <a:prstGeom prst="rect">
            <a:avLst/>
          </a:prstGeom>
          <a:noFill/>
        </p:spPr>
        <p:txBody>
          <a:bodyPr wrap="square" rtlCol="0">
            <a:spAutoFit/>
          </a:bodyPr>
          <a:lstStyle/>
          <a:p>
            <a:r>
              <a:rPr lang="en-US" dirty="0" smtClean="0"/>
              <a:t>Changes</a:t>
            </a:r>
            <a:endParaRPr lang="en-US" dirty="0"/>
          </a:p>
        </p:txBody>
      </p:sp>
      <p:sp>
        <p:nvSpPr>
          <p:cNvPr id="98" name="TextBox 97"/>
          <p:cNvSpPr txBox="1"/>
          <p:nvPr/>
        </p:nvSpPr>
        <p:spPr>
          <a:xfrm>
            <a:off x="5426076" y="1527997"/>
            <a:ext cx="1298407" cy="646331"/>
          </a:xfrm>
          <a:prstGeom prst="rect">
            <a:avLst/>
          </a:prstGeom>
          <a:noFill/>
        </p:spPr>
        <p:txBody>
          <a:bodyPr wrap="square" rtlCol="0">
            <a:spAutoFit/>
          </a:bodyPr>
          <a:lstStyle/>
          <a:p>
            <a:r>
              <a:rPr lang="en-US" dirty="0" smtClean="0"/>
              <a:t>“Recent”</a:t>
            </a:r>
          </a:p>
          <a:p>
            <a:r>
              <a:rPr lang="en-US" dirty="0" smtClean="0"/>
              <a:t>Changes</a:t>
            </a:r>
            <a:endParaRPr lang="en-US" dirty="0"/>
          </a:p>
        </p:txBody>
      </p:sp>
      <p:sp>
        <p:nvSpPr>
          <p:cNvPr id="99" name="TextBox 98"/>
          <p:cNvSpPr txBox="1"/>
          <p:nvPr/>
        </p:nvSpPr>
        <p:spPr>
          <a:xfrm>
            <a:off x="5126500" y="4243401"/>
            <a:ext cx="1669280" cy="369332"/>
          </a:xfrm>
          <a:prstGeom prst="rect">
            <a:avLst/>
          </a:prstGeom>
          <a:noFill/>
        </p:spPr>
        <p:txBody>
          <a:bodyPr wrap="square" rtlCol="0">
            <a:spAutoFit/>
          </a:bodyPr>
          <a:lstStyle/>
          <a:p>
            <a:r>
              <a:rPr lang="en-US" dirty="0" smtClean="0"/>
              <a:t> ‘”Older” Data  </a:t>
            </a:r>
            <a:endParaRPr lang="en-US" dirty="0"/>
          </a:p>
        </p:txBody>
      </p:sp>
      <p:sp>
        <p:nvSpPr>
          <p:cNvPr id="100" name="TextBox 99"/>
          <p:cNvSpPr txBox="1"/>
          <p:nvPr/>
        </p:nvSpPr>
        <p:spPr>
          <a:xfrm>
            <a:off x="7447224" y="1600721"/>
            <a:ext cx="1442033" cy="1200329"/>
          </a:xfrm>
          <a:prstGeom prst="rect">
            <a:avLst/>
          </a:prstGeom>
          <a:noFill/>
        </p:spPr>
        <p:txBody>
          <a:bodyPr wrap="square" rtlCol="0">
            <a:spAutoFit/>
          </a:bodyPr>
          <a:lstStyle/>
          <a:p>
            <a:r>
              <a:rPr lang="en-US" dirty="0" smtClean="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Tree>
  </p:cSld>
  <p:clrMapOvr>
    <a:masterClrMapping/>
  </p:clrMapOvr>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20380</TotalTime>
  <Words>2371</Words>
  <Application>Microsoft Macintosh PowerPoint</Application>
  <PresentationFormat>On-screen Show (4:3)</PresentationFormat>
  <Paragraphs>491</Paragraphs>
  <Slides>34</Slides>
  <Notes>34</Notes>
  <HiddenSlides>0</HiddenSlides>
  <MMClips>0</MMClips>
  <ScaleCrop>false</ScaleCrop>
  <HeadingPairs>
    <vt:vector size="4" baseType="variant">
      <vt:variant>
        <vt:lpstr>Design Template</vt:lpstr>
      </vt:variant>
      <vt:variant>
        <vt:i4>2</vt:i4>
      </vt:variant>
      <vt:variant>
        <vt:lpstr>Slide Titles</vt:lpstr>
      </vt:variant>
      <vt:variant>
        <vt:i4>34</vt:i4>
      </vt:variant>
    </vt:vector>
  </HeadingPairs>
  <TitlesOfParts>
    <vt:vector size="36" baseType="lpstr">
      <vt:lpstr>LinkedIn_generic</vt:lpstr>
      <vt:lpstr>LinkedIn_org_logo</vt:lpstr>
      <vt:lpstr>Databus</vt:lpstr>
      <vt:lpstr>Agenda</vt:lpstr>
      <vt:lpstr>What is Databus?</vt:lpstr>
      <vt:lpstr>Dissection</vt:lpstr>
      <vt:lpstr>Related Systems</vt:lpstr>
      <vt:lpstr>Why Databus V2?</vt:lpstr>
      <vt:lpstr>Motivation</vt:lpstr>
      <vt:lpstr>Databus V2 at a Glance</vt:lpstr>
      <vt:lpstr>Architecture: Data Flow</vt:lpstr>
      <vt:lpstr>Architecture: Control Flow</vt:lpstr>
      <vt:lpstr>Efficient Event Representation</vt:lpstr>
      <vt:lpstr>Scalability</vt:lpstr>
      <vt:lpstr>Streaming Performance</vt:lpstr>
      <vt:lpstr>Relay Performance</vt:lpstr>
      <vt:lpstr>Bootstrapping and Catch-up</vt:lpstr>
      <vt:lpstr>Bootstrap Performance Test</vt:lpstr>
      <vt:lpstr>Developer and Operations Productivity </vt:lpstr>
      <vt:lpstr>Databus v2 Operational Metrics</vt:lpstr>
      <vt:lpstr>How to Databus V2?</vt:lpstr>
      <vt:lpstr>Play</vt:lpstr>
      <vt:lpstr>Migrate an Existing Consumer</vt:lpstr>
      <vt:lpstr>Create a New Consumer</vt:lpstr>
      <vt:lpstr>Create a New Consumer</vt:lpstr>
      <vt:lpstr>Where next for Databus?</vt:lpstr>
      <vt:lpstr>Migrations</vt:lpstr>
      <vt:lpstr>Databus as a Service</vt:lpstr>
      <vt:lpstr>Databus as a Service</vt:lpstr>
      <vt:lpstr>Databus for Espresso</vt:lpstr>
      <vt:lpstr>Databus for Espresso</vt:lpstr>
      <vt:lpstr>Hadoop Bridge</vt:lpstr>
      <vt:lpstr>Conclusion</vt:lpstr>
      <vt:lpstr>Shout-outs</vt:lpstr>
      <vt:lpstr>Wikis etc</vt:lpstr>
      <vt:lpstr>Databus Comparison Matrix</vt:lpstr>
    </vt:vector>
  </TitlesOfParts>
  <Company>LinkedIn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Chavdar Botev</cp:lastModifiedBy>
  <cp:revision>689</cp:revision>
  <cp:lastPrinted>2011-09-21T15:55:06Z</cp:lastPrinted>
  <dcterms:created xsi:type="dcterms:W3CDTF">2011-09-21T06:28:40Z</dcterms:created>
  <dcterms:modified xsi:type="dcterms:W3CDTF">2011-09-21T18:23:39Z</dcterms:modified>
</cp:coreProperties>
</file>