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61" r:id="rId1"/>
    <p:sldMasterId id="2147483733" r:id="rId2"/>
  </p:sldMasterIdLst>
  <p:notesMasterIdLst>
    <p:notesMasterId r:id="rId36"/>
  </p:notesMasterIdLst>
  <p:handoutMasterIdLst>
    <p:handoutMasterId r:id="rId37"/>
  </p:handoutMasterIdLst>
  <p:sldIdLst>
    <p:sldId id="429" r:id="rId3"/>
    <p:sldId id="507" r:id="rId4"/>
    <p:sldId id="479" r:id="rId5"/>
    <p:sldId id="480" r:id="rId6"/>
    <p:sldId id="483" r:id="rId7"/>
    <p:sldId id="484" r:id="rId8"/>
    <p:sldId id="485" r:id="rId9"/>
    <p:sldId id="486" r:id="rId10"/>
    <p:sldId id="487" r:id="rId11"/>
    <p:sldId id="476" r:id="rId12"/>
    <p:sldId id="488" r:id="rId13"/>
    <p:sldId id="489" r:id="rId14"/>
    <p:sldId id="490" r:id="rId15"/>
    <p:sldId id="491" r:id="rId16"/>
    <p:sldId id="492" r:id="rId17"/>
    <p:sldId id="493" r:id="rId18"/>
    <p:sldId id="505" r:id="rId19"/>
    <p:sldId id="503" r:id="rId20"/>
    <p:sldId id="455" r:id="rId21"/>
    <p:sldId id="456" r:id="rId22"/>
    <p:sldId id="478" r:id="rId23"/>
    <p:sldId id="457" r:id="rId24"/>
    <p:sldId id="465" r:id="rId25"/>
    <p:sldId id="506" r:id="rId26"/>
    <p:sldId id="473" r:id="rId27"/>
    <p:sldId id="495" r:id="rId28"/>
    <p:sldId id="496" r:id="rId29"/>
    <p:sldId id="497" r:id="rId30"/>
    <p:sldId id="498" r:id="rId31"/>
    <p:sldId id="500" r:id="rId32"/>
    <p:sldId id="501" r:id="rId33"/>
    <p:sldId id="502" r:id="rId34"/>
    <p:sldId id="466"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Beldo"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43B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6" autoAdjust="0"/>
    <p:restoredTop sz="77393" autoAdjust="0"/>
  </p:normalViewPr>
  <p:slideViewPr>
    <p:cSldViewPr snapToGrid="0">
      <p:cViewPr varScale="1">
        <p:scale>
          <a:sx n="115" d="100"/>
          <a:sy n="115" d="100"/>
        </p:scale>
        <p:origin x="-2504" y="-104"/>
      </p:cViewPr>
      <p:guideLst>
        <p:guide orient="horz" pos="4250"/>
        <p:guide pos="4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0ABEED-F973-024F-9CF0-C878DE927514}" type="datetimeFigureOut">
              <a:rPr lang="en-US" smtClean="0">
                <a:latin typeface="Arial" pitchFamily="34" charset="0"/>
              </a:rPr>
              <a:pPr/>
              <a:t>12/11/11</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6358E9-0BD0-A840-BABC-EED8623003FB}"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31174254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86BBB0A6-3B30-2D46-8681-C1493D55A0EF}" type="datetimeFigureOut">
              <a:rPr lang="en-US" smtClean="0"/>
              <a:pPr/>
              <a:t>12/11/11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C82A3EF7-70D2-6F43-B2CC-06F0F10C8C22}" type="slidenum">
              <a:rPr lang="en-US" smtClean="0"/>
              <a:pPr/>
              <a:t>‹#›</a:t>
            </a:fld>
            <a:endParaRPr lang="en-US" dirty="0"/>
          </a:p>
        </p:txBody>
      </p:sp>
    </p:spTree>
    <p:extLst>
      <p:ext uri="{BB962C8B-B14F-4D97-AF65-F5344CB8AC3E}">
        <p14:creationId xmlns:p14="http://schemas.microsoft.com/office/powerpoint/2010/main" val="28893123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itchFamily="34" charset="0"/>
        <a:ea typeface="+mn-ea"/>
        <a:cs typeface="+mn-cs"/>
      </a:defRPr>
    </a:lvl1pPr>
    <a:lvl2pPr marL="457200" algn="l" defTabSz="457200" rtl="0" eaLnBrk="1" latinLnBrk="0" hangingPunct="1">
      <a:defRPr sz="1200" kern="1200">
        <a:solidFill>
          <a:schemeClr val="tx1"/>
        </a:solidFill>
        <a:latin typeface="Arial" pitchFamily="34" charset="0"/>
        <a:ea typeface="+mn-ea"/>
        <a:cs typeface="+mn-cs"/>
      </a:defRPr>
    </a:lvl2pPr>
    <a:lvl3pPr marL="914400" algn="l" defTabSz="457200" rtl="0" eaLnBrk="1" latinLnBrk="0" hangingPunct="1">
      <a:defRPr sz="1200" kern="1200">
        <a:solidFill>
          <a:schemeClr val="tx1"/>
        </a:solidFill>
        <a:latin typeface="Arial" pitchFamily="34" charset="0"/>
        <a:ea typeface="+mn-ea"/>
        <a:cs typeface="+mn-cs"/>
      </a:defRPr>
    </a:lvl3pPr>
    <a:lvl4pPr marL="1371600" algn="l" defTabSz="457200" rtl="0" eaLnBrk="1" latinLnBrk="0" hangingPunct="1">
      <a:defRPr sz="1200" kern="1200">
        <a:solidFill>
          <a:schemeClr val="tx1"/>
        </a:solidFill>
        <a:latin typeface="Arial" pitchFamily="34" charset="0"/>
        <a:ea typeface="+mn-ea"/>
        <a:cs typeface="+mn-cs"/>
      </a:defRPr>
    </a:lvl4pPr>
    <a:lvl5pPr marL="1828800" algn="l" defTabSz="457200" rtl="0" eaLnBrk="1" latinLnBrk="0" hangingPunct="1">
      <a:defRPr sz="1200" kern="1200">
        <a:solidFill>
          <a:schemeClr val="tx1"/>
        </a:solidFill>
        <a:latin typeface="Arial"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Bootstrapping is the process of  generating initial state of the client consistent as</a:t>
            </a:r>
            <a:r>
              <a:rPr lang="en-US" baseline="0" dirty="0" smtClean="0"/>
              <a:t> a particular point in the source database.</a:t>
            </a:r>
          </a:p>
          <a:p>
            <a:r>
              <a:rPr lang="en-US" baseline="0" dirty="0" smtClean="0"/>
              <a:t>Catch-up is replaying events to the client that happened after the last successful event processed.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Mention notion</a:t>
            </a:r>
            <a:endParaRPr lang="en-US" baseline="0"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17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Depict</a:t>
            </a:r>
            <a:r>
              <a:rPr lang="en-US" baseline="0" dirty="0" smtClean="0"/>
              <a:t> Client Library in the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18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a:t>
            </a:r>
            <a:r>
              <a:rPr lang="en-US" baseline="0" dirty="0" smtClean="0"/>
              <a:t> much load on DB – would never work:</a:t>
            </a:r>
          </a:p>
          <a:p>
            <a:r>
              <a:rPr lang="en-US" baseline="0" dirty="0" smtClean="0"/>
              <a:t>-Starting building </a:t>
            </a:r>
            <a:r>
              <a:rPr lang="en-US" baseline="0" dirty="0" err="1" smtClean="0"/>
              <a:t>databus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26</a:t>
            </a:fld>
            <a:endParaRPr lang="en-US" dirty="0"/>
          </a:p>
        </p:txBody>
      </p:sp>
    </p:spTree>
    <p:extLst>
      <p:ext uri="{BB962C8B-B14F-4D97-AF65-F5344CB8AC3E}">
        <p14:creationId xmlns:p14="http://schemas.microsoft.com/office/powerpoint/2010/main" val="1268315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level of indirection : Relays</a:t>
            </a:r>
            <a:r>
              <a:rPr lang="en-US" baseline="0" dirty="0" smtClean="0"/>
              <a:t> contain recent changes in memory, fewer relays hit DB’s and </a:t>
            </a:r>
            <a:r>
              <a:rPr lang="en-US" baseline="0" dirty="0" err="1" smtClean="0"/>
              <a:t>relay;s</a:t>
            </a:r>
            <a:r>
              <a:rPr lang="en-US" baseline="0" dirty="0" smtClean="0"/>
              <a:t> scale to handle client’s request.</a:t>
            </a:r>
          </a:p>
          <a:p>
            <a:r>
              <a:rPr lang="en-US" dirty="0" smtClean="0"/>
              <a:t>Consumer</a:t>
            </a:r>
            <a:r>
              <a:rPr lang="en-US" baseline="0" dirty="0" smtClean="0"/>
              <a:t> – callback with event.</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27</a:t>
            </a:fld>
            <a:endParaRPr lang="en-US" dirty="0"/>
          </a:p>
        </p:txBody>
      </p:sp>
    </p:spTree>
    <p:extLst>
      <p:ext uri="{BB962C8B-B14F-4D97-AF65-F5344CB8AC3E}">
        <p14:creationId xmlns:p14="http://schemas.microsoft.com/office/powerpoint/2010/main" val="1268315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client have</a:t>
            </a:r>
            <a:r>
              <a:rPr lang="en-US" baseline="0" dirty="0" smtClean="0"/>
              <a:t> different processing speeds. </a:t>
            </a:r>
            <a:endParaRPr lang="en-US" dirty="0" smtClean="0"/>
          </a:p>
          <a:p>
            <a:r>
              <a:rPr lang="en-US" dirty="0" smtClean="0"/>
              <a:t>Will it be advantageous to buffer as much data as possible in relay? </a:t>
            </a:r>
          </a:p>
          <a:p>
            <a:endParaRPr lang="en-US" dirty="0" smtClean="0"/>
          </a:p>
          <a:p>
            <a:r>
              <a:rPr lang="en-US" dirty="0" smtClean="0"/>
              <a:t>-Starting</a:t>
            </a:r>
            <a:r>
              <a:rPr lang="en-US" baseline="0" dirty="0" smtClean="0"/>
              <a:t> a new client – to create read replica or index should be automated and seamless.</a:t>
            </a:r>
          </a:p>
          <a:p>
            <a:endParaRPr lang="en-US" baseline="0" dirty="0" smtClean="0"/>
          </a:p>
          <a:p>
            <a:r>
              <a:rPr lang="en-US" baseline="0" dirty="0" smtClean="0"/>
              <a:t>-Propagation delays should be minimum . Relevance of search or even use case of read scaling architectures.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28</a:t>
            </a:fld>
            <a:endParaRPr lang="en-US" dirty="0"/>
          </a:p>
        </p:txBody>
      </p:sp>
    </p:spTree>
    <p:extLst>
      <p:ext uri="{BB962C8B-B14F-4D97-AF65-F5344CB8AC3E}">
        <p14:creationId xmlns:p14="http://schemas.microsoft.com/office/powerpoint/2010/main" val="2927560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One level of indirection again:</a:t>
            </a:r>
          </a:p>
          <a:p>
            <a:pPr marL="171450" indent="-171450">
              <a:buFontTx/>
              <a:buChar char="-"/>
            </a:pPr>
            <a:r>
              <a:rPr lang="en-US" baseline="0" dirty="0" smtClean="0"/>
              <a:t> Replica of DB . </a:t>
            </a:r>
          </a:p>
          <a:p>
            <a:pPr marL="171450" indent="-171450">
              <a:buFontTx/>
              <a:buChar char="-"/>
            </a:pPr>
            <a:r>
              <a:rPr lang="en-US" baseline="0" dirty="0" smtClean="0"/>
              <a:t>Save’s direct access of DB from slow clients</a:t>
            </a:r>
          </a:p>
          <a:p>
            <a:pPr marL="171450" indent="-171450">
              <a:buFontTx/>
              <a:buChar char="-"/>
            </a:pPr>
            <a:r>
              <a:rPr lang="en-US" baseline="0" dirty="0" smtClean="0"/>
              <a:t>Way to bootstrap . The new component should ideally have an efficient way to store actual data and deltas – like in the event format </a:t>
            </a:r>
          </a:p>
        </p:txBody>
      </p:sp>
      <p:sp>
        <p:nvSpPr>
          <p:cNvPr id="4" name="Slide Number Placeholder 3"/>
          <p:cNvSpPr>
            <a:spLocks noGrp="1"/>
          </p:cNvSpPr>
          <p:nvPr>
            <p:ph type="sldNum" sz="quarter" idx="10"/>
          </p:nvPr>
        </p:nvSpPr>
        <p:spPr/>
        <p:txBody>
          <a:bodyPr/>
          <a:lstStyle/>
          <a:p>
            <a:fld id="{C82A3EF7-70D2-6F43-B2CC-06F0F10C8C22}" type="slidenum">
              <a:rPr lang="en-US" smtClean="0"/>
              <a:pPr/>
              <a:t>29</a:t>
            </a:fld>
            <a:endParaRPr lang="en-US" dirty="0"/>
          </a:p>
        </p:txBody>
      </p:sp>
    </p:spTree>
    <p:extLst>
      <p:ext uri="{BB962C8B-B14F-4D97-AF65-F5344CB8AC3E}">
        <p14:creationId xmlns:p14="http://schemas.microsoft.com/office/powerpoint/2010/main" val="2927560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Generic event serialization with Avro</a:t>
            </a:r>
          </a:p>
          <a:p>
            <a:pPr lvl="1"/>
            <a:r>
              <a:rPr lang="en-US" dirty="0" smtClean="0"/>
              <a:t>* No more need to write </a:t>
            </a:r>
            <a:r>
              <a:rPr lang="en-US" dirty="0" err="1" smtClean="0"/>
              <a:t>DTOs</a:t>
            </a:r>
            <a:endParaRPr lang="en-US" dirty="0" smtClean="0"/>
          </a:p>
          <a:p>
            <a:pPr lvl="1"/>
            <a:r>
              <a:rPr lang="en-US" dirty="0" smtClean="0"/>
              <a:t>* Map-based or Java class access</a:t>
            </a:r>
          </a:p>
          <a:p>
            <a:r>
              <a:rPr lang="en-US" dirty="0" smtClean="0"/>
              <a:t>Versioned Avro schemata (Backward compatibility of </a:t>
            </a:r>
            <a:r>
              <a:rPr lang="en-US" dirty="0" err="1" smtClean="0"/>
              <a:t>Databus</a:t>
            </a:r>
            <a:r>
              <a:rPr lang="en-US" dirty="0" smtClean="0"/>
              <a:t> change</a:t>
            </a:r>
            <a:r>
              <a:rPr lang="en-US" baseline="0" dirty="0" smtClean="0"/>
              <a:t> stream : Clients library handles diff schemas (as long as they are backward compatible ) ) </a:t>
            </a:r>
            <a:endParaRPr lang="en-US" dirty="0" smtClean="0"/>
          </a:p>
          <a:p>
            <a:pPr lvl="1">
              <a:buFont typeface="Arial"/>
              <a:buChar char="•"/>
            </a:pPr>
            <a:r>
              <a:rPr lang="en-US" dirty="0" smtClean="0"/>
              <a:t> Automatic handling of backward compatible schema changes; For example, in v1 adding a new field</a:t>
            </a:r>
            <a:r>
              <a:rPr lang="en-US" baseline="0" dirty="0" smtClean="0"/>
              <a:t> necessitates the creation of a new Databus stream not to break backwards compatibility. The reason is that the change breaks </a:t>
            </a:r>
            <a:r>
              <a:rPr lang="en-US" baseline="0" dirty="0" err="1" smtClean="0"/>
              <a:t>DTOs</a:t>
            </a:r>
            <a:r>
              <a:rPr lang="en-US" baseline="0" dirty="0" smtClean="0"/>
              <a:t>. In v2, relay always stores the latest schema version and client library may convert to the version used by the client. </a:t>
            </a:r>
            <a:endParaRPr lang="en-US" dirty="0" smtClean="0"/>
          </a:p>
          <a:p>
            <a:r>
              <a:rPr lang="en-US" dirty="0" smtClean="0"/>
              <a:t>Better memory management and utilization at relays</a:t>
            </a:r>
          </a:p>
          <a:p>
            <a:pPr lvl="1">
              <a:buFont typeface="Arial"/>
              <a:buChar char="•"/>
            </a:pPr>
            <a:r>
              <a:rPr lang="en-US" dirty="0" smtClean="0"/>
              <a:t> Uniform blob storage in </a:t>
            </a:r>
            <a:r>
              <a:rPr lang="en-US" dirty="0" err="1" smtClean="0"/>
              <a:t>ByteBuffers</a:t>
            </a:r>
            <a:endParaRPr lang="en-US" dirty="0" smtClean="0"/>
          </a:p>
          <a:p>
            <a:pPr lvl="1">
              <a:buFont typeface="Arial"/>
              <a:buChar char="•"/>
            </a:pPr>
            <a:r>
              <a:rPr lang="en-US" dirty="0" smtClean="0"/>
              <a:t> Store only the latest version</a:t>
            </a:r>
          </a:p>
          <a:p>
            <a:pPr lvl="1">
              <a:buFont typeface="Arial"/>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31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Databusify</a:t>
            </a:r>
            <a:r>
              <a:rPr lang="en-US" dirty="0" smtClean="0"/>
              <a:t>: Instrumentation on</a:t>
            </a:r>
            <a:r>
              <a:rPr lang="en-US" baseline="0" dirty="0" smtClean="0"/>
              <a:t> Oracle/</a:t>
            </a:r>
            <a:r>
              <a:rPr lang="en-US" baseline="0" dirty="0" err="1" smtClean="0"/>
              <a:t>MysQL</a:t>
            </a:r>
            <a:r>
              <a:rPr lang="en-US" baseline="0" dirty="0" smtClean="0"/>
              <a:t> to consume deltas reliably from the </a:t>
            </a:r>
            <a:r>
              <a:rPr lang="en-US" baseline="0" dirty="0" err="1" smtClean="0"/>
              <a:t>changelog</a:t>
            </a:r>
            <a:r>
              <a:rPr lang="en-US" baseline="0" dirty="0" smtClean="0"/>
              <a:t> .</a:t>
            </a:r>
          </a:p>
          <a:p>
            <a:r>
              <a:rPr lang="en-US" baseline="0" dirty="0" smtClean="0"/>
              <a:t>Tools to automatically generate Avro schemas from identified sources (typically tables ) . </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32</a:t>
            </a:fld>
            <a:endParaRPr lang="en-US" dirty="0"/>
          </a:p>
        </p:txBody>
      </p:sp>
    </p:spTree>
    <p:extLst>
      <p:ext uri="{BB962C8B-B14F-4D97-AF65-F5344CB8AC3E}">
        <p14:creationId xmlns:p14="http://schemas.microsoft.com/office/powerpoint/2010/main" val="1329331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endParaRPr lang="en-US" baseline="0" dirty="0" smtClean="0"/>
          </a:p>
        </p:txBody>
      </p:sp>
      <p:sp>
        <p:nvSpPr>
          <p:cNvPr id="4" name="Slide Number Placeholder 3"/>
          <p:cNvSpPr>
            <a:spLocks noGrp="1"/>
          </p:cNvSpPr>
          <p:nvPr>
            <p:ph type="sldNum" sz="quarter" idx="10"/>
          </p:nvPr>
        </p:nvSpPr>
        <p:spPr/>
        <p:txBody>
          <a:bodyPr/>
          <a:lstStyle/>
          <a:p>
            <a:fld id="{C82A3EF7-70D2-6F43-B2CC-06F0F10C8C22}" type="slidenum">
              <a:rPr lang="en-US" smtClean="0"/>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 very common use case at </a:t>
            </a:r>
            <a:r>
              <a:rPr lang="en-US" dirty="0" err="1" smtClean="0"/>
              <a:t>LinkdIn</a:t>
            </a:r>
            <a:r>
              <a:rPr lang="en-US" baseline="0" dirty="0" smtClean="0"/>
              <a:t> </a:t>
            </a:r>
            <a:r>
              <a:rPr lang="en-US" dirty="0" smtClean="0"/>
              <a:t>is maintaining external indexes over the primary data. Such external indexes may be full-text</a:t>
            </a:r>
            <a:r>
              <a:rPr lang="en-US" baseline="0" dirty="0" smtClean="0"/>
              <a:t> search index built using LinkedIn’s </a:t>
            </a:r>
            <a:r>
              <a:rPr lang="en-US" baseline="0" dirty="0" err="1" smtClean="0"/>
              <a:t>Zoie</a:t>
            </a:r>
            <a:r>
              <a:rPr lang="en-US" baseline="0" dirty="0" smtClean="0"/>
              <a:t> and </a:t>
            </a:r>
            <a:r>
              <a:rPr lang="en-US" baseline="0" dirty="0" err="1" smtClean="0"/>
              <a:t>Lucene</a:t>
            </a:r>
            <a:r>
              <a:rPr lang="en-US" baseline="0" dirty="0" smtClean="0"/>
              <a:t>. Or a faceted search index using LinkedIn’s </a:t>
            </a:r>
            <a:r>
              <a:rPr lang="en-US" baseline="0" dirty="0" err="1" smtClean="0"/>
              <a:t>Bobo</a:t>
            </a:r>
            <a:r>
              <a:rPr lang="en-US" baseline="0" dirty="0" smtClean="0"/>
              <a:t> or a social graph index.</a:t>
            </a:r>
          </a:p>
          <a:p>
            <a:endParaRPr lang="en-US" baseline="0" dirty="0" smtClean="0"/>
          </a:p>
          <a:p>
            <a:r>
              <a:rPr lang="en-US" baseline="0" dirty="0" smtClean="0"/>
              <a:t>For example, if you update your </a:t>
            </a:r>
            <a:r>
              <a:rPr lang="en-US" baseline="0" dirty="0" err="1" smtClean="0"/>
              <a:t>linkedin’s</a:t>
            </a:r>
            <a:r>
              <a:rPr lang="en-US" baseline="0" dirty="0" smtClean="0"/>
              <a:t> </a:t>
            </a:r>
            <a:r>
              <a:rPr lang="en-US" baseline="0" dirty="0" err="1" smtClean="0"/>
              <a:t>pofile</a:t>
            </a:r>
            <a:r>
              <a:rPr lang="en-US" baseline="0" dirty="0" smtClean="0"/>
              <a:t> with a new skill or a new position, the change is first made persistent in the members database. To maintain the consistency of our real-time people search index, we want to propagate that change quickly so that for example, recruiters are able to find out about your new skill. </a:t>
            </a:r>
          </a:p>
          <a:p>
            <a:endParaRPr lang="en-US" baseline="0" dirty="0" smtClean="0"/>
          </a:p>
          <a:p>
            <a:r>
              <a:rPr lang="en-US" baseline="0" dirty="0" smtClean="0"/>
              <a:t>Similarly, if you add a new connection, we want the change to be quickly propagated to the social graph index so that our Network Updates Service starts delivering updates from the new members in your social graph.</a:t>
            </a:r>
          </a:p>
          <a:p>
            <a:endParaRPr lang="en-US" baseline="0" dirty="0" smtClean="0"/>
          </a:p>
          <a:p>
            <a:r>
              <a:rPr lang="en-US" baseline="0" dirty="0" smtClean="0"/>
              <a:t>The main requirements for those uses cases are:</a:t>
            </a:r>
          </a:p>
          <a:p>
            <a:pPr marL="0" marR="0" lvl="1" indent="0" algn="l" defTabSz="457200" rtl="0" eaLnBrk="1" fontAlgn="auto" latinLnBrk="0" hangingPunct="1">
              <a:lnSpc>
                <a:spcPct val="100000"/>
              </a:lnSpc>
              <a:spcBef>
                <a:spcPts val="0"/>
              </a:spcBef>
              <a:spcAft>
                <a:spcPts val="0"/>
              </a:spcAft>
              <a:buClrTx/>
              <a:buSzTx/>
              <a:buFontTx/>
              <a:buChar char="•"/>
              <a:tabLst/>
              <a:defRPr/>
            </a:pPr>
            <a:r>
              <a:rPr lang="en-US" dirty="0" smtClean="0"/>
              <a:t>Timeline consistency – i.e. the changes have to be propagated in exactly the commit order and without missing</a:t>
            </a:r>
            <a:r>
              <a:rPr lang="en-US" baseline="0" dirty="0" smtClean="0"/>
              <a:t> any updates (i.e. guaranteed deliver) so we don’t compromise the integrity of the index, maintaining low latency to maintain the freshness of the index and what we call use-space visibility, i.e. the ability to process those changes in your applications.</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Other use</a:t>
            </a:r>
            <a:r>
              <a:rPr lang="en-US" baseline="0" dirty="0" smtClean="0"/>
              <a:t> cases, for which I am not going to talk because of lack of time, include:</a:t>
            </a:r>
          </a:p>
          <a:p>
            <a:r>
              <a:rPr lang="en-US" baseline="0" dirty="0" smtClean="0"/>
              <a:t> </a:t>
            </a:r>
          </a:p>
          <a:p>
            <a:pPr marL="228600" indent="-228600">
              <a:buAutoNum type="arabicParenR"/>
            </a:pPr>
            <a:r>
              <a:rPr lang="en-US" baseline="0" dirty="0" smtClean="0"/>
              <a:t>Replication to read scaling where replication to a slave database is combined with cache maintenance logic, and</a:t>
            </a:r>
          </a:p>
          <a:p>
            <a:pPr marL="228600" indent="-228600">
              <a:buAutoNum type="arabicParenR"/>
            </a:pPr>
            <a:r>
              <a:rPr lang="en-US" baseline="0" dirty="0" smtClean="0"/>
              <a:t>View materialization across multiple data sources</a:t>
            </a:r>
          </a:p>
        </p:txBody>
      </p:sp>
      <p:sp>
        <p:nvSpPr>
          <p:cNvPr id="4" name="Slide Number Placeholder 3"/>
          <p:cNvSpPr>
            <a:spLocks noGrp="1"/>
          </p:cNvSpPr>
          <p:nvPr>
            <p:ph type="sldNum" sz="quarter" idx="10"/>
          </p:nvPr>
        </p:nvSpPr>
        <p:spPr/>
        <p:txBody>
          <a:bodyPr/>
          <a:lstStyle/>
          <a:p>
            <a:fld id="{C82A3EF7-70D2-6F43-B2CC-06F0F10C8C22}"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already</a:t>
            </a:r>
            <a:r>
              <a:rPr lang="en-US" baseline="0" dirty="0" smtClean="0"/>
              <a:t> saw the main requirements directly deriving from the previous use cases.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From LinkedIn’s experience with the initial implementations of Databus, operating such a system at scale requires the ability to support long look back in the change stream without affecting the performance of the primary database. Use cases include initializing state for new clients, re-initializing the state of existing clients because of significant changes, for example, due to grandfathering; slow or lagging consumers because of the complexity of the computation they perform.</a:t>
            </a:r>
          </a:p>
          <a:p>
            <a:endParaRPr lang="en-US" baseline="0" dirty="0" smtClean="0"/>
          </a:p>
          <a:p>
            <a:r>
              <a:rPr lang="en-US" baseline="0" dirty="0" smtClean="0"/>
              <a:t>Additional requirements that can be inferred are the need for portable serialization of the changes with schema versioning and schema migration. Generally, those external consumers of the changes do not care if the data is store in oracle, </a:t>
            </a:r>
            <a:r>
              <a:rPr lang="en-US" baseline="0" dirty="0" err="1" smtClean="0"/>
              <a:t>mysql</a:t>
            </a:r>
            <a:r>
              <a:rPr lang="en-US" baseline="0" dirty="0" smtClean="0"/>
              <a:t> or somewhere else. Often the data store and the data users are part of different teams which can move at different speeds. We don’t want any changes to the source data schemas to force migration on the consumer side or even worse, breaking consumers which chose not to migrate immediately.</a:t>
            </a:r>
          </a:p>
          <a:p>
            <a:endParaRPr lang="en-US" baseline="0" dirty="0" smtClean="0"/>
          </a:p>
          <a:p>
            <a:r>
              <a:rPr lang="en-US" baseline="0" dirty="0" smtClean="0"/>
              <a:t>Finally, because of nature of the complex processing it may be impossible for any single consumer to keep track with the rate of changes. We want to allow such consumers to scale to a large number without affecting the performance and scalability of the source database or the change capture pipeline. Further, different application have different scaling requirements. We need to be able to support different partitioning schemes simultaneously</a:t>
            </a:r>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 am going to describe Databus, </a:t>
            </a:r>
            <a:r>
              <a:rPr lang="en-US" dirty="0" smtClean="0"/>
              <a:t>LinkedIn’s Data-Change Propagation System. I am going to give high-level overview and describe the architecture</a:t>
            </a:r>
          </a:p>
        </p:txBody>
      </p:sp>
      <p:sp>
        <p:nvSpPr>
          <p:cNvPr id="4" name="Slide Number Placeholder 3"/>
          <p:cNvSpPr>
            <a:spLocks noGrp="1"/>
          </p:cNvSpPr>
          <p:nvPr>
            <p:ph type="sldNum" sz="quarter" idx="10"/>
          </p:nvPr>
        </p:nvSpPr>
        <p:spPr/>
        <p:txBody>
          <a:bodyPr/>
          <a:lstStyle/>
          <a:p>
            <a:fld id="{C82A3EF7-70D2-6F43-B2CC-06F0F10C8C22}"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we mean when we say that Data</a:t>
            </a:r>
            <a:r>
              <a:rPr lang="en-US" baseline="0" dirty="0" smtClean="0"/>
              <a:t>bus is LinkedIn’s data-change propagation system.</a:t>
            </a:r>
          </a:p>
          <a:p>
            <a:endParaRPr lang="en-US" baseline="0" dirty="0" smtClean="0"/>
          </a:p>
          <a:p>
            <a:r>
              <a:rPr lang="en-US" baseline="0" dirty="0" smtClean="0"/>
              <a:t>On change in the primary stores (e.g. the profiles DB, the connections DB, etc.), the changes are buffered in a broker (the Databus Relay). This can be either through push or pull. The relay can also capture the transactional semantics of updates.</a:t>
            </a:r>
          </a:p>
          <a:p>
            <a:endParaRPr lang="en-US" baseline="0" dirty="0" smtClean="0"/>
          </a:p>
          <a:p>
            <a:r>
              <a:rPr lang="en-US" baseline="0" dirty="0" smtClean="0"/>
              <a:t>Clients poll (including long polls) for changes in the relay. A special client is the Bootstrap DB which allows long for long look-back queries into the history of changes. If a client falls behind the stream of change events in the relay, it will be automatically redirected the Bootstrap DB which can deliver a compressed delta of the changes since the last event seen by the client. By “compressed” we mean that only the latest change to a row is delivered. An extreme case is when a new machine is add to the client cluster and it needs to *bootstrap* its initial case. In this case, the Bootstrap DB will deliver a consistent snapshot of the data as of some point in time which can later be used to continue consumption from the relay.</a:t>
            </a:r>
          </a:p>
          <a:p>
            <a:endParaRPr lang="en-US" baseline="0" dirty="0" smtClean="0"/>
          </a:p>
          <a:p>
            <a:r>
              <a:rPr lang="en-US" baseline="0" dirty="0" smtClean="0"/>
              <a:t>Databus provides …</a:t>
            </a:r>
          </a:p>
          <a:p>
            <a:endParaRPr lang="en-US" baseline="0" dirty="0" smtClean="0"/>
          </a:p>
          <a:p>
            <a:r>
              <a:rPr lang="en-US" baseline="0" dirty="0" smtClean="0"/>
              <a:t>The guarantees given by Databus are …</a:t>
            </a:r>
          </a:p>
        </p:txBody>
      </p:sp>
      <p:sp>
        <p:nvSpPr>
          <p:cNvPr id="4" name="Slide Number Placeholder 3"/>
          <p:cNvSpPr>
            <a:spLocks noGrp="1"/>
          </p:cNvSpPr>
          <p:nvPr>
            <p:ph type="sldNum" sz="quarter" idx="10"/>
          </p:nvPr>
        </p:nvSpPr>
        <p:spPr/>
        <p:txBody>
          <a:bodyPr/>
          <a:lstStyle/>
          <a:p>
            <a:fld id="{C82A3EF7-70D2-6F43-B2CC-06F0F10C8C22}" type="slidenum">
              <a:rPr lang="en-US" smtClean="0"/>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a:t>
            </a:r>
          </a:p>
          <a:p>
            <a:r>
              <a:rPr lang="en-US" baseline="0" dirty="0" smtClean="0"/>
              <a:t>-&gt;pub , sub </a:t>
            </a:r>
            <a:r>
              <a:rPr lang="en-US" baseline="0" dirty="0" smtClean="0"/>
              <a:t>model</a:t>
            </a:r>
            <a:endParaRPr lang="en-US" baseline="0" dirty="0" smtClean="0"/>
          </a:p>
          <a:p>
            <a:r>
              <a:rPr lang="en-US" baseline="0" dirty="0" smtClean="0"/>
              <a:t>-&gt; change events [row-&gt;event] , transaction boundaries </a:t>
            </a:r>
            <a:endParaRPr lang="en-US" baseline="0" dirty="0" smtClean="0"/>
          </a:p>
          <a:p>
            <a:r>
              <a:rPr lang="en-US" baseline="0" dirty="0" smtClean="0">
                <a:sym typeface="Wingdings"/>
              </a:rPr>
              <a:t> Triggers are set up to populate the </a:t>
            </a:r>
            <a:r>
              <a:rPr lang="en-US" baseline="0" dirty="0" err="1" smtClean="0">
                <a:sym typeface="Wingdings"/>
              </a:rPr>
              <a:t>sy$txlog</a:t>
            </a:r>
            <a:r>
              <a:rPr lang="en-US" baseline="0" dirty="0" smtClean="0">
                <a:sym typeface="Wingdings"/>
              </a:rPr>
              <a:t> table : ; </a:t>
            </a:r>
            <a:r>
              <a:rPr lang="en-US" baseline="0" dirty="0" err="1" smtClean="0">
                <a:sym typeface="Wingdings"/>
              </a:rPr>
              <a:t>scn’s</a:t>
            </a:r>
            <a:r>
              <a:rPr lang="en-US" baseline="0" dirty="0" smtClean="0">
                <a:sym typeface="Wingdings"/>
              </a:rPr>
              <a:t> determine commit ordering, </a:t>
            </a:r>
            <a:r>
              <a:rPr lang="en-US" baseline="0" dirty="0" err="1" smtClean="0">
                <a:sym typeface="Wingdings"/>
              </a:rPr>
              <a:t>txns</a:t>
            </a:r>
            <a:r>
              <a:rPr lang="en-US" baseline="0" dirty="0" smtClean="0">
                <a:sym typeface="Wingdings"/>
              </a:rPr>
              <a:t> are filled up later with a join</a:t>
            </a:r>
            <a:endParaRPr lang="en-US" baseline="0" dirty="0" smtClean="0"/>
          </a:p>
          <a:p>
            <a:r>
              <a:rPr lang="en-US" baseline="0" dirty="0" smtClean="0"/>
              <a:t>-&gt;global </a:t>
            </a:r>
            <a:r>
              <a:rPr lang="en-US" baseline="0" dirty="0" err="1" smtClean="0"/>
              <a:t>sy$txlog</a:t>
            </a:r>
            <a:r>
              <a:rPr lang="en-US" baseline="0" dirty="0" smtClean="0"/>
              <a:t> table -&gt; one per database </a:t>
            </a:r>
          </a:p>
          <a:p>
            <a:r>
              <a:rPr lang="en-US" baseline="0" dirty="0" smtClean="0"/>
              <a:t>-&gt; </a:t>
            </a:r>
            <a:r>
              <a:rPr lang="en-US" baseline="0" dirty="0" err="1" smtClean="0"/>
              <a:t>scn</a:t>
            </a:r>
            <a:r>
              <a:rPr lang="en-US" baseline="0" dirty="0" smtClean="0"/>
              <a:t> provides commit ordering at source, </a:t>
            </a:r>
            <a:r>
              <a:rPr lang="en-US" baseline="0" dirty="0" err="1" smtClean="0"/>
              <a:t>databus</a:t>
            </a:r>
            <a:r>
              <a:rPr lang="en-US" baseline="0" dirty="0" smtClean="0"/>
              <a:t> clients use </a:t>
            </a:r>
            <a:r>
              <a:rPr lang="en-US" baseline="0" dirty="0" err="1" smtClean="0"/>
              <a:t>scn’s</a:t>
            </a:r>
            <a:r>
              <a:rPr lang="en-US" baseline="0" dirty="0" smtClean="0"/>
              <a:t> as the notion of ‘clock’, </a:t>
            </a:r>
            <a:r>
              <a:rPr lang="en-US" baseline="0" dirty="0" err="1" smtClean="0"/>
              <a:t>scn’s</a:t>
            </a:r>
            <a:r>
              <a:rPr lang="en-US" baseline="0" dirty="0" smtClean="0"/>
              <a:t> available in the event and at end of </a:t>
            </a:r>
            <a:r>
              <a:rPr lang="en-US" baseline="0" dirty="0" err="1" smtClean="0"/>
              <a:t>tx</a:t>
            </a:r>
            <a:r>
              <a:rPr lang="en-US" baseline="0" dirty="0" smtClean="0"/>
              <a:t> boundary.</a:t>
            </a:r>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10</a:t>
            </a:fld>
            <a:endParaRPr lang="en-US" dirty="0"/>
          </a:p>
        </p:txBody>
      </p:sp>
    </p:spTree>
    <p:extLst>
      <p:ext uri="{BB962C8B-B14F-4D97-AF65-F5344CB8AC3E}">
        <p14:creationId xmlns:p14="http://schemas.microsoft.com/office/powerpoint/2010/main" val="234816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Bootstrapping is the process of  generating initial state of the client consistent as</a:t>
            </a:r>
            <a:r>
              <a:rPr lang="en-US" baseline="0" dirty="0" smtClean="0"/>
              <a:t> a particular point in the source database.</a:t>
            </a:r>
          </a:p>
          <a:p>
            <a:r>
              <a:rPr lang="en-US" baseline="0" dirty="0" smtClean="0"/>
              <a:t>Catch-up is replaying events to the client that happened after the last successful event processed.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C82A3EF7-70D2-6F43-B2CC-06F0F10C8C22}"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14" name="Picture 13"/>
          <p:cNvPicPr>
            <a:picLocks noChangeAspect="1" noChangeArrowheads="1"/>
          </p:cNvPicPr>
          <p:nvPr userDrawn="1"/>
        </p:nvPicPr>
        <p:blipFill>
          <a:blip r:embed="rId3" cstate="print"/>
          <a:srcRect/>
          <a:stretch>
            <a:fillRect/>
          </a:stretch>
        </p:blipFill>
        <p:spPr bwMode="auto">
          <a:xfrm>
            <a:off x="713881" y="2279000"/>
            <a:ext cx="5167604" cy="1287664"/>
          </a:xfrm>
          <a:prstGeom prst="rect">
            <a:avLst/>
          </a:prstGeom>
          <a:noFill/>
          <a:ln w="9525" cap="flat" cmpd="sng" algn="ctr">
            <a:noFill/>
            <a:prstDash val="solid"/>
            <a:miter lim="800000"/>
            <a:headEnd/>
            <a:tailEnd/>
          </a:ln>
        </p:spPr>
      </p:pic>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spc="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62465"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2" name="Title 1"/>
          <p:cNvSpPr>
            <a:spLocks noGrp="1"/>
          </p:cNvSpPr>
          <p:nvPr>
            <p:ph type="ctrTitle"/>
          </p:nvPr>
        </p:nvSpPr>
        <p:spPr>
          <a:xfrm>
            <a:off x="713184" y="3897743"/>
            <a:ext cx="7772400" cy="1198079"/>
          </a:xfrm>
        </p:spPr>
        <p:txBody>
          <a:bodyPr anchor="t" anchorCtr="0">
            <a:normAutofit/>
          </a:bodyPr>
          <a:lstStyle>
            <a:lvl1pPr>
              <a:defRPr sz="2800" b="0" i="0">
                <a:solidFill>
                  <a:schemeClr val="tx1"/>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
        <p:nvSpPr>
          <p:cNvPr id="8" name="TextBox 7"/>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pic>
        <p:nvPicPr>
          <p:cNvPr id="7" name="Picture 1"/>
          <p:cNvPicPr>
            <a:picLocks noChangeAspect="1" noChangeArrowheads="1"/>
          </p:cNvPicPr>
          <p:nvPr/>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9" name="TextBox 8"/>
          <p:cNvSpPr txBox="1"/>
          <p:nvPr/>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1" name="Rectangle 10"/>
          <p:cNvSpPr>
            <a:spLocks noChangeArrowheads="1"/>
          </p:cNvSpPr>
          <p:nvPr/>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pic>
        <p:nvPicPr>
          <p:cNvPr id="12" name="Picture 1"/>
          <p:cNvPicPr>
            <a:picLocks noChangeAspect="1" noChangeArrowheads="1"/>
          </p:cNvPicPr>
          <p:nvPr userDrawn="1"/>
        </p:nvPicPr>
        <p:blipFill>
          <a:blip r:embed="rId2"/>
          <a:srcRect/>
          <a:stretch>
            <a:fillRect/>
          </a:stretch>
        </p:blipFill>
        <p:spPr bwMode="auto">
          <a:xfrm>
            <a:off x="0" y="6255541"/>
            <a:ext cx="9144000" cy="602459"/>
          </a:xfrm>
          <a:prstGeom prst="rect">
            <a:avLst/>
          </a:prstGeom>
          <a:noFill/>
          <a:ln w="9525">
            <a:noFill/>
            <a:miter lim="800000"/>
            <a:headEnd/>
            <a:tailEnd/>
          </a:ln>
        </p:spPr>
      </p:pic>
      <p:sp>
        <p:nvSpPr>
          <p:cNvPr id="13" name="TextBox 12"/>
          <p:cNvSpPr txBox="1"/>
          <p:nvPr userDrawn="1"/>
        </p:nvSpPr>
        <p:spPr>
          <a:xfrm>
            <a:off x="1285874" y="6457950"/>
            <a:ext cx="1539240" cy="276999"/>
          </a:xfrm>
          <a:prstGeom prst="rect">
            <a:avLst/>
          </a:prstGeom>
          <a:noFill/>
        </p:spPr>
        <p:txBody>
          <a:bodyPr wrap="square" rtlCol="0">
            <a:spAutoFit/>
          </a:bodyPr>
          <a:lstStyle/>
          <a:p>
            <a:r>
              <a:rPr lang="en-US" sz="1200" dirty="0" smtClean="0">
                <a:solidFill>
                  <a:schemeClr val="bg1">
                    <a:lumMod val="50000"/>
                  </a:schemeClr>
                </a:solidFill>
                <a:latin typeface="Arial" pitchFamily="34" charset="0"/>
                <a:cs typeface="Arial" pitchFamily="34" charset="0"/>
              </a:rPr>
              <a:t>Recruiting Solutions</a:t>
            </a:r>
            <a:endParaRPr lang="en-US" sz="1200" dirty="0">
              <a:solidFill>
                <a:schemeClr val="bg1">
                  <a:lumMod val="50000"/>
                </a:schemeClr>
              </a:solidFill>
              <a:latin typeface="Arial" pitchFamily="34" charset="0"/>
              <a:cs typeface="Arial" pitchFamily="34" charset="0"/>
            </a:endParaRPr>
          </a:p>
        </p:txBody>
      </p:sp>
      <p:sp>
        <p:nvSpPr>
          <p:cNvPr id="15" name="Rectangle 14"/>
          <p:cNvSpPr>
            <a:spLocks noChangeArrowheads="1"/>
          </p:cNvSpPr>
          <p:nvPr userDrawn="1"/>
        </p:nvSpPr>
        <p:spPr bwMode="auto">
          <a:xfrm rot="5400000">
            <a:off x="4162425" y="1876425"/>
            <a:ext cx="819150" cy="9144000"/>
          </a:xfrm>
          <a:prstGeom prst="rect">
            <a:avLst/>
          </a:prstGeom>
          <a:gradFill rotWithShape="1">
            <a:gsLst>
              <a:gs pos="0">
                <a:srgbClr val="FFFFFF"/>
              </a:gs>
              <a:gs pos="69000">
                <a:srgbClr val="D9D9D9"/>
              </a:gs>
              <a:gs pos="100000">
                <a:srgbClr val="D9D9D9"/>
              </a:gs>
            </a:gsLst>
            <a:lin ang="0" scaled="1"/>
          </a:gradFill>
          <a:ln w="9525" algn="ctr">
            <a:noFill/>
            <a:miter lim="800000"/>
            <a:headEnd/>
            <a:tailEnd/>
          </a:ln>
        </p:spPr>
        <p:txBody>
          <a:bodyPr rot="10800000" vert="eaVert" anchor="ctr"/>
          <a:lstStyle/>
          <a:p>
            <a:pPr algn="ctr" fontAlgn="auto">
              <a:spcBef>
                <a:spcPts val="0"/>
              </a:spcBef>
              <a:spcAft>
                <a:spcPts val="0"/>
              </a:spcAft>
              <a:defRPr/>
            </a:pPr>
            <a:endParaRPr lang="en-US">
              <a:solidFill>
                <a:schemeClr val="lt1"/>
              </a:solidFill>
              <a:latin typeface="+mn-lt"/>
            </a:endParaRPr>
          </a:p>
        </p:txBody>
      </p:sp>
      <p:sp>
        <p:nvSpPr>
          <p:cNvPr id="3" name="Subtitle 2"/>
          <p:cNvSpPr>
            <a:spLocks noGrp="1"/>
          </p:cNvSpPr>
          <p:nvPr>
            <p:ph type="subTitle" idx="1"/>
          </p:nvPr>
        </p:nvSpPr>
        <p:spPr>
          <a:xfrm>
            <a:off x="713184" y="5100386"/>
            <a:ext cx="6400800" cy="1371600"/>
          </a:xfrm>
        </p:spPr>
        <p:txBody>
          <a:bodyPr anchor="ctr"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6" name="Title 27"/>
          <p:cNvSpPr txBox="1">
            <a:spLocks/>
          </p:cNvSpPr>
          <p:nvPr userDrawn="1"/>
        </p:nvSpPr>
        <p:spPr>
          <a:xfrm>
            <a:off x="4536139" y="2903015"/>
            <a:ext cx="4246675" cy="733275"/>
          </a:xfrm>
          <a:prstGeom prst="rect">
            <a:avLst/>
          </a:prstGeom>
        </p:spPr>
        <p:txBody>
          <a:bodyPr vert="horz" lIns="0" tIns="45720" rIns="0" bIns="45720" rtlCol="0" anchor="ctr">
            <a:noAutofit/>
          </a:bodyPr>
          <a:lstStyle>
            <a:lvl1pPr>
              <a:defRPr sz="2400" baseline="0">
                <a:solidFill>
                  <a:schemeClr val="tx1">
                    <a:lumMod val="50000"/>
                    <a:lumOff val="50000"/>
                  </a:schemeClr>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lumMod val="50000"/>
                    <a:lumOff val="50000"/>
                  </a:schemeClr>
                </a:solidFill>
                <a:effectLst/>
                <a:uLnTx/>
                <a:uFillTx/>
                <a:latin typeface="Arial" pitchFamily="34" charset="0"/>
                <a:ea typeface="+mn-ea"/>
                <a:cs typeface="Arial" pitchFamily="34" charset="0"/>
              </a:rPr>
              <a:t>Recruiting Solutions</a:t>
            </a:r>
            <a:endParaRPr kumimoji="0" lang="en-US" sz="2800" b="0" i="0" u="none" strike="noStrike" kern="1200" cap="none" spc="0" normalizeH="0" baseline="0" noProof="0" dirty="0">
              <a:ln>
                <a:noFill/>
              </a:ln>
              <a:solidFill>
                <a:schemeClr val="tx1">
                  <a:lumMod val="50000"/>
                  <a:lumOff val="50000"/>
                </a:schemeClr>
              </a:solidFill>
              <a:effectLst/>
              <a:uLnTx/>
              <a:uFillTx/>
              <a:latin typeface="Arial" pitchFamily="34" charset="0"/>
              <a:ea typeface="+mj-ea"/>
              <a:cs typeface="Arial" pitchFamily="34" charset="0"/>
            </a:endParaRPr>
          </a:p>
        </p:txBody>
      </p:sp>
      <p:pic>
        <p:nvPicPr>
          <p:cNvPr id="17" name="Picture 6"/>
          <p:cNvPicPr>
            <a:picLocks noChangeAspect="1" noChangeArrowheads="1"/>
          </p:cNvPicPr>
          <p:nvPr userDrawn="1"/>
        </p:nvPicPr>
        <p:blipFill>
          <a:blip r:embed="rId3" cstate="print"/>
          <a:srcRect/>
          <a:stretch>
            <a:fillRect/>
          </a:stretch>
        </p:blipFill>
        <p:spPr bwMode="auto">
          <a:xfrm>
            <a:off x="713881" y="2655267"/>
            <a:ext cx="3627244" cy="903837"/>
          </a:xfrm>
          <a:prstGeom prst="rect">
            <a:avLst/>
          </a:prstGeom>
          <a:noFill/>
          <a:ln w="9525" cap="flat" cmpd="sng" algn="ctr">
            <a:noFill/>
            <a:prstDash val="solid"/>
            <a:miter lim="800000"/>
            <a:headEnd/>
            <a:tailEnd/>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0" name="Rectangle 19"/>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1" name="Picture 11" descr="HumanIn-transparent.png"/>
          <p:cNvPicPr>
            <a:picLocks noChangeAspect="1"/>
          </p:cNvPicPr>
          <p:nvPr userDrawn="1"/>
        </p:nvPicPr>
        <p:blipFill>
          <a:blip r:embed="rId2" cstate="email"/>
          <a:srcRect/>
          <a:stretch>
            <a:fillRect/>
          </a:stretch>
        </p:blipFill>
        <p:spPr bwMode="auto">
          <a:xfrm>
            <a:off x="3174977" y="2601284"/>
            <a:ext cx="5969023" cy="3780139"/>
          </a:xfrm>
          <a:prstGeom prst="rect">
            <a:avLst/>
          </a:prstGeom>
          <a:noFill/>
          <a:ln w="9525">
            <a:noFill/>
            <a:miter lim="800000"/>
            <a:headEnd/>
            <a:tailEnd/>
          </a:ln>
        </p:spPr>
      </p:pic>
      <p:sp>
        <p:nvSpPr>
          <p:cNvPr id="2" name="Title 1"/>
          <p:cNvSpPr>
            <a:spLocks noGrp="1"/>
          </p:cNvSpPr>
          <p:nvPr>
            <p:ph type="ctrTitle"/>
          </p:nvPr>
        </p:nvSpPr>
        <p:spPr>
          <a:xfrm>
            <a:off x="471703" y="989470"/>
            <a:ext cx="7772400" cy="1198079"/>
          </a:xfrm>
        </p:spPr>
        <p:txBody>
          <a:bodyPr anchor="b" anchorCtr="0">
            <a:normAutofit/>
          </a:bodyPr>
          <a:lstStyle>
            <a:lvl1pPr marL="0" marR="0" indent="0" algn="l" defTabSz="457200" rtl="0" eaLnBrk="0" fontAlgn="base" latinLnBrk="0" hangingPunct="0">
              <a:lnSpc>
                <a:spcPct val="100000"/>
              </a:lnSpc>
              <a:spcBef>
                <a:spcPct val="0"/>
              </a:spcBef>
              <a:spcAft>
                <a:spcPct val="0"/>
              </a:spcAft>
              <a:buClrTx/>
              <a:buSzTx/>
              <a:buFontTx/>
              <a:buNone/>
              <a:tabLst/>
              <a:defRPr sz="2800" b="0" i="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77838" y="2198278"/>
            <a:ext cx="6400800" cy="1371600"/>
          </a:xfrm>
        </p:spPr>
        <p:txBody>
          <a:bodyPr anchor="t" anchorCtr="0">
            <a:noAutofit/>
          </a:bodyPr>
          <a:lstStyle>
            <a:lvl1pPr marL="0" indent="0" algn="l">
              <a:lnSpc>
                <a:spcPct val="100000"/>
              </a:lnSpc>
              <a:buNone/>
              <a:defRPr sz="20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logo_2color_gradient_128x.png"/>
          <p:cNvPicPr>
            <a:picLocks noChangeAspect="1"/>
          </p:cNvPicPr>
          <p:nvPr userDrawn="1"/>
        </p:nvPicPr>
        <p:blipFill>
          <a:blip r:embed="rId3" cstate="email"/>
          <a:stretch>
            <a:fillRect/>
          </a:stretch>
        </p:blipFill>
        <p:spPr>
          <a:xfrm>
            <a:off x="475338" y="602921"/>
            <a:ext cx="2928263" cy="724986"/>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losing slide">
    <p:spTree>
      <p:nvGrpSpPr>
        <p:cNvPr id="1" name=""/>
        <p:cNvGrpSpPr/>
        <p:nvPr/>
      </p:nvGrpSpPr>
      <p:grpSpPr>
        <a:xfrm>
          <a:off x="0" y="0"/>
          <a:ext cx="0" cy="0"/>
          <a:chOff x="0" y="0"/>
          <a:chExt cx="0" cy="0"/>
        </a:xfrm>
      </p:grpSpPr>
      <p:sp>
        <p:nvSpPr>
          <p:cNvPr id="5" name="Rectangle 4"/>
          <p:cNvSpPr/>
          <p:nvPr userDrawn="1"/>
        </p:nvSpPr>
        <p:spPr>
          <a:xfrm>
            <a:off x="0" y="2293938"/>
            <a:ext cx="9144000" cy="4564062"/>
          </a:xfrm>
          <a:prstGeom prst="rect">
            <a:avLst/>
          </a:prstGeom>
          <a:gradFill flip="none" rotWithShape="1">
            <a:gsLst>
              <a:gs pos="75000">
                <a:schemeClr val="accent6"/>
              </a:gs>
              <a:gs pos="16000">
                <a:schemeClr val="bg1"/>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1" descr="HumanIn-transparent.png"/>
          <p:cNvPicPr>
            <a:picLocks noChangeAspect="1"/>
          </p:cNvPicPr>
          <p:nvPr userDrawn="1"/>
        </p:nvPicPr>
        <p:blipFill>
          <a:blip r:embed="rId2" cstate="email"/>
          <a:srcRect r="-747"/>
          <a:stretch>
            <a:fillRect/>
          </a:stretch>
        </p:blipFill>
        <p:spPr bwMode="auto">
          <a:xfrm>
            <a:off x="470208" y="1151467"/>
            <a:ext cx="8376027" cy="4109811"/>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Font typeface="Wingdings" pitchFamily="2" charset="2"/>
              <a:buChar char="§"/>
              <a:defRPr/>
            </a:lvl1pPr>
            <a:lvl2pPr>
              <a:buClr>
                <a:schemeClr val="accent5"/>
              </a:buClr>
              <a:defRPr/>
            </a:lvl2pPr>
            <a:lvl3pPr>
              <a:buClr>
                <a:schemeClr val="accent1"/>
              </a:buClr>
              <a:buFont typeface="Wingdings" pitchFamily="2" charset="2"/>
              <a:buChar char="§"/>
              <a:defRPr/>
            </a:lvl3pPr>
            <a:lvl4pPr>
              <a:buClr>
                <a:schemeClr val="accent5"/>
              </a:buClr>
              <a:defRPr/>
            </a:lvl4pPr>
            <a:lvl5pPr>
              <a:buClr>
                <a:schemeClr val="accent5"/>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299691"/>
            <a:ext cx="7772400" cy="1362075"/>
          </a:xfrm>
        </p:spPr>
        <p:txBody>
          <a:bodyPr anchor="t">
            <a:normAutofit/>
          </a:bodyPr>
          <a:lstStyle>
            <a:lvl1pPr algn="l">
              <a:defRPr sz="2800" b="0" cap="none">
                <a:solidFill>
                  <a:schemeClr val="tx1"/>
                </a:solidFill>
              </a:defRPr>
            </a:lvl1pPr>
          </a:lstStyle>
          <a:p>
            <a:r>
              <a:rPr lang="en-US" dirty="0" smtClean="0"/>
              <a:t>Click to edit section header</a:t>
            </a:r>
            <a:endParaRPr lang="en-US" dirty="0"/>
          </a:p>
        </p:txBody>
      </p:sp>
      <p:sp>
        <p:nvSpPr>
          <p:cNvPr id="3" name="Text Placeholder 2"/>
          <p:cNvSpPr>
            <a:spLocks noGrp="1"/>
          </p:cNvSpPr>
          <p:nvPr>
            <p:ph type="body" idx="1" hasCustomPrompt="1"/>
          </p:nvPr>
        </p:nvSpPr>
        <p:spPr>
          <a:xfrm>
            <a:off x="722313" y="1785623"/>
            <a:ext cx="7772400" cy="1500187"/>
          </a:xfrm>
        </p:spPr>
        <p:txBody>
          <a:bodyPr anchor="b">
            <a:normAutofit/>
          </a:bodyPr>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subhead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normAutofit/>
          </a:bodyPr>
          <a:lstStyle>
            <a:lvl1pPr>
              <a:buClr>
                <a:schemeClr val="accent1"/>
              </a:buClr>
              <a:buFont typeface="Wingdings" pitchFamily="2" charset="2"/>
              <a:buChar char="§"/>
              <a:defRPr sz="2000"/>
            </a:lvl1pPr>
            <a:lvl2pPr>
              <a:buClr>
                <a:schemeClr val="accent5"/>
              </a:buClr>
              <a:buFont typeface="Arial" pitchFamily="34" charset="0"/>
              <a:buChar char="–"/>
              <a:defRPr sz="1800"/>
            </a:lvl2pPr>
            <a:lvl3pPr>
              <a:buClr>
                <a:schemeClr val="accent1"/>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normAutofit/>
          </a:bodyPr>
          <a:lstStyle>
            <a:lvl1pPr>
              <a:buClr>
                <a:schemeClr val="accent1"/>
              </a:buClr>
              <a:buFont typeface="Wingdings" pitchFamily="2" charset="2"/>
              <a:buChar char="§"/>
              <a:defRPr sz="2000"/>
            </a:lvl1pPr>
            <a:lvl2pPr>
              <a:buClr>
                <a:schemeClr val="accent5"/>
              </a:buClr>
              <a:defRPr sz="1800"/>
            </a:lvl2pPr>
            <a:lvl3pPr>
              <a:buClr>
                <a:schemeClr val="tx2"/>
              </a:buClr>
              <a:buFont typeface="Wingdings" pitchFamily="2" charset="2"/>
              <a:buChar char="§"/>
              <a:defRPr sz="1600"/>
            </a:lvl3pPr>
            <a:lvl4pPr>
              <a:buClr>
                <a:schemeClr val="accent5"/>
              </a:buClr>
              <a:defRPr sz="1400"/>
            </a:lvl4pPr>
            <a:lvl5pPr>
              <a:buClr>
                <a:schemeClr val="accent5"/>
              </a:buCl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t" anchorCtr="0">
            <a:normAutofit/>
          </a:bodyPr>
          <a:lstStyle>
            <a:lvl1pPr marL="0" indent="0">
              <a:buNone/>
              <a:defRPr sz="20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t" anchorCtr="0">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175717" y="6356351"/>
            <a:ext cx="2133600" cy="365125"/>
          </a:xfrm>
          <a:prstGeom prst="rect">
            <a:avLst/>
          </a:prstGeom>
        </p:spPr>
        <p:txBody>
          <a:bodyPr/>
          <a:lstStyle>
            <a:lvl1pPr>
              <a:defRPr>
                <a:latin typeface="Arial"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Quotes">
    <p:spTree>
      <p:nvGrpSpPr>
        <p:cNvPr id="1" name=""/>
        <p:cNvGrpSpPr/>
        <p:nvPr/>
      </p:nvGrpSpPr>
      <p:grpSpPr>
        <a:xfrm>
          <a:off x="0" y="0"/>
          <a:ext cx="0" cy="0"/>
          <a:chOff x="0" y="0"/>
          <a:chExt cx="0" cy="0"/>
        </a:xfrm>
      </p:grpSpPr>
      <p:sp>
        <p:nvSpPr>
          <p:cNvPr id="9" name="Rectangle 8"/>
          <p:cNvSpPr/>
          <p:nvPr userDrawn="1"/>
        </p:nvSpPr>
        <p:spPr>
          <a:xfrm>
            <a:off x="2452" y="0"/>
            <a:ext cx="9144000" cy="6332158"/>
          </a:xfrm>
          <a:prstGeom prst="rect">
            <a:avLst/>
          </a:prstGeom>
          <a:gradFill flip="none" rotWithShape="1">
            <a:gsLst>
              <a:gs pos="0">
                <a:schemeClr val="accent1"/>
              </a:gs>
              <a:gs pos="100000">
                <a:schemeClr val="tx2">
                  <a:lumMod val="7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04285" y="2766652"/>
            <a:ext cx="8229600" cy="1005840"/>
          </a:xfrm>
        </p:spPr>
        <p:txBody>
          <a:bodyPr>
            <a:normAutofit/>
          </a:bodyPr>
          <a:lstStyle>
            <a:lvl1pPr algn="ctr">
              <a:defRPr sz="3000">
                <a:solidFill>
                  <a:schemeClr val="bg1"/>
                </a:solidFill>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897B0D-BA2C-2244-86F3-025175B80EAC}" type="slidenum">
              <a:rPr lang="en-US" smtClean="0"/>
              <a:pPr/>
              <a:t>‹#›</a:t>
            </a:fld>
            <a:endParaRPr lang="en-US"/>
          </a:p>
        </p:txBody>
      </p:sp>
      <p:sp>
        <p:nvSpPr>
          <p:cNvPr id="6" name="TextBox 5"/>
          <p:cNvSpPr txBox="1"/>
          <p:nvPr userDrawn="1"/>
        </p:nvSpPr>
        <p:spPr>
          <a:xfrm>
            <a:off x="720725" y="2651770"/>
            <a:ext cx="7651598" cy="171688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theme" Target="../theme/theme2.xml"/><Relationship Id="rId17"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423443"/>
            <a:ext cx="2895600" cy="365125"/>
          </a:xfrm>
          <a:prstGeom prst="rect">
            <a:avLst/>
          </a:prstGeom>
        </p:spPr>
        <p:txBody>
          <a:bodyPr vert="horz" lIns="91440" tIns="45720" rIns="91440" bIns="45720" rtlCol="0" anchor="ctr"/>
          <a:lstStyle>
            <a:lvl1pPr algn="ctr">
              <a:defRPr sz="8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pic>
        <p:nvPicPr>
          <p:cNvPr id="12" name="Picture 11" descr="PPT_logo_small.png"/>
          <p:cNvPicPr>
            <a:picLocks noChangeAspect="1"/>
          </p:cNvPicPr>
          <p:nvPr userDrawn="1"/>
        </p:nvPicPr>
        <p:blipFill>
          <a:blip r:embed="rId16"/>
          <a:stretch>
            <a:fillRect/>
          </a:stretch>
        </p:blipFill>
        <p:spPr>
          <a:xfrm>
            <a:off x="221435" y="6459379"/>
            <a:ext cx="1090167" cy="269905"/>
          </a:xfrm>
          <a:prstGeom prst="rect">
            <a:avLst/>
          </a:prstGeom>
        </p:spPr>
      </p:pic>
    </p:spTree>
  </p:cSld>
  <p:clrMap bg1="lt1" tx1="dk1" bg2="lt2" tx2="dk2" accent1="accent1" accent2="accent2" accent3="accent3" accent4="accent4" accent5="accent5" accent6="accent6" hlink="hlink" folHlink="folHlink"/>
  <p:sldLayoutIdLst>
    <p:sldLayoutId id="2147483762" r:id="rId1"/>
    <p:sldLayoutId id="2147483775" r:id="rId2"/>
    <p:sldLayoutId id="2147483764" r:id="rId3"/>
    <p:sldLayoutId id="2147483765" r:id="rId4"/>
    <p:sldLayoutId id="2147483766" r:id="rId5"/>
    <p:sldLayoutId id="2147483767" r:id="rId6"/>
    <p:sldLayoutId id="2147483768" r:id="rId7"/>
    <p:sldLayoutId id="2147483776" r:id="rId8"/>
    <p:sldLayoutId id="2147483769" r:id="rId9"/>
    <p:sldLayoutId id="2147483770" r:id="rId10"/>
    <p:sldLayoutId id="2147483771" r:id="rId11"/>
    <p:sldLayoutId id="2147483772" r:id="rId12"/>
    <p:sldLayoutId id="2147483773" r:id="rId13"/>
    <p:sldLayoutId id="2147483777" r:id="rId14"/>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ound Same Side Corner Rectangle 8"/>
          <p:cNvSpPr/>
          <p:nvPr userDrawn="1"/>
        </p:nvSpPr>
        <p:spPr>
          <a:xfrm>
            <a:off x="0" y="6327648"/>
            <a:ext cx="9144000" cy="539496"/>
          </a:xfrm>
          <a:prstGeom prst="round2SameRect">
            <a:avLst>
              <a:gd name="adj1" fmla="val 0"/>
              <a:gd name="adj2" fmla="val 0"/>
            </a:avLst>
          </a:prstGeom>
          <a:gradFill flip="none" rotWithShape="1">
            <a:gsLst>
              <a:gs pos="0">
                <a:schemeClr val="accent6">
                  <a:lumMod val="60000"/>
                  <a:lumOff val="40000"/>
                </a:schemeClr>
              </a:gs>
              <a:gs pos="68000">
                <a:srgbClr val="FFFFFF"/>
              </a:gs>
            </a:gsLst>
            <a:lin ang="16200000" scaled="0"/>
            <a:tileRect/>
          </a:gradFill>
          <a:ln w="3175" cap="flat" cmpd="sng" algn="ctr">
            <a:solidFill>
              <a:schemeClr val="bg1">
                <a:lumMod val="65000"/>
                <a:alpha val="79000"/>
              </a:schemeClr>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3085"/>
            <a:ext cx="8229600" cy="1005840"/>
          </a:xfrm>
          <a:prstGeom prst="rect">
            <a:avLst/>
          </a:prstGeom>
        </p:spPr>
        <p:txBody>
          <a:bodyPr vert="horz" lIns="0" tIns="45720" rIns="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31881"/>
            <a:ext cx="8229600" cy="4754563"/>
          </a:xfrm>
          <a:prstGeom prst="rect">
            <a:avLst/>
          </a:prstGeom>
        </p:spPr>
        <p:txBody>
          <a:bodyPr vert="horz" lIns="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423443"/>
            <a:ext cx="2895600" cy="365125"/>
          </a:xfrm>
          <a:prstGeom prst="rect">
            <a:avLst/>
          </a:prstGeom>
        </p:spPr>
        <p:txBody>
          <a:bodyPr vert="horz" lIns="91440" tIns="45720" rIns="91440" bIns="45720" rtlCol="0" anchor="ctr"/>
          <a:lstStyle>
            <a:lvl1pPr algn="ctr">
              <a:defRPr sz="8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423443"/>
            <a:ext cx="2133600" cy="365125"/>
          </a:xfrm>
          <a:prstGeom prst="rect">
            <a:avLst/>
          </a:prstGeom>
        </p:spPr>
        <p:txBody>
          <a:bodyPr vert="horz" lIns="91440" tIns="45720" rIns="91440" bIns="45720" rtlCol="0" anchor="ctr"/>
          <a:lstStyle>
            <a:lvl1pPr algn="r">
              <a:defRPr sz="1000">
                <a:solidFill>
                  <a:schemeClr val="tx1">
                    <a:tint val="75000"/>
                  </a:schemeClr>
                </a:solidFill>
                <a:latin typeface="Arial" pitchFamily="34" charset="0"/>
                <a:cs typeface="Arial" pitchFamily="34" charset="0"/>
              </a:defRPr>
            </a:lvl1pPr>
          </a:lstStyle>
          <a:p>
            <a:fld id="{75897B0D-BA2C-2244-86F3-025175B80EAC}" type="slidenum">
              <a:rPr lang="en-US" smtClean="0"/>
              <a:pPr/>
              <a:t>‹#›</a:t>
            </a:fld>
            <a:endParaRPr lang="en-US" dirty="0"/>
          </a:p>
        </p:txBody>
      </p:sp>
      <p:grpSp>
        <p:nvGrpSpPr>
          <p:cNvPr id="11" name="Group 10"/>
          <p:cNvGrpSpPr/>
          <p:nvPr userDrawn="1"/>
        </p:nvGrpSpPr>
        <p:grpSpPr>
          <a:xfrm>
            <a:off x="221435" y="6459379"/>
            <a:ext cx="4006698" cy="320717"/>
            <a:chOff x="221435" y="6425275"/>
            <a:chExt cx="4006698" cy="320717"/>
          </a:xfrm>
        </p:grpSpPr>
        <p:pic>
          <p:nvPicPr>
            <p:cNvPr id="12" name="Picture 11" descr="PPT_logo_small.png"/>
            <p:cNvPicPr>
              <a:picLocks noChangeAspect="1"/>
            </p:cNvPicPr>
            <p:nvPr userDrawn="1"/>
          </p:nvPicPr>
          <p:blipFill>
            <a:blip r:embed="rId17"/>
            <a:stretch>
              <a:fillRect/>
            </a:stretch>
          </p:blipFill>
          <p:spPr>
            <a:xfrm>
              <a:off x="221435" y="6425275"/>
              <a:ext cx="1090167" cy="269905"/>
            </a:xfrm>
            <a:prstGeom prst="rect">
              <a:avLst/>
            </a:prstGeom>
          </p:spPr>
        </p:pic>
        <p:sp>
          <p:nvSpPr>
            <p:cNvPr id="10" name="Text Placeholder 7"/>
            <p:cNvSpPr txBox="1">
              <a:spLocks/>
            </p:cNvSpPr>
            <p:nvPr userDrawn="1"/>
          </p:nvSpPr>
          <p:spPr>
            <a:xfrm>
              <a:off x="1392858" y="6434842"/>
              <a:ext cx="2835275" cy="311150"/>
            </a:xfrm>
            <a:prstGeom prst="rect">
              <a:avLst/>
            </a:prstGeom>
          </p:spPr>
          <p:txBody>
            <a:bodyPr vert="horz" lIns="0" tIns="45720" rIns="91440" bIns="45720" rtlCol="0">
              <a:noAutofit/>
            </a:bodyPr>
            <a:lstStyle>
              <a:lvl1pPr>
                <a:buNone/>
                <a:defRPr sz="1000"/>
              </a:lvl1pPr>
              <a:lvl2pPr>
                <a:buNone/>
                <a:defRPr sz="1000"/>
              </a:lvl2pPr>
              <a:lvl3pPr>
                <a:buNone/>
                <a:defRPr sz="1000"/>
              </a:lvl3pPr>
              <a:lvl4pPr>
                <a:buNone/>
                <a:defRPr sz="1000"/>
              </a:lvl4pPr>
              <a:lvl5pPr>
                <a:buNone/>
                <a:defRPr sz="1000"/>
              </a:lvl5p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a:pPr>
              <a:r>
                <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DDS </a:t>
              </a:r>
              <a:r>
                <a:rPr kumimoji="0" lang="en-US" sz="1200" b="0" i="0" u="none" strike="noStrike" kern="1200" cap="none" spc="0" normalizeH="0" baseline="0" noProof="0" dirty="0" err="1" smtClean="0">
                  <a:ln>
                    <a:noFill/>
                  </a:ln>
                  <a:solidFill>
                    <a:schemeClr val="accent5"/>
                  </a:solidFill>
                  <a:effectLst/>
                  <a:uLnTx/>
                  <a:uFillTx/>
                  <a:latin typeface="Arial" pitchFamily="34" charset="0"/>
                  <a:ea typeface="+mn-ea"/>
                  <a:cs typeface="Arial" pitchFamily="34" charset="0"/>
                </a:rPr>
                <a:t>Bootcamp</a:t>
              </a: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Tree>
  </p:cSld>
  <p:clrMap bg1="lt1" tx1="dk1" bg2="lt2" tx2="dk2" accent1="accent1" accent2="accent2" accent3="accent3" accent4="accent4" accent5="accent5" accent6="accent6" hlink="hlink" folHlink="folHlink"/>
  <p:sldLayoutIdLst>
    <p:sldLayoutId id="2147483734" r:id="rId1"/>
    <p:sldLayoutId id="2147483760" r:id="rId2"/>
    <p:sldLayoutId id="2147483774" r:id="rId3"/>
    <p:sldLayoutId id="2147483735" r:id="rId4"/>
    <p:sldLayoutId id="2147483736" r:id="rId5"/>
    <p:sldLayoutId id="2147483737" r:id="rId6"/>
    <p:sldLayoutId id="2147483738" r:id="rId7"/>
    <p:sldLayoutId id="2147483739" r:id="rId8"/>
    <p:sldLayoutId id="2147483779" r:id="rId9"/>
    <p:sldLayoutId id="2147483740" r:id="rId10"/>
    <p:sldLayoutId id="2147483741" r:id="rId11"/>
    <p:sldLayoutId id="2147483742" r:id="rId12"/>
    <p:sldLayoutId id="2147483743" r:id="rId13"/>
    <p:sldLayoutId id="2147483744" r:id="rId14"/>
    <p:sldLayoutId id="2147483778" r:id="rId15"/>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600" kern="1200">
          <a:solidFill>
            <a:schemeClr val="tx2"/>
          </a:solidFill>
          <a:latin typeface="Arial" pitchFamily="34" charset="0"/>
          <a:ea typeface="+mj-ea"/>
          <a:cs typeface="Arial" pitchFamily="34" charset="0"/>
        </a:defRPr>
      </a:lvl1pPr>
    </p:titleStyle>
    <p:bodyStyle>
      <a:lvl1pPr marL="342900" indent="-342900" algn="l" defTabSz="457200" rtl="0" eaLnBrk="1" latinLnBrk="0" hangingPunct="1">
        <a:spcBef>
          <a:spcPct val="20000"/>
        </a:spcBef>
        <a:buClr>
          <a:schemeClr val="accent1"/>
        </a:buClr>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Clr>
          <a:schemeClr val="accent5"/>
        </a:buClr>
        <a:buFont typeface="Arial"/>
        <a:buChar char="–"/>
        <a:defRPr sz="2000" kern="1200">
          <a:solidFill>
            <a:schemeClr val="tx1"/>
          </a:solidFill>
          <a:latin typeface="Arial" pitchFamily="34" charset="0"/>
          <a:ea typeface="+mn-ea"/>
          <a:cs typeface="Arial" pitchFamily="34" charset="0"/>
        </a:defRPr>
      </a:lvl2pPr>
      <a:lvl3pPr marL="1143000" indent="-228600" algn="l" defTabSz="457200" rtl="0" eaLnBrk="1" latinLnBrk="0" hangingPunct="1">
        <a:spcBef>
          <a:spcPct val="20000"/>
        </a:spcBef>
        <a:buClr>
          <a:schemeClr val="accent1"/>
        </a:buClr>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4pPr>
      <a:lvl5pPr marL="2057400" indent="-228600" algn="l" defTabSz="457200" rtl="0" eaLnBrk="1" latinLnBrk="0" hangingPunct="1">
        <a:spcBef>
          <a:spcPct val="20000"/>
        </a:spcBef>
        <a:buClr>
          <a:schemeClr val="accent5"/>
        </a:buClr>
        <a:buFont typeface="Arial"/>
        <a:buChar char="»"/>
        <a:defRPr sz="1600" kern="1200">
          <a:solidFill>
            <a:schemeClr val="tx1"/>
          </a:solidFill>
          <a:latin typeface="Arial" pitchFamily="34" charset="0"/>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s://iwww.corp.linkedin.com/wiki/cf/display/ENGS/Chapter+IV+-+Creating+a+Simple+Databus+2.0+Clien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hyperlink" Target="https://iwww.corp.linkedin.com/wiki/cf/display/ENGS/Databus" TargetMode="External"/><Relationship Id="rId4" Type="http://schemas.openxmlformats.org/officeDocument/2006/relationships/hyperlink" Target="https://iwww.corp.linkedin.com/wiki/cf/display/ENGS/Databus+v2" TargetMode="External"/><Relationship Id="rId5" Type="http://schemas.openxmlformats.org/officeDocument/2006/relationships/hyperlink" Target="mailto:bvaradarajan@linkedin.com" TargetMode="External"/><Relationship Id="rId6" Type="http://schemas.openxmlformats.org/officeDocument/2006/relationships/hyperlink" Target="mailto:bshkolnik@linkedin.com" TargetMode="External"/><Relationship Id="rId7" Type="http://schemas.openxmlformats.org/officeDocument/2006/relationships/hyperlink" Target="mailto:cbotev@linkedin.com" TargetMode="External"/><Relationship Id="rId8" Type="http://schemas.openxmlformats.org/officeDocument/2006/relationships/hyperlink" Target="mailto:pganti@linkedin.com" TargetMode="External"/><Relationship Id="rId9" Type="http://schemas.openxmlformats.org/officeDocument/2006/relationships/hyperlink" Target="mailto:stopiwal@linkedin.com" TargetMode="External"/><Relationship Id="rId10" Type="http://schemas.openxmlformats.org/officeDocument/2006/relationships/hyperlink" Target="mailto:snagaraj@linkedin.com" TargetMode="External"/><Relationship Id="rId1" Type="http://schemas.openxmlformats.org/officeDocument/2006/relationships/slideLayout" Target="../slideLayouts/slideLayout18.xml"/><Relationship Id="rId2" Type="http://schemas.openxmlformats.org/officeDocument/2006/relationships/hyperlink" Target="https://iwww.corp.linkedin.com/wiki/cf/display/ENGS/Databus+2.0+User+Gui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Databus</a:t>
            </a:r>
            <a:r>
              <a:rPr lang="en-US" dirty="0" smtClean="0"/>
              <a:t>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a:t>
            </a:fld>
            <a:endParaRPr lang="en-US"/>
          </a:p>
        </p:txBody>
      </p:sp>
      <p:sp>
        <p:nvSpPr>
          <p:cNvPr id="6" name="Subtitle 5"/>
          <p:cNvSpPr>
            <a:spLocks noGrp="1"/>
          </p:cNvSpPr>
          <p:nvPr>
            <p:ph type="subTitle" idx="1"/>
          </p:nvPr>
        </p:nvSpPr>
        <p:spPr/>
        <p:txBody>
          <a:bodyPr/>
          <a:lstStyle/>
          <a:p>
            <a:r>
              <a:rPr lang="en-US" dirty="0" smtClean="0"/>
              <a:t>DDS</a:t>
            </a:r>
          </a:p>
          <a:p>
            <a:r>
              <a:rPr lang="en-US" dirty="0" err="1" smtClean="0"/>
              <a:t>Bootcamp</a:t>
            </a:r>
            <a:r>
              <a:rPr lang="en-US" dirty="0" smtClean="0"/>
              <a:t> Series</a:t>
            </a:r>
          </a:p>
        </p:txBody>
      </p:sp>
      <p:sp>
        <p:nvSpPr>
          <p:cNvPr id="10" name="TextBox 9"/>
          <p:cNvSpPr txBox="1"/>
          <p:nvPr/>
        </p:nvSpPr>
        <p:spPr>
          <a:xfrm>
            <a:off x="720724" y="4370048"/>
            <a:ext cx="8423275" cy="830997"/>
          </a:xfrm>
          <a:prstGeom prst="rect">
            <a:avLst/>
          </a:prstGeom>
          <a:noFill/>
        </p:spPr>
        <p:txBody>
          <a:bodyPr wrap="square" rtlCol="0">
            <a:spAutoFit/>
          </a:bodyPr>
          <a:lstStyle/>
          <a:p>
            <a:r>
              <a:rPr lang="en-US" sz="2400" i="1" dirty="0" smtClean="0"/>
              <a:t>LinkedIn’s </a:t>
            </a:r>
            <a:r>
              <a:rPr lang="en-US" sz="2400" i="1" dirty="0" smtClean="0"/>
              <a:t>Timeline </a:t>
            </a:r>
            <a:r>
              <a:rPr lang="en-US" sz="2400" i="1" dirty="0" smtClean="0"/>
              <a:t>Consistent Change Data</a:t>
            </a:r>
            <a:r>
              <a:rPr lang="en-US" sz="2400" i="1" dirty="0" smtClean="0"/>
              <a:t> </a:t>
            </a:r>
            <a:r>
              <a:rPr lang="en-US" sz="2400" i="1" dirty="0" smtClean="0"/>
              <a:t>Capture </a:t>
            </a:r>
            <a:r>
              <a:rPr lang="en-US" sz="2400" i="1" dirty="0" smtClean="0"/>
              <a:t>System</a:t>
            </a:r>
            <a:endParaRPr lang="en-US" sz="2400" i="1" dirty="0" smtClean="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Capture – An Example in Oracle</a:t>
            </a:r>
            <a:endParaRPr lang="en-US" dirty="0"/>
          </a:p>
        </p:txBody>
      </p:sp>
      <p:sp>
        <p:nvSpPr>
          <p:cNvPr id="5" name="Rectangle 30"/>
          <p:cNvSpPr>
            <a:spLocks noGrp="1" noChangeArrowheads="1"/>
          </p:cNvSpPr>
          <p:nvPr>
            <p:ph type="dt" sz="half" idx="4294967295"/>
          </p:nvPr>
        </p:nvSpPr>
        <p:spPr>
          <a:xfrm>
            <a:off x="457200" y="6534150"/>
            <a:ext cx="2133600" cy="214313"/>
          </a:xfrm>
          <a:prstGeom prst="rect">
            <a:avLst/>
          </a:prstGeom>
          <a:ln/>
        </p:spPr>
        <p:txBody>
          <a:bodyPr/>
          <a:lstStyle>
            <a:lvl1pPr>
              <a:defRPr/>
            </a:lvl1pPr>
          </a:lstStyle>
          <a:p>
            <a:fld id="{535763B0-52BF-394C-9C86-6A074EBF364D}" type="datetimeFigureOut">
              <a:rPr lang="en-US" smtClean="0"/>
              <a:pPr/>
              <a:t>12/11/11</a:t>
            </a:fld>
            <a:endParaRPr lang="en-US"/>
          </a:p>
        </p:txBody>
      </p:sp>
      <p:sp>
        <p:nvSpPr>
          <p:cNvPr id="6" name="Rectangle 32"/>
          <p:cNvSpPr>
            <a:spLocks noGrp="1" noChangeArrowheads="1"/>
          </p:cNvSpPr>
          <p:nvPr>
            <p:ph type="sldNum" sz="quarter" idx="12"/>
          </p:nvPr>
        </p:nvSpPr>
        <p:spPr>
          <a:xfrm>
            <a:off x="6869113" y="6548438"/>
            <a:ext cx="2133600" cy="238125"/>
          </a:xfrm>
          <a:ln/>
        </p:spPr>
        <p:txBody>
          <a:bodyPr/>
          <a:lstStyle>
            <a:lvl1pPr>
              <a:defRPr/>
            </a:lvl1pPr>
          </a:lstStyle>
          <a:p>
            <a:fld id="{EC4FDBF6-6409-CB4C-83CA-511FA23B4E4B}" type="slidenum">
              <a:rPr lang="en-US" smtClean="0"/>
              <a:pPr/>
              <a:t>10</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877429009"/>
              </p:ext>
            </p:extLst>
          </p:nvPr>
        </p:nvGraphicFramePr>
        <p:xfrm>
          <a:off x="281918" y="2437923"/>
          <a:ext cx="1600200" cy="741680"/>
        </p:xfrm>
        <a:graphic>
          <a:graphicData uri="http://schemas.openxmlformats.org/drawingml/2006/table">
            <a:tbl>
              <a:tblPr firstRow="1" bandRow="1">
                <a:tableStyleId>{5C22544A-7EE6-4342-B048-85BDC9FD1C3A}</a:tableStyleId>
              </a:tblPr>
              <a:tblGrid>
                <a:gridCol w="698500"/>
                <a:gridCol w="901700"/>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endParaRPr lang="en-US" dirty="0"/>
                    </a:p>
                  </a:txBody>
                  <a:tcPr/>
                </a:tc>
                <a:tc>
                  <a:txBody>
                    <a:bodyPr/>
                    <a:lstStyle/>
                    <a:p>
                      <a:r>
                        <a:rPr lang="en-US" sz="1400" dirty="0" smtClean="0"/>
                        <a:t>Robert</a:t>
                      </a:r>
                      <a:endParaRPr lang="en-US" sz="1400" dirty="0"/>
                    </a:p>
                  </a:txBody>
                  <a:tcPr/>
                </a:tc>
              </a:tr>
            </a:tbl>
          </a:graphicData>
        </a:graphic>
      </p:graphicFrame>
      <p:sp>
        <p:nvSpPr>
          <p:cNvPr id="12" name="TextBox 11"/>
          <p:cNvSpPr txBox="1"/>
          <p:nvPr/>
        </p:nvSpPr>
        <p:spPr>
          <a:xfrm>
            <a:off x="153135" y="2068591"/>
            <a:ext cx="1842725" cy="369332"/>
          </a:xfrm>
          <a:prstGeom prst="rect">
            <a:avLst/>
          </a:prstGeom>
          <a:noFill/>
        </p:spPr>
        <p:txBody>
          <a:bodyPr wrap="none" rtlCol="0">
            <a:spAutoFit/>
          </a:bodyPr>
          <a:lstStyle/>
          <a:p>
            <a:r>
              <a:rPr lang="en-US" i="1" dirty="0" err="1" smtClean="0">
                <a:solidFill>
                  <a:srgbClr val="FF0000"/>
                </a:solidFill>
              </a:rPr>
              <a:t>member_profile</a:t>
            </a:r>
            <a:endParaRPr lang="en-US" i="1" dirty="0">
              <a:solidFill>
                <a:srgbClr val="FF000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208614556"/>
              </p:ext>
            </p:extLst>
          </p:nvPr>
        </p:nvGraphicFramePr>
        <p:xfrm>
          <a:off x="2373450" y="2437911"/>
          <a:ext cx="2175668" cy="741680"/>
        </p:xfrm>
        <a:graphic>
          <a:graphicData uri="http://schemas.openxmlformats.org/drawingml/2006/table">
            <a:tbl>
              <a:tblPr firstRow="1" bandRow="1">
                <a:tableStyleId>{5C22544A-7EE6-4342-B048-85BDC9FD1C3A}</a:tableStyleId>
              </a:tblPr>
              <a:tblGrid>
                <a:gridCol w="673100"/>
                <a:gridCol w="1502568"/>
              </a:tblGrid>
              <a:tr h="370840">
                <a:tc>
                  <a:txBody>
                    <a:bodyPr/>
                    <a:lstStyle/>
                    <a:p>
                      <a:r>
                        <a:rPr lang="en-US" dirty="0" err="1" smtClean="0"/>
                        <a:t>txn</a:t>
                      </a:r>
                      <a:endParaRPr lang="en-US" dirty="0"/>
                    </a:p>
                  </a:txBody>
                  <a:tcPr/>
                </a:tc>
                <a:tc>
                  <a:txBody>
                    <a:bodyPr/>
                    <a:lstStyle/>
                    <a:p>
                      <a:r>
                        <a:rPr lang="en-US" dirty="0" smtClean="0"/>
                        <a:t>.</a:t>
                      </a:r>
                      <a:r>
                        <a:rPr lang="en-US" baseline="0" dirty="0" smtClean="0"/>
                        <a:t> . .</a:t>
                      </a:r>
                      <a:endParaRPr lang="en-US" dirty="0"/>
                    </a:p>
                  </a:txBody>
                  <a:tcPr/>
                </a:tc>
              </a:tr>
              <a:tr h="370840">
                <a:tc>
                  <a:txBody>
                    <a:bodyPr/>
                    <a:lstStyle/>
                    <a:p>
                      <a:endParaRPr lang="en-US" dirty="0"/>
                    </a:p>
                  </a:txBody>
                  <a:tcPr/>
                </a:tc>
                <a:tc>
                  <a:txBody>
                    <a:bodyPr/>
                    <a:lstStyle/>
                    <a:p>
                      <a:r>
                        <a:rPr lang="en-US" sz="1400" dirty="0" err="1" smtClean="0"/>
                        <a:t>bob@gmail.com</a:t>
                      </a:r>
                      <a:endParaRPr lang="en-US" sz="1400" dirty="0"/>
                    </a:p>
                  </a:txBody>
                  <a:tcPr/>
                </a:tc>
              </a:tr>
            </a:tbl>
          </a:graphicData>
        </a:graphic>
      </p:graphicFrame>
      <p:sp>
        <p:nvSpPr>
          <p:cNvPr id="16" name="TextBox 15"/>
          <p:cNvSpPr txBox="1"/>
          <p:nvPr/>
        </p:nvSpPr>
        <p:spPr>
          <a:xfrm>
            <a:off x="2373450" y="2068579"/>
            <a:ext cx="2022499" cy="369332"/>
          </a:xfrm>
          <a:prstGeom prst="rect">
            <a:avLst/>
          </a:prstGeom>
          <a:noFill/>
        </p:spPr>
        <p:txBody>
          <a:bodyPr wrap="none" rtlCol="0">
            <a:spAutoFit/>
          </a:bodyPr>
          <a:lstStyle/>
          <a:p>
            <a:r>
              <a:rPr lang="en-US" i="1" dirty="0">
                <a:solidFill>
                  <a:srgbClr val="0000FF"/>
                </a:solidFill>
              </a:rPr>
              <a:t>member_account</a:t>
            </a:r>
          </a:p>
        </p:txBody>
      </p:sp>
      <p:graphicFrame>
        <p:nvGraphicFramePr>
          <p:cNvPr id="40" name="Content Placeholder 5"/>
          <p:cNvGraphicFramePr>
            <a:graphicFrameLocks/>
          </p:cNvGraphicFramePr>
          <p:nvPr>
            <p:extLst>
              <p:ext uri="{D42A27DB-BD31-4B8C-83A1-F6EECF244321}">
                <p14:modId xmlns:p14="http://schemas.microsoft.com/office/powerpoint/2010/main" val="1402543621"/>
              </p:ext>
            </p:extLst>
          </p:nvPr>
        </p:nvGraphicFramePr>
        <p:xfrm>
          <a:off x="322678" y="4289147"/>
          <a:ext cx="2994540" cy="741680"/>
        </p:xfrm>
        <a:graphic>
          <a:graphicData uri="http://schemas.openxmlformats.org/drawingml/2006/table">
            <a:tbl>
              <a:tblPr firstRow="1" bandRow="1">
                <a:tableStyleId>{5C22544A-7EE6-4342-B048-85BDC9FD1C3A}</a:tableStyleId>
              </a:tblPr>
              <a:tblGrid>
                <a:gridCol w="690201"/>
                <a:gridCol w="756387"/>
                <a:gridCol w="527710"/>
                <a:gridCol w="1020242"/>
              </a:tblGrid>
              <a:tr h="370840">
                <a:tc>
                  <a:txBody>
                    <a:bodyPr/>
                    <a:lstStyle/>
                    <a:p>
                      <a:r>
                        <a:rPr lang="en-US" dirty="0" err="1" smtClean="0"/>
                        <a:t>txn</a:t>
                      </a:r>
                      <a:endParaRPr lang="en-US" dirty="0"/>
                    </a:p>
                  </a:txBody>
                  <a:tcPr/>
                </a:tc>
                <a:tc>
                  <a:txBody>
                    <a:bodyPr/>
                    <a:lstStyle/>
                    <a:p>
                      <a:r>
                        <a:rPr lang="en-US" dirty="0" err="1" smtClean="0"/>
                        <a:t>scn</a:t>
                      </a:r>
                      <a:endParaRPr lang="en-US" dirty="0"/>
                    </a:p>
                  </a:txBody>
                  <a:tcPr/>
                </a:tc>
                <a:tc>
                  <a:txBody>
                    <a:bodyPr/>
                    <a:lstStyle/>
                    <a:p>
                      <a:r>
                        <a:rPr lang="en-US" dirty="0" err="1" smtClean="0"/>
                        <a:t>ts</a:t>
                      </a:r>
                      <a:endParaRPr lang="en-US" dirty="0"/>
                    </a:p>
                  </a:txBody>
                  <a:tcPr/>
                </a:tc>
                <a:tc>
                  <a:txBody>
                    <a:bodyPr/>
                    <a:lstStyle/>
                    <a:p>
                      <a:r>
                        <a:rPr lang="en-US" dirty="0" smtClean="0"/>
                        <a:t>mask</a:t>
                      </a:r>
                      <a:endParaRPr lang="en-US" dirty="0"/>
                    </a:p>
                  </a:txBody>
                  <a:tcPr/>
                </a:tc>
              </a:tr>
              <a:tr h="370840">
                <a:tc>
                  <a:txBody>
                    <a:bodyPr/>
                    <a:lstStyle/>
                    <a:p>
                      <a:r>
                        <a:rPr lang="en-US" dirty="0" smtClean="0"/>
                        <a:t>101</a:t>
                      </a:r>
                      <a:endParaRPr lang="en-US" dirty="0"/>
                    </a:p>
                  </a:txBody>
                  <a:tcPr/>
                </a:tc>
                <a:tc>
                  <a:txBody>
                    <a:bodyPr/>
                    <a:lstStyle/>
                    <a:p>
                      <a:r>
                        <a:rPr lang="en-US" dirty="0" smtClean="0"/>
                        <a:t>1234</a:t>
                      </a:r>
                      <a:endParaRPr lang="en-US" dirty="0"/>
                    </a:p>
                  </a:txBody>
                  <a:tcPr/>
                </a:tc>
                <a:tc>
                  <a:txBody>
                    <a:bodyPr/>
                    <a:lstStyle/>
                    <a:p>
                      <a:endParaRPr lang="en-US" dirty="0"/>
                    </a:p>
                  </a:txBody>
                  <a:tcPr/>
                </a:tc>
                <a:tc>
                  <a:txBody>
                    <a:bodyPr/>
                    <a:lstStyle/>
                    <a:p>
                      <a:r>
                        <a:rPr lang="en-US" dirty="0" smtClean="0"/>
                        <a:t>00</a:t>
                      </a:r>
                      <a:r>
                        <a:rPr lang="en-US" dirty="0" smtClean="0">
                          <a:solidFill>
                            <a:srgbClr val="FF0000"/>
                          </a:solidFill>
                        </a:rPr>
                        <a:t>1</a:t>
                      </a:r>
                      <a:r>
                        <a:rPr lang="en-US" dirty="0" smtClean="0"/>
                        <a:t>0</a:t>
                      </a:r>
                      <a:r>
                        <a:rPr lang="en-US" dirty="0" smtClean="0">
                          <a:solidFill>
                            <a:srgbClr val="0000FF"/>
                          </a:solidFill>
                        </a:rPr>
                        <a:t>1</a:t>
                      </a:r>
                      <a:endParaRPr lang="en-US" dirty="0">
                        <a:solidFill>
                          <a:srgbClr val="0000FF"/>
                        </a:solidFill>
                      </a:endParaRPr>
                    </a:p>
                  </a:txBody>
                  <a:tcPr/>
                </a:tc>
              </a:tr>
            </a:tbl>
          </a:graphicData>
        </a:graphic>
      </p:graphicFrame>
      <p:sp>
        <p:nvSpPr>
          <p:cNvPr id="41" name="TextBox 40"/>
          <p:cNvSpPr txBox="1"/>
          <p:nvPr/>
        </p:nvSpPr>
        <p:spPr>
          <a:xfrm>
            <a:off x="266858" y="3921919"/>
            <a:ext cx="1043074" cy="369332"/>
          </a:xfrm>
          <a:prstGeom prst="rect">
            <a:avLst/>
          </a:prstGeom>
          <a:noFill/>
        </p:spPr>
        <p:txBody>
          <a:bodyPr wrap="none" rtlCol="0">
            <a:spAutoFit/>
          </a:bodyPr>
          <a:lstStyle/>
          <a:p>
            <a:r>
              <a:rPr lang="en-US" dirty="0" err="1" smtClean="0"/>
              <a:t>sy$txlog</a:t>
            </a:r>
            <a:endParaRPr lang="en-US" dirty="0"/>
          </a:p>
        </p:txBody>
      </p:sp>
      <p:cxnSp>
        <p:nvCxnSpPr>
          <p:cNvPr id="49" name="Elbow Connector 48"/>
          <p:cNvCxnSpPr/>
          <p:nvPr/>
        </p:nvCxnSpPr>
        <p:spPr bwMode="auto">
          <a:xfrm rot="10800000">
            <a:off x="2402822" y="3179609"/>
            <a:ext cx="914396" cy="490215"/>
          </a:xfrm>
          <a:prstGeom prst="bentConnector3">
            <a:avLst>
              <a:gd name="adj1" fmla="val 98611"/>
            </a:avLst>
          </a:prstGeom>
          <a:solidFill>
            <a:schemeClr val="accent1"/>
          </a:solidFill>
          <a:ln w="9525" cap="flat" cmpd="sng" algn="ctr">
            <a:solidFill>
              <a:schemeClr val="tx1"/>
            </a:solidFill>
            <a:prstDash val="dash"/>
            <a:round/>
            <a:headEnd type="none" w="med" len="med"/>
            <a:tailEnd type="arrow"/>
          </a:ln>
          <a:effectLst/>
        </p:spPr>
      </p:cxnSp>
      <p:cxnSp>
        <p:nvCxnSpPr>
          <p:cNvPr id="62" name="Elbow Connector 61"/>
          <p:cNvCxnSpPr/>
          <p:nvPr/>
        </p:nvCxnSpPr>
        <p:spPr bwMode="auto">
          <a:xfrm rot="5400000" flipH="1" flipV="1">
            <a:off x="2919678" y="4067365"/>
            <a:ext cx="1155700" cy="360620"/>
          </a:xfrm>
          <a:prstGeom prst="bentConnector3">
            <a:avLst>
              <a:gd name="adj1" fmla="val 549"/>
            </a:avLst>
          </a:prstGeom>
          <a:solidFill>
            <a:schemeClr val="accent1"/>
          </a:solidFill>
          <a:ln w="9525" cap="flat" cmpd="sng" algn="ctr">
            <a:solidFill>
              <a:schemeClr val="tx1"/>
            </a:solidFill>
            <a:prstDash val="dash"/>
            <a:round/>
            <a:headEnd type="none" w="med" len="med"/>
            <a:tailEnd type="none"/>
          </a:ln>
          <a:effectLst/>
        </p:spPr>
      </p:cxnSp>
      <p:cxnSp>
        <p:nvCxnSpPr>
          <p:cNvPr id="74" name="Elbow Connector 73"/>
          <p:cNvCxnSpPr/>
          <p:nvPr/>
        </p:nvCxnSpPr>
        <p:spPr bwMode="auto">
          <a:xfrm rot="10800000">
            <a:off x="599418" y="3179610"/>
            <a:ext cx="3078420" cy="490217"/>
          </a:xfrm>
          <a:prstGeom prst="bentConnector3">
            <a:avLst>
              <a:gd name="adj1" fmla="val 100331"/>
            </a:avLst>
          </a:prstGeom>
          <a:solidFill>
            <a:schemeClr val="accent1"/>
          </a:solidFill>
          <a:ln w="9525" cap="flat" cmpd="sng" algn="ctr">
            <a:solidFill>
              <a:schemeClr val="tx1"/>
            </a:solidFill>
            <a:prstDash val="dash"/>
            <a:round/>
            <a:headEnd type="none" w="med" len="med"/>
            <a:tailEnd type="arrow"/>
          </a:ln>
          <a:effectLst/>
        </p:spPr>
      </p:cxnSp>
      <p:sp>
        <p:nvSpPr>
          <p:cNvPr id="78" name="Rectangle 77"/>
          <p:cNvSpPr/>
          <p:nvPr/>
        </p:nvSpPr>
        <p:spPr>
          <a:xfrm>
            <a:off x="337060" y="2810277"/>
            <a:ext cx="524715" cy="369332"/>
          </a:xfrm>
          <a:prstGeom prst="rect">
            <a:avLst/>
          </a:prstGeom>
        </p:spPr>
        <p:txBody>
          <a:bodyPr wrap="none">
            <a:spAutoFit/>
          </a:bodyPr>
          <a:lstStyle/>
          <a:p>
            <a:r>
              <a:rPr lang="en-US" dirty="0" smtClean="0"/>
              <a:t>101</a:t>
            </a:r>
            <a:endParaRPr lang="en-US" dirty="0"/>
          </a:p>
        </p:txBody>
      </p:sp>
      <p:sp>
        <p:nvSpPr>
          <p:cNvPr id="79" name="Rectangle 78"/>
          <p:cNvSpPr/>
          <p:nvPr/>
        </p:nvSpPr>
        <p:spPr>
          <a:xfrm>
            <a:off x="2492095" y="2810265"/>
            <a:ext cx="524715" cy="369332"/>
          </a:xfrm>
          <a:prstGeom prst="rect">
            <a:avLst/>
          </a:prstGeom>
        </p:spPr>
        <p:txBody>
          <a:bodyPr wrap="none">
            <a:spAutoFit/>
          </a:bodyPr>
          <a:lstStyle/>
          <a:p>
            <a:r>
              <a:rPr lang="en-US" dirty="0" smtClean="0"/>
              <a:t>101</a:t>
            </a:r>
            <a:endParaRPr lang="en-US" dirty="0"/>
          </a:p>
        </p:txBody>
      </p:sp>
      <p:graphicFrame>
        <p:nvGraphicFramePr>
          <p:cNvPr id="84" name="Content Placeholder 5"/>
          <p:cNvGraphicFramePr>
            <a:graphicFrameLocks/>
          </p:cNvGraphicFramePr>
          <p:nvPr>
            <p:extLst>
              <p:ext uri="{D42A27DB-BD31-4B8C-83A1-F6EECF244321}">
                <p14:modId xmlns:p14="http://schemas.microsoft.com/office/powerpoint/2010/main" val="2696789364"/>
              </p:ext>
            </p:extLst>
          </p:nvPr>
        </p:nvGraphicFramePr>
        <p:xfrm>
          <a:off x="337060" y="5030827"/>
          <a:ext cx="2980158" cy="741680"/>
        </p:xfrm>
        <a:graphic>
          <a:graphicData uri="http://schemas.openxmlformats.org/drawingml/2006/table">
            <a:tbl>
              <a:tblPr firstRow="1" bandRow="1">
                <a:tableStyleId>{5C22544A-7EE6-4342-B048-85BDC9FD1C3A}</a:tableStyleId>
              </a:tblPr>
              <a:tblGrid>
                <a:gridCol w="686886"/>
                <a:gridCol w="752754"/>
                <a:gridCol w="525176"/>
                <a:gridCol w="1015342"/>
              </a:tblGrid>
              <a:tr h="370840">
                <a:tc>
                  <a:txBody>
                    <a:bodyPr/>
                    <a:lstStyle/>
                    <a:p>
                      <a:r>
                        <a:rPr lang="en-US" dirty="0" smtClean="0"/>
                        <a:t>66</a:t>
                      </a:r>
                      <a:endParaRPr lang="en-US" dirty="0"/>
                    </a:p>
                  </a:txBody>
                  <a:tcPr/>
                </a:tc>
                <a:tc>
                  <a:txBody>
                    <a:bodyPr/>
                    <a:lstStyle/>
                    <a:p>
                      <a:r>
                        <a:rPr lang="en-US" dirty="0" smtClean="0"/>
                        <a:t>1235</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a:t>
                      </a:r>
                      <a:r>
                        <a:rPr lang="en-US" dirty="0" smtClean="0">
                          <a:solidFill>
                            <a:srgbClr val="FF0000"/>
                          </a:solidFill>
                        </a:rPr>
                        <a:t>1</a:t>
                      </a:r>
                      <a:r>
                        <a:rPr lang="en-US" dirty="0" smtClean="0"/>
                        <a:t>00</a:t>
                      </a:r>
                    </a:p>
                  </a:txBody>
                  <a:tcPr/>
                </a:tc>
              </a:tr>
              <a:tr h="370840">
                <a:tc>
                  <a:txBody>
                    <a:bodyPr/>
                    <a:lstStyle/>
                    <a:p>
                      <a:r>
                        <a:rPr lang="en-US" dirty="0" smtClean="0"/>
                        <a:t>123</a:t>
                      </a:r>
                      <a:endParaRPr lang="en-US" dirty="0"/>
                    </a:p>
                  </a:txBody>
                  <a:tcPr/>
                </a:tc>
                <a:tc>
                  <a:txBody>
                    <a:bodyPr/>
                    <a:lstStyle/>
                    <a:p>
                      <a:r>
                        <a:rPr lang="en-US" dirty="0" smtClean="0"/>
                        <a:t>1236</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a:t>
                      </a:r>
                      <a:r>
                        <a:rPr lang="en-US" dirty="0" smtClean="0">
                          <a:solidFill>
                            <a:srgbClr val="008000"/>
                          </a:solidFill>
                        </a:rPr>
                        <a:t>1</a:t>
                      </a:r>
                      <a:r>
                        <a:rPr lang="en-US" dirty="0" smtClean="0"/>
                        <a:t>0</a:t>
                      </a:r>
                    </a:p>
                  </a:txBody>
                  <a:tcPr/>
                </a:tc>
              </a:tr>
            </a:tbl>
          </a:graphicData>
        </a:graphic>
      </p:graphicFrame>
      <p:cxnSp>
        <p:nvCxnSpPr>
          <p:cNvPr id="97" name="Straight Arrow Connector 96"/>
          <p:cNvCxnSpPr/>
          <p:nvPr/>
        </p:nvCxnSpPr>
        <p:spPr bwMode="auto">
          <a:xfrm flipV="1">
            <a:off x="3478477" y="5030829"/>
            <a:ext cx="2257309" cy="1"/>
          </a:xfrm>
          <a:prstGeom prst="straightConnector1">
            <a:avLst/>
          </a:prstGeom>
          <a:solidFill>
            <a:schemeClr val="accent1"/>
          </a:solidFill>
          <a:ln w="28575" cap="flat" cmpd="sng" algn="ctr">
            <a:solidFill>
              <a:srgbClr val="FF0000"/>
            </a:solidFill>
            <a:prstDash val="solid"/>
            <a:round/>
            <a:headEnd type="none" w="med" len="med"/>
            <a:tailEnd type="arrow"/>
          </a:ln>
          <a:effectLst/>
        </p:spPr>
      </p:cxnSp>
      <p:cxnSp>
        <p:nvCxnSpPr>
          <p:cNvPr id="102" name="Straight Arrow Connector 101"/>
          <p:cNvCxnSpPr/>
          <p:nvPr/>
        </p:nvCxnSpPr>
        <p:spPr bwMode="auto">
          <a:xfrm flipV="1">
            <a:off x="3478477" y="5402102"/>
            <a:ext cx="2257309" cy="1"/>
          </a:xfrm>
          <a:prstGeom prst="straightConnector1">
            <a:avLst/>
          </a:prstGeom>
          <a:solidFill>
            <a:schemeClr val="accent1"/>
          </a:solidFill>
          <a:ln w="28575" cap="flat" cmpd="sng" algn="ctr">
            <a:solidFill>
              <a:srgbClr val="008000"/>
            </a:solidFill>
            <a:prstDash val="solid"/>
            <a:round/>
            <a:headEnd type="none" w="med" len="med"/>
            <a:tailEnd type="arrow"/>
          </a:ln>
          <a:effectLst/>
        </p:spPr>
      </p:cxnSp>
      <p:cxnSp>
        <p:nvCxnSpPr>
          <p:cNvPr id="103" name="Straight Arrow Connector 102"/>
          <p:cNvCxnSpPr/>
          <p:nvPr/>
        </p:nvCxnSpPr>
        <p:spPr bwMode="auto">
          <a:xfrm flipV="1">
            <a:off x="3478477" y="5772506"/>
            <a:ext cx="2257309" cy="1"/>
          </a:xfrm>
          <a:prstGeom prst="straightConnector1">
            <a:avLst/>
          </a:prstGeom>
          <a:solidFill>
            <a:schemeClr val="accent1"/>
          </a:solidFill>
          <a:ln w="28575" cap="flat" cmpd="sng" algn="ctr">
            <a:solidFill>
              <a:srgbClr val="0000FF"/>
            </a:solidFill>
            <a:prstDash val="solid"/>
            <a:round/>
            <a:headEnd type="none" w="med" len="med"/>
            <a:tailEnd type="arrow"/>
          </a:ln>
          <a:effectLst/>
        </p:spPr>
      </p:cxnSp>
      <p:cxnSp>
        <p:nvCxnSpPr>
          <p:cNvPr id="104" name="Elbow Connector 103"/>
          <p:cNvCxnSpPr>
            <a:endCxn id="44" idx="1"/>
          </p:cNvCxnSpPr>
          <p:nvPr/>
        </p:nvCxnSpPr>
        <p:spPr bwMode="auto">
          <a:xfrm rot="5400000">
            <a:off x="4865874" y="3805758"/>
            <a:ext cx="2715046" cy="366818"/>
          </a:xfrm>
          <a:prstGeom prst="bentConnector4">
            <a:avLst>
              <a:gd name="adj1" fmla="val 34664"/>
              <a:gd name="adj2" fmla="val 162320"/>
            </a:avLst>
          </a:prstGeom>
          <a:solidFill>
            <a:schemeClr val="accent1"/>
          </a:solidFill>
          <a:ln w="19050" cap="flat" cmpd="sng" algn="ctr">
            <a:solidFill>
              <a:srgbClr val="FF0000"/>
            </a:solidFill>
            <a:prstDash val="solid"/>
            <a:round/>
            <a:headEnd type="arrow" w="med" len="med"/>
            <a:tailEnd type="none" w="lg"/>
          </a:ln>
          <a:effectLst/>
        </p:spPr>
      </p:cxnSp>
      <p:cxnSp>
        <p:nvCxnSpPr>
          <p:cNvPr id="110" name="Elbow Connector 109"/>
          <p:cNvCxnSpPr/>
          <p:nvPr/>
        </p:nvCxnSpPr>
        <p:spPr bwMode="auto">
          <a:xfrm rot="5400000">
            <a:off x="6418130" y="3638554"/>
            <a:ext cx="2231177" cy="446189"/>
          </a:xfrm>
          <a:prstGeom prst="bentConnector3">
            <a:avLst>
              <a:gd name="adj1" fmla="val 50000"/>
            </a:avLst>
          </a:prstGeom>
          <a:solidFill>
            <a:schemeClr val="accent1"/>
          </a:solidFill>
          <a:ln w="19050" cap="flat" cmpd="sng" algn="ctr">
            <a:solidFill>
              <a:srgbClr val="0000FF"/>
            </a:solidFill>
            <a:prstDash val="solid"/>
            <a:round/>
            <a:headEnd type="arrow" w="med" len="med"/>
            <a:tailEnd type="none" w="lg"/>
          </a:ln>
          <a:effectLst/>
        </p:spPr>
      </p:cxnSp>
      <p:sp>
        <p:nvSpPr>
          <p:cNvPr id="123" name="TextBox 122"/>
          <p:cNvSpPr txBox="1"/>
          <p:nvPr/>
        </p:nvSpPr>
        <p:spPr>
          <a:xfrm>
            <a:off x="4027581" y="4661498"/>
            <a:ext cx="903876" cy="369332"/>
          </a:xfrm>
          <a:prstGeom prst="rect">
            <a:avLst/>
          </a:prstGeom>
          <a:noFill/>
        </p:spPr>
        <p:txBody>
          <a:bodyPr wrap="none" rtlCol="0">
            <a:spAutoFit/>
          </a:bodyPr>
          <a:lstStyle/>
          <a:p>
            <a:r>
              <a:rPr lang="en-US" dirty="0" smtClean="0">
                <a:solidFill>
                  <a:srgbClr val="FF0000"/>
                </a:solidFill>
              </a:rPr>
              <a:t>101, 66</a:t>
            </a:r>
            <a:endParaRPr lang="en-US" dirty="0">
              <a:solidFill>
                <a:srgbClr val="FF0000"/>
              </a:solidFill>
            </a:endParaRPr>
          </a:p>
        </p:txBody>
      </p:sp>
      <p:sp>
        <p:nvSpPr>
          <p:cNvPr id="124" name="TextBox 123"/>
          <p:cNvSpPr txBox="1"/>
          <p:nvPr/>
        </p:nvSpPr>
        <p:spPr>
          <a:xfrm>
            <a:off x="4179981" y="5032771"/>
            <a:ext cx="540157" cy="369332"/>
          </a:xfrm>
          <a:prstGeom prst="rect">
            <a:avLst/>
          </a:prstGeom>
          <a:noFill/>
        </p:spPr>
        <p:txBody>
          <a:bodyPr wrap="none" rtlCol="0">
            <a:spAutoFit/>
          </a:bodyPr>
          <a:lstStyle/>
          <a:p>
            <a:r>
              <a:rPr lang="en-US" dirty="0" smtClean="0">
                <a:solidFill>
                  <a:srgbClr val="008000"/>
                </a:solidFill>
              </a:rPr>
              <a:t>123</a:t>
            </a:r>
            <a:endParaRPr lang="en-US" dirty="0">
              <a:solidFill>
                <a:srgbClr val="008000"/>
              </a:solidFill>
            </a:endParaRPr>
          </a:p>
        </p:txBody>
      </p:sp>
      <p:sp>
        <p:nvSpPr>
          <p:cNvPr id="125" name="TextBox 124"/>
          <p:cNvSpPr txBox="1"/>
          <p:nvPr/>
        </p:nvSpPr>
        <p:spPr>
          <a:xfrm>
            <a:off x="4274208" y="5403175"/>
            <a:ext cx="445930" cy="369332"/>
          </a:xfrm>
          <a:prstGeom prst="rect">
            <a:avLst/>
          </a:prstGeom>
          <a:noFill/>
        </p:spPr>
        <p:txBody>
          <a:bodyPr wrap="none" rtlCol="0">
            <a:spAutoFit/>
          </a:bodyPr>
          <a:lstStyle/>
          <a:p>
            <a:r>
              <a:rPr lang="en-US" dirty="0" smtClean="0">
                <a:solidFill>
                  <a:srgbClr val="0000FF"/>
                </a:solidFill>
              </a:rPr>
              <a:t>66</a:t>
            </a:r>
            <a:endParaRPr lang="en-US" dirty="0">
              <a:solidFill>
                <a:srgbClr val="0000FF"/>
              </a:solidFill>
            </a:endParaRPr>
          </a:p>
        </p:txBody>
      </p:sp>
      <p:sp>
        <p:nvSpPr>
          <p:cNvPr id="126" name="TextBox 125"/>
          <p:cNvSpPr txBox="1"/>
          <p:nvPr/>
        </p:nvSpPr>
        <p:spPr>
          <a:xfrm>
            <a:off x="6390982" y="3179591"/>
            <a:ext cx="903876" cy="369332"/>
          </a:xfrm>
          <a:prstGeom prst="rect">
            <a:avLst/>
          </a:prstGeom>
          <a:noFill/>
        </p:spPr>
        <p:txBody>
          <a:bodyPr wrap="none" rtlCol="0">
            <a:spAutoFit/>
          </a:bodyPr>
          <a:lstStyle/>
          <a:p>
            <a:r>
              <a:rPr lang="en-US" dirty="0" smtClean="0">
                <a:solidFill>
                  <a:srgbClr val="FF0000"/>
                </a:solidFill>
              </a:rPr>
              <a:t>101, 66</a:t>
            </a:r>
            <a:endParaRPr lang="en-US" dirty="0">
              <a:solidFill>
                <a:srgbClr val="FF0000"/>
              </a:solidFill>
            </a:endParaRPr>
          </a:p>
        </p:txBody>
      </p:sp>
      <p:sp>
        <p:nvSpPr>
          <p:cNvPr id="127" name="TextBox 126"/>
          <p:cNvSpPr txBox="1"/>
          <p:nvPr/>
        </p:nvSpPr>
        <p:spPr>
          <a:xfrm>
            <a:off x="7290888" y="3179610"/>
            <a:ext cx="445930" cy="369332"/>
          </a:xfrm>
          <a:prstGeom prst="rect">
            <a:avLst/>
          </a:prstGeom>
          <a:noFill/>
        </p:spPr>
        <p:txBody>
          <a:bodyPr wrap="none" rtlCol="0">
            <a:spAutoFit/>
          </a:bodyPr>
          <a:lstStyle/>
          <a:p>
            <a:r>
              <a:rPr lang="en-US" dirty="0" smtClean="0">
                <a:solidFill>
                  <a:srgbClr val="0000FF"/>
                </a:solidFill>
              </a:rPr>
              <a:t>66</a:t>
            </a:r>
            <a:endParaRPr lang="en-US" dirty="0">
              <a:solidFill>
                <a:srgbClr val="0000FF"/>
              </a:solidFill>
            </a:endParaRPr>
          </a:p>
        </p:txBody>
      </p:sp>
      <p:sp>
        <p:nvSpPr>
          <p:cNvPr id="39" name="TextBox 38"/>
          <p:cNvSpPr txBox="1"/>
          <p:nvPr/>
        </p:nvSpPr>
        <p:spPr>
          <a:xfrm>
            <a:off x="7175906" y="2131376"/>
            <a:ext cx="2022499" cy="646331"/>
          </a:xfrm>
          <a:prstGeom prst="rect">
            <a:avLst/>
          </a:prstGeom>
          <a:noFill/>
        </p:spPr>
        <p:txBody>
          <a:bodyPr wrap="none" rtlCol="0">
            <a:spAutoFit/>
          </a:bodyPr>
          <a:lstStyle/>
          <a:p>
            <a:r>
              <a:rPr lang="en-US" dirty="0">
                <a:solidFill>
                  <a:srgbClr val="0000FF"/>
                </a:solidFill>
              </a:rPr>
              <a:t>s</a:t>
            </a:r>
            <a:r>
              <a:rPr lang="en-US" dirty="0" smtClean="0">
                <a:solidFill>
                  <a:srgbClr val="0000FF"/>
                </a:solidFill>
              </a:rPr>
              <a:t>ubscribe: </a:t>
            </a:r>
          </a:p>
          <a:p>
            <a:r>
              <a:rPr lang="en-US" i="1" dirty="0" err="1" smtClean="0">
                <a:solidFill>
                  <a:srgbClr val="0000FF"/>
                </a:solidFill>
              </a:rPr>
              <a:t>member_account</a:t>
            </a:r>
            <a:endParaRPr lang="en-US" i="1" dirty="0">
              <a:solidFill>
                <a:srgbClr val="0000FF"/>
              </a:solidFill>
            </a:endParaRPr>
          </a:p>
        </p:txBody>
      </p:sp>
      <p:sp>
        <p:nvSpPr>
          <p:cNvPr id="44" name="Right Arrow 43"/>
          <p:cNvSpPr/>
          <p:nvPr/>
        </p:nvSpPr>
        <p:spPr>
          <a:xfrm>
            <a:off x="6039988" y="4513926"/>
            <a:ext cx="2666198" cy="1665527"/>
          </a:xfrm>
          <a:prstGeom prst="rightArrow">
            <a:avLst>
              <a:gd name="adj1" fmla="val 50000"/>
              <a:gd name="adj2" fmla="val 339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Change Events</a:t>
            </a:r>
          </a:p>
          <a:p>
            <a:pPr algn="ctr"/>
            <a:r>
              <a:rPr lang="en-US" dirty="0" smtClean="0"/>
              <a:t>(Rows affected by </a:t>
            </a:r>
            <a:r>
              <a:rPr lang="en-US" dirty="0" err="1" smtClean="0"/>
              <a:t>tx</a:t>
            </a:r>
            <a:r>
              <a:rPr lang="en-US" dirty="0" smtClean="0"/>
              <a:t>)</a:t>
            </a:r>
            <a:endParaRPr lang="en-US" dirty="0"/>
          </a:p>
        </p:txBody>
      </p:sp>
      <p:sp>
        <p:nvSpPr>
          <p:cNvPr id="3" name="TextBox 2"/>
          <p:cNvSpPr txBox="1"/>
          <p:nvPr/>
        </p:nvSpPr>
        <p:spPr>
          <a:xfrm>
            <a:off x="1143593" y="1146304"/>
            <a:ext cx="1979723" cy="53565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effectLst/>
                <a:uLnTx/>
                <a:uFillTx/>
                <a:latin typeface="Arial" pitchFamily="34" charset="0"/>
                <a:ea typeface="+mn-ea"/>
                <a:cs typeface="Arial" pitchFamily="34" charset="0"/>
              </a:rPr>
              <a:t>Sources (DB)</a:t>
            </a:r>
            <a:endParaRPr kumimoji="0" lang="en-US" sz="2400" b="1" i="0" u="none" strike="noStrike" kern="1200" cap="none" spc="0" normalizeH="0" baseline="0" noProof="0" dirty="0" smtClean="0">
              <a:ln>
                <a:noFill/>
              </a:ln>
              <a:effectLst/>
              <a:uLnTx/>
              <a:uFillTx/>
              <a:latin typeface="Arial" pitchFamily="34" charset="0"/>
              <a:ea typeface="+mn-ea"/>
              <a:cs typeface="Arial" pitchFamily="34" charset="0"/>
            </a:endParaRPr>
          </a:p>
        </p:txBody>
      </p:sp>
      <p:sp>
        <p:nvSpPr>
          <p:cNvPr id="45" name="TextBox 44"/>
          <p:cNvSpPr txBox="1"/>
          <p:nvPr/>
        </p:nvSpPr>
        <p:spPr>
          <a:xfrm>
            <a:off x="6153377" y="1157755"/>
            <a:ext cx="2111513" cy="496956"/>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Consumers</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46" name="TextBox 45"/>
          <p:cNvSpPr txBox="1"/>
          <p:nvPr/>
        </p:nvSpPr>
        <p:spPr>
          <a:xfrm>
            <a:off x="5301105" y="2032055"/>
            <a:ext cx="1929433" cy="646331"/>
          </a:xfrm>
          <a:prstGeom prst="rect">
            <a:avLst/>
          </a:prstGeom>
          <a:noFill/>
        </p:spPr>
        <p:txBody>
          <a:bodyPr wrap="square" rtlCol="0">
            <a:spAutoFit/>
          </a:bodyPr>
          <a:lstStyle/>
          <a:p>
            <a:r>
              <a:rPr lang="en-US" dirty="0">
                <a:solidFill>
                  <a:srgbClr val="FF0000"/>
                </a:solidFill>
              </a:rPr>
              <a:t>s</a:t>
            </a:r>
            <a:r>
              <a:rPr lang="en-US" dirty="0" smtClean="0">
                <a:solidFill>
                  <a:srgbClr val="FF0000"/>
                </a:solidFill>
              </a:rPr>
              <a:t>ubscribe: </a:t>
            </a:r>
          </a:p>
          <a:p>
            <a:r>
              <a:rPr lang="en-US" i="1" dirty="0" err="1">
                <a:solidFill>
                  <a:srgbClr val="FF0000"/>
                </a:solidFill>
              </a:rPr>
              <a:t>m</a:t>
            </a:r>
            <a:r>
              <a:rPr lang="en-US" i="1" dirty="0" err="1" smtClean="0">
                <a:solidFill>
                  <a:srgbClr val="FF0000"/>
                </a:solidFill>
              </a:rPr>
              <a:t>ember_profile</a:t>
            </a:r>
            <a:endParaRPr lang="en-US" i="1" dirty="0">
              <a:solidFill>
                <a:srgbClr val="FF0000"/>
              </a:solidFill>
            </a:endParaRPr>
          </a:p>
        </p:txBody>
      </p:sp>
      <p:sp>
        <p:nvSpPr>
          <p:cNvPr id="48" name="TextBox 47"/>
          <p:cNvSpPr txBox="1"/>
          <p:nvPr/>
        </p:nvSpPr>
        <p:spPr>
          <a:xfrm>
            <a:off x="6076964" y="1584762"/>
            <a:ext cx="2171800" cy="56631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noProof="0" dirty="0" smtClean="0">
                <a:latin typeface="Arial" pitchFamily="34" charset="0"/>
                <a:cs typeface="Arial" pitchFamily="34" charset="0"/>
              </a:rPr>
              <a:t> </a:t>
            </a:r>
            <a:r>
              <a:rPr lang="en-US" sz="1600" b="1" i="1" noProof="0" dirty="0" smtClean="0">
                <a:latin typeface="Arial" pitchFamily="34" charset="0"/>
                <a:cs typeface="Arial" pitchFamily="34" charset="0"/>
              </a:rPr>
              <a:t>changes since       </a:t>
            </a:r>
            <a:r>
              <a:rPr lang="en-US" sz="1600" b="1" dirty="0" smtClean="0">
                <a:latin typeface="Arial" pitchFamily="34" charset="0"/>
                <a:cs typeface="Arial" pitchFamily="34" charset="0"/>
              </a:rPr>
              <a:t>s</a:t>
            </a:r>
            <a:r>
              <a:rPr lang="en-US" sz="1600" b="1" noProof="0" dirty="0" err="1" smtClean="0">
                <a:latin typeface="Arial" pitchFamily="34" charset="0"/>
                <a:cs typeface="Arial" pitchFamily="34" charset="0"/>
              </a:rPr>
              <a:t>cn</a:t>
            </a:r>
            <a:r>
              <a:rPr lang="en-US" sz="1600" b="1" noProof="0" dirty="0" smtClean="0">
                <a:latin typeface="Arial" pitchFamily="34" charset="0"/>
                <a:cs typeface="Arial" pitchFamily="34" charset="0"/>
              </a:rPr>
              <a:t> &gt; 1200 </a:t>
            </a:r>
            <a:endParaRPr kumimoji="0" lang="en-US" sz="1600" b="1" i="0"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415506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nodeType="clickEffect">
                                  <p:stCondLst>
                                    <p:cond delay="0"/>
                                  </p:stCondLst>
                                  <p:childTnLst>
                                    <p:set>
                                      <p:cBhvr>
                                        <p:cTn id="31" dur="1" fill="hold">
                                          <p:stCondLst>
                                            <p:cond delay="0"/>
                                          </p:stCondLst>
                                        </p:cTn>
                                        <p:tgtEl>
                                          <p:spTgt spid="102"/>
                                        </p:tgtEl>
                                        <p:attrNameLst>
                                          <p:attrName>style.visibility</p:attrName>
                                        </p:attrNameLst>
                                      </p:cBhvr>
                                      <p:to>
                                        <p:strVal val="visible"/>
                                      </p:to>
                                    </p:set>
                                    <p:anim calcmode="lin" valueType="num">
                                      <p:cBhvr>
                                        <p:cTn id="32" dur="500" fill="hold"/>
                                        <p:tgtEl>
                                          <p:spTgt spid="102"/>
                                        </p:tgtEl>
                                        <p:attrNameLst>
                                          <p:attrName>ppt_x</p:attrName>
                                        </p:attrNameLst>
                                      </p:cBhvr>
                                      <p:tavLst>
                                        <p:tav tm="0">
                                          <p:val>
                                            <p:strVal val="#ppt_x-#ppt_w/2"/>
                                          </p:val>
                                        </p:tav>
                                        <p:tav tm="100000">
                                          <p:val>
                                            <p:strVal val="#ppt_x"/>
                                          </p:val>
                                        </p:tav>
                                      </p:tavLst>
                                    </p:anim>
                                    <p:anim calcmode="lin" valueType="num">
                                      <p:cBhvr>
                                        <p:cTn id="33" dur="500" fill="hold"/>
                                        <p:tgtEl>
                                          <p:spTgt spid="102"/>
                                        </p:tgtEl>
                                        <p:attrNameLst>
                                          <p:attrName>ppt_y</p:attrName>
                                        </p:attrNameLst>
                                      </p:cBhvr>
                                      <p:tavLst>
                                        <p:tav tm="0">
                                          <p:val>
                                            <p:strVal val="#ppt_y"/>
                                          </p:val>
                                        </p:tav>
                                        <p:tav tm="100000">
                                          <p:val>
                                            <p:strVal val="#ppt_y"/>
                                          </p:val>
                                        </p:tav>
                                      </p:tavLst>
                                    </p:anim>
                                    <p:anim calcmode="lin" valueType="num">
                                      <p:cBhvr>
                                        <p:cTn id="34" dur="500" fill="hold"/>
                                        <p:tgtEl>
                                          <p:spTgt spid="102"/>
                                        </p:tgtEl>
                                        <p:attrNameLst>
                                          <p:attrName>ppt_w</p:attrName>
                                        </p:attrNameLst>
                                      </p:cBhvr>
                                      <p:tavLst>
                                        <p:tav tm="0">
                                          <p:val>
                                            <p:fltVal val="0"/>
                                          </p:val>
                                        </p:tav>
                                        <p:tav tm="100000">
                                          <p:val>
                                            <p:strVal val="#ppt_w"/>
                                          </p:val>
                                        </p:tav>
                                      </p:tavLst>
                                    </p:anim>
                                    <p:anim calcmode="lin" valueType="num">
                                      <p:cBhvr>
                                        <p:cTn id="35" dur="500" fill="hold"/>
                                        <p:tgtEl>
                                          <p:spTgt spid="102"/>
                                        </p:tgtEl>
                                        <p:attrNameLst>
                                          <p:attrName>ppt_h</p:attrName>
                                        </p:attrNameLst>
                                      </p:cBhvr>
                                      <p:tavLst>
                                        <p:tav tm="0">
                                          <p:val>
                                            <p:strVal val="#ppt_h"/>
                                          </p:val>
                                        </p:tav>
                                        <p:tav tm="100000">
                                          <p:val>
                                            <p:strVal val="#ppt_h"/>
                                          </p:val>
                                        </p:tav>
                                      </p:tavLst>
                                    </p:anim>
                                  </p:childTnLst>
                                </p:cTn>
                              </p:par>
                              <p:par>
                                <p:cTn id="36" presetID="17" presetClass="entr" presetSubtype="8" fill="hold" grpId="0" nodeType="withEffect">
                                  <p:stCondLst>
                                    <p:cond delay="0"/>
                                  </p:stCondLst>
                                  <p:childTnLst>
                                    <p:set>
                                      <p:cBhvr>
                                        <p:cTn id="37" dur="1" fill="hold">
                                          <p:stCondLst>
                                            <p:cond delay="0"/>
                                          </p:stCondLst>
                                        </p:cTn>
                                        <p:tgtEl>
                                          <p:spTgt spid="123"/>
                                        </p:tgtEl>
                                        <p:attrNameLst>
                                          <p:attrName>style.visibility</p:attrName>
                                        </p:attrNameLst>
                                      </p:cBhvr>
                                      <p:to>
                                        <p:strVal val="visible"/>
                                      </p:to>
                                    </p:set>
                                    <p:anim calcmode="lin" valueType="num">
                                      <p:cBhvr>
                                        <p:cTn id="38" dur="500" fill="hold"/>
                                        <p:tgtEl>
                                          <p:spTgt spid="123"/>
                                        </p:tgtEl>
                                        <p:attrNameLst>
                                          <p:attrName>ppt_x</p:attrName>
                                        </p:attrNameLst>
                                      </p:cBhvr>
                                      <p:tavLst>
                                        <p:tav tm="0">
                                          <p:val>
                                            <p:strVal val="#ppt_x-#ppt_w/2"/>
                                          </p:val>
                                        </p:tav>
                                        <p:tav tm="100000">
                                          <p:val>
                                            <p:strVal val="#ppt_x"/>
                                          </p:val>
                                        </p:tav>
                                      </p:tavLst>
                                    </p:anim>
                                    <p:anim calcmode="lin" valueType="num">
                                      <p:cBhvr>
                                        <p:cTn id="39" dur="500" fill="hold"/>
                                        <p:tgtEl>
                                          <p:spTgt spid="123"/>
                                        </p:tgtEl>
                                        <p:attrNameLst>
                                          <p:attrName>ppt_y</p:attrName>
                                        </p:attrNameLst>
                                      </p:cBhvr>
                                      <p:tavLst>
                                        <p:tav tm="0">
                                          <p:val>
                                            <p:strVal val="#ppt_y"/>
                                          </p:val>
                                        </p:tav>
                                        <p:tav tm="100000">
                                          <p:val>
                                            <p:strVal val="#ppt_y"/>
                                          </p:val>
                                        </p:tav>
                                      </p:tavLst>
                                    </p:anim>
                                    <p:anim calcmode="lin" valueType="num">
                                      <p:cBhvr>
                                        <p:cTn id="40" dur="500" fill="hold"/>
                                        <p:tgtEl>
                                          <p:spTgt spid="123"/>
                                        </p:tgtEl>
                                        <p:attrNameLst>
                                          <p:attrName>ppt_w</p:attrName>
                                        </p:attrNameLst>
                                      </p:cBhvr>
                                      <p:tavLst>
                                        <p:tav tm="0">
                                          <p:val>
                                            <p:fltVal val="0"/>
                                          </p:val>
                                        </p:tav>
                                        <p:tav tm="100000">
                                          <p:val>
                                            <p:strVal val="#ppt_w"/>
                                          </p:val>
                                        </p:tav>
                                      </p:tavLst>
                                    </p:anim>
                                    <p:anim calcmode="lin" valueType="num">
                                      <p:cBhvr>
                                        <p:cTn id="41" dur="500" fill="hold"/>
                                        <p:tgtEl>
                                          <p:spTgt spid="123"/>
                                        </p:tgtEl>
                                        <p:attrNameLst>
                                          <p:attrName>ppt_h</p:attrName>
                                        </p:attrNameLst>
                                      </p:cBhvr>
                                      <p:tavLst>
                                        <p:tav tm="0">
                                          <p:val>
                                            <p:strVal val="#ppt_h"/>
                                          </p:val>
                                        </p:tav>
                                        <p:tav tm="100000">
                                          <p:val>
                                            <p:strVal val="#ppt_h"/>
                                          </p:val>
                                        </p:tav>
                                      </p:tavLst>
                                    </p:anim>
                                  </p:childTnLst>
                                </p:cTn>
                              </p:par>
                              <p:par>
                                <p:cTn id="42" presetID="17" presetClass="entr" presetSubtype="8" fill="hold" grpId="0" nodeType="withEffect">
                                  <p:stCondLst>
                                    <p:cond delay="0"/>
                                  </p:stCondLst>
                                  <p:childTnLst>
                                    <p:set>
                                      <p:cBhvr>
                                        <p:cTn id="43" dur="1" fill="hold">
                                          <p:stCondLst>
                                            <p:cond delay="0"/>
                                          </p:stCondLst>
                                        </p:cTn>
                                        <p:tgtEl>
                                          <p:spTgt spid="124"/>
                                        </p:tgtEl>
                                        <p:attrNameLst>
                                          <p:attrName>style.visibility</p:attrName>
                                        </p:attrNameLst>
                                      </p:cBhvr>
                                      <p:to>
                                        <p:strVal val="visible"/>
                                      </p:to>
                                    </p:set>
                                    <p:anim calcmode="lin" valueType="num">
                                      <p:cBhvr>
                                        <p:cTn id="44" dur="500" fill="hold"/>
                                        <p:tgtEl>
                                          <p:spTgt spid="124"/>
                                        </p:tgtEl>
                                        <p:attrNameLst>
                                          <p:attrName>ppt_x</p:attrName>
                                        </p:attrNameLst>
                                      </p:cBhvr>
                                      <p:tavLst>
                                        <p:tav tm="0">
                                          <p:val>
                                            <p:strVal val="#ppt_x-#ppt_w/2"/>
                                          </p:val>
                                        </p:tav>
                                        <p:tav tm="100000">
                                          <p:val>
                                            <p:strVal val="#ppt_x"/>
                                          </p:val>
                                        </p:tav>
                                      </p:tavLst>
                                    </p:anim>
                                    <p:anim calcmode="lin" valueType="num">
                                      <p:cBhvr>
                                        <p:cTn id="45" dur="500" fill="hold"/>
                                        <p:tgtEl>
                                          <p:spTgt spid="124"/>
                                        </p:tgtEl>
                                        <p:attrNameLst>
                                          <p:attrName>ppt_y</p:attrName>
                                        </p:attrNameLst>
                                      </p:cBhvr>
                                      <p:tavLst>
                                        <p:tav tm="0">
                                          <p:val>
                                            <p:strVal val="#ppt_y"/>
                                          </p:val>
                                        </p:tav>
                                        <p:tav tm="100000">
                                          <p:val>
                                            <p:strVal val="#ppt_y"/>
                                          </p:val>
                                        </p:tav>
                                      </p:tavLst>
                                    </p:anim>
                                    <p:anim calcmode="lin" valueType="num">
                                      <p:cBhvr>
                                        <p:cTn id="46" dur="500" fill="hold"/>
                                        <p:tgtEl>
                                          <p:spTgt spid="124"/>
                                        </p:tgtEl>
                                        <p:attrNameLst>
                                          <p:attrName>ppt_w</p:attrName>
                                        </p:attrNameLst>
                                      </p:cBhvr>
                                      <p:tavLst>
                                        <p:tav tm="0">
                                          <p:val>
                                            <p:fltVal val="0"/>
                                          </p:val>
                                        </p:tav>
                                        <p:tav tm="100000">
                                          <p:val>
                                            <p:strVal val="#ppt_w"/>
                                          </p:val>
                                        </p:tav>
                                      </p:tavLst>
                                    </p:anim>
                                    <p:anim calcmode="lin" valueType="num">
                                      <p:cBhvr>
                                        <p:cTn id="47" dur="500" fill="hold"/>
                                        <p:tgtEl>
                                          <p:spTgt spid="124"/>
                                        </p:tgtEl>
                                        <p:attrNameLst>
                                          <p:attrName>ppt_h</p:attrName>
                                        </p:attrNameLst>
                                      </p:cBhvr>
                                      <p:tavLst>
                                        <p:tav tm="0">
                                          <p:val>
                                            <p:strVal val="#ppt_h"/>
                                          </p:val>
                                        </p:tav>
                                        <p:tav tm="100000">
                                          <p:val>
                                            <p:strVal val="#ppt_h"/>
                                          </p:val>
                                        </p:tav>
                                      </p:tavLst>
                                    </p:anim>
                                  </p:childTnLst>
                                </p:cTn>
                              </p:par>
                              <p:par>
                                <p:cTn id="48" presetID="17"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 calcmode="lin" valueType="num">
                                      <p:cBhvr>
                                        <p:cTn id="50" dur="500" fill="hold"/>
                                        <p:tgtEl>
                                          <p:spTgt spid="125"/>
                                        </p:tgtEl>
                                        <p:attrNameLst>
                                          <p:attrName>ppt_x</p:attrName>
                                        </p:attrNameLst>
                                      </p:cBhvr>
                                      <p:tavLst>
                                        <p:tav tm="0">
                                          <p:val>
                                            <p:strVal val="#ppt_x-#ppt_w/2"/>
                                          </p:val>
                                        </p:tav>
                                        <p:tav tm="100000">
                                          <p:val>
                                            <p:strVal val="#ppt_x"/>
                                          </p:val>
                                        </p:tav>
                                      </p:tavLst>
                                    </p:anim>
                                    <p:anim calcmode="lin" valueType="num">
                                      <p:cBhvr>
                                        <p:cTn id="51" dur="500" fill="hold"/>
                                        <p:tgtEl>
                                          <p:spTgt spid="125"/>
                                        </p:tgtEl>
                                        <p:attrNameLst>
                                          <p:attrName>ppt_y</p:attrName>
                                        </p:attrNameLst>
                                      </p:cBhvr>
                                      <p:tavLst>
                                        <p:tav tm="0">
                                          <p:val>
                                            <p:strVal val="#ppt_y"/>
                                          </p:val>
                                        </p:tav>
                                        <p:tav tm="100000">
                                          <p:val>
                                            <p:strVal val="#ppt_y"/>
                                          </p:val>
                                        </p:tav>
                                      </p:tavLst>
                                    </p:anim>
                                    <p:anim calcmode="lin" valueType="num">
                                      <p:cBhvr>
                                        <p:cTn id="52" dur="500" fill="hold"/>
                                        <p:tgtEl>
                                          <p:spTgt spid="125"/>
                                        </p:tgtEl>
                                        <p:attrNameLst>
                                          <p:attrName>ppt_w</p:attrName>
                                        </p:attrNameLst>
                                      </p:cBhvr>
                                      <p:tavLst>
                                        <p:tav tm="0">
                                          <p:val>
                                            <p:fltVal val="0"/>
                                          </p:val>
                                        </p:tav>
                                        <p:tav tm="100000">
                                          <p:val>
                                            <p:strVal val="#ppt_w"/>
                                          </p:val>
                                        </p:tav>
                                      </p:tavLst>
                                    </p:anim>
                                    <p:anim calcmode="lin" valueType="num">
                                      <p:cBhvr>
                                        <p:cTn id="53" dur="500" fill="hold"/>
                                        <p:tgtEl>
                                          <p:spTgt spid="125"/>
                                        </p:tgtEl>
                                        <p:attrNameLst>
                                          <p:attrName>ppt_h</p:attrName>
                                        </p:attrNameLst>
                                      </p:cBhvr>
                                      <p:tavLst>
                                        <p:tav tm="0">
                                          <p:val>
                                            <p:strVal val="#ppt_h"/>
                                          </p:val>
                                        </p:tav>
                                        <p:tav tm="100000">
                                          <p:val>
                                            <p:strVal val="#ppt_h"/>
                                          </p:val>
                                        </p:tav>
                                      </p:tavLst>
                                    </p:anim>
                                  </p:childTnLst>
                                </p:cTn>
                              </p:par>
                              <p:par>
                                <p:cTn id="54" presetID="17" presetClass="entr" presetSubtype="8" fill="hold" nodeType="withEffect">
                                  <p:stCondLst>
                                    <p:cond delay="0"/>
                                  </p:stCondLst>
                                  <p:childTnLst>
                                    <p:set>
                                      <p:cBhvr>
                                        <p:cTn id="55" dur="1" fill="hold">
                                          <p:stCondLst>
                                            <p:cond delay="0"/>
                                          </p:stCondLst>
                                        </p:cTn>
                                        <p:tgtEl>
                                          <p:spTgt spid="103"/>
                                        </p:tgtEl>
                                        <p:attrNameLst>
                                          <p:attrName>style.visibility</p:attrName>
                                        </p:attrNameLst>
                                      </p:cBhvr>
                                      <p:to>
                                        <p:strVal val="visible"/>
                                      </p:to>
                                    </p:set>
                                    <p:anim calcmode="lin" valueType="num">
                                      <p:cBhvr>
                                        <p:cTn id="56" dur="500" fill="hold"/>
                                        <p:tgtEl>
                                          <p:spTgt spid="103"/>
                                        </p:tgtEl>
                                        <p:attrNameLst>
                                          <p:attrName>ppt_x</p:attrName>
                                        </p:attrNameLst>
                                      </p:cBhvr>
                                      <p:tavLst>
                                        <p:tav tm="0">
                                          <p:val>
                                            <p:strVal val="#ppt_x-#ppt_w/2"/>
                                          </p:val>
                                        </p:tav>
                                        <p:tav tm="100000">
                                          <p:val>
                                            <p:strVal val="#ppt_x"/>
                                          </p:val>
                                        </p:tav>
                                      </p:tavLst>
                                    </p:anim>
                                    <p:anim calcmode="lin" valueType="num">
                                      <p:cBhvr>
                                        <p:cTn id="57" dur="500" fill="hold"/>
                                        <p:tgtEl>
                                          <p:spTgt spid="103"/>
                                        </p:tgtEl>
                                        <p:attrNameLst>
                                          <p:attrName>ppt_y</p:attrName>
                                        </p:attrNameLst>
                                      </p:cBhvr>
                                      <p:tavLst>
                                        <p:tav tm="0">
                                          <p:val>
                                            <p:strVal val="#ppt_y"/>
                                          </p:val>
                                        </p:tav>
                                        <p:tav tm="100000">
                                          <p:val>
                                            <p:strVal val="#ppt_y"/>
                                          </p:val>
                                        </p:tav>
                                      </p:tavLst>
                                    </p:anim>
                                    <p:anim calcmode="lin" valueType="num">
                                      <p:cBhvr>
                                        <p:cTn id="58" dur="500" fill="hold"/>
                                        <p:tgtEl>
                                          <p:spTgt spid="103"/>
                                        </p:tgtEl>
                                        <p:attrNameLst>
                                          <p:attrName>ppt_w</p:attrName>
                                        </p:attrNameLst>
                                      </p:cBhvr>
                                      <p:tavLst>
                                        <p:tav tm="0">
                                          <p:val>
                                            <p:fltVal val="0"/>
                                          </p:val>
                                        </p:tav>
                                        <p:tav tm="100000">
                                          <p:val>
                                            <p:strVal val="#ppt_w"/>
                                          </p:val>
                                        </p:tav>
                                      </p:tavLst>
                                    </p:anim>
                                    <p:anim calcmode="lin" valueType="num">
                                      <p:cBhvr>
                                        <p:cTn id="59" dur="500" fill="hold"/>
                                        <p:tgtEl>
                                          <p:spTgt spid="103"/>
                                        </p:tgtEl>
                                        <p:attrNameLst>
                                          <p:attrName>ppt_h</p:attrName>
                                        </p:attrNameLst>
                                      </p:cBhvr>
                                      <p:tavLst>
                                        <p:tav tm="0">
                                          <p:val>
                                            <p:strVal val="#ppt_h"/>
                                          </p:val>
                                        </p:tav>
                                        <p:tav tm="100000">
                                          <p:val>
                                            <p:strVal val="#ppt_h"/>
                                          </p:val>
                                        </p:tav>
                                      </p:tavLst>
                                    </p:anim>
                                  </p:childTnLst>
                                </p:cTn>
                              </p:par>
                              <p:par>
                                <p:cTn id="60" presetID="17" presetClass="entr" presetSubtype="8" fill="hold" nodeType="withEffect">
                                  <p:stCondLst>
                                    <p:cond delay="0"/>
                                  </p:stCondLst>
                                  <p:childTnLst>
                                    <p:set>
                                      <p:cBhvr>
                                        <p:cTn id="61" dur="1" fill="hold">
                                          <p:stCondLst>
                                            <p:cond delay="0"/>
                                          </p:stCondLst>
                                        </p:cTn>
                                        <p:tgtEl>
                                          <p:spTgt spid="97"/>
                                        </p:tgtEl>
                                        <p:attrNameLst>
                                          <p:attrName>style.visibility</p:attrName>
                                        </p:attrNameLst>
                                      </p:cBhvr>
                                      <p:to>
                                        <p:strVal val="visible"/>
                                      </p:to>
                                    </p:set>
                                    <p:anim calcmode="lin" valueType="num">
                                      <p:cBhvr>
                                        <p:cTn id="62" dur="500" fill="hold"/>
                                        <p:tgtEl>
                                          <p:spTgt spid="97"/>
                                        </p:tgtEl>
                                        <p:attrNameLst>
                                          <p:attrName>ppt_x</p:attrName>
                                        </p:attrNameLst>
                                      </p:cBhvr>
                                      <p:tavLst>
                                        <p:tav tm="0">
                                          <p:val>
                                            <p:strVal val="#ppt_x-#ppt_w/2"/>
                                          </p:val>
                                        </p:tav>
                                        <p:tav tm="100000">
                                          <p:val>
                                            <p:strVal val="#ppt_x"/>
                                          </p:val>
                                        </p:tav>
                                      </p:tavLst>
                                    </p:anim>
                                    <p:anim calcmode="lin" valueType="num">
                                      <p:cBhvr>
                                        <p:cTn id="63" dur="500" fill="hold"/>
                                        <p:tgtEl>
                                          <p:spTgt spid="97"/>
                                        </p:tgtEl>
                                        <p:attrNameLst>
                                          <p:attrName>ppt_y</p:attrName>
                                        </p:attrNameLst>
                                      </p:cBhvr>
                                      <p:tavLst>
                                        <p:tav tm="0">
                                          <p:val>
                                            <p:strVal val="#ppt_y"/>
                                          </p:val>
                                        </p:tav>
                                        <p:tav tm="100000">
                                          <p:val>
                                            <p:strVal val="#ppt_y"/>
                                          </p:val>
                                        </p:tav>
                                      </p:tavLst>
                                    </p:anim>
                                    <p:anim calcmode="lin" valueType="num">
                                      <p:cBhvr>
                                        <p:cTn id="64" dur="500" fill="hold"/>
                                        <p:tgtEl>
                                          <p:spTgt spid="97"/>
                                        </p:tgtEl>
                                        <p:attrNameLst>
                                          <p:attrName>ppt_w</p:attrName>
                                        </p:attrNameLst>
                                      </p:cBhvr>
                                      <p:tavLst>
                                        <p:tav tm="0">
                                          <p:val>
                                            <p:fltVal val="0"/>
                                          </p:val>
                                        </p:tav>
                                        <p:tav tm="100000">
                                          <p:val>
                                            <p:strVal val="#ppt_w"/>
                                          </p:val>
                                        </p:tav>
                                      </p:tavLst>
                                    </p:anim>
                                    <p:anim calcmode="lin" valueType="num">
                                      <p:cBhvr>
                                        <p:cTn id="65" dur="500" fill="hold"/>
                                        <p:tgtEl>
                                          <p:spTgt spid="97"/>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4" fill="hold" grpId="0" nodeType="clickEffect">
                                  <p:stCondLst>
                                    <p:cond delay="0"/>
                                  </p:stCondLst>
                                  <p:childTnLst>
                                    <p:set>
                                      <p:cBhvr>
                                        <p:cTn id="69" dur="1" fill="hold">
                                          <p:stCondLst>
                                            <p:cond delay="0"/>
                                          </p:stCondLst>
                                        </p:cTn>
                                        <p:tgtEl>
                                          <p:spTgt spid="126"/>
                                        </p:tgtEl>
                                        <p:attrNameLst>
                                          <p:attrName>style.visibility</p:attrName>
                                        </p:attrNameLst>
                                      </p:cBhvr>
                                      <p:to>
                                        <p:strVal val="visible"/>
                                      </p:to>
                                    </p:set>
                                    <p:anim calcmode="lin" valueType="num">
                                      <p:cBhvr>
                                        <p:cTn id="70" dur="500" fill="hold"/>
                                        <p:tgtEl>
                                          <p:spTgt spid="126"/>
                                        </p:tgtEl>
                                        <p:attrNameLst>
                                          <p:attrName>ppt_x</p:attrName>
                                        </p:attrNameLst>
                                      </p:cBhvr>
                                      <p:tavLst>
                                        <p:tav tm="0">
                                          <p:val>
                                            <p:strVal val="#ppt_x"/>
                                          </p:val>
                                        </p:tav>
                                        <p:tav tm="100000">
                                          <p:val>
                                            <p:strVal val="#ppt_x"/>
                                          </p:val>
                                        </p:tav>
                                      </p:tavLst>
                                    </p:anim>
                                    <p:anim calcmode="lin" valueType="num">
                                      <p:cBhvr>
                                        <p:cTn id="71" dur="500" fill="hold"/>
                                        <p:tgtEl>
                                          <p:spTgt spid="126"/>
                                        </p:tgtEl>
                                        <p:attrNameLst>
                                          <p:attrName>ppt_y</p:attrName>
                                        </p:attrNameLst>
                                      </p:cBhvr>
                                      <p:tavLst>
                                        <p:tav tm="0">
                                          <p:val>
                                            <p:strVal val="#ppt_y+#ppt_h/2"/>
                                          </p:val>
                                        </p:tav>
                                        <p:tav tm="100000">
                                          <p:val>
                                            <p:strVal val="#ppt_y"/>
                                          </p:val>
                                        </p:tav>
                                      </p:tavLst>
                                    </p:anim>
                                    <p:anim calcmode="lin" valueType="num">
                                      <p:cBhvr>
                                        <p:cTn id="72" dur="500" fill="hold"/>
                                        <p:tgtEl>
                                          <p:spTgt spid="126"/>
                                        </p:tgtEl>
                                        <p:attrNameLst>
                                          <p:attrName>ppt_w</p:attrName>
                                        </p:attrNameLst>
                                      </p:cBhvr>
                                      <p:tavLst>
                                        <p:tav tm="0">
                                          <p:val>
                                            <p:strVal val="#ppt_w"/>
                                          </p:val>
                                        </p:tav>
                                        <p:tav tm="100000">
                                          <p:val>
                                            <p:strVal val="#ppt_w"/>
                                          </p:val>
                                        </p:tav>
                                      </p:tavLst>
                                    </p:anim>
                                    <p:anim calcmode="lin" valueType="num">
                                      <p:cBhvr>
                                        <p:cTn id="73" dur="500" fill="hold"/>
                                        <p:tgtEl>
                                          <p:spTgt spid="126"/>
                                        </p:tgtEl>
                                        <p:attrNameLst>
                                          <p:attrName>ppt_h</p:attrName>
                                        </p:attrNameLst>
                                      </p:cBhvr>
                                      <p:tavLst>
                                        <p:tav tm="0">
                                          <p:val>
                                            <p:fltVal val="0"/>
                                          </p:val>
                                        </p:tav>
                                        <p:tav tm="100000">
                                          <p:val>
                                            <p:strVal val="#ppt_h"/>
                                          </p:val>
                                        </p:tav>
                                      </p:tavLst>
                                    </p:anim>
                                  </p:childTnLst>
                                </p:cTn>
                              </p:par>
                              <p:par>
                                <p:cTn id="74" presetID="17" presetClass="entr" presetSubtype="4" fill="hold" nodeType="withEffect">
                                  <p:stCondLst>
                                    <p:cond delay="0"/>
                                  </p:stCondLst>
                                  <p:childTnLst>
                                    <p:set>
                                      <p:cBhvr>
                                        <p:cTn id="75" dur="1" fill="hold">
                                          <p:stCondLst>
                                            <p:cond delay="0"/>
                                          </p:stCondLst>
                                        </p:cTn>
                                        <p:tgtEl>
                                          <p:spTgt spid="104"/>
                                        </p:tgtEl>
                                        <p:attrNameLst>
                                          <p:attrName>style.visibility</p:attrName>
                                        </p:attrNameLst>
                                      </p:cBhvr>
                                      <p:to>
                                        <p:strVal val="visible"/>
                                      </p:to>
                                    </p:set>
                                    <p:anim calcmode="lin" valueType="num">
                                      <p:cBhvr>
                                        <p:cTn id="76" dur="500" fill="hold"/>
                                        <p:tgtEl>
                                          <p:spTgt spid="104"/>
                                        </p:tgtEl>
                                        <p:attrNameLst>
                                          <p:attrName>ppt_x</p:attrName>
                                        </p:attrNameLst>
                                      </p:cBhvr>
                                      <p:tavLst>
                                        <p:tav tm="0">
                                          <p:val>
                                            <p:strVal val="#ppt_x"/>
                                          </p:val>
                                        </p:tav>
                                        <p:tav tm="100000">
                                          <p:val>
                                            <p:strVal val="#ppt_x"/>
                                          </p:val>
                                        </p:tav>
                                      </p:tavLst>
                                    </p:anim>
                                    <p:anim calcmode="lin" valueType="num">
                                      <p:cBhvr>
                                        <p:cTn id="77" dur="500" fill="hold"/>
                                        <p:tgtEl>
                                          <p:spTgt spid="104"/>
                                        </p:tgtEl>
                                        <p:attrNameLst>
                                          <p:attrName>ppt_y</p:attrName>
                                        </p:attrNameLst>
                                      </p:cBhvr>
                                      <p:tavLst>
                                        <p:tav tm="0">
                                          <p:val>
                                            <p:strVal val="#ppt_y+#ppt_h/2"/>
                                          </p:val>
                                        </p:tav>
                                        <p:tav tm="100000">
                                          <p:val>
                                            <p:strVal val="#ppt_y"/>
                                          </p:val>
                                        </p:tav>
                                      </p:tavLst>
                                    </p:anim>
                                    <p:anim calcmode="lin" valueType="num">
                                      <p:cBhvr>
                                        <p:cTn id="78" dur="500" fill="hold"/>
                                        <p:tgtEl>
                                          <p:spTgt spid="104"/>
                                        </p:tgtEl>
                                        <p:attrNameLst>
                                          <p:attrName>ppt_w</p:attrName>
                                        </p:attrNameLst>
                                      </p:cBhvr>
                                      <p:tavLst>
                                        <p:tav tm="0">
                                          <p:val>
                                            <p:strVal val="#ppt_w"/>
                                          </p:val>
                                        </p:tav>
                                        <p:tav tm="100000">
                                          <p:val>
                                            <p:strVal val="#ppt_w"/>
                                          </p:val>
                                        </p:tav>
                                      </p:tavLst>
                                    </p:anim>
                                    <p:anim calcmode="lin" valueType="num">
                                      <p:cBhvr>
                                        <p:cTn id="79" dur="500" fill="hold"/>
                                        <p:tgtEl>
                                          <p:spTgt spid="104"/>
                                        </p:tgtEl>
                                        <p:attrNameLst>
                                          <p:attrName>ppt_h</p:attrName>
                                        </p:attrNameLst>
                                      </p:cBhvr>
                                      <p:tavLst>
                                        <p:tav tm="0">
                                          <p:val>
                                            <p:fltVal val="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4" fill="hold" nodeType="clickEffect">
                                  <p:stCondLst>
                                    <p:cond delay="0"/>
                                  </p:stCondLst>
                                  <p:childTnLst>
                                    <p:set>
                                      <p:cBhvr>
                                        <p:cTn id="83" dur="1" fill="hold">
                                          <p:stCondLst>
                                            <p:cond delay="0"/>
                                          </p:stCondLst>
                                        </p:cTn>
                                        <p:tgtEl>
                                          <p:spTgt spid="110"/>
                                        </p:tgtEl>
                                        <p:attrNameLst>
                                          <p:attrName>style.visibility</p:attrName>
                                        </p:attrNameLst>
                                      </p:cBhvr>
                                      <p:to>
                                        <p:strVal val="visible"/>
                                      </p:to>
                                    </p:set>
                                    <p:anim calcmode="lin" valueType="num">
                                      <p:cBhvr>
                                        <p:cTn id="84" dur="500" fill="hold"/>
                                        <p:tgtEl>
                                          <p:spTgt spid="110"/>
                                        </p:tgtEl>
                                        <p:attrNameLst>
                                          <p:attrName>ppt_x</p:attrName>
                                        </p:attrNameLst>
                                      </p:cBhvr>
                                      <p:tavLst>
                                        <p:tav tm="0">
                                          <p:val>
                                            <p:strVal val="#ppt_x"/>
                                          </p:val>
                                        </p:tav>
                                        <p:tav tm="100000">
                                          <p:val>
                                            <p:strVal val="#ppt_x"/>
                                          </p:val>
                                        </p:tav>
                                      </p:tavLst>
                                    </p:anim>
                                    <p:anim calcmode="lin" valueType="num">
                                      <p:cBhvr>
                                        <p:cTn id="85" dur="500" fill="hold"/>
                                        <p:tgtEl>
                                          <p:spTgt spid="110"/>
                                        </p:tgtEl>
                                        <p:attrNameLst>
                                          <p:attrName>ppt_y</p:attrName>
                                        </p:attrNameLst>
                                      </p:cBhvr>
                                      <p:tavLst>
                                        <p:tav tm="0">
                                          <p:val>
                                            <p:strVal val="#ppt_y+#ppt_h/2"/>
                                          </p:val>
                                        </p:tav>
                                        <p:tav tm="100000">
                                          <p:val>
                                            <p:strVal val="#ppt_y"/>
                                          </p:val>
                                        </p:tav>
                                      </p:tavLst>
                                    </p:anim>
                                    <p:anim calcmode="lin" valueType="num">
                                      <p:cBhvr>
                                        <p:cTn id="86" dur="500" fill="hold"/>
                                        <p:tgtEl>
                                          <p:spTgt spid="110"/>
                                        </p:tgtEl>
                                        <p:attrNameLst>
                                          <p:attrName>ppt_w</p:attrName>
                                        </p:attrNameLst>
                                      </p:cBhvr>
                                      <p:tavLst>
                                        <p:tav tm="0">
                                          <p:val>
                                            <p:strVal val="#ppt_w"/>
                                          </p:val>
                                        </p:tav>
                                        <p:tav tm="100000">
                                          <p:val>
                                            <p:strVal val="#ppt_w"/>
                                          </p:val>
                                        </p:tav>
                                      </p:tavLst>
                                    </p:anim>
                                    <p:anim calcmode="lin" valueType="num">
                                      <p:cBhvr>
                                        <p:cTn id="87" dur="500" fill="hold"/>
                                        <p:tgtEl>
                                          <p:spTgt spid="110"/>
                                        </p:tgtEl>
                                        <p:attrNameLst>
                                          <p:attrName>ppt_h</p:attrName>
                                        </p:attrNameLst>
                                      </p:cBhvr>
                                      <p:tavLst>
                                        <p:tav tm="0">
                                          <p:val>
                                            <p:fltVal val="0"/>
                                          </p:val>
                                        </p:tav>
                                        <p:tav tm="100000">
                                          <p:val>
                                            <p:strVal val="#ppt_h"/>
                                          </p:val>
                                        </p:tav>
                                      </p:tavLst>
                                    </p:anim>
                                  </p:childTnLst>
                                </p:cTn>
                              </p:par>
                              <p:par>
                                <p:cTn id="88" presetID="17" presetClass="entr" presetSubtype="4" fill="hold" grpId="0" nodeType="withEffect">
                                  <p:stCondLst>
                                    <p:cond delay="0"/>
                                  </p:stCondLst>
                                  <p:childTnLst>
                                    <p:set>
                                      <p:cBhvr>
                                        <p:cTn id="89" dur="1" fill="hold">
                                          <p:stCondLst>
                                            <p:cond delay="0"/>
                                          </p:stCondLst>
                                        </p:cTn>
                                        <p:tgtEl>
                                          <p:spTgt spid="127"/>
                                        </p:tgtEl>
                                        <p:attrNameLst>
                                          <p:attrName>style.visibility</p:attrName>
                                        </p:attrNameLst>
                                      </p:cBhvr>
                                      <p:to>
                                        <p:strVal val="visible"/>
                                      </p:to>
                                    </p:set>
                                    <p:anim calcmode="lin" valueType="num">
                                      <p:cBhvr>
                                        <p:cTn id="90" dur="500" fill="hold"/>
                                        <p:tgtEl>
                                          <p:spTgt spid="127"/>
                                        </p:tgtEl>
                                        <p:attrNameLst>
                                          <p:attrName>ppt_x</p:attrName>
                                        </p:attrNameLst>
                                      </p:cBhvr>
                                      <p:tavLst>
                                        <p:tav tm="0">
                                          <p:val>
                                            <p:strVal val="#ppt_x"/>
                                          </p:val>
                                        </p:tav>
                                        <p:tav tm="100000">
                                          <p:val>
                                            <p:strVal val="#ppt_x"/>
                                          </p:val>
                                        </p:tav>
                                      </p:tavLst>
                                    </p:anim>
                                    <p:anim calcmode="lin" valueType="num">
                                      <p:cBhvr>
                                        <p:cTn id="91" dur="500" fill="hold"/>
                                        <p:tgtEl>
                                          <p:spTgt spid="127"/>
                                        </p:tgtEl>
                                        <p:attrNameLst>
                                          <p:attrName>ppt_y</p:attrName>
                                        </p:attrNameLst>
                                      </p:cBhvr>
                                      <p:tavLst>
                                        <p:tav tm="0">
                                          <p:val>
                                            <p:strVal val="#ppt_y+#ppt_h/2"/>
                                          </p:val>
                                        </p:tav>
                                        <p:tav tm="100000">
                                          <p:val>
                                            <p:strVal val="#ppt_y"/>
                                          </p:val>
                                        </p:tav>
                                      </p:tavLst>
                                    </p:anim>
                                    <p:anim calcmode="lin" valueType="num">
                                      <p:cBhvr>
                                        <p:cTn id="92" dur="500" fill="hold"/>
                                        <p:tgtEl>
                                          <p:spTgt spid="127"/>
                                        </p:tgtEl>
                                        <p:attrNameLst>
                                          <p:attrName>ppt_w</p:attrName>
                                        </p:attrNameLst>
                                      </p:cBhvr>
                                      <p:tavLst>
                                        <p:tav tm="0">
                                          <p:val>
                                            <p:strVal val="#ppt_w"/>
                                          </p:val>
                                        </p:tav>
                                        <p:tav tm="100000">
                                          <p:val>
                                            <p:strVal val="#ppt_w"/>
                                          </p:val>
                                        </p:tav>
                                      </p:tavLst>
                                    </p:anim>
                                    <p:anim calcmode="lin" valueType="num">
                                      <p:cBhvr>
                                        <p:cTn id="93" dur="500" fill="hold"/>
                                        <p:tgtEl>
                                          <p:spTgt spid="1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8" grpId="0"/>
      <p:bldP spid="79" grpId="0"/>
      <p:bldP spid="123" grpId="0"/>
      <p:bldP spid="124" grpId="0"/>
      <p:bldP spid="125" grpId="0"/>
      <p:bldP spid="126" grpId="0"/>
      <p:bldP spid="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a:t>
            </a:r>
            <a:endParaRPr lang="en-US" dirty="0"/>
          </a:p>
        </p:txBody>
      </p:sp>
      <p:sp>
        <p:nvSpPr>
          <p:cNvPr id="3" name="Content Placeholder 2"/>
          <p:cNvSpPr>
            <a:spLocks noGrp="1"/>
          </p:cNvSpPr>
          <p:nvPr>
            <p:ph idx="1"/>
          </p:nvPr>
        </p:nvSpPr>
        <p:spPr>
          <a:xfrm>
            <a:off x="419100" y="2437529"/>
            <a:ext cx="8229600" cy="1601071"/>
          </a:xfrm>
        </p:spPr>
        <p:txBody>
          <a:bodyPr>
            <a:normAutofit/>
          </a:bodyPr>
          <a:lstStyle/>
          <a:p>
            <a:r>
              <a:rPr lang="en-US" b="1" dirty="0" smtClean="0"/>
              <a:t>Default serving path to clients</a:t>
            </a:r>
          </a:p>
          <a:p>
            <a:pPr lvl="1"/>
            <a:r>
              <a:rPr lang="en-US" i="1" dirty="0" smtClean="0">
                <a:solidFill>
                  <a:schemeClr val="tx2"/>
                </a:solidFill>
              </a:rPr>
              <a:t>Captures</a:t>
            </a:r>
            <a:r>
              <a:rPr lang="en-US" dirty="0" smtClean="0"/>
              <a:t> changes from the data source</a:t>
            </a:r>
          </a:p>
          <a:p>
            <a:pPr lvl="1"/>
            <a:r>
              <a:rPr lang="en-US" i="1" dirty="0" smtClean="0">
                <a:solidFill>
                  <a:srgbClr val="0073B2"/>
                </a:solidFill>
              </a:rPr>
              <a:t>Serializes</a:t>
            </a:r>
            <a:r>
              <a:rPr lang="en-US" dirty="0" smtClean="0"/>
              <a:t> the change events</a:t>
            </a:r>
          </a:p>
          <a:p>
            <a:pPr lvl="1"/>
            <a:r>
              <a:rPr lang="en-US" i="1" dirty="0" smtClean="0">
                <a:solidFill>
                  <a:srgbClr val="0073B2"/>
                </a:solidFill>
              </a:rPr>
              <a:t>Buffers</a:t>
            </a:r>
            <a:r>
              <a:rPr lang="en-US" dirty="0" smtClean="0"/>
              <a:t> the serialized change events</a:t>
            </a:r>
          </a:p>
        </p:txBody>
      </p:sp>
      <p:sp>
        <p:nvSpPr>
          <p:cNvPr id="4" name="Slide Number Placeholder 3"/>
          <p:cNvSpPr>
            <a:spLocks noGrp="1"/>
          </p:cNvSpPr>
          <p:nvPr>
            <p:ph type="sldNum" sz="quarter" idx="12"/>
          </p:nvPr>
        </p:nvSpPr>
        <p:spPr/>
        <p:txBody>
          <a:bodyPr/>
          <a:lstStyle/>
          <a:p>
            <a:fld id="{75897B0D-BA2C-2244-86F3-025175B80EAC}" type="slidenum">
              <a:rPr lang="en-US" smtClean="0"/>
              <a:pPr/>
              <a:t>11</a:t>
            </a:fld>
            <a:endParaRPr lang="en-US" dirty="0"/>
          </a:p>
        </p:txBody>
      </p:sp>
      <p:grpSp>
        <p:nvGrpSpPr>
          <p:cNvPr id="5" name="Group 103"/>
          <p:cNvGrpSpPr/>
          <p:nvPr/>
        </p:nvGrpSpPr>
        <p:grpSpPr>
          <a:xfrm>
            <a:off x="2318898" y="1206350"/>
            <a:ext cx="2740453" cy="914401"/>
            <a:chOff x="2187147" y="1371600"/>
            <a:chExt cx="2740453" cy="914401"/>
          </a:xfrm>
        </p:grpSpPr>
        <p:sp>
          <p:nvSpPr>
            <p:cNvPr id="6" name="Rectangle 5"/>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8" name="Rectangle 7"/>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0" name="Table 9"/>
          <p:cNvGraphicFramePr>
            <a:graphicFrameLocks noGrp="1"/>
          </p:cNvGraphicFramePr>
          <p:nvPr>
            <p:extLst>
              <p:ext uri="{D42A27DB-BD31-4B8C-83A1-F6EECF244321}">
                <p14:modId xmlns:p14="http://schemas.microsoft.com/office/powerpoint/2010/main" val="637019671"/>
              </p:ext>
            </p:extLst>
          </p:nvPr>
        </p:nvGraphicFramePr>
        <p:xfrm>
          <a:off x="2485872" y="1714344"/>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11" name="Group 91"/>
          <p:cNvGrpSpPr/>
          <p:nvPr/>
        </p:nvGrpSpPr>
        <p:grpSpPr>
          <a:xfrm>
            <a:off x="1300150" y="1409656"/>
            <a:ext cx="1028701" cy="523220"/>
            <a:chOff x="939799" y="3822806"/>
            <a:chExt cx="1028701" cy="523220"/>
          </a:xfrm>
        </p:grpSpPr>
        <p:sp>
          <p:nvSpPr>
            <p:cNvPr id="12" name="TextBox 11"/>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13" name="Straight Arrow Connector 12"/>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4" name="Group 104"/>
          <p:cNvGrpSpPr/>
          <p:nvPr/>
        </p:nvGrpSpPr>
        <p:grpSpPr>
          <a:xfrm>
            <a:off x="5070995" y="1450419"/>
            <a:ext cx="987424" cy="523220"/>
            <a:chOff x="5159377" y="1598736"/>
            <a:chExt cx="987424" cy="523220"/>
          </a:xfrm>
        </p:grpSpPr>
        <p:sp>
          <p:nvSpPr>
            <p:cNvPr id="15" name="TextBox 14"/>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16" name="Straight Arrow Connector 15"/>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7" name="Group 85"/>
          <p:cNvGrpSpPr/>
          <p:nvPr/>
        </p:nvGrpSpPr>
        <p:grpSpPr>
          <a:xfrm>
            <a:off x="409488" y="1270445"/>
            <a:ext cx="902909" cy="846064"/>
            <a:chOff x="216051" y="4428675"/>
            <a:chExt cx="902909" cy="846064"/>
          </a:xfrm>
        </p:grpSpPr>
        <p:sp>
          <p:nvSpPr>
            <p:cNvPr id="18" name="Magnetic Disk 17"/>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Magnetic Disk 18"/>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Magnetic Disk 19"/>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21" name="TextBox 20"/>
          <p:cNvSpPr txBox="1"/>
          <p:nvPr/>
        </p:nvSpPr>
        <p:spPr>
          <a:xfrm>
            <a:off x="5668951" y="85498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22" name="Group 139"/>
          <p:cNvGrpSpPr/>
          <p:nvPr/>
        </p:nvGrpSpPr>
        <p:grpSpPr>
          <a:xfrm>
            <a:off x="5982220" y="903398"/>
            <a:ext cx="2084251" cy="1581419"/>
            <a:chOff x="5833535" y="1034782"/>
            <a:chExt cx="2084251" cy="1581419"/>
          </a:xfrm>
        </p:grpSpPr>
        <p:grpSp>
          <p:nvGrpSpPr>
            <p:cNvPr id="23" name="Group 107"/>
            <p:cNvGrpSpPr/>
            <p:nvPr/>
          </p:nvGrpSpPr>
          <p:grpSpPr>
            <a:xfrm>
              <a:off x="5985935" y="1164111"/>
              <a:ext cx="1931851" cy="1452090"/>
              <a:chOff x="5985935" y="1138710"/>
              <a:chExt cx="1931851" cy="1452090"/>
            </a:xfrm>
          </p:grpSpPr>
          <p:sp>
            <p:nvSpPr>
              <p:cNvPr id="26" name="TextBox 25"/>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27" name="Rectangle 26"/>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8" name="Rectangle 27"/>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29" name="Straight Arrow Connector 28"/>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24" name="Rectangle 23"/>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25" name="Rectangle 24"/>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
        <p:nvSpPr>
          <p:cNvPr id="32" name="Content Placeholder 2"/>
          <p:cNvSpPr txBox="1">
            <a:spLocks/>
          </p:cNvSpPr>
          <p:nvPr/>
        </p:nvSpPr>
        <p:spPr>
          <a:xfrm>
            <a:off x="431800" y="3947205"/>
            <a:ext cx="8229600" cy="2377396"/>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Provides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Isolation</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data source from clients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Low latency</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in-memory path (&lt; 1ms)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Portability</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Avro</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Flexible partitioning</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server-side filtering</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Scalability</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hundreds of consumers per relay</a:t>
            </a:r>
          </a:p>
        </p:txBody>
      </p:sp>
    </p:spTree>
    <p:extLst>
      <p:ext uri="{BB962C8B-B14F-4D97-AF65-F5344CB8AC3E}">
        <p14:creationId xmlns:p14="http://schemas.microsoft.com/office/powerpoint/2010/main" val="423390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Challenges</a:t>
            </a:r>
            <a:endParaRPr lang="en-US" dirty="0"/>
          </a:p>
        </p:txBody>
      </p:sp>
      <p:sp>
        <p:nvSpPr>
          <p:cNvPr id="3" name="Content Placeholder 2"/>
          <p:cNvSpPr>
            <a:spLocks noGrp="1"/>
          </p:cNvSpPr>
          <p:nvPr>
            <p:ph idx="1"/>
          </p:nvPr>
        </p:nvSpPr>
        <p:spPr/>
        <p:txBody>
          <a:bodyPr/>
          <a:lstStyle/>
          <a:p>
            <a:r>
              <a:rPr lang="en-US" dirty="0" smtClean="0"/>
              <a:t>Isolate consumption rate from production rate</a:t>
            </a:r>
          </a:p>
          <a:p>
            <a:pPr lvl="1"/>
            <a:r>
              <a:rPr lang="en-US" dirty="0" smtClean="0"/>
              <a:t>No client-specific state</a:t>
            </a:r>
          </a:p>
          <a:p>
            <a:pPr lvl="1"/>
            <a:r>
              <a:rPr lang="en-US" dirty="0" smtClean="0"/>
              <a:t>Circular buffer</a:t>
            </a:r>
          </a:p>
          <a:p>
            <a:pPr lvl="1"/>
            <a:r>
              <a:rPr lang="en-US" dirty="0" smtClean="0"/>
              <a:t>Range locking: minimize producer/consumers contention</a:t>
            </a:r>
          </a:p>
          <a:p>
            <a:r>
              <a:rPr lang="en-US" dirty="0" smtClean="0"/>
              <a:t>Efficient streaming</a:t>
            </a:r>
          </a:p>
          <a:p>
            <a:pPr lvl="1"/>
            <a:r>
              <a:rPr lang="en-US" dirty="0" smtClean="0"/>
              <a:t>Sequence number index </a:t>
            </a:r>
          </a:p>
        </p:txBody>
      </p:sp>
      <p:sp>
        <p:nvSpPr>
          <p:cNvPr id="4" name="Slide Number Placeholder 3"/>
          <p:cNvSpPr>
            <a:spLocks noGrp="1"/>
          </p:cNvSpPr>
          <p:nvPr>
            <p:ph type="sldNum" sz="quarter" idx="12"/>
          </p:nvPr>
        </p:nvSpPr>
        <p:spPr/>
        <p:txBody>
          <a:bodyPr/>
          <a:lstStyle/>
          <a:p>
            <a:fld id="{75897B0D-BA2C-2244-86F3-025175B80EAC}" type="slidenum">
              <a:rPr lang="en-US" smtClean="0"/>
              <a:pPr/>
              <a:t>12</a:t>
            </a:fld>
            <a:endParaRPr lang="en-US" dirty="0"/>
          </a:p>
        </p:txBody>
      </p:sp>
    </p:spTree>
    <p:extLst>
      <p:ext uri="{BB962C8B-B14F-4D97-AF65-F5344CB8AC3E}">
        <p14:creationId xmlns:p14="http://schemas.microsoft.com/office/powerpoint/2010/main" val="21731133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Server</a:t>
            </a:r>
            <a:endParaRPr lang="en-US" dirty="0"/>
          </a:p>
        </p:txBody>
      </p:sp>
      <p:sp>
        <p:nvSpPr>
          <p:cNvPr id="3" name="Content Placeholder 2"/>
          <p:cNvSpPr>
            <a:spLocks noGrp="1"/>
          </p:cNvSpPr>
          <p:nvPr>
            <p:ph idx="1"/>
          </p:nvPr>
        </p:nvSpPr>
        <p:spPr>
          <a:xfrm>
            <a:off x="431800" y="2476501"/>
            <a:ext cx="8229600" cy="1587500"/>
          </a:xfrm>
        </p:spPr>
        <p:txBody>
          <a:bodyPr>
            <a:normAutofit/>
          </a:bodyPr>
          <a:lstStyle/>
          <a:p>
            <a:r>
              <a:rPr lang="en-US" b="1" dirty="0" smtClean="0"/>
              <a:t>Serves clients that cannot be served by relay</a:t>
            </a:r>
          </a:p>
          <a:p>
            <a:pPr lvl="1"/>
            <a:r>
              <a:rPr lang="en-US" i="1" dirty="0" smtClean="0">
                <a:solidFill>
                  <a:schemeClr val="tx2"/>
                </a:solidFill>
              </a:rPr>
              <a:t>Listens</a:t>
            </a:r>
            <a:r>
              <a:rPr lang="en-US" dirty="0" smtClean="0"/>
              <a:t> to the change stream</a:t>
            </a:r>
          </a:p>
          <a:p>
            <a:pPr lvl="1"/>
            <a:r>
              <a:rPr lang="en-US" i="1" dirty="0" smtClean="0">
                <a:solidFill>
                  <a:srgbClr val="0073B2"/>
                </a:solidFill>
              </a:rPr>
              <a:t>Persists</a:t>
            </a:r>
            <a:r>
              <a:rPr lang="en-US" dirty="0" smtClean="0"/>
              <a:t> change event log</a:t>
            </a:r>
          </a:p>
          <a:p>
            <a:pPr lvl="1"/>
            <a:r>
              <a:rPr lang="en-US" i="1" dirty="0" smtClean="0">
                <a:solidFill>
                  <a:srgbClr val="0073B2"/>
                </a:solidFill>
              </a:rPr>
              <a:t>Maintains</a:t>
            </a:r>
            <a:r>
              <a:rPr lang="en-US" dirty="0" smtClean="0"/>
              <a:t> snapshots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13</a:t>
            </a:fld>
            <a:endParaRPr lang="en-US" dirty="0"/>
          </a:p>
        </p:txBody>
      </p:sp>
      <p:grpSp>
        <p:nvGrpSpPr>
          <p:cNvPr id="6" name="Group 103"/>
          <p:cNvGrpSpPr/>
          <p:nvPr/>
        </p:nvGrpSpPr>
        <p:grpSpPr>
          <a:xfrm>
            <a:off x="798465" y="1133475"/>
            <a:ext cx="2740453" cy="914401"/>
            <a:chOff x="2187147" y="1371600"/>
            <a:chExt cx="2740453" cy="914401"/>
          </a:xfrm>
        </p:grpSpPr>
        <p:sp>
          <p:nvSpPr>
            <p:cNvPr id="7" name="Rectangle 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9" name="Rectangle 8"/>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11" name="Table 10"/>
          <p:cNvGraphicFramePr>
            <a:graphicFrameLocks noGrp="1"/>
          </p:cNvGraphicFramePr>
          <p:nvPr>
            <p:extLst>
              <p:ext uri="{D42A27DB-BD31-4B8C-83A1-F6EECF244321}">
                <p14:modId xmlns:p14="http://schemas.microsoft.com/office/powerpoint/2010/main" val="912088792"/>
              </p:ext>
            </p:extLst>
          </p:nvPr>
        </p:nvGraphicFramePr>
        <p:xfrm>
          <a:off x="965439" y="1641469"/>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12" name="Group 86"/>
          <p:cNvGrpSpPr/>
          <p:nvPr/>
        </p:nvGrpSpPr>
        <p:grpSpPr>
          <a:xfrm>
            <a:off x="4883002" y="1035977"/>
            <a:ext cx="1498600" cy="1282700"/>
            <a:chOff x="2978150" y="4673600"/>
            <a:chExt cx="1498600" cy="1282700"/>
          </a:xfrm>
        </p:grpSpPr>
        <p:sp>
          <p:nvSpPr>
            <p:cNvPr id="13" name="Rectangle 12"/>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agnetic Disk 13"/>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15" name="TextBox 14"/>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grpSp>
        <p:nvGrpSpPr>
          <p:cNvPr id="23" name="Group 110"/>
          <p:cNvGrpSpPr/>
          <p:nvPr/>
        </p:nvGrpSpPr>
        <p:grpSpPr>
          <a:xfrm>
            <a:off x="3538918" y="1404970"/>
            <a:ext cx="1344084" cy="523220"/>
            <a:chOff x="3073400" y="1609231"/>
            <a:chExt cx="1344084" cy="523220"/>
          </a:xfrm>
        </p:grpSpPr>
        <p:cxnSp>
          <p:nvCxnSpPr>
            <p:cNvPr id="24" name="Straight Arrow Connector 23"/>
            <p:cNvCxnSpPr>
              <a:stCxn id="9" idx="3"/>
              <a:endCxn id="13" idx="1"/>
            </p:cNvCxnSpPr>
            <p:nvPr/>
          </p:nvCxnSpPr>
          <p:spPr>
            <a:xfrm>
              <a:off x="3073400" y="1875370"/>
              <a:ext cx="1344084" cy="621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3286268" y="1609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sp>
        <p:nvSpPr>
          <p:cNvPr id="31" name="TextBox 30"/>
          <p:cNvSpPr txBox="1"/>
          <p:nvPr/>
        </p:nvSpPr>
        <p:spPr>
          <a:xfrm>
            <a:off x="6142418" y="314430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32" name="Group 122"/>
          <p:cNvGrpSpPr/>
          <p:nvPr/>
        </p:nvGrpSpPr>
        <p:grpSpPr>
          <a:xfrm>
            <a:off x="6386672" y="1028764"/>
            <a:ext cx="1614129" cy="600164"/>
            <a:chOff x="4645056" y="2999919"/>
            <a:chExt cx="1238086" cy="600164"/>
          </a:xfrm>
        </p:grpSpPr>
        <p:cxnSp>
          <p:nvCxnSpPr>
            <p:cNvPr id="33" name="Straight Arrow Connector 32"/>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35" name="Group 123"/>
          <p:cNvGrpSpPr/>
          <p:nvPr/>
        </p:nvGrpSpPr>
        <p:grpSpPr>
          <a:xfrm>
            <a:off x="6421818" y="1656419"/>
            <a:ext cx="1566333" cy="600164"/>
            <a:chOff x="4543529" y="3033836"/>
            <a:chExt cx="1201425" cy="600164"/>
          </a:xfrm>
        </p:grpSpPr>
        <p:cxnSp>
          <p:nvCxnSpPr>
            <p:cNvPr id="36" name="Straight Arrow Connector 35"/>
            <p:cNvCxnSpPr/>
            <p:nvPr/>
          </p:nvCxnSpPr>
          <p:spPr>
            <a:xfrm>
              <a:off x="4663201"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543529" y="30338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sp>
        <p:nvSpPr>
          <p:cNvPr id="40" name="Content Placeholder 2"/>
          <p:cNvSpPr txBox="1">
            <a:spLocks/>
          </p:cNvSpPr>
          <p:nvPr/>
        </p:nvSpPr>
        <p:spPr>
          <a:xfrm>
            <a:off x="457200" y="4025901"/>
            <a:ext cx="8229600" cy="2273299"/>
          </a:xfrm>
          <a:prstGeom prst="rect">
            <a:avLst/>
          </a:prstGeom>
        </p:spPr>
        <p:txBody>
          <a:bodyPr vert="horz" lIns="0" tIns="45720" rIns="91440" bIns="45720" rtlCol="0">
            <a:normAutofit fontScale="92500" lnSpcReduction="20000"/>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Provides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Isolation</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t>
            </a: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data source from clients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lang="en-US" sz="2000" i="1" dirty="0" smtClean="0">
                <a:solidFill>
                  <a:srgbClr val="8CC63F"/>
                </a:solidFill>
                <a:latin typeface="Arial" pitchFamily="34" charset="0"/>
                <a:cs typeface="Arial" pitchFamily="34" charset="0"/>
              </a:rPr>
              <a:t>Long look-back</a:t>
            </a:r>
            <a:r>
              <a:rPr lang="en-US" sz="2000" dirty="0" smtClean="0">
                <a:latin typeface="Arial" pitchFamily="34" charset="0"/>
                <a:cs typeface="Arial" pitchFamily="34" charset="0"/>
              </a:rPr>
              <a:t> in change stream</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1200150" lvl="2" indent="-285750">
              <a:spcBef>
                <a:spcPct val="20000"/>
              </a:spcBef>
              <a:buClr>
                <a:schemeClr val="accent5"/>
              </a:buClr>
              <a:buFont typeface="Arial"/>
              <a:buChar cha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Consolidated deltas</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1200150" lvl="2" indent="-285750">
              <a:spcBef>
                <a:spcPct val="20000"/>
              </a:spcBef>
              <a:buClr>
                <a:schemeClr val="accent5"/>
              </a:buClr>
              <a:buFont typeface="Arial"/>
              <a:buChar char="•"/>
            </a:pPr>
            <a:r>
              <a:rPr lang="en-US" sz="2000" i="1" dirty="0" smtClean="0">
                <a:solidFill>
                  <a:srgbClr val="8CC63F"/>
                </a:solidFill>
                <a:latin typeface="Arial" pitchFamily="34" charset="0"/>
                <a:cs typeface="Arial" pitchFamily="34" charset="0"/>
              </a:rPr>
              <a:t>Consistent snapshots</a:t>
            </a:r>
            <a:endParaRPr lang="en-US" sz="2000" dirty="0" smtClean="0">
              <a:latin typeface="Arial" pitchFamily="34" charset="0"/>
              <a:cs typeface="Arial" pitchFamily="34" charset="0"/>
            </a:endParaRP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Flexible partitioning</a:t>
            </a: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server-side filtering</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lang="en-US" sz="2000" i="1" dirty="0" smtClean="0">
                <a:solidFill>
                  <a:srgbClr val="8CC63F"/>
                </a:solidFill>
                <a:latin typeface="Arial" pitchFamily="34" charset="0"/>
                <a:cs typeface="Arial" pitchFamily="34" charset="0"/>
              </a:rPr>
              <a:t>Long-running queries</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restartability</a:t>
            </a:r>
            <a:endPar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5306224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Server: Challenges</a:t>
            </a:r>
            <a:endParaRPr lang="en-US" dirty="0"/>
          </a:p>
        </p:txBody>
      </p:sp>
      <p:sp>
        <p:nvSpPr>
          <p:cNvPr id="3" name="Content Placeholder 2"/>
          <p:cNvSpPr>
            <a:spLocks noGrp="1"/>
          </p:cNvSpPr>
          <p:nvPr>
            <p:ph idx="1"/>
          </p:nvPr>
        </p:nvSpPr>
        <p:spPr>
          <a:xfrm>
            <a:off x="457200" y="1103281"/>
            <a:ext cx="8229600" cy="1131919"/>
          </a:xfrm>
        </p:spPr>
        <p:txBody>
          <a:bodyPr>
            <a:normAutofit/>
          </a:bodyPr>
          <a:lstStyle/>
          <a:p>
            <a:r>
              <a:rPr lang="en-US" i="1" dirty="0" smtClean="0"/>
              <a:t>G</a:t>
            </a:r>
            <a:r>
              <a:rPr lang="en-US" dirty="0" smtClean="0"/>
              <a:t>enerate </a:t>
            </a:r>
            <a:r>
              <a:rPr lang="en-US" dirty="0" smtClean="0">
                <a:solidFill>
                  <a:schemeClr val="accent3"/>
                </a:solidFill>
              </a:rPr>
              <a:t>consistent snapshots and consolidated deltas </a:t>
            </a:r>
            <a:r>
              <a:rPr lang="en-US" dirty="0" smtClean="0">
                <a:solidFill>
                  <a:srgbClr val="000000"/>
                </a:solidFill>
              </a:rPr>
              <a:t>during </a:t>
            </a:r>
            <a:r>
              <a:rPr lang="en-US" dirty="0" smtClean="0">
                <a:solidFill>
                  <a:schemeClr val="accent1"/>
                </a:solidFill>
              </a:rPr>
              <a:t>continuous updates </a:t>
            </a:r>
            <a:r>
              <a:rPr lang="en-US" dirty="0" smtClean="0">
                <a:solidFill>
                  <a:srgbClr val="000000"/>
                </a:solidFill>
              </a:rPr>
              <a:t>with </a:t>
            </a:r>
            <a:r>
              <a:rPr lang="en-US" dirty="0" smtClean="0">
                <a:solidFill>
                  <a:schemeClr val="accent2"/>
                </a:solidFill>
              </a:rPr>
              <a:t>long-running queries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14</a:t>
            </a:fld>
            <a:endParaRPr lang="en-US" dirty="0"/>
          </a:p>
        </p:txBody>
      </p:sp>
      <p:grpSp>
        <p:nvGrpSpPr>
          <p:cNvPr id="16" name="Group 103"/>
          <p:cNvGrpSpPr/>
          <p:nvPr/>
        </p:nvGrpSpPr>
        <p:grpSpPr>
          <a:xfrm>
            <a:off x="722265" y="2390775"/>
            <a:ext cx="2740453" cy="914401"/>
            <a:chOff x="2187147" y="1371600"/>
            <a:chExt cx="2740453" cy="914401"/>
          </a:xfrm>
        </p:grpSpPr>
        <p:sp>
          <p:nvSpPr>
            <p:cNvPr id="17" name="Rectangle 1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19" name="Rectangle 18"/>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aphicFrame>
        <p:nvGraphicFramePr>
          <p:cNvPr id="21" name="Table 20"/>
          <p:cNvGraphicFramePr>
            <a:graphicFrameLocks noGrp="1"/>
          </p:cNvGraphicFramePr>
          <p:nvPr>
            <p:extLst>
              <p:ext uri="{D42A27DB-BD31-4B8C-83A1-F6EECF244321}">
                <p14:modId xmlns:p14="http://schemas.microsoft.com/office/powerpoint/2010/main" val="1252105686"/>
              </p:ext>
            </p:extLst>
          </p:nvPr>
        </p:nvGraphicFramePr>
        <p:xfrm>
          <a:off x="889239" y="2873369"/>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grpSp>
        <p:nvGrpSpPr>
          <p:cNvPr id="22" name="Group 104"/>
          <p:cNvGrpSpPr/>
          <p:nvPr/>
        </p:nvGrpSpPr>
        <p:grpSpPr>
          <a:xfrm>
            <a:off x="2159000" y="3305176"/>
            <a:ext cx="1054619" cy="631824"/>
            <a:chOff x="3009382" y="2475593"/>
            <a:chExt cx="1054619" cy="631824"/>
          </a:xfrm>
        </p:grpSpPr>
        <p:sp>
          <p:nvSpPr>
            <p:cNvPr id="23" name="TextBox 22"/>
            <p:cNvSpPr txBox="1"/>
            <p:nvPr/>
          </p:nvSpPr>
          <p:spPr>
            <a:xfrm>
              <a:off x="3076577" y="2551236"/>
              <a:ext cx="987424" cy="523220"/>
            </a:xfrm>
            <a:prstGeom prst="rect">
              <a:avLst/>
            </a:prstGeom>
            <a:noFill/>
          </p:spPr>
          <p:txBody>
            <a:bodyPr wrap="square" rtlCol="0">
              <a:spAutoFit/>
            </a:bodyPr>
            <a:lstStyle/>
            <a:p>
              <a:r>
                <a:rPr lang="en-US" sz="1400" dirty="0" smtClean="0">
                  <a:solidFill>
                    <a:srgbClr val="8CC63F"/>
                  </a:solidFill>
                </a:rPr>
                <a:t>Read</a:t>
              </a:r>
            </a:p>
            <a:p>
              <a:r>
                <a:rPr lang="en-US" sz="1400" dirty="0" smtClean="0">
                  <a:solidFill>
                    <a:srgbClr val="8CC63F"/>
                  </a:solidFill>
                </a:rPr>
                <a:t>Changes</a:t>
              </a:r>
              <a:endParaRPr lang="en-US" sz="1400" dirty="0">
                <a:solidFill>
                  <a:srgbClr val="8CC63F"/>
                </a:solidFill>
              </a:endParaRPr>
            </a:p>
          </p:txBody>
        </p:sp>
        <p:cxnSp>
          <p:nvCxnSpPr>
            <p:cNvPr id="24" name="Straight Arrow Connector 23"/>
            <p:cNvCxnSpPr>
              <a:stCxn id="19" idx="2"/>
              <a:endCxn id="28" idx="0"/>
            </p:cNvCxnSpPr>
            <p:nvPr/>
          </p:nvCxnSpPr>
          <p:spPr>
            <a:xfrm rot="5400000">
              <a:off x="2695141" y="2789834"/>
              <a:ext cx="631824" cy="3342"/>
            </a:xfrm>
            <a:prstGeom prst="straightConnector1">
              <a:avLst/>
            </a:prstGeom>
            <a:ln>
              <a:headEnd type="none"/>
              <a:tailEnd type="arrow"/>
            </a:ln>
          </p:spPr>
          <p:style>
            <a:lnRef idx="2">
              <a:schemeClr val="accent2"/>
            </a:lnRef>
            <a:fillRef idx="0">
              <a:schemeClr val="accent2"/>
            </a:fillRef>
            <a:effectRef idx="1">
              <a:schemeClr val="accent2"/>
            </a:effectRef>
            <a:fontRef idx="minor">
              <a:schemeClr val="tx1"/>
            </a:fontRef>
          </p:style>
        </p:cxnSp>
      </p:grpSp>
      <p:sp>
        <p:nvSpPr>
          <p:cNvPr id="28" name="Rounded Rectangle 27"/>
          <p:cNvSpPr/>
          <p:nvPr/>
        </p:nvSpPr>
        <p:spPr>
          <a:xfrm>
            <a:off x="1104900" y="3937000"/>
            <a:ext cx="2108200" cy="50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 Writer</a:t>
            </a:r>
            <a:endParaRPr lang="en-US" dirty="0"/>
          </a:p>
        </p:txBody>
      </p:sp>
      <p:cxnSp>
        <p:nvCxnSpPr>
          <p:cNvPr id="34" name="Straight Arrow Connector 33"/>
          <p:cNvCxnSpPr>
            <a:stCxn id="28" idx="2"/>
            <a:endCxn id="32" idx="1"/>
          </p:cNvCxnSpPr>
          <p:nvPr/>
        </p:nvCxnSpPr>
        <p:spPr>
          <a:xfrm rot="16200000" flipH="1">
            <a:off x="2009775" y="4594225"/>
            <a:ext cx="304800" cy="635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6" name="Rounded Rectangle 35"/>
          <p:cNvSpPr/>
          <p:nvPr/>
        </p:nvSpPr>
        <p:spPr>
          <a:xfrm>
            <a:off x="3543300" y="5473700"/>
            <a:ext cx="2108200" cy="508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Log Applier</a:t>
            </a:r>
            <a:endParaRPr lang="en-US" dirty="0"/>
          </a:p>
        </p:txBody>
      </p:sp>
      <p:cxnSp>
        <p:nvCxnSpPr>
          <p:cNvPr id="38" name="Shape 37"/>
          <p:cNvCxnSpPr>
            <a:stCxn id="32" idx="3"/>
            <a:endCxn id="36" idx="1"/>
          </p:cNvCxnSpPr>
          <p:nvPr/>
        </p:nvCxnSpPr>
        <p:spPr>
          <a:xfrm rot="16200000" flipH="1">
            <a:off x="2676525" y="4860925"/>
            <a:ext cx="355600" cy="137795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grpSp>
        <p:nvGrpSpPr>
          <p:cNvPr id="43" name="Group 42"/>
          <p:cNvGrpSpPr/>
          <p:nvPr/>
        </p:nvGrpSpPr>
        <p:grpSpPr>
          <a:xfrm>
            <a:off x="723900" y="3543300"/>
            <a:ext cx="7950200" cy="2616200"/>
            <a:chOff x="723900" y="3543300"/>
            <a:chExt cx="7950200" cy="2616200"/>
          </a:xfrm>
        </p:grpSpPr>
        <p:grpSp>
          <p:nvGrpSpPr>
            <p:cNvPr id="27" name="Group 26"/>
            <p:cNvGrpSpPr/>
            <p:nvPr/>
          </p:nvGrpSpPr>
          <p:grpSpPr>
            <a:xfrm>
              <a:off x="723900" y="3543300"/>
              <a:ext cx="7950200" cy="2616200"/>
              <a:chOff x="723900" y="3543300"/>
              <a:chExt cx="7950200" cy="2616200"/>
            </a:xfrm>
          </p:grpSpPr>
          <p:sp>
            <p:nvSpPr>
              <p:cNvPr id="25" name="Rectangle 24"/>
              <p:cNvSpPr/>
              <p:nvPr/>
            </p:nvSpPr>
            <p:spPr>
              <a:xfrm>
                <a:off x="723900" y="3556000"/>
                <a:ext cx="7950200" cy="26035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3759200" y="3543300"/>
                <a:ext cx="1676400" cy="4572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Bootstrap server</a:t>
                </a:r>
              </a:p>
            </p:txBody>
          </p:sp>
        </p:grpSp>
        <p:sp>
          <p:nvSpPr>
            <p:cNvPr id="32" name="Can 31"/>
            <p:cNvSpPr/>
            <p:nvPr/>
          </p:nvSpPr>
          <p:spPr>
            <a:xfrm>
              <a:off x="1104900" y="4749800"/>
              <a:ext cx="2120900" cy="6223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Log Storage</a:t>
              </a:r>
              <a:endParaRPr lang="en-US" dirty="0"/>
            </a:p>
          </p:txBody>
        </p:sp>
        <p:sp>
          <p:nvSpPr>
            <p:cNvPr id="39" name="Can 38"/>
            <p:cNvSpPr/>
            <p:nvPr/>
          </p:nvSpPr>
          <p:spPr>
            <a:xfrm>
              <a:off x="6045200" y="4775200"/>
              <a:ext cx="2120900" cy="6223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Snapshot Storage</a:t>
              </a:r>
              <a:endParaRPr lang="en-US" dirty="0"/>
            </a:p>
          </p:txBody>
        </p:sp>
      </p:grpSp>
      <p:cxnSp>
        <p:nvCxnSpPr>
          <p:cNvPr id="41" name="Shape 40"/>
          <p:cNvCxnSpPr>
            <a:stCxn id="36" idx="3"/>
            <a:endCxn id="39" idx="3"/>
          </p:cNvCxnSpPr>
          <p:nvPr/>
        </p:nvCxnSpPr>
        <p:spPr>
          <a:xfrm flipV="1">
            <a:off x="5651500" y="5397500"/>
            <a:ext cx="1454150" cy="330200"/>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42" name="Rounded Rectangle 41"/>
          <p:cNvSpPr/>
          <p:nvPr/>
        </p:nvSpPr>
        <p:spPr>
          <a:xfrm>
            <a:off x="6057900" y="3975100"/>
            <a:ext cx="2108200" cy="50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Server</a:t>
            </a:r>
            <a:endParaRPr lang="en-US" dirty="0"/>
          </a:p>
        </p:txBody>
      </p:sp>
      <p:grpSp>
        <p:nvGrpSpPr>
          <p:cNvPr id="46" name="Group 45"/>
          <p:cNvGrpSpPr/>
          <p:nvPr/>
        </p:nvGrpSpPr>
        <p:grpSpPr>
          <a:xfrm>
            <a:off x="3225800" y="3924300"/>
            <a:ext cx="2832100" cy="1136650"/>
            <a:chOff x="3225800" y="3924300"/>
            <a:chExt cx="2832100" cy="1136650"/>
          </a:xfrm>
        </p:grpSpPr>
        <p:cxnSp>
          <p:nvCxnSpPr>
            <p:cNvPr id="44" name="Elbow Connector 43"/>
            <p:cNvCxnSpPr>
              <a:stCxn id="32" idx="4"/>
              <a:endCxn id="42" idx="1"/>
            </p:cNvCxnSpPr>
            <p:nvPr/>
          </p:nvCxnSpPr>
          <p:spPr>
            <a:xfrm flipV="1">
              <a:off x="3225800" y="4229100"/>
              <a:ext cx="2832100" cy="831850"/>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4610100" y="3924300"/>
              <a:ext cx="1358900" cy="5969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Read</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2"/>
                  </a:solidFill>
                  <a:latin typeface="Arial" pitchFamily="34" charset="0"/>
                  <a:cs typeface="Arial" pitchFamily="34" charset="0"/>
                </a:rPr>
                <a:t>r</a:t>
              </a:r>
              <a:r>
                <a:rPr kumimoji="0" lang="en-US" sz="1600" b="0" i="0" u="none" strike="noStrike" kern="1200" cap="none" spc="0" normalizeH="0" baseline="0" noProof="0" dirty="0" err="1" smtClean="0">
                  <a:ln>
                    <a:noFill/>
                  </a:ln>
                  <a:solidFill>
                    <a:schemeClr val="accent2"/>
                  </a:solidFill>
                  <a:effectLst/>
                  <a:uLnTx/>
                  <a:uFillTx/>
                  <a:latin typeface="Arial" pitchFamily="34" charset="0"/>
                  <a:ea typeface="+mn-ea"/>
                  <a:cs typeface="Arial" pitchFamily="34" charset="0"/>
                </a:rPr>
                <a:t>ecent</a:t>
              </a: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 events</a:t>
              </a:r>
            </a:p>
          </p:txBody>
        </p:sp>
      </p:grpSp>
      <p:grpSp>
        <p:nvGrpSpPr>
          <p:cNvPr id="47" name="Group 139"/>
          <p:cNvGrpSpPr/>
          <p:nvPr/>
        </p:nvGrpSpPr>
        <p:grpSpPr>
          <a:xfrm>
            <a:off x="6058420" y="1855898"/>
            <a:ext cx="2084251" cy="1581419"/>
            <a:chOff x="5833535" y="1034782"/>
            <a:chExt cx="2084251" cy="1581419"/>
          </a:xfrm>
        </p:grpSpPr>
        <p:grpSp>
          <p:nvGrpSpPr>
            <p:cNvPr id="48" name="Group 107"/>
            <p:cNvGrpSpPr/>
            <p:nvPr/>
          </p:nvGrpSpPr>
          <p:grpSpPr>
            <a:xfrm>
              <a:off x="5985935" y="1164111"/>
              <a:ext cx="1931851" cy="1452090"/>
              <a:chOff x="5985935" y="1138710"/>
              <a:chExt cx="1931851" cy="1452090"/>
            </a:xfrm>
          </p:grpSpPr>
          <p:sp>
            <p:nvSpPr>
              <p:cNvPr id="51" name="TextBox 50"/>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2" name="Rectangle 51"/>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3" name="Rectangle 52"/>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4" name="Straight Arrow Connector 53"/>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49" name="Rectangle 48"/>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0" name="Rectangle 49"/>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57" name="Group 104"/>
          <p:cNvGrpSpPr/>
          <p:nvPr/>
        </p:nvGrpSpPr>
        <p:grpSpPr>
          <a:xfrm>
            <a:off x="6604000" y="3355976"/>
            <a:ext cx="1054619" cy="631824"/>
            <a:chOff x="3009382" y="2475593"/>
            <a:chExt cx="1054619" cy="631824"/>
          </a:xfrm>
        </p:grpSpPr>
        <p:sp>
          <p:nvSpPr>
            <p:cNvPr id="58" name="TextBox 57"/>
            <p:cNvSpPr txBox="1"/>
            <p:nvPr/>
          </p:nvSpPr>
          <p:spPr>
            <a:xfrm>
              <a:off x="3076577" y="2665536"/>
              <a:ext cx="987424" cy="307777"/>
            </a:xfrm>
            <a:prstGeom prst="rect">
              <a:avLst/>
            </a:prstGeom>
            <a:noFill/>
          </p:spPr>
          <p:txBody>
            <a:bodyPr wrap="square" rtlCol="0">
              <a:spAutoFit/>
            </a:bodyPr>
            <a:lstStyle/>
            <a:p>
              <a:r>
                <a:rPr lang="en-US" sz="1400" dirty="0" smtClean="0">
                  <a:solidFill>
                    <a:srgbClr val="8CC63F"/>
                  </a:solidFill>
                </a:rPr>
                <a:t>Bootstrap</a:t>
              </a:r>
              <a:endParaRPr lang="en-US" sz="1400" dirty="0">
                <a:solidFill>
                  <a:srgbClr val="8CC63F"/>
                </a:solidFill>
              </a:endParaRPr>
            </a:p>
          </p:txBody>
        </p:sp>
        <p:cxnSp>
          <p:nvCxnSpPr>
            <p:cNvPr id="59" name="Straight Arrow Connector 58"/>
            <p:cNvCxnSpPr/>
            <p:nvPr/>
          </p:nvCxnSpPr>
          <p:spPr>
            <a:xfrm rot="5400000">
              <a:off x="2695141" y="2789834"/>
              <a:ext cx="631824" cy="3342"/>
            </a:xfrm>
            <a:prstGeom prst="straightConnector1">
              <a:avLst/>
            </a:prstGeom>
            <a:ln>
              <a:headEnd type="arrow"/>
              <a:tailEnd type="none"/>
            </a:ln>
          </p:spPr>
          <p:style>
            <a:lnRef idx="2">
              <a:schemeClr val="accent2"/>
            </a:lnRef>
            <a:fillRef idx="0">
              <a:schemeClr val="accent2"/>
            </a:fillRef>
            <a:effectRef idx="1">
              <a:schemeClr val="accent2"/>
            </a:effectRef>
            <a:fontRef idx="minor">
              <a:schemeClr val="tx1"/>
            </a:fontRef>
          </p:style>
        </p:cxnSp>
      </p:grpSp>
      <p:cxnSp>
        <p:nvCxnSpPr>
          <p:cNvPr id="61" name="Straight Arrow Connector 60"/>
          <p:cNvCxnSpPr>
            <a:stCxn id="39" idx="1"/>
            <a:endCxn id="42" idx="2"/>
          </p:cNvCxnSpPr>
          <p:nvPr/>
        </p:nvCxnSpPr>
        <p:spPr>
          <a:xfrm rot="5400000" flipH="1" flipV="1">
            <a:off x="6962775" y="4625975"/>
            <a:ext cx="292100" cy="63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213100" y="4749800"/>
            <a:ext cx="1358900" cy="596900"/>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Replay</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2"/>
                </a:solidFill>
                <a:effectLst/>
                <a:uLnTx/>
                <a:uFillTx/>
                <a:latin typeface="Arial" pitchFamily="34" charset="0"/>
                <a:ea typeface="+mn-ea"/>
                <a:cs typeface="Arial" pitchFamily="34" charset="0"/>
              </a:rPr>
              <a:t>events</a:t>
            </a:r>
          </a:p>
        </p:txBody>
      </p:sp>
    </p:spTree>
    <p:extLst>
      <p:ext uri="{BB962C8B-B14F-4D97-AF65-F5344CB8AC3E}">
        <p14:creationId xmlns:p14="http://schemas.microsoft.com/office/powerpoint/2010/main" val="18259504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1"/>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nodeType="afterEffect">
                                  <p:stCondLst>
                                    <p:cond delay="1000"/>
                                  </p:stCondLst>
                                  <p:childTnLst>
                                    <p:set>
                                      <p:cBhvr>
                                        <p:cTn id="57" dur="1" fill="hold">
                                          <p:stCondLst>
                                            <p:cond delay="0"/>
                                          </p:stCondLst>
                                        </p:cTn>
                                        <p:tgtEl>
                                          <p:spTgt spid="41"/>
                                        </p:tgtEl>
                                        <p:attrNameLst>
                                          <p:attrName>style.visibility</p:attrName>
                                        </p:attrNameLst>
                                      </p:cBhvr>
                                      <p:to>
                                        <p:strVal val="visible"/>
                                      </p:to>
                                    </p:set>
                                  </p:childTnLst>
                                </p:cTn>
                              </p:par>
                            </p:childTnLst>
                          </p:cTn>
                        </p:par>
                        <p:par>
                          <p:cTn id="58" fill="hold">
                            <p:stCondLst>
                              <p:cond delay="1000"/>
                            </p:stCondLst>
                            <p:childTnLst>
                              <p:par>
                                <p:cTn id="59" presetID="1" presetClass="exit" presetSubtype="0" fill="hold" nodeType="afterEffect">
                                  <p:stCondLst>
                                    <p:cond delay="1000"/>
                                  </p:stCondLst>
                                  <p:childTnLst>
                                    <p:set>
                                      <p:cBhvr>
                                        <p:cTn id="60" dur="1" fill="hold">
                                          <p:stCondLst>
                                            <p:cond delay="0"/>
                                          </p:stCondLst>
                                        </p:cTn>
                                        <p:tgtEl>
                                          <p:spTgt spid="41"/>
                                        </p:tgtEl>
                                        <p:attrNameLst>
                                          <p:attrName>style.visibility</p:attrName>
                                        </p:attrNameLst>
                                      </p:cBhvr>
                                      <p:to>
                                        <p:strVal val="hidden"/>
                                      </p:to>
                                    </p:set>
                                  </p:childTnLst>
                                </p:cTn>
                              </p:par>
                            </p:childTnLst>
                          </p:cTn>
                        </p:par>
                        <p:par>
                          <p:cTn id="61" fill="hold">
                            <p:stCondLst>
                              <p:cond delay="2000"/>
                            </p:stCondLst>
                            <p:childTnLst>
                              <p:par>
                                <p:cTn id="62" presetID="1" presetClass="entr" presetSubtype="0" fill="hold" nodeType="afterEffect">
                                  <p:stCondLst>
                                    <p:cond delay="100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42" grpId="0" animBg="1"/>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Library</a:t>
            </a:r>
            <a:endParaRPr lang="en-US" dirty="0"/>
          </a:p>
        </p:txBody>
      </p:sp>
      <p:sp>
        <p:nvSpPr>
          <p:cNvPr id="3" name="Content Placeholder 2"/>
          <p:cNvSpPr>
            <a:spLocks noGrp="1"/>
          </p:cNvSpPr>
          <p:nvPr>
            <p:ph idx="1"/>
          </p:nvPr>
        </p:nvSpPr>
        <p:spPr>
          <a:xfrm>
            <a:off x="457200" y="2540000"/>
            <a:ext cx="8229600" cy="1917700"/>
          </a:xfrm>
        </p:spPr>
        <p:txBody>
          <a:bodyPr>
            <a:normAutofit fontScale="92500" lnSpcReduction="20000"/>
          </a:bodyPr>
          <a:lstStyle/>
          <a:p>
            <a:r>
              <a:rPr lang="en-US" b="1" dirty="0" smtClean="0"/>
              <a:t>Connects relays/bootstrap servers with business logic in consumers</a:t>
            </a:r>
          </a:p>
          <a:p>
            <a:pPr lvl="1"/>
            <a:r>
              <a:rPr lang="en-US" i="1" dirty="0" smtClean="0">
                <a:solidFill>
                  <a:schemeClr val="accent1"/>
                </a:solidFill>
              </a:rPr>
              <a:t>Consumes</a:t>
            </a:r>
            <a:r>
              <a:rPr lang="en-US" dirty="0" smtClean="0"/>
              <a:t> change events from relays</a:t>
            </a:r>
          </a:p>
          <a:p>
            <a:pPr lvl="1"/>
            <a:r>
              <a:rPr lang="en-US" dirty="0" smtClean="0"/>
              <a:t>Automatically </a:t>
            </a:r>
            <a:r>
              <a:rPr lang="en-US" i="1" dirty="0" smtClean="0">
                <a:solidFill>
                  <a:srgbClr val="0073B2"/>
                </a:solidFill>
              </a:rPr>
              <a:t>bootstraps</a:t>
            </a:r>
            <a:r>
              <a:rPr lang="en-US" dirty="0" smtClean="0"/>
              <a:t> if necessary</a:t>
            </a:r>
          </a:p>
          <a:p>
            <a:pPr lvl="1"/>
            <a:r>
              <a:rPr lang="en-US" i="1" dirty="0" smtClean="0">
                <a:solidFill>
                  <a:srgbClr val="0073B2"/>
                </a:solidFill>
              </a:rPr>
              <a:t>Buffers</a:t>
            </a:r>
            <a:r>
              <a:rPr lang="en-US" dirty="0" smtClean="0"/>
              <a:t> change events locally</a:t>
            </a:r>
          </a:p>
          <a:p>
            <a:pPr lvl="1"/>
            <a:r>
              <a:rPr lang="en-US" i="1" dirty="0" smtClean="0">
                <a:solidFill>
                  <a:srgbClr val="0073B2"/>
                </a:solidFill>
              </a:rPr>
              <a:t>Tracks</a:t>
            </a:r>
            <a:r>
              <a:rPr lang="en-US" dirty="0" smtClean="0"/>
              <a:t> consumption progress</a:t>
            </a:r>
          </a:p>
        </p:txBody>
      </p:sp>
      <p:sp>
        <p:nvSpPr>
          <p:cNvPr id="4" name="Slide Number Placeholder 3"/>
          <p:cNvSpPr>
            <a:spLocks noGrp="1"/>
          </p:cNvSpPr>
          <p:nvPr>
            <p:ph type="sldNum" sz="quarter" idx="12"/>
          </p:nvPr>
        </p:nvSpPr>
        <p:spPr/>
        <p:txBody>
          <a:bodyPr/>
          <a:lstStyle/>
          <a:p>
            <a:fld id="{75897B0D-BA2C-2244-86F3-025175B80EAC}" type="slidenum">
              <a:rPr lang="en-US" smtClean="0"/>
              <a:pPr/>
              <a:t>15</a:t>
            </a:fld>
            <a:endParaRPr lang="en-US" dirty="0"/>
          </a:p>
        </p:txBody>
      </p:sp>
      <p:sp>
        <p:nvSpPr>
          <p:cNvPr id="5" name="Content Placeholder 2"/>
          <p:cNvSpPr txBox="1">
            <a:spLocks/>
          </p:cNvSpPr>
          <p:nvPr/>
        </p:nvSpPr>
        <p:spPr>
          <a:xfrm>
            <a:off x="469900" y="4305300"/>
            <a:ext cx="8229600" cy="1943100"/>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Provides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Push (callbacks) or pull interface</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Flow control</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Multi-thread processing</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1"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Error retries</a:t>
            </a:r>
          </a:p>
        </p:txBody>
      </p:sp>
      <p:grpSp>
        <p:nvGrpSpPr>
          <p:cNvPr id="6" name="Group 139"/>
          <p:cNvGrpSpPr/>
          <p:nvPr/>
        </p:nvGrpSpPr>
        <p:grpSpPr>
          <a:xfrm>
            <a:off x="4839220" y="852598"/>
            <a:ext cx="2084251" cy="1581419"/>
            <a:chOff x="5833535" y="1034782"/>
            <a:chExt cx="2084251" cy="1581419"/>
          </a:xfrm>
        </p:grpSpPr>
        <p:grpSp>
          <p:nvGrpSpPr>
            <p:cNvPr id="7" name="Group 107"/>
            <p:cNvGrpSpPr/>
            <p:nvPr/>
          </p:nvGrpSpPr>
          <p:grpSpPr>
            <a:xfrm>
              <a:off x="5985935" y="1164111"/>
              <a:ext cx="1931851" cy="1452090"/>
              <a:chOff x="5985935" y="1138710"/>
              <a:chExt cx="1931851" cy="1452090"/>
            </a:xfrm>
          </p:grpSpPr>
          <p:sp>
            <p:nvSpPr>
              <p:cNvPr id="10" name="TextBox 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11" name="Rectangle 1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2" name="Rectangle 1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13" name="Straight Arrow Connector 1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8" name="Rectangle 7"/>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9" name="Rectangle 8"/>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16" name="Group 104"/>
          <p:cNvGrpSpPr/>
          <p:nvPr/>
        </p:nvGrpSpPr>
        <p:grpSpPr>
          <a:xfrm>
            <a:off x="3821644" y="951036"/>
            <a:ext cx="987424" cy="523220"/>
            <a:chOff x="5159377" y="1598736"/>
            <a:chExt cx="987424" cy="523220"/>
          </a:xfrm>
        </p:grpSpPr>
        <p:sp>
          <p:nvSpPr>
            <p:cNvPr id="17" name="TextBox 16"/>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18" name="Straight Arrow Connector 17"/>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19" name="Group 122"/>
          <p:cNvGrpSpPr/>
          <p:nvPr/>
        </p:nvGrpSpPr>
        <p:grpSpPr>
          <a:xfrm>
            <a:off x="3376772" y="1398606"/>
            <a:ext cx="1614129" cy="600164"/>
            <a:chOff x="4645056" y="2999919"/>
            <a:chExt cx="1238086" cy="600164"/>
          </a:xfrm>
        </p:grpSpPr>
        <p:cxnSp>
          <p:nvCxnSpPr>
            <p:cNvPr id="20" name="Straight Arrow Connector 19"/>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22" name="Group 123"/>
          <p:cNvGrpSpPr/>
          <p:nvPr/>
        </p:nvGrpSpPr>
        <p:grpSpPr>
          <a:xfrm>
            <a:off x="3411918" y="1923119"/>
            <a:ext cx="1566333" cy="600164"/>
            <a:chOff x="4543529" y="3033836"/>
            <a:chExt cx="1201425" cy="600164"/>
          </a:xfrm>
        </p:grpSpPr>
        <p:cxnSp>
          <p:nvCxnSpPr>
            <p:cNvPr id="23" name="Straight Arrow Connector 22"/>
            <p:cNvCxnSpPr/>
            <p:nvPr/>
          </p:nvCxnSpPr>
          <p:spPr>
            <a:xfrm>
              <a:off x="4663201"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4543529" y="30338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spTree>
    <p:extLst>
      <p:ext uri="{BB962C8B-B14F-4D97-AF65-F5344CB8AC3E}">
        <p14:creationId xmlns:p14="http://schemas.microsoft.com/office/powerpoint/2010/main" val="28886986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Library: Challenges</a:t>
            </a:r>
            <a:endParaRPr lang="en-US" dirty="0"/>
          </a:p>
        </p:txBody>
      </p:sp>
      <p:sp>
        <p:nvSpPr>
          <p:cNvPr id="3" name="Content Placeholder 2"/>
          <p:cNvSpPr>
            <a:spLocks noGrp="1"/>
          </p:cNvSpPr>
          <p:nvPr>
            <p:ph idx="1"/>
          </p:nvPr>
        </p:nvSpPr>
        <p:spPr/>
        <p:txBody>
          <a:bodyPr/>
          <a:lstStyle/>
          <a:p>
            <a:r>
              <a:rPr lang="en-US" dirty="0" smtClean="0"/>
              <a:t>State management</a:t>
            </a:r>
          </a:p>
          <a:p>
            <a:pPr lvl="1"/>
            <a:r>
              <a:rPr lang="en-US" dirty="0" smtClean="0"/>
              <a:t>Complex state transition during bootstrap</a:t>
            </a:r>
          </a:p>
          <a:p>
            <a:r>
              <a:rPr lang="en-US" dirty="0" smtClean="0"/>
              <a:t>Flow control (push interface)</a:t>
            </a:r>
          </a:p>
          <a:p>
            <a:pPr lvl="1"/>
            <a:r>
              <a:rPr lang="en-US" dirty="0" smtClean="0"/>
              <a:t>Local buffering of change events</a:t>
            </a:r>
          </a:p>
          <a:p>
            <a:pPr lvl="1"/>
            <a:r>
              <a:rPr lang="en-US" dirty="0" smtClean="0"/>
              <a:t>Do not starve consumers</a:t>
            </a:r>
          </a:p>
          <a:p>
            <a:pPr lvl="1"/>
            <a:r>
              <a:rPr lang="en-US" dirty="0" smtClean="0"/>
              <a:t>Do not overwhelm consumers</a:t>
            </a:r>
          </a:p>
          <a:p>
            <a:r>
              <a:rPr lang="en-US" dirty="0" smtClean="0"/>
              <a:t>Parallelization</a:t>
            </a:r>
          </a:p>
          <a:p>
            <a:pPr lvl="1"/>
            <a:r>
              <a:rPr lang="en-US" dirty="0" smtClean="0"/>
              <a:t>Maintain consistency guarantees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16</a:t>
            </a:fld>
            <a:endParaRPr lang="en-US" dirty="0"/>
          </a:p>
        </p:txBody>
      </p:sp>
    </p:spTree>
    <p:extLst>
      <p:ext uri="{BB962C8B-B14F-4D97-AF65-F5344CB8AC3E}">
        <p14:creationId xmlns:p14="http://schemas.microsoft.com/office/powerpoint/2010/main" val="27995391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3"/>
          <p:cNvGrpSpPr/>
          <p:nvPr/>
        </p:nvGrpSpPr>
        <p:grpSpPr>
          <a:xfrm>
            <a:off x="2393080" y="1268403"/>
            <a:ext cx="2740453" cy="914401"/>
            <a:chOff x="2187147" y="1371600"/>
            <a:chExt cx="2740453" cy="914401"/>
          </a:xfrm>
        </p:grpSpPr>
        <p:sp>
          <p:nvSpPr>
            <p:cNvPr id="97" name="Rectangle 9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63" name="Rectangle 62"/>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Development with </a:t>
            </a:r>
            <a:r>
              <a:rPr lang="en-US" dirty="0" err="1" smtClean="0"/>
              <a:t>Databus</a:t>
            </a:r>
            <a:r>
              <a:rPr lang="en-US" dirty="0" smtClean="0"/>
              <a:t>: Overview</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17</a:t>
            </a:fld>
            <a:endParaRPr lang="en-US" dirty="0"/>
          </a:p>
        </p:txBody>
      </p:sp>
      <p:grpSp>
        <p:nvGrpSpPr>
          <p:cNvPr id="5" name="Group 86"/>
          <p:cNvGrpSpPr/>
          <p:nvPr/>
        </p:nvGrpSpPr>
        <p:grpSpPr>
          <a:xfrm>
            <a:off x="2903772" y="2676145"/>
            <a:ext cx="1498600" cy="1282700"/>
            <a:chOff x="2978150" y="4673600"/>
            <a:chExt cx="1498600" cy="1282700"/>
          </a:xfrm>
        </p:grpSpPr>
        <p:sp>
          <p:nvSpPr>
            <p:cNvPr id="48" name="Rectangle 47"/>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Magnetic Disk 48"/>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50" name="TextBox 49"/>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sp>
        <p:nvSpPr>
          <p:cNvPr id="62" name="TextBox 61"/>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4" name="TextBox 63"/>
          <p:cNvSpPr txBox="1"/>
          <p:nvPr/>
        </p:nvSpPr>
        <p:spPr>
          <a:xfrm>
            <a:off x="4241800" y="35136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 name="Group 91"/>
          <p:cNvGrpSpPr/>
          <p:nvPr/>
        </p:nvGrpSpPr>
        <p:grpSpPr>
          <a:xfrm>
            <a:off x="1168399" y="1380173"/>
            <a:ext cx="1028701" cy="523220"/>
            <a:chOff x="939799" y="3822806"/>
            <a:chExt cx="1028701" cy="523220"/>
          </a:xfrm>
        </p:grpSpPr>
        <p:sp>
          <p:nvSpPr>
            <p:cNvPr id="66" name="TextBox 65"/>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67" name="Straight Arrow Connector 66"/>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8" name="Group 110"/>
          <p:cNvGrpSpPr/>
          <p:nvPr/>
        </p:nvGrpSpPr>
        <p:grpSpPr>
          <a:xfrm>
            <a:off x="2663968" y="2152882"/>
            <a:ext cx="959766" cy="607251"/>
            <a:chOff x="2663968" y="2364551"/>
            <a:chExt cx="959766" cy="607251"/>
          </a:xfrm>
        </p:grpSpPr>
        <p:cxnSp>
          <p:nvCxnSpPr>
            <p:cNvPr id="78" name="Straight Arrow Connector 77"/>
            <p:cNvCxnSpPr/>
            <p:nvPr/>
          </p:nvCxnSpPr>
          <p:spPr>
            <a:xfrm rot="16200000" flipH="1">
              <a:off x="3293862" y="2667331"/>
              <a:ext cx="607251" cy="16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2663968" y="2371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grpSp>
        <p:nvGrpSpPr>
          <p:cNvPr id="9" name="Group 85"/>
          <p:cNvGrpSpPr/>
          <p:nvPr/>
        </p:nvGrpSpPr>
        <p:grpSpPr>
          <a:xfrm>
            <a:off x="277737" y="1240962"/>
            <a:ext cx="902909" cy="1356354"/>
            <a:chOff x="216051" y="4428675"/>
            <a:chExt cx="902909" cy="846064"/>
          </a:xfrm>
        </p:grpSpPr>
        <p:sp>
          <p:nvSpPr>
            <p:cNvPr id="35" name="Magnetic Disk 34"/>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Magnetic Disk 80"/>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Magnetic Disk 81"/>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83" name="TextBox 82"/>
          <p:cNvSpPr txBox="1"/>
          <p:nvPr/>
        </p:nvSpPr>
        <p:spPr>
          <a:xfrm>
            <a:off x="1814286" y="286657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96" name="TextBox 95"/>
          <p:cNvSpPr txBox="1"/>
          <p:nvPr/>
        </p:nvSpPr>
        <p:spPr>
          <a:xfrm>
            <a:off x="5537200" y="8255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6" name="TextBox 105"/>
          <p:cNvSpPr txBox="1"/>
          <p:nvPr/>
        </p:nvSpPr>
        <p:spPr>
          <a:xfrm>
            <a:off x="8204200" y="30734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7" name="TextBox 106"/>
          <p:cNvSpPr txBox="1"/>
          <p:nvPr/>
        </p:nvSpPr>
        <p:spPr>
          <a:xfrm>
            <a:off x="7984067" y="347133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12" name="Group 139"/>
          <p:cNvGrpSpPr/>
          <p:nvPr/>
        </p:nvGrpSpPr>
        <p:grpSpPr>
          <a:xfrm>
            <a:off x="6502590" y="1651965"/>
            <a:ext cx="2084251" cy="1581419"/>
            <a:chOff x="5833535" y="1034782"/>
            <a:chExt cx="2084251" cy="1581419"/>
          </a:xfrm>
        </p:grpSpPr>
        <p:grpSp>
          <p:nvGrpSpPr>
            <p:cNvPr id="13" name="Group 107"/>
            <p:cNvGrpSpPr/>
            <p:nvPr/>
          </p:nvGrpSpPr>
          <p:grpSpPr>
            <a:xfrm>
              <a:off x="5985935" y="1164111"/>
              <a:ext cx="1931851" cy="1452090"/>
              <a:chOff x="5985935" y="1138710"/>
              <a:chExt cx="1931851" cy="1452090"/>
            </a:xfrm>
          </p:grpSpPr>
          <p:sp>
            <p:nvSpPr>
              <p:cNvPr id="80" name="TextBox 7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1" name="Rectangle 5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2" name="Rectangle 5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3" name="Straight Arrow Connector 5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2" name="Rectangle 131"/>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7" name="Rectangle 136"/>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
        <p:nvSpPr>
          <p:cNvPr id="142" name="Content Placeholder 2"/>
          <p:cNvSpPr txBox="1">
            <a:spLocks/>
          </p:cNvSpPr>
          <p:nvPr/>
        </p:nvSpPr>
        <p:spPr>
          <a:xfrm>
            <a:off x="240739" y="4227481"/>
            <a:ext cx="5777082" cy="2097119"/>
          </a:xfrm>
          <a:prstGeom prst="rect">
            <a:avLst/>
          </a:prstGeom>
        </p:spPr>
        <p:txBody>
          <a:bodyPr vert="horz" lIns="0" tIns="45720" rIns="91440" bIns="45720" rtlCol="0">
            <a:normAutofit lnSpcReduction="10000"/>
          </a:bodyPr>
          <a:lstStyle/>
          <a:p>
            <a:pPr marL="342900" lvl="0" indent="-342900">
              <a:spcBef>
                <a:spcPct val="20000"/>
              </a:spcBef>
              <a:buClr>
                <a:schemeClr val="accent1"/>
              </a:buClr>
            </a:pPr>
            <a:r>
              <a:rPr lang="en-US" sz="2000" b="1" u="sng" dirty="0" err="1" smtClean="0"/>
              <a:t>Databus</a:t>
            </a:r>
            <a:r>
              <a:rPr lang="en-US" sz="2000" b="1" u="sng" dirty="0" smtClean="0"/>
              <a:t> Service</a:t>
            </a:r>
            <a:endParaRPr lang="en-US" sz="2000" dirty="0" smtClean="0"/>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Database Change Capture : Oracle, MySQL and Espresso support</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Change stream schema generation and </a:t>
            </a:r>
            <a:r>
              <a:rPr lang="en-US" sz="2000" dirty="0" err="1" smtClean="0">
                <a:latin typeface="Arial" pitchFamily="34" charset="0"/>
                <a:cs typeface="Arial" pitchFamily="34" charset="0"/>
              </a:rPr>
              <a:t>mgmt</a:t>
            </a:r>
            <a:endParaRPr lang="en-US" sz="2000" dirty="0" smtClean="0">
              <a:latin typeface="Arial" pitchFamily="34" charset="0"/>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Relay and Bootstrap owned and operated</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Provides and supports </a:t>
            </a:r>
            <a:r>
              <a:rPr lang="en-US" sz="2000" dirty="0" err="1" smtClean="0">
                <a:latin typeface="Arial" pitchFamily="34" charset="0"/>
                <a:cs typeface="Arial" pitchFamily="34" charset="0"/>
              </a:rPr>
              <a:t>Databus</a:t>
            </a:r>
            <a:r>
              <a:rPr lang="en-US" sz="2000" dirty="0" smtClean="0">
                <a:latin typeface="Arial" pitchFamily="34" charset="0"/>
                <a:cs typeface="Arial" pitchFamily="34" charset="0"/>
              </a:rPr>
              <a:t> Client Library </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lang="en-US" sz="2400" dirty="0" smtClean="0">
              <a:latin typeface="Arial" pitchFamily="34" charset="0"/>
              <a:cs typeface="Arial" pitchFamily="34" charset="0"/>
            </a:endParaRPr>
          </a:p>
        </p:txBody>
      </p:sp>
      <p:sp>
        <p:nvSpPr>
          <p:cNvPr id="16" name="Rounded Rectangle 15"/>
          <p:cNvSpPr/>
          <p:nvPr/>
        </p:nvSpPr>
        <p:spPr>
          <a:xfrm>
            <a:off x="1967805" y="1132750"/>
            <a:ext cx="3397895" cy="3054992"/>
          </a:xfrm>
          <a:prstGeom prst="roundRect">
            <a:avLst/>
          </a:prstGeom>
          <a:noFill/>
          <a:ln>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Content Placeholder 2"/>
          <p:cNvSpPr txBox="1">
            <a:spLocks/>
          </p:cNvSpPr>
          <p:nvPr/>
        </p:nvSpPr>
        <p:spPr>
          <a:xfrm>
            <a:off x="6120788" y="3441644"/>
            <a:ext cx="2940267" cy="2645457"/>
          </a:xfrm>
          <a:prstGeom prst="rect">
            <a:avLst/>
          </a:prstGeom>
        </p:spPr>
        <p:txBody>
          <a:bodyPr vert="horz" lIns="0" tIns="45720" rIns="91440" bIns="45720" rtlCol="0">
            <a:normAutofit/>
          </a:bodyPr>
          <a:lstStyle/>
          <a:p>
            <a:pPr marL="342900" lvl="0" indent="-342900">
              <a:spcBef>
                <a:spcPct val="20000"/>
              </a:spcBef>
              <a:buClr>
                <a:schemeClr val="accent1"/>
              </a:buClr>
            </a:pPr>
            <a:r>
              <a:rPr lang="en-US" sz="2000" b="1" u="sng" dirty="0" err="1" smtClean="0"/>
              <a:t>Databus</a:t>
            </a:r>
            <a:r>
              <a:rPr lang="en-US" sz="2000" b="1" u="sng" dirty="0" smtClean="0"/>
              <a:t> Consumers</a:t>
            </a:r>
            <a:endParaRPr lang="en-US" sz="2000" dirty="0" smtClean="0"/>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Identify and subscribe to change streams</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000" dirty="0" smtClean="0">
                <a:latin typeface="Arial" pitchFamily="34" charset="0"/>
                <a:cs typeface="Arial" pitchFamily="34" charset="0"/>
              </a:rPr>
              <a:t>Implement callback APIs defined by the Client Library </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lang="en-US" sz="2400" dirty="0" smtClean="0">
              <a:latin typeface="Arial" pitchFamily="34" charset="0"/>
              <a:cs typeface="Arial" pitchFamily="34" charset="0"/>
            </a:endParaRPr>
          </a:p>
        </p:txBody>
      </p:sp>
    </p:spTree>
    <p:extLst>
      <p:ext uri="{BB962C8B-B14F-4D97-AF65-F5344CB8AC3E}">
        <p14:creationId xmlns:p14="http://schemas.microsoft.com/office/powerpoint/2010/main" val="38019154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735939" y="3455414"/>
            <a:ext cx="4340087" cy="1126435"/>
          </a:xfrm>
          <a:prstGeom prst="rect">
            <a:avLst/>
          </a:prstGeom>
          <a:solidFill>
            <a:schemeClr val="bg1"/>
          </a:solidFill>
          <a:ln w="2222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824287" y="1368196"/>
            <a:ext cx="7487478" cy="1468783"/>
          </a:xfrm>
          <a:prstGeom prst="roundRect">
            <a:avLst/>
          </a:prstGeom>
          <a:solidFill>
            <a:schemeClr val="bg1"/>
          </a:solid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p>
        </p:txBody>
      </p:sp>
      <p:sp>
        <p:nvSpPr>
          <p:cNvPr id="2" name="Title 1"/>
          <p:cNvSpPr>
            <a:spLocks noGrp="1"/>
          </p:cNvSpPr>
          <p:nvPr>
            <p:ph type="title"/>
          </p:nvPr>
        </p:nvSpPr>
        <p:spPr>
          <a:xfrm>
            <a:off x="609901" y="-90421"/>
            <a:ext cx="8229600" cy="1005840"/>
          </a:xfrm>
        </p:spPr>
        <p:txBody>
          <a:bodyPr/>
          <a:lstStyle/>
          <a:p>
            <a:r>
              <a:rPr lang="en-US" dirty="0" smtClean="0"/>
              <a:t>Development with </a:t>
            </a:r>
            <a:r>
              <a:rPr lang="en-US" dirty="0" err="1" smtClean="0"/>
              <a:t>Databus</a:t>
            </a:r>
            <a:r>
              <a:rPr lang="en-US" dirty="0" smtClean="0"/>
              <a:t> </a:t>
            </a:r>
            <a:r>
              <a:rPr lang="en-US" dirty="0" smtClean="0"/>
              <a:t>–  </a:t>
            </a:r>
            <a:r>
              <a:rPr lang="en-US" dirty="0" smtClean="0"/>
              <a:t>Client Library</a:t>
            </a:r>
            <a:endParaRPr lang="en-US" dirty="0"/>
          </a:p>
        </p:txBody>
      </p:sp>
      <p:sp>
        <p:nvSpPr>
          <p:cNvPr id="7" name="TextBox 6"/>
          <p:cNvSpPr txBox="1"/>
          <p:nvPr/>
        </p:nvSpPr>
        <p:spPr>
          <a:xfrm>
            <a:off x="1078288" y="199767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2" name="Rounded Rectangle 11"/>
          <p:cNvSpPr/>
          <p:nvPr/>
        </p:nvSpPr>
        <p:spPr>
          <a:xfrm>
            <a:off x="2105332" y="1478630"/>
            <a:ext cx="1501914" cy="684697"/>
          </a:xfrm>
          <a:prstGeom prst="roundRect">
            <a:avLst/>
          </a:prstGeom>
          <a:solidFill>
            <a:schemeClr val="accent2"/>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Consumers</a:t>
            </a:r>
          </a:p>
        </p:txBody>
      </p:sp>
      <p:sp>
        <p:nvSpPr>
          <p:cNvPr id="22" name="TextBox 21"/>
          <p:cNvSpPr txBox="1"/>
          <p:nvPr/>
        </p:nvSpPr>
        <p:spPr>
          <a:xfrm>
            <a:off x="474869" y="5422349"/>
            <a:ext cx="4064001" cy="607391"/>
          </a:xfrm>
          <a:prstGeom prst="rect">
            <a:avLst/>
          </a:prstGeom>
        </p:spPr>
        <p:txBody>
          <a:bodyPr vert="horz" wrap="square" lIns="0" tIns="45720" rIns="91440" bIns="45720" rtlCol="0">
            <a:noAutofit/>
          </a:bodyPr>
          <a:lstStyle/>
          <a:p>
            <a:r>
              <a:rPr lang="en-US" sz="1600" b="1" i="1" dirty="0" err="1" smtClean="0"/>
              <a:t>onDataEvent</a:t>
            </a:r>
            <a:r>
              <a:rPr lang="en-US" sz="1600" b="1" i="1" dirty="0" smtClean="0"/>
              <a:t>(</a:t>
            </a:r>
            <a:r>
              <a:rPr lang="en-US" sz="1600" b="1" i="1" dirty="0" err="1" smtClean="0"/>
              <a:t>DbusEvent</a:t>
            </a:r>
            <a:r>
              <a:rPr lang="en-US" sz="1600" b="1" i="1" dirty="0" smtClean="0"/>
              <a:t>, </a:t>
            </a:r>
            <a:r>
              <a:rPr lang="en-US" sz="1600" b="1" i="1" dirty="0"/>
              <a:t>Decoder</a:t>
            </a:r>
            <a:r>
              <a:rPr lang="en-US" sz="1600" b="1" i="1" dirty="0" smtClean="0"/>
              <a:t>)</a:t>
            </a:r>
          </a:p>
          <a:p>
            <a:r>
              <a:rPr lang="en-US" sz="1200" b="1" i="1" dirty="0" smtClean="0">
                <a:solidFill>
                  <a:schemeClr val="accent5"/>
                </a:solidFill>
              </a:rPr>
              <a:t>…</a:t>
            </a:r>
          </a:p>
          <a:p>
            <a:r>
              <a:rPr lang="en-US" sz="1200" b="1" i="1" dirty="0" smtClean="0">
                <a:solidFill>
                  <a:schemeClr val="accent5"/>
                </a:solidFill>
              </a:rPr>
              <a:t>… </a:t>
            </a:r>
            <a:r>
              <a:rPr lang="en-US" sz="1200" b="1" i="1" dirty="0">
                <a:solidFill>
                  <a:schemeClr val="accent5"/>
                </a:solidFill>
              </a:rPr>
              <a:t>	</a:t>
            </a:r>
            <a:endParaRPr lang="en-US" sz="1200" b="1" i="1" dirty="0" smtClean="0">
              <a:solidFill>
                <a:schemeClr val="accent5"/>
              </a:solidFill>
            </a:endParaRP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600" b="1" i="1"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0" name="TextBox 29"/>
          <p:cNvSpPr txBox="1"/>
          <p:nvPr/>
        </p:nvSpPr>
        <p:spPr>
          <a:xfrm>
            <a:off x="5122583" y="5346023"/>
            <a:ext cx="3843130" cy="985077"/>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i="1" dirty="0" err="1" smtClean="0">
                <a:solidFill>
                  <a:srgbClr val="000000"/>
                </a:solidFill>
                <a:latin typeface="Arial" pitchFamily="34" charset="0"/>
                <a:cs typeface="Arial" pitchFamily="34" charset="0"/>
              </a:rPr>
              <a:t>r</a:t>
            </a:r>
            <a:r>
              <a:rPr lang="en-US" sz="1600" b="1" i="1" noProof="0" dirty="0" err="1" smtClean="0">
                <a:solidFill>
                  <a:srgbClr val="000000"/>
                </a:solidFill>
                <a:latin typeface="Arial" pitchFamily="34" charset="0"/>
                <a:cs typeface="Arial" pitchFamily="34" charset="0"/>
              </a:rPr>
              <a:t>egister</a:t>
            </a:r>
            <a:r>
              <a:rPr kumimoji="0" lang="en-US" sz="1600" b="1" i="1" u="none" strike="noStrike" kern="1200" cap="none" spc="0" normalizeH="0" noProof="0" dirty="0" smtClean="0">
                <a:ln>
                  <a:noFill/>
                </a:ln>
                <a:solidFill>
                  <a:srgbClr val="000000"/>
                </a:solidFill>
                <a:effectLst/>
                <a:uLnTx/>
                <a:uFillTx/>
                <a:latin typeface="Arial" pitchFamily="34" charset="0"/>
                <a:ea typeface="+mn-ea"/>
                <a:cs typeface="Arial" pitchFamily="34" charset="0"/>
              </a:rPr>
              <a:t>(</a:t>
            </a:r>
            <a:r>
              <a:rPr lang="en-US" sz="1600" b="1" i="1" dirty="0" smtClean="0">
                <a:solidFill>
                  <a:srgbClr val="000000"/>
                </a:solidFill>
                <a:latin typeface="Arial" pitchFamily="34" charset="0"/>
                <a:cs typeface="Arial" pitchFamily="34" charset="0"/>
              </a:rPr>
              <a:t>consumers, </a:t>
            </a:r>
            <a:r>
              <a:rPr lang="en-US" sz="1600" b="1" i="1" dirty="0" err="1" smtClean="0">
                <a:solidFill>
                  <a:srgbClr val="000000"/>
                </a:solidFill>
                <a:latin typeface="Arial" pitchFamily="34" charset="0"/>
                <a:cs typeface="Arial" pitchFamily="34" charset="0"/>
              </a:rPr>
              <a:t>s</a:t>
            </a:r>
            <a:r>
              <a:rPr kumimoji="0" lang="en-US" sz="1600" b="1" i="1" u="none" strike="noStrike" kern="1200" cap="none" spc="0" normalizeH="0" noProof="0" dirty="0" err="1" smtClean="0">
                <a:ln>
                  <a:noFill/>
                </a:ln>
                <a:solidFill>
                  <a:srgbClr val="000000"/>
                </a:solidFill>
                <a:effectLst/>
                <a:uLnTx/>
                <a:uFillTx/>
                <a:latin typeface="Arial" pitchFamily="34" charset="0"/>
                <a:ea typeface="+mn-ea"/>
                <a:cs typeface="Arial" pitchFamily="34" charset="0"/>
              </a:rPr>
              <a:t>ources</a:t>
            </a:r>
            <a:r>
              <a:rPr kumimoji="0" lang="en-US" sz="1600" b="1" i="1" u="none" strike="noStrike" kern="1200" cap="none" spc="0" normalizeH="0" noProof="0" dirty="0" smtClean="0">
                <a:ln>
                  <a:noFill/>
                </a:ln>
                <a:solidFill>
                  <a:srgbClr val="000000"/>
                </a:solidFill>
                <a:effectLst/>
                <a:uLnTx/>
                <a:uFillTx/>
                <a:latin typeface="Arial" pitchFamily="34" charset="0"/>
                <a:ea typeface="+mn-ea"/>
                <a:cs typeface="Arial" pitchFamily="34" charset="0"/>
              </a:rPr>
              <a:t> , filter)</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i="1" noProof="0" dirty="0" smtClean="0">
                <a:solidFill>
                  <a:srgbClr val="000000"/>
                </a:solidFill>
                <a:latin typeface="Arial" pitchFamily="34" charset="0"/>
                <a:cs typeface="Arial" pitchFamily="34" charset="0"/>
              </a:rPr>
              <a:t>start() ,</a:t>
            </a:r>
            <a:r>
              <a:rPr lang="en-US" sz="1600" b="1" i="1" noProof="0" dirty="0" err="1" smtClean="0">
                <a:solidFill>
                  <a:srgbClr val="000000"/>
                </a:solidFill>
                <a:latin typeface="Arial" pitchFamily="34" charset="0"/>
                <a:cs typeface="Arial" pitchFamily="34" charset="0"/>
              </a:rPr>
              <a:t>startAsync</a:t>
            </a:r>
            <a:r>
              <a:rPr lang="en-US" sz="1600" b="1" i="1" noProof="0" dirty="0" smtClean="0">
                <a:solidFill>
                  <a:srgbClr val="000000"/>
                </a:solidFill>
                <a:latin typeface="Arial" pitchFamily="34" charset="0"/>
                <a:cs typeface="Arial" pitchFamily="34" charset="0"/>
              </a:rPr>
              <a:t>()</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b="1" i="1" dirty="0">
                <a:solidFill>
                  <a:srgbClr val="000000"/>
                </a:solidFill>
                <a:latin typeface="Arial" pitchFamily="34" charset="0"/>
                <a:cs typeface="Arial" pitchFamily="34" charset="0"/>
              </a:rPr>
              <a:t>s</a:t>
            </a:r>
            <a:r>
              <a:rPr lang="en-US" sz="1600" b="1" i="1" dirty="0" smtClean="0">
                <a:solidFill>
                  <a:srgbClr val="000000"/>
                </a:solidFill>
                <a:latin typeface="Arial" pitchFamily="34" charset="0"/>
                <a:cs typeface="Arial" pitchFamily="34" charset="0"/>
              </a:rPr>
              <a:t>hutdown(), </a:t>
            </a:r>
            <a:r>
              <a:rPr lang="en-US" sz="1600" b="1" i="1" dirty="0" err="1" smtClean="0">
                <a:solidFill>
                  <a:srgbClr val="000000"/>
                </a:solidFill>
                <a:latin typeface="Arial" pitchFamily="34" charset="0"/>
                <a:cs typeface="Arial" pitchFamily="34" charset="0"/>
              </a:rPr>
              <a:t>awaitShutdown</a:t>
            </a:r>
            <a:r>
              <a:rPr lang="en-US" sz="1600" b="1" i="1" dirty="0" smtClean="0">
                <a:solidFill>
                  <a:srgbClr val="000000"/>
                </a:solidFill>
                <a:latin typeface="Arial" pitchFamily="34" charset="0"/>
                <a:cs typeface="Arial" pitchFamily="34" charset="0"/>
              </a:rPr>
              <a:t>()</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600" b="1" i="1" u="none" strike="noStrike" kern="1200" cap="none" spc="0" normalizeH="0" baseline="0" noProof="0" dirty="0" smtClean="0">
              <a:ln>
                <a:noFill/>
              </a:ln>
              <a:solidFill>
                <a:srgbClr val="000000"/>
              </a:solidFill>
              <a:effectLst/>
              <a:uLnTx/>
              <a:uFillTx/>
              <a:latin typeface="Arial" pitchFamily="34" charset="0"/>
              <a:ea typeface="+mn-ea"/>
              <a:cs typeface="Arial" pitchFamily="34" charset="0"/>
            </a:endParaRPr>
          </a:p>
        </p:txBody>
      </p:sp>
      <p:sp>
        <p:nvSpPr>
          <p:cNvPr id="35" name="TextBox 34"/>
          <p:cNvSpPr txBox="1"/>
          <p:nvPr/>
        </p:nvSpPr>
        <p:spPr>
          <a:xfrm>
            <a:off x="4876800" y="5373757"/>
            <a:ext cx="1943652" cy="276087"/>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1" i="1" u="none" strike="noStrike" kern="1200" cap="none" spc="0" normalizeH="0" noProof="0" dirty="0" smtClean="0">
                <a:ln>
                  <a:noFill/>
                </a:ln>
                <a:solidFill>
                  <a:schemeClr val="accent5"/>
                </a:solidFill>
                <a:effectLst/>
                <a:uLnTx/>
                <a:uFillTx/>
                <a:latin typeface="Arial" pitchFamily="34" charset="0"/>
                <a:ea typeface="+mn-ea"/>
                <a:cs typeface="Arial" pitchFamily="34" charset="0"/>
              </a:rPr>
              <a:t> </a:t>
            </a:r>
            <a:endParaRPr kumimoji="0" lang="en-US" sz="1600" b="1" i="1"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58" name="TextBox 57"/>
          <p:cNvSpPr txBox="1"/>
          <p:nvPr/>
        </p:nvSpPr>
        <p:spPr>
          <a:xfrm>
            <a:off x="1700696" y="522356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3" name="TextBox 62"/>
          <p:cNvSpPr txBox="1"/>
          <p:nvPr/>
        </p:nvSpPr>
        <p:spPr>
          <a:xfrm>
            <a:off x="2061157" y="1887240"/>
            <a:ext cx="1292087" cy="519044"/>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9" name="TextBox 68"/>
          <p:cNvSpPr txBox="1"/>
          <p:nvPr/>
        </p:nvSpPr>
        <p:spPr>
          <a:xfrm>
            <a:off x="585304" y="4295913"/>
            <a:ext cx="2175566" cy="1789044"/>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76" name="Rounded Rectangle 75"/>
          <p:cNvSpPr/>
          <p:nvPr/>
        </p:nvSpPr>
        <p:spPr>
          <a:xfrm>
            <a:off x="375477" y="818811"/>
            <a:ext cx="8569739" cy="4549913"/>
          </a:xfrm>
          <a:prstGeom prst="round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t" anchorCtr="0"/>
          <a:lstStyle/>
          <a:p>
            <a:r>
              <a:rPr lang="en-US" b="1" dirty="0" err="1" smtClean="0">
                <a:solidFill>
                  <a:schemeClr val="tx1"/>
                </a:solidFill>
              </a:rPr>
              <a:t>Databus</a:t>
            </a:r>
            <a:r>
              <a:rPr lang="en-US" b="1" dirty="0" smtClean="0">
                <a:solidFill>
                  <a:schemeClr val="tx1"/>
                </a:solidFill>
              </a:rPr>
              <a:t> </a:t>
            </a:r>
            <a:r>
              <a:rPr lang="en-US" b="1" dirty="0" smtClean="0">
                <a:solidFill>
                  <a:schemeClr val="tx1"/>
                </a:solidFill>
              </a:rPr>
              <a:t>Client</a:t>
            </a:r>
          </a:p>
          <a:p>
            <a:endParaRPr lang="en-US" b="1" dirty="0">
              <a:solidFill>
                <a:schemeClr val="tx1"/>
              </a:solidFill>
            </a:endParaRPr>
          </a:p>
        </p:txBody>
      </p:sp>
      <p:grpSp>
        <p:nvGrpSpPr>
          <p:cNvPr id="3" name="Group 27"/>
          <p:cNvGrpSpPr/>
          <p:nvPr/>
        </p:nvGrpSpPr>
        <p:grpSpPr>
          <a:xfrm>
            <a:off x="965643" y="2432637"/>
            <a:ext cx="3874051" cy="2038780"/>
            <a:chOff x="903356" y="2050943"/>
            <a:chExt cx="3874051" cy="2092841"/>
          </a:xfrm>
        </p:grpSpPr>
        <p:sp>
          <p:nvSpPr>
            <p:cNvPr id="11" name="Rounded Rectangle 10"/>
            <p:cNvSpPr/>
            <p:nvPr/>
          </p:nvSpPr>
          <p:spPr>
            <a:xfrm>
              <a:off x="903356" y="3222122"/>
              <a:ext cx="1866347" cy="9103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Stream Event Callback</a:t>
              </a:r>
            </a:p>
            <a:p>
              <a:pPr algn="ctr"/>
              <a:r>
                <a:rPr lang="en-US" dirty="0" smtClean="0"/>
                <a:t>API</a:t>
              </a:r>
              <a:endParaRPr lang="en-US" dirty="0"/>
            </a:p>
          </p:txBody>
        </p:sp>
        <p:sp>
          <p:nvSpPr>
            <p:cNvPr id="13" name="Rounded Rectangle 12"/>
            <p:cNvSpPr/>
            <p:nvPr/>
          </p:nvSpPr>
          <p:spPr>
            <a:xfrm>
              <a:off x="2911060" y="3244637"/>
              <a:ext cx="1866347" cy="8991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Bootstrap Event Callback</a:t>
              </a:r>
            </a:p>
            <a:p>
              <a:pPr algn="ctr"/>
              <a:r>
                <a:rPr lang="en-US" dirty="0" smtClean="0"/>
                <a:t>API</a:t>
              </a:r>
              <a:endParaRPr lang="en-US" dirty="0"/>
            </a:p>
          </p:txBody>
        </p:sp>
        <p:sp>
          <p:nvSpPr>
            <p:cNvPr id="27" name="TextBox 26"/>
            <p:cNvSpPr txBox="1"/>
            <p:nvPr/>
          </p:nvSpPr>
          <p:spPr>
            <a:xfrm>
              <a:off x="2928686" y="2050943"/>
              <a:ext cx="1524000" cy="474870"/>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1"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implement</a:t>
              </a:r>
            </a:p>
          </p:txBody>
        </p:sp>
      </p:grpSp>
      <p:sp>
        <p:nvSpPr>
          <p:cNvPr id="6" name="TextBox 5"/>
          <p:cNvSpPr txBox="1"/>
          <p:nvPr/>
        </p:nvSpPr>
        <p:spPr>
          <a:xfrm>
            <a:off x="3309070" y="438306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46" name="Rounded Rectangle 45"/>
          <p:cNvSpPr/>
          <p:nvPr/>
        </p:nvSpPr>
        <p:spPr>
          <a:xfrm>
            <a:off x="581332" y="3300805"/>
            <a:ext cx="7849704" cy="1963532"/>
          </a:xfrm>
          <a:prstGeom prst="round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b" anchorCtr="1"/>
          <a:lstStyle/>
          <a:p>
            <a:pPr algn="ctr"/>
            <a:r>
              <a:rPr lang="en-US" dirty="0" smtClean="0">
                <a:solidFill>
                  <a:schemeClr val="accent1"/>
                </a:solidFill>
              </a:rPr>
              <a:t>		Databus Client Library</a:t>
            </a:r>
            <a:endParaRPr lang="en-US" dirty="0">
              <a:solidFill>
                <a:schemeClr val="accent1"/>
              </a:solidFill>
            </a:endParaRPr>
          </a:p>
        </p:txBody>
      </p:sp>
      <p:sp>
        <p:nvSpPr>
          <p:cNvPr id="33" name="TextBox 32"/>
          <p:cNvSpPr txBox="1"/>
          <p:nvPr/>
        </p:nvSpPr>
        <p:spPr>
          <a:xfrm>
            <a:off x="1387505" y="169950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50" name="Rounded Rectangle 49"/>
          <p:cNvSpPr/>
          <p:nvPr/>
        </p:nvSpPr>
        <p:spPr>
          <a:xfrm>
            <a:off x="2259940" y="1633239"/>
            <a:ext cx="1488662" cy="660401"/>
          </a:xfrm>
          <a:prstGeom prst="roundRect">
            <a:avLst/>
          </a:prstGeom>
          <a:solidFill>
            <a:schemeClr val="accent2"/>
          </a:solidFill>
          <a:ln>
            <a:solidFill>
              <a:srgbClr val="CCFFCC"/>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Consumers</a:t>
            </a:r>
          </a:p>
        </p:txBody>
      </p:sp>
      <p:sp>
        <p:nvSpPr>
          <p:cNvPr id="9" name="Rounded Rectangle 8"/>
          <p:cNvSpPr/>
          <p:nvPr/>
        </p:nvSpPr>
        <p:spPr>
          <a:xfrm>
            <a:off x="5981592" y="3554806"/>
            <a:ext cx="1855305" cy="93869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API </a:t>
            </a:r>
            <a:endParaRPr lang="en-US" dirty="0"/>
          </a:p>
        </p:txBody>
      </p:sp>
      <p:cxnSp>
        <p:nvCxnSpPr>
          <p:cNvPr id="45" name="Elbow Connector 44"/>
          <p:cNvCxnSpPr>
            <a:endCxn id="11" idx="0"/>
          </p:cNvCxnSpPr>
          <p:nvPr/>
        </p:nvCxnSpPr>
        <p:spPr>
          <a:xfrm rot="5400000">
            <a:off x="1832566" y="2406274"/>
            <a:ext cx="1233538" cy="110103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p:nvPr/>
        </p:nvCxnSpPr>
        <p:spPr>
          <a:xfrm>
            <a:off x="2977765" y="2936370"/>
            <a:ext cx="1214782" cy="618434"/>
          </a:xfrm>
          <a:prstGeom prst="bentConnector3">
            <a:avLst>
              <a:gd name="adj1" fmla="val 9909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7272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2" grpId="0" animBg="1"/>
      <p:bldP spid="22" grpId="0"/>
      <p:bldP spid="30" grpId="0"/>
      <p:bldP spid="50"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smtClean="0"/>
              <a:t>new </a:t>
            </a:r>
            <a:r>
              <a:rPr lang="en-US" dirty="0" smtClean="0"/>
              <a:t>Databus2 Consumer : Implement Callbacks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19</a:t>
            </a:fld>
            <a:endParaRPr lang="en-US" dirty="0"/>
          </a:p>
        </p:txBody>
      </p:sp>
      <p:sp>
        <p:nvSpPr>
          <p:cNvPr id="5" name="Content Placeholder 2"/>
          <p:cNvSpPr>
            <a:spLocks noGrp="1"/>
          </p:cNvSpPr>
          <p:nvPr>
            <p:ph idx="1"/>
          </p:nvPr>
        </p:nvSpPr>
        <p:spPr>
          <a:xfrm>
            <a:off x="446705" y="1335511"/>
            <a:ext cx="8229600" cy="4525963"/>
          </a:xfrm>
        </p:spPr>
        <p:txBody>
          <a:bodyPr>
            <a:normAutofit fontScale="92500" lnSpcReduction="20000"/>
          </a:bodyPr>
          <a:lstStyle/>
          <a:p>
            <a:pPr>
              <a:buNone/>
            </a:pPr>
            <a:r>
              <a:rPr lang="en-US" sz="2200" b="1" dirty="0" smtClean="0">
                <a:latin typeface="Courier New"/>
                <a:cs typeface="Courier New"/>
              </a:rPr>
              <a:t>class</a:t>
            </a:r>
            <a:r>
              <a:rPr lang="en-US" sz="2200" dirty="0" smtClean="0">
                <a:latin typeface="Courier New"/>
                <a:cs typeface="Courier New"/>
              </a:rPr>
              <a:t> </a:t>
            </a:r>
            <a:r>
              <a:rPr lang="en-US" sz="2200" dirty="0" err="1" smtClean="0">
                <a:solidFill>
                  <a:srgbClr val="0073B2"/>
                </a:solidFill>
                <a:latin typeface="Courier New"/>
                <a:cs typeface="Courier New"/>
              </a:rPr>
              <a:t>MyConsumer</a:t>
            </a:r>
            <a:r>
              <a:rPr lang="en-US" sz="2200" dirty="0" smtClean="0">
                <a:solidFill>
                  <a:srgbClr val="0073B2"/>
                </a:solidFill>
                <a:latin typeface="Courier New"/>
                <a:cs typeface="Courier New"/>
              </a:rPr>
              <a:t> </a:t>
            </a:r>
          </a:p>
          <a:p>
            <a:pPr>
              <a:buNone/>
            </a:pPr>
            <a:r>
              <a:rPr lang="en-US" sz="2200" dirty="0" smtClean="0">
                <a:latin typeface="Courier New"/>
                <a:cs typeface="Courier New"/>
              </a:rPr>
              <a:t>      </a:t>
            </a:r>
            <a:r>
              <a:rPr lang="en-US" sz="2200" b="1" dirty="0" smtClean="0">
                <a:latin typeface="Courier New"/>
                <a:cs typeface="Courier New"/>
              </a:rPr>
              <a:t>extends</a:t>
            </a:r>
            <a:r>
              <a:rPr lang="en-US" sz="2200" dirty="0" smtClean="0">
                <a:latin typeface="Courier New"/>
                <a:cs typeface="Courier New"/>
              </a:rPr>
              <a:t> </a:t>
            </a:r>
            <a:r>
              <a:rPr lang="en-US" sz="2200" b="1" dirty="0" err="1" smtClean="0">
                <a:latin typeface="Courier New"/>
                <a:cs typeface="Courier New"/>
              </a:rPr>
              <a:t>AbstractDatabusStreamConsumer</a:t>
            </a:r>
            <a:r>
              <a:rPr lang="en-US" sz="2200" b="1" dirty="0" smtClean="0">
                <a:latin typeface="Courier New"/>
                <a:cs typeface="Courier New"/>
              </a:rPr>
              <a:t> </a:t>
            </a:r>
          </a:p>
          <a:p>
            <a:pPr>
              <a:buNone/>
            </a:pPr>
            <a:r>
              <a:rPr lang="en-US" sz="2200" dirty="0" smtClean="0">
                <a:latin typeface="Courier New"/>
                <a:cs typeface="Courier New"/>
              </a:rPr>
              <a:t>      </a:t>
            </a:r>
            <a:r>
              <a:rPr lang="en-US" sz="2200" b="1" dirty="0" smtClean="0">
                <a:latin typeface="Courier New"/>
                <a:cs typeface="Courier New"/>
              </a:rPr>
              <a:t>implements</a:t>
            </a:r>
            <a:r>
              <a:rPr lang="en-US" sz="2200" dirty="0" smtClean="0">
                <a:latin typeface="Courier New"/>
                <a:cs typeface="Courier New"/>
              </a:rPr>
              <a:t> </a:t>
            </a:r>
            <a:r>
              <a:rPr lang="en-US" sz="2200" b="1" dirty="0" err="1" smtClean="0">
                <a:latin typeface="Courier New"/>
                <a:cs typeface="Courier New"/>
              </a:rPr>
              <a:t>DatabusStreamConsumer</a:t>
            </a:r>
            <a:r>
              <a:rPr lang="en-US" sz="2200" dirty="0" smtClean="0">
                <a:latin typeface="Courier New"/>
                <a:cs typeface="Courier New"/>
              </a:rPr>
              <a:t> {</a:t>
            </a:r>
          </a:p>
          <a:p>
            <a:pPr>
              <a:buNone/>
            </a:pPr>
            <a:r>
              <a:rPr lang="en-US" sz="2200" dirty="0" smtClean="0">
                <a:latin typeface="Courier New"/>
                <a:cs typeface="Courier New"/>
              </a:rPr>
              <a:t> </a:t>
            </a:r>
            <a:r>
              <a:rPr lang="en-US" sz="2200" dirty="0" err="1" smtClean="0">
                <a:solidFill>
                  <a:srgbClr val="000000"/>
                </a:solidFill>
                <a:latin typeface="Courier New"/>
                <a:cs typeface="Courier New"/>
              </a:rPr>
              <a:t>ConsumerCallbackResult</a:t>
            </a:r>
            <a:r>
              <a:rPr lang="en-US" sz="2200" dirty="0" smtClean="0">
                <a:solidFill>
                  <a:srgbClr val="000000"/>
                </a:solidFill>
                <a:latin typeface="Courier New"/>
                <a:cs typeface="Courier New"/>
              </a:rPr>
              <a:t> </a:t>
            </a:r>
            <a:r>
              <a:rPr lang="en-US" sz="2200" b="1" dirty="0" err="1" smtClean="0">
                <a:latin typeface="Courier New"/>
                <a:cs typeface="Courier New"/>
              </a:rPr>
              <a:t>onDataEvent</a:t>
            </a:r>
            <a:r>
              <a:rPr lang="en-US" sz="2200" dirty="0" err="1" smtClean="0">
                <a:latin typeface="Courier New"/>
                <a:cs typeface="Courier New"/>
              </a:rPr>
              <a:t>(</a:t>
            </a:r>
            <a:r>
              <a:rPr lang="en-US" sz="2200" b="1" i="1" dirty="0" err="1" smtClean="0">
                <a:solidFill>
                  <a:schemeClr val="tx2"/>
                </a:solidFill>
                <a:latin typeface="Courier New"/>
                <a:cs typeface="Courier New"/>
              </a:rPr>
              <a:t>DbusEvent</a:t>
            </a:r>
            <a:r>
              <a:rPr lang="en-US" sz="2200" dirty="0" smtClean="0">
                <a:solidFill>
                  <a:schemeClr val="tx2"/>
                </a:solidFill>
                <a:latin typeface="Courier New"/>
                <a:cs typeface="Courier New"/>
              </a:rPr>
              <a:t> </a:t>
            </a:r>
            <a:r>
              <a:rPr lang="en-US" sz="2200" dirty="0" err="1" smtClean="0">
                <a:latin typeface="Courier New"/>
                <a:cs typeface="Courier New"/>
              </a:rPr>
              <a:t>e</a:t>
            </a:r>
            <a:r>
              <a:rPr lang="en-US" sz="2200" dirty="0" smtClean="0">
                <a:latin typeface="Courier New"/>
                <a:cs typeface="Courier New"/>
              </a:rPr>
              <a:t>,</a:t>
            </a:r>
          </a:p>
          <a:p>
            <a:pPr algn="r">
              <a:buNone/>
            </a:pPr>
            <a:r>
              <a:rPr lang="en-US" sz="2200" b="1" i="1" dirty="0" err="1" smtClean="0">
                <a:solidFill>
                  <a:srgbClr val="0073B2"/>
                </a:solidFill>
                <a:latin typeface="Courier New"/>
                <a:cs typeface="Courier New"/>
              </a:rPr>
              <a:t>DbusEventDecoder</a:t>
            </a:r>
            <a:r>
              <a:rPr lang="en-US" sz="2200" dirty="0" smtClean="0">
                <a:solidFill>
                  <a:srgbClr val="0073B2"/>
                </a:solidFill>
                <a:latin typeface="Courier New"/>
                <a:cs typeface="Courier New"/>
              </a:rPr>
              <a:t> </a:t>
            </a:r>
            <a:r>
              <a:rPr lang="en-US" sz="2200" dirty="0" err="1" smtClean="0">
                <a:latin typeface="Courier New"/>
                <a:cs typeface="Courier New"/>
              </a:rPr>
              <a:t>d</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//use map-like Avro </a:t>
            </a:r>
            <a:r>
              <a:rPr lang="en-US" sz="2200" dirty="0" err="1" smtClean="0">
                <a:solidFill>
                  <a:srgbClr val="4F81BD"/>
                </a:solidFill>
                <a:latin typeface="Courier New"/>
                <a:cs typeface="Courier New"/>
              </a:rPr>
              <a:t>GenericRecord</a:t>
            </a:r>
            <a:r>
              <a:rPr lang="en-US" sz="2200" dirty="0" smtClean="0">
                <a:latin typeface="Courier New"/>
                <a:cs typeface="Courier New"/>
              </a:rPr>
              <a:t>   </a:t>
            </a:r>
          </a:p>
          <a:p>
            <a:pPr>
              <a:buNone/>
            </a:pPr>
            <a:r>
              <a:rPr lang="en-US" sz="2200" dirty="0" smtClean="0">
                <a:latin typeface="Courier New"/>
                <a:cs typeface="Courier New"/>
              </a:rPr>
              <a:t>    </a:t>
            </a:r>
            <a:r>
              <a:rPr lang="en-US" sz="2200" dirty="0" err="1" smtClean="0">
                <a:latin typeface="Courier New"/>
                <a:cs typeface="Courier New"/>
              </a:rPr>
              <a:t>GenericRecord</a:t>
            </a:r>
            <a:r>
              <a:rPr lang="en-US" sz="2200" dirty="0" smtClean="0">
                <a:latin typeface="Courier New"/>
                <a:cs typeface="Courier New"/>
              </a:rPr>
              <a:t> </a:t>
            </a:r>
            <a:r>
              <a:rPr lang="en-US" sz="2200" dirty="0" err="1" smtClean="0">
                <a:latin typeface="Courier New"/>
                <a:cs typeface="Courier New"/>
              </a:rPr>
              <a:t>g</a:t>
            </a:r>
            <a:r>
              <a:rPr lang="en-US" sz="2200" dirty="0" smtClean="0">
                <a:latin typeface="Courier New"/>
                <a:cs typeface="Courier New"/>
              </a:rPr>
              <a:t> = </a:t>
            </a:r>
            <a:r>
              <a:rPr lang="en-US" sz="2200" dirty="0" err="1" smtClean="0">
                <a:latin typeface="Courier New"/>
                <a:cs typeface="Courier New"/>
              </a:rPr>
              <a:t>d.getGenericRecord(e</a:t>
            </a:r>
            <a:r>
              <a:rPr lang="en-US" sz="2200" dirty="0" smtClean="0">
                <a:latin typeface="Courier New"/>
                <a:cs typeface="Courier New"/>
              </a:rPr>
              <a:t>, null);</a:t>
            </a:r>
          </a:p>
          <a:p>
            <a:pPr>
              <a:buNone/>
            </a:pPr>
            <a:r>
              <a:rPr lang="en-US" sz="2200" dirty="0" smtClean="0">
                <a:latin typeface="Courier New"/>
                <a:cs typeface="Courier New"/>
              </a:rPr>
              <a:t>    </a:t>
            </a:r>
            <a:r>
              <a:rPr lang="en-US" sz="2200" dirty="0" smtClean="0">
                <a:solidFill>
                  <a:srgbClr val="4F81BD"/>
                </a:solidFill>
                <a:latin typeface="Courier New"/>
                <a:cs typeface="Courier New"/>
              </a:rPr>
              <a:t>//or use </a:t>
            </a:r>
            <a:r>
              <a:rPr lang="en-US" sz="2200" dirty="0" smtClean="0">
                <a:solidFill>
                  <a:srgbClr val="4F81BD"/>
                </a:solidFill>
                <a:latin typeface="Courier New"/>
                <a:cs typeface="Courier New"/>
              </a:rPr>
              <a:t>the </a:t>
            </a:r>
            <a:r>
              <a:rPr lang="en-US" sz="2200" dirty="0" smtClean="0">
                <a:solidFill>
                  <a:srgbClr val="4F81BD"/>
                </a:solidFill>
                <a:latin typeface="Courier New"/>
                <a:cs typeface="Courier New"/>
              </a:rPr>
              <a:t>event Avro schema</a:t>
            </a:r>
          </a:p>
          <a:p>
            <a:pPr>
              <a:buNone/>
            </a:pPr>
            <a:r>
              <a:rPr lang="en-US" sz="2200" dirty="0" smtClean="0">
                <a:latin typeface="Courier New"/>
                <a:cs typeface="Courier New"/>
              </a:rPr>
              <a:t>    </a:t>
            </a:r>
            <a:r>
              <a:rPr lang="en-US" sz="2200" dirty="0" err="1" smtClean="0">
                <a:latin typeface="Courier New"/>
                <a:cs typeface="Courier New"/>
              </a:rPr>
              <a:t>MyEvent</a:t>
            </a:r>
            <a:r>
              <a:rPr lang="en-US" sz="2200" dirty="0" smtClean="0">
                <a:latin typeface="Courier New"/>
                <a:cs typeface="Courier New"/>
              </a:rPr>
              <a:t> </a:t>
            </a:r>
            <a:r>
              <a:rPr lang="en-US" sz="2200" dirty="0" err="1" smtClean="0">
                <a:latin typeface="Courier New"/>
                <a:cs typeface="Courier New"/>
              </a:rPr>
              <a:t>e</a:t>
            </a:r>
            <a:r>
              <a:rPr lang="en-US" sz="2200" dirty="0" smtClean="0">
                <a:latin typeface="Courier New"/>
                <a:cs typeface="Courier New"/>
              </a:rPr>
              <a:t> = </a:t>
            </a:r>
            <a:r>
              <a:rPr lang="en-US" sz="2200" dirty="0" err="1" smtClean="0">
                <a:latin typeface="Courier New"/>
                <a:cs typeface="Courier New"/>
              </a:rPr>
              <a:t>d.getTypedValue(e</a:t>
            </a:r>
            <a:r>
              <a:rPr lang="en-US" sz="2200" dirty="0" smtClean="0">
                <a:latin typeface="Courier New"/>
                <a:cs typeface="Courier New"/>
              </a:rPr>
              <a:t>, null, </a:t>
            </a:r>
          </a:p>
          <a:p>
            <a:pPr algn="r">
              <a:buNone/>
            </a:pPr>
            <a:r>
              <a:rPr lang="en-US" sz="2200" dirty="0" err="1" smtClean="0">
                <a:latin typeface="Courier New"/>
                <a:cs typeface="Courier New"/>
              </a:rPr>
              <a:t>MyEvent.class</a:t>
            </a:r>
            <a:r>
              <a:rPr lang="en-US" sz="2200" dirty="0" smtClean="0">
                <a:latin typeface="Courier New"/>
                <a:cs typeface="Courier New"/>
              </a:rPr>
              <a:t>); </a:t>
            </a:r>
          </a:p>
          <a:p>
            <a:pPr>
              <a:buNone/>
            </a:pPr>
            <a:r>
              <a:rPr lang="en-US" sz="2200" dirty="0" smtClean="0">
                <a:latin typeface="Courier New"/>
                <a:cs typeface="Courier New"/>
              </a:rPr>
              <a:t>    …</a:t>
            </a:r>
          </a:p>
          <a:p>
            <a:pPr>
              <a:buNone/>
            </a:pPr>
            <a:r>
              <a:rPr lang="en-US" sz="2200" dirty="0" smtClean="0">
                <a:latin typeface="Courier New"/>
                <a:cs typeface="Courier New"/>
              </a:rPr>
              <a:t>    </a:t>
            </a:r>
            <a:r>
              <a:rPr lang="en-US" sz="2200" b="1" dirty="0" smtClean="0">
                <a:latin typeface="Courier New"/>
                <a:cs typeface="Courier New"/>
              </a:rPr>
              <a:t>return</a:t>
            </a:r>
            <a:r>
              <a:rPr lang="en-US" sz="2200" dirty="0" smtClean="0">
                <a:latin typeface="Courier New"/>
                <a:cs typeface="Courier New"/>
              </a:rPr>
              <a:t> </a:t>
            </a:r>
            <a:r>
              <a:rPr lang="en-US" sz="2200" dirty="0" err="1" smtClean="0">
                <a:latin typeface="Courier New"/>
                <a:cs typeface="Courier New"/>
              </a:rPr>
              <a:t>ConsumerCallbackResult.SUCCESS</a:t>
            </a:r>
            <a:r>
              <a:rPr lang="en-US" sz="2200" dirty="0" smtClean="0">
                <a:latin typeface="Courier New"/>
                <a:cs typeface="Courier New"/>
              </a:rPr>
              <a:t>;  </a:t>
            </a:r>
          </a:p>
          <a:p>
            <a:pPr>
              <a:buNone/>
            </a:pPr>
            <a:r>
              <a:rPr lang="en-US" sz="2200" dirty="0" smtClean="0">
                <a:latin typeface="Courier New"/>
                <a:cs typeface="Courier New"/>
              </a:rPr>
              <a:t>  }</a:t>
            </a:r>
          </a:p>
          <a:p>
            <a:pPr>
              <a:buNone/>
            </a:pPr>
            <a:r>
              <a:rPr lang="en-US" sz="2200" dirty="0" smtClean="0">
                <a:latin typeface="Courier New"/>
                <a:cs typeface="Courier New"/>
              </a:rPr>
              <a:t>}</a:t>
            </a:r>
          </a:p>
        </p:txBody>
      </p:sp>
      <p:sp>
        <p:nvSpPr>
          <p:cNvPr id="6" name="TextBox 5"/>
          <p:cNvSpPr txBox="1"/>
          <p:nvPr/>
        </p:nvSpPr>
        <p:spPr>
          <a:xfrm>
            <a:off x="493277" y="1060123"/>
            <a:ext cx="8459184" cy="661265"/>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marL="342900" lvl="1" indent="-342900">
              <a:buClr>
                <a:schemeClr val="accent1"/>
              </a:buClr>
              <a:buFont typeface="Wingdings" pitchFamily="2" charset="2"/>
              <a:buChar char="§"/>
            </a:pPr>
            <a:r>
              <a:rPr lang="en-US" sz="2400" dirty="0" smtClean="0"/>
              <a:t>Motivation: Typical Use-Cases</a:t>
            </a:r>
            <a:endParaRPr lang="en-US" dirty="0" smtClean="0"/>
          </a:p>
          <a:p>
            <a:r>
              <a:rPr lang="en-US" dirty="0" smtClean="0">
                <a:solidFill>
                  <a:schemeClr val="tx1">
                    <a:lumMod val="50000"/>
                    <a:lumOff val="50000"/>
                  </a:schemeClr>
                </a:solidFill>
              </a:rPr>
              <a:t>Architecture </a:t>
            </a:r>
            <a:endParaRPr lang="en-US" dirty="0" smtClean="0">
              <a:solidFill>
                <a:schemeClr val="tx1">
                  <a:lumMod val="50000"/>
                  <a:lumOff val="50000"/>
                </a:schemeClr>
              </a:solidFill>
            </a:endParaRPr>
          </a:p>
          <a:p>
            <a:r>
              <a:rPr lang="en-US" dirty="0" smtClean="0">
                <a:solidFill>
                  <a:schemeClr val="tx1">
                    <a:lumMod val="50000"/>
                    <a:lumOff val="50000"/>
                  </a:schemeClr>
                </a:solidFill>
              </a:rPr>
              <a:t>Development With </a:t>
            </a:r>
            <a:r>
              <a:rPr lang="en-US" dirty="0" err="1" smtClean="0">
                <a:solidFill>
                  <a:schemeClr val="tx1">
                    <a:lumMod val="50000"/>
                    <a:lumOff val="50000"/>
                  </a:schemeClr>
                </a:solidFill>
              </a:rPr>
              <a:t>Databus</a:t>
            </a:r>
            <a:endParaRPr lang="en-US" dirty="0" smtClean="0">
              <a:solidFill>
                <a:schemeClr val="tx1">
                  <a:lumMod val="50000"/>
                  <a:lumOff val="50000"/>
                </a:schemeClr>
              </a:solidFill>
            </a:endParaRPr>
          </a:p>
          <a:p>
            <a:r>
              <a:rPr lang="en-US" dirty="0" smtClean="0">
                <a:solidFill>
                  <a:schemeClr val="tx1">
                    <a:lumMod val="50000"/>
                    <a:lumOff val="50000"/>
                  </a:schemeClr>
                </a:solidFill>
              </a:rPr>
              <a:t> </a:t>
            </a:r>
            <a:r>
              <a:rPr lang="en-US" dirty="0" smtClean="0">
                <a:solidFill>
                  <a:schemeClr val="tx1">
                    <a:lumMod val="50000"/>
                    <a:lumOff val="50000"/>
                  </a:schemeClr>
                </a:solidFill>
              </a:rPr>
              <a:t>Future 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a:t>
            </a:fld>
            <a:endParaRPr lang="en-US"/>
          </a:p>
        </p:txBody>
      </p:sp>
    </p:spTree>
    <p:extLst>
      <p:ext uri="{BB962C8B-B14F-4D97-AF65-F5344CB8AC3E}">
        <p14:creationId xmlns:p14="http://schemas.microsoft.com/office/powerpoint/2010/main" val="404727109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a:t>
            </a:r>
            <a:r>
              <a:rPr lang="en-US" dirty="0" smtClean="0"/>
              <a:t>new </a:t>
            </a:r>
            <a:r>
              <a:rPr lang="en-US" dirty="0" smtClean="0"/>
              <a:t>Databus2 Consumer : Start Client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20</a:t>
            </a:fld>
            <a:endParaRPr lang="en-US" dirty="0"/>
          </a:p>
        </p:txBody>
      </p:sp>
      <p:sp>
        <p:nvSpPr>
          <p:cNvPr id="5" name="Content Placeholder 2"/>
          <p:cNvSpPr>
            <a:spLocks noGrp="1"/>
          </p:cNvSpPr>
          <p:nvPr>
            <p:ph idx="1"/>
          </p:nvPr>
        </p:nvSpPr>
        <p:spPr>
          <a:xfrm>
            <a:off x="446705" y="1064012"/>
            <a:ext cx="8229600" cy="4525963"/>
          </a:xfrm>
        </p:spPr>
        <p:txBody>
          <a:bodyPr>
            <a:normAutofit fontScale="92500" lnSpcReduction="20000"/>
          </a:bodyPr>
          <a:lstStyle/>
          <a:p>
            <a:pPr>
              <a:buNone/>
            </a:pPr>
            <a:r>
              <a:rPr lang="en-US" sz="2200" dirty="0" smtClean="0">
                <a:latin typeface="Courier New"/>
                <a:cs typeface="Courier New"/>
              </a:rPr>
              <a:t>public</a:t>
            </a:r>
            <a:r>
              <a:rPr lang="en-US" sz="2200" b="1" dirty="0" smtClean="0">
                <a:latin typeface="Courier New"/>
                <a:cs typeface="Courier New"/>
              </a:rPr>
              <a:t> </a:t>
            </a:r>
            <a:r>
              <a:rPr lang="en-US" sz="2200" dirty="0" smtClean="0">
                <a:latin typeface="Courier New"/>
                <a:cs typeface="Courier New"/>
              </a:rPr>
              <a:t>void</a:t>
            </a:r>
            <a:r>
              <a:rPr lang="en-US" sz="2200" b="1" dirty="0" smtClean="0">
                <a:latin typeface="Courier New"/>
                <a:cs typeface="Courier New"/>
              </a:rPr>
              <a:t> </a:t>
            </a:r>
            <a:r>
              <a:rPr lang="en-US" sz="2200" dirty="0" err="1" smtClean="0">
                <a:latin typeface="Courier New"/>
                <a:cs typeface="Courier New"/>
              </a:rPr>
              <a:t>main(String</a:t>
            </a:r>
            <a:r>
              <a:rPr lang="en-US" sz="2200" dirty="0" smtClean="0">
                <a:latin typeface="Courier New"/>
                <a:cs typeface="Courier New"/>
              </a:rPr>
              <a:t>[]) {</a:t>
            </a:r>
          </a:p>
          <a:p>
            <a:pPr>
              <a:buNone/>
            </a:pPr>
            <a:r>
              <a:rPr lang="en-US" sz="2200" dirty="0" smtClean="0">
                <a:latin typeface="Courier New"/>
                <a:cs typeface="Courier New"/>
              </a:rPr>
              <a:t>  </a:t>
            </a:r>
            <a:r>
              <a:rPr lang="en-US" sz="2200" dirty="0" smtClean="0">
                <a:solidFill>
                  <a:schemeClr val="accent1"/>
                </a:solidFill>
                <a:latin typeface="Courier New"/>
                <a:cs typeface="Courier New"/>
              </a:rPr>
              <a:t>//configure</a:t>
            </a:r>
          </a:p>
          <a:p>
            <a:pPr>
              <a:buNone/>
            </a:pPr>
            <a:r>
              <a:rPr lang="en-US" sz="2200" dirty="0" smtClean="0">
                <a:latin typeface="Courier New"/>
                <a:cs typeface="Courier New"/>
              </a:rPr>
              <a:t>  </a:t>
            </a:r>
            <a:r>
              <a:rPr lang="en-US" sz="2200" b="1" dirty="0" err="1" smtClean="0">
                <a:latin typeface="Courier New"/>
                <a:cs typeface="Courier New"/>
              </a:rPr>
              <a:t>DatabusHttpClientImpl.Config</a:t>
            </a:r>
            <a:r>
              <a:rPr lang="en-US" sz="2200" dirty="0" smtClean="0">
                <a:latin typeface="Courier New"/>
                <a:cs typeface="Courier New"/>
              </a:rPr>
              <a:t> </a:t>
            </a:r>
            <a:r>
              <a:rPr lang="en-US" sz="2200" dirty="0" err="1" smtClean="0">
                <a:latin typeface="Courier New"/>
                <a:cs typeface="Courier New"/>
              </a:rPr>
              <a:t>clientC</a:t>
            </a:r>
            <a:r>
              <a:rPr lang="en-US" sz="2200" dirty="0" err="1" smtClean="0">
                <a:latin typeface="Courier New"/>
                <a:cs typeface="Courier New"/>
              </a:rPr>
              <a:t>onfig</a:t>
            </a:r>
            <a:r>
              <a:rPr lang="en-US" sz="2200" dirty="0" smtClean="0">
                <a:latin typeface="Courier New"/>
                <a:cs typeface="Courier New"/>
              </a:rPr>
              <a:t> </a:t>
            </a:r>
            <a:r>
              <a:rPr lang="en-US" sz="2200" dirty="0" smtClean="0">
                <a:latin typeface="Courier New"/>
                <a:cs typeface="Courier New"/>
              </a:rPr>
              <a:t>= </a:t>
            </a:r>
          </a:p>
          <a:p>
            <a:pPr algn="r">
              <a:buNone/>
            </a:pPr>
            <a:r>
              <a:rPr lang="en-US" sz="2200" b="1" dirty="0" smtClean="0">
                <a:latin typeface="Courier New"/>
                <a:cs typeface="Courier New"/>
              </a:rPr>
              <a:t>new</a:t>
            </a:r>
            <a:r>
              <a:rPr lang="en-US" sz="2200" dirty="0" smtClean="0">
                <a:latin typeface="Courier New"/>
                <a:cs typeface="Courier New"/>
              </a:rPr>
              <a:t> </a:t>
            </a:r>
            <a:r>
              <a:rPr lang="en-US" sz="2200" b="1" i="1" dirty="0" err="1" smtClean="0">
                <a:latin typeface="Courier New"/>
                <a:cs typeface="Courier New"/>
              </a:rPr>
              <a:t>DatabusHttpClientImpl</a:t>
            </a:r>
            <a:r>
              <a:rPr lang="en-US" sz="2200" dirty="0" err="1" smtClean="0">
                <a:latin typeface="Courier New"/>
                <a:cs typeface="Courier New"/>
              </a:rPr>
              <a:t>.Config</a:t>
            </a:r>
            <a:r>
              <a:rPr lang="en-US" sz="2200" dirty="0" smtClean="0">
                <a:latin typeface="Courier New"/>
                <a:cs typeface="Courier New"/>
              </a:rPr>
              <a:t>();</a:t>
            </a:r>
          </a:p>
          <a:p>
            <a:pPr>
              <a:buNone/>
            </a:pPr>
            <a:r>
              <a:rPr lang="en-US" sz="2200" dirty="0" smtClean="0">
                <a:latin typeface="Courier New"/>
                <a:cs typeface="Courier New"/>
              </a:rPr>
              <a:t>  </a:t>
            </a:r>
            <a:r>
              <a:rPr lang="en-US" sz="2200" dirty="0" err="1" smtClean="0">
                <a:latin typeface="Courier New"/>
                <a:cs typeface="Courier New"/>
              </a:rPr>
              <a:t>clientConfig.loadFromFile(“mydbus</a:t>
            </a:r>
            <a:r>
              <a:rPr lang="en-US" sz="2200" dirty="0" smtClean="0">
                <a:latin typeface="Courier New"/>
                <a:cs typeface="Courier New"/>
              </a:rPr>
              <a:t>”, “</a:t>
            </a:r>
            <a:r>
              <a:rPr lang="en-US" sz="2200" dirty="0" err="1" smtClean="0">
                <a:latin typeface="Courier New"/>
                <a:cs typeface="Courier New"/>
              </a:rPr>
              <a:t>mdbus.props</a:t>
            </a:r>
            <a:r>
              <a:rPr lang="en-US" sz="2200" dirty="0" smtClean="0">
                <a:latin typeface="Courier New"/>
                <a:cs typeface="Courier New"/>
              </a:rPr>
              <a:t>”);</a:t>
            </a:r>
          </a:p>
          <a:p>
            <a:pPr>
              <a:buNone/>
            </a:pPr>
            <a:r>
              <a:rPr lang="en-US" sz="2200" dirty="0" smtClean="0">
                <a:latin typeface="Courier New"/>
                <a:cs typeface="Courier New"/>
              </a:rPr>
              <a:t>  </a:t>
            </a:r>
            <a:r>
              <a:rPr lang="en-US" sz="2200" b="1" i="1" dirty="0" err="1" smtClean="0">
                <a:latin typeface="Courier New"/>
                <a:cs typeface="Courier New"/>
              </a:rPr>
              <a:t>DatabusHttpClientImpl</a:t>
            </a:r>
            <a:r>
              <a:rPr lang="en-US" sz="2200" dirty="0" smtClean="0">
                <a:latin typeface="Courier New"/>
                <a:cs typeface="Courier New"/>
              </a:rPr>
              <a:t> </a:t>
            </a:r>
            <a:r>
              <a:rPr lang="en-US" sz="2200" b="1" dirty="0" smtClean="0">
                <a:solidFill>
                  <a:srgbClr val="0073B2"/>
                </a:solidFill>
                <a:latin typeface="Courier New"/>
                <a:cs typeface="Courier New"/>
              </a:rPr>
              <a:t>client</a:t>
            </a:r>
            <a:r>
              <a:rPr lang="en-US" sz="2200" dirty="0" smtClean="0">
                <a:latin typeface="Courier New"/>
                <a:cs typeface="Courier New"/>
              </a:rPr>
              <a:t> = </a:t>
            </a:r>
          </a:p>
          <a:p>
            <a:pPr algn="r">
              <a:buNone/>
            </a:pPr>
            <a:r>
              <a:rPr lang="en-US" sz="2200" b="1" dirty="0" smtClean="0">
                <a:latin typeface="Courier New"/>
                <a:cs typeface="Courier New"/>
              </a:rPr>
              <a:t>new</a:t>
            </a:r>
            <a:r>
              <a:rPr lang="en-US" sz="2200" dirty="0" smtClean="0">
                <a:latin typeface="Courier New"/>
                <a:cs typeface="Courier New"/>
              </a:rPr>
              <a:t> </a:t>
            </a:r>
            <a:r>
              <a:rPr lang="en-US" sz="2200" b="1" i="1" dirty="0" err="1" smtClean="0">
                <a:latin typeface="Courier New"/>
                <a:cs typeface="Courier New"/>
              </a:rPr>
              <a:t>DatabusHttpClientImpl</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//register callback</a:t>
            </a:r>
          </a:p>
          <a:p>
            <a:pPr>
              <a:buNone/>
            </a:pPr>
            <a:r>
              <a:rPr lang="en-US" sz="2200" b="1" i="1" dirty="0" err="1" smtClean="0">
                <a:latin typeface="Courier New"/>
                <a:cs typeface="Courier New"/>
              </a:rPr>
              <a:t>MyConsumer</a:t>
            </a:r>
            <a:r>
              <a:rPr lang="en-US" sz="2200" dirty="0" smtClean="0">
                <a:latin typeface="Courier New"/>
                <a:cs typeface="Courier New"/>
              </a:rPr>
              <a:t> </a:t>
            </a:r>
            <a:r>
              <a:rPr lang="en-US" sz="2200" b="1" dirty="0" smtClean="0">
                <a:solidFill>
                  <a:schemeClr val="tx2"/>
                </a:solidFill>
                <a:latin typeface="Courier New"/>
                <a:cs typeface="Courier New"/>
              </a:rPr>
              <a:t>callback</a:t>
            </a:r>
            <a:r>
              <a:rPr lang="en-US" sz="2200" dirty="0" smtClean="0">
                <a:solidFill>
                  <a:schemeClr val="tx2"/>
                </a:solidFill>
                <a:latin typeface="Courier New"/>
                <a:cs typeface="Courier New"/>
              </a:rPr>
              <a:t> </a:t>
            </a:r>
            <a:r>
              <a:rPr lang="en-US" sz="2200" dirty="0" smtClean="0">
                <a:latin typeface="Courier New"/>
                <a:cs typeface="Courier New"/>
              </a:rPr>
              <a:t>= new </a:t>
            </a:r>
            <a:r>
              <a:rPr lang="en-US" sz="2200" b="1" i="1" dirty="0" err="1" smtClean="0">
                <a:latin typeface="Courier New"/>
                <a:cs typeface="Courier New"/>
              </a:rPr>
              <a:t>MyConsumer</a:t>
            </a:r>
            <a:r>
              <a:rPr lang="en-US" sz="2200" dirty="0" smtClean="0">
                <a:latin typeface="Courier New"/>
                <a:cs typeface="Courier New"/>
              </a:rPr>
              <a:t>();</a:t>
            </a:r>
          </a:p>
          <a:p>
            <a:pPr>
              <a:buNone/>
            </a:pPr>
            <a:r>
              <a:rPr lang="en-US" sz="2200" dirty="0" smtClean="0">
                <a:latin typeface="Courier New"/>
                <a:cs typeface="Courier New"/>
              </a:rPr>
              <a:t>  </a:t>
            </a:r>
            <a:r>
              <a:rPr lang="en-US" sz="2200" b="1" dirty="0" err="1" smtClean="0">
                <a:latin typeface="Courier New"/>
                <a:cs typeface="Courier New"/>
              </a:rPr>
              <a:t>client.</a:t>
            </a:r>
            <a:r>
              <a:rPr lang="en-US" sz="2200" b="1" i="1" dirty="0" err="1" smtClean="0">
                <a:latin typeface="Courier New"/>
                <a:cs typeface="Courier New"/>
              </a:rPr>
              <a:t>registerDatabusStreamListener</a:t>
            </a:r>
            <a:r>
              <a:rPr lang="en-US" sz="2200" dirty="0" err="1" smtClean="0">
                <a:latin typeface="Courier New"/>
                <a:cs typeface="Courier New"/>
              </a:rPr>
              <a:t>(</a:t>
            </a:r>
            <a:r>
              <a:rPr lang="en-US" sz="2200" b="1" i="1" dirty="0" err="1" smtClean="0">
                <a:solidFill>
                  <a:srgbClr val="0073B2"/>
                </a:solidFill>
                <a:latin typeface="Courier New"/>
                <a:cs typeface="Courier New"/>
              </a:rPr>
              <a:t>callback</a:t>
            </a:r>
            <a:r>
              <a:rPr lang="en-US" sz="2200" dirty="0" smtClean="0">
                <a:latin typeface="Courier New"/>
                <a:cs typeface="Courier New"/>
              </a:rPr>
              <a:t>, </a:t>
            </a:r>
          </a:p>
          <a:p>
            <a:pPr algn="r">
              <a:buNone/>
            </a:pPr>
            <a:r>
              <a:rPr lang="en-US" sz="1600" dirty="0" smtClean="0">
                <a:latin typeface="Courier New"/>
                <a:cs typeface="Courier New"/>
              </a:rPr>
              <a:t>null</a:t>
            </a:r>
            <a:r>
              <a:rPr lang="en-US" sz="2200" dirty="0" smtClean="0">
                <a:latin typeface="Courier New"/>
                <a:cs typeface="Courier New"/>
              </a:rPr>
              <a:t>, </a:t>
            </a:r>
            <a:r>
              <a:rPr lang="en-US" sz="1600" dirty="0" smtClean="0">
                <a:latin typeface="Courier New"/>
                <a:cs typeface="Courier New"/>
              </a:rPr>
              <a:t>"</a:t>
            </a:r>
            <a:r>
              <a:rPr lang="en-US" sz="1600" b="1" i="1" dirty="0" smtClean="0">
                <a:solidFill>
                  <a:schemeClr val="accent2"/>
                </a:solidFill>
                <a:latin typeface="Courier New"/>
                <a:cs typeface="Courier New"/>
              </a:rPr>
              <a:t>com.linkedin.events.member2.MemberProfile</a:t>
            </a:r>
            <a:r>
              <a:rPr lang="en-US" sz="1600" dirty="0" smtClean="0">
                <a:latin typeface="Courier New"/>
                <a:cs typeface="Courier New"/>
              </a:rPr>
              <a:t>”</a:t>
            </a:r>
            <a:r>
              <a:rPr lang="en-US" sz="2200" dirty="0" smtClean="0">
                <a:latin typeface="Courier New"/>
                <a:cs typeface="Courier New"/>
              </a:rPr>
              <a:t>);</a:t>
            </a:r>
          </a:p>
          <a:p>
            <a:pPr>
              <a:buNone/>
            </a:pPr>
            <a:r>
              <a:rPr lang="en-US" sz="2200" dirty="0" smtClean="0">
                <a:latin typeface="Courier New"/>
                <a:cs typeface="Courier New"/>
              </a:rPr>
              <a:t>  </a:t>
            </a:r>
            <a:r>
              <a:rPr lang="en-US" sz="2200" dirty="0" smtClean="0">
                <a:solidFill>
                  <a:srgbClr val="4F81BD"/>
                </a:solidFill>
                <a:latin typeface="Courier New"/>
                <a:cs typeface="Courier New"/>
              </a:rPr>
              <a:t>//start client library</a:t>
            </a:r>
            <a:endParaRPr lang="en-US" sz="2200" dirty="0" smtClean="0">
              <a:ln>
                <a:solidFill>
                  <a:srgbClr val="4F81BD"/>
                </a:solidFill>
              </a:ln>
              <a:solidFill>
                <a:schemeClr val="accent1"/>
              </a:solidFill>
              <a:latin typeface="Courier New"/>
              <a:cs typeface="Courier New"/>
            </a:endParaRPr>
          </a:p>
          <a:p>
            <a:pPr>
              <a:buNone/>
            </a:pPr>
            <a:r>
              <a:rPr lang="en-US" sz="2200" dirty="0" smtClean="0">
                <a:latin typeface="Courier New"/>
                <a:cs typeface="Courier New"/>
              </a:rPr>
              <a:t>  </a:t>
            </a:r>
            <a:r>
              <a:rPr lang="en-US" sz="2200" b="1" i="1" dirty="0" err="1" smtClean="0">
                <a:solidFill>
                  <a:schemeClr val="tx2"/>
                </a:solidFill>
                <a:latin typeface="Courier New"/>
                <a:cs typeface="Courier New"/>
              </a:rPr>
              <a:t>client</a:t>
            </a:r>
            <a:r>
              <a:rPr lang="en-US" sz="2200" b="1" i="1" dirty="0" err="1" smtClean="0">
                <a:latin typeface="Courier New"/>
                <a:cs typeface="Courier New"/>
              </a:rPr>
              <a:t>.startAndBlock</a:t>
            </a:r>
            <a:r>
              <a:rPr lang="en-US" sz="2200" i="1" dirty="0" smtClean="0">
                <a:latin typeface="Courier New"/>
                <a:cs typeface="Courier New"/>
              </a:rPr>
              <a:t>(</a:t>
            </a:r>
            <a:r>
              <a:rPr lang="en-US" sz="2200" dirty="0" smtClean="0">
                <a:latin typeface="Courier New"/>
                <a:cs typeface="Courier New"/>
              </a:rPr>
              <a:t>);</a:t>
            </a:r>
          </a:p>
          <a:p>
            <a:pPr>
              <a:buNone/>
            </a:pPr>
            <a:r>
              <a:rPr lang="en-US" sz="2200" dirty="0" smtClean="0">
                <a:latin typeface="Courier New"/>
                <a:cs typeface="Courier New"/>
              </a:rPr>
              <a:t>}</a:t>
            </a:r>
          </a:p>
        </p:txBody>
      </p:sp>
      <p:sp>
        <p:nvSpPr>
          <p:cNvPr id="6" name="TextBox 5"/>
          <p:cNvSpPr txBox="1"/>
          <p:nvPr/>
        </p:nvSpPr>
        <p:spPr>
          <a:xfrm>
            <a:off x="482782" y="5510541"/>
            <a:ext cx="8196803" cy="713747"/>
          </a:xfrm>
          <a:prstGeom prst="rect">
            <a:avLst/>
          </a:prstGeom>
        </p:spPr>
        <p:txBody>
          <a:bodyPr vert="horz" wrap="square" lIns="0" tIns="45720" rIns="91440" bIns="45720" rtlCol="0">
            <a:noAutofit/>
          </a:bodyPr>
          <a:lstStyle/>
          <a:p>
            <a:pPr marL="342900" indent="-342900">
              <a:spcBef>
                <a:spcPct val="20000"/>
              </a:spcBef>
              <a:buClr>
                <a:schemeClr val="accent1"/>
              </a:buClr>
              <a:buFont typeface="Arial"/>
              <a:buChar char="•"/>
            </a:pPr>
            <a:r>
              <a:rPr lang="en-US" dirty="0" smtClean="0">
                <a:latin typeface="Arial" pitchFamily="34" charset="0"/>
                <a:cs typeface="Arial" pitchFamily="34" charset="0"/>
                <a:hlinkClick r:id="rId2"/>
              </a:rPr>
              <a:t>https://iwww.corp.linkedin.com/wiki/cf/display/ENGS/Chapter+IV+-+Creating+a+Simple+Databus+2.0+Client</a:t>
            </a:r>
            <a:endParaRPr lang="en-US" dirty="0" smtClean="0">
              <a:latin typeface="Arial" pitchFamily="34" charset="0"/>
              <a:cs typeface="Arial" pitchFamily="34" charset="0"/>
            </a:endParaRPr>
          </a:p>
          <a:p>
            <a:pPr marL="342900" indent="-342900">
              <a:spcBef>
                <a:spcPct val="20000"/>
              </a:spcBef>
              <a:buClr>
                <a:schemeClr val="accent1"/>
              </a:buClr>
              <a:buFont typeface="Arial"/>
              <a:buChar char="•"/>
            </a:pPr>
            <a:endParaRPr kumimoji="0" lang="en-US" b="0" i="0" u="none" strike="noStrike" kern="1200" cap="none" spc="0" normalizeH="0" baseline="0" noProof="0" dirty="0" smtClean="0">
              <a:ln>
                <a:noFill/>
              </a:ln>
              <a:effectLst/>
              <a:uLnTx/>
              <a:uFillTx/>
              <a:latin typeface="Arial" pitchFamily="34" charset="0"/>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Databus</a:t>
            </a:r>
            <a:r>
              <a:rPr lang="en-US" dirty="0" smtClean="0"/>
              <a:t> Future </a:t>
            </a:r>
            <a:endParaRPr lang="en-US" dirty="0"/>
          </a:p>
        </p:txBody>
      </p:sp>
      <p:sp>
        <p:nvSpPr>
          <p:cNvPr id="3" name="Content Placeholder 2"/>
          <p:cNvSpPr>
            <a:spLocks noGrp="1"/>
          </p:cNvSpPr>
          <p:nvPr>
            <p:ph idx="1"/>
          </p:nvPr>
        </p:nvSpPr>
        <p:spPr>
          <a:xfrm>
            <a:off x="401982" y="1144142"/>
            <a:ext cx="8229600" cy="4754563"/>
          </a:xfrm>
        </p:spPr>
        <p:txBody>
          <a:bodyPr>
            <a:normAutofit fontScale="92500" lnSpcReduction="20000"/>
          </a:bodyPr>
          <a:lstStyle/>
          <a:p>
            <a:r>
              <a:rPr lang="en-US" dirty="0" smtClean="0"/>
              <a:t>Migrations </a:t>
            </a:r>
          </a:p>
          <a:p>
            <a:pPr lvl="1"/>
            <a:r>
              <a:rPr lang="en-US" dirty="0" err="1" smtClean="0"/>
              <a:t>Databus</a:t>
            </a:r>
            <a:r>
              <a:rPr lang="en-US" dirty="0" smtClean="0"/>
              <a:t> v1 to  </a:t>
            </a:r>
            <a:r>
              <a:rPr lang="en-US" dirty="0" err="1" smtClean="0"/>
              <a:t>Databus</a:t>
            </a:r>
            <a:r>
              <a:rPr lang="en-US" dirty="0" smtClean="0"/>
              <a:t> v2 Consumer Migration</a:t>
            </a:r>
          </a:p>
          <a:p>
            <a:pPr lvl="1"/>
            <a:r>
              <a:rPr lang="en-US" dirty="0"/>
              <a:t>Standard consumer solutions</a:t>
            </a:r>
          </a:p>
          <a:p>
            <a:pPr lvl="2"/>
            <a:r>
              <a:rPr lang="en-US" dirty="0"/>
              <a:t>Integration with DSC </a:t>
            </a:r>
          </a:p>
          <a:p>
            <a:pPr lvl="2"/>
            <a:r>
              <a:rPr lang="en-US" dirty="0"/>
              <a:t>Caching </a:t>
            </a:r>
            <a:endParaRPr lang="en-US" dirty="0" smtClean="0"/>
          </a:p>
          <a:p>
            <a:r>
              <a:rPr lang="en-US" dirty="0" smtClean="0"/>
              <a:t>Databus-as-a-Service </a:t>
            </a:r>
          </a:p>
          <a:p>
            <a:pPr lvl="1"/>
            <a:r>
              <a:rPr lang="en-US" dirty="0" smtClean="0"/>
              <a:t>Managed service for creation and management of database change streams</a:t>
            </a:r>
          </a:p>
          <a:p>
            <a:pPr lvl="1"/>
            <a:r>
              <a:rPr lang="en-US" dirty="0"/>
              <a:t>Elastic cluster of multi-tenant relays and bootstrap servers</a:t>
            </a:r>
          </a:p>
          <a:p>
            <a:pPr lvl="1"/>
            <a:r>
              <a:rPr lang="en-US" dirty="0"/>
              <a:t>Automatic publisher discovery for </a:t>
            </a:r>
            <a:r>
              <a:rPr lang="en-US" dirty="0" smtClean="0"/>
              <a:t>consumers</a:t>
            </a:r>
            <a:endParaRPr lang="en-US" dirty="0"/>
          </a:p>
          <a:p>
            <a:pPr lvl="1"/>
            <a:r>
              <a:rPr lang="en-US" dirty="0"/>
              <a:t>New sources</a:t>
            </a:r>
          </a:p>
          <a:p>
            <a:pPr lvl="2"/>
            <a:r>
              <a:rPr lang="en-US" dirty="0"/>
              <a:t>100% coverage for Espresso sources</a:t>
            </a:r>
          </a:p>
          <a:p>
            <a:pPr lvl="2"/>
            <a:r>
              <a:rPr lang="en-US" dirty="0"/>
              <a:t>Streamlined process to add new Oracle </a:t>
            </a:r>
            <a:r>
              <a:rPr lang="en-US" dirty="0" smtClean="0"/>
              <a:t>sources</a:t>
            </a:r>
          </a:p>
          <a:p>
            <a:r>
              <a:rPr lang="en-US" dirty="0" err="1" smtClean="0"/>
              <a:t>Databus</a:t>
            </a:r>
            <a:r>
              <a:rPr lang="en-US" dirty="0" smtClean="0"/>
              <a:t> </a:t>
            </a:r>
            <a:r>
              <a:rPr lang="en-US" dirty="0" smtClean="0"/>
              <a:t>in</a:t>
            </a:r>
            <a:r>
              <a:rPr lang="en-US" dirty="0" smtClean="0"/>
              <a:t> </a:t>
            </a:r>
            <a:r>
              <a:rPr lang="en-US" dirty="0" smtClean="0"/>
              <a:t>Espresso</a:t>
            </a:r>
          </a:p>
          <a:p>
            <a:pPr lvl="1"/>
            <a:r>
              <a:rPr lang="en-US" dirty="0" smtClean="0"/>
              <a:t>Powers replication tier of Espresso</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21</a:t>
            </a:fld>
            <a:endParaRPr lang="en-US" dirty="0"/>
          </a:p>
        </p:txBody>
      </p:sp>
    </p:spTree>
    <p:extLst>
      <p:ext uri="{BB962C8B-B14F-4D97-AF65-F5344CB8AC3E}">
        <p14:creationId xmlns:p14="http://schemas.microsoft.com/office/powerpoint/2010/main" val="41866337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Databus</a:t>
            </a:r>
            <a:r>
              <a:rPr lang="en-US" dirty="0" smtClean="0"/>
              <a:t> Timeline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22</a:t>
            </a:fld>
            <a:endParaRPr lang="en-US" dirty="0"/>
          </a:p>
        </p:txBody>
      </p:sp>
      <p:sp>
        <p:nvSpPr>
          <p:cNvPr id="10" name="TextBox 9"/>
          <p:cNvSpPr txBox="1"/>
          <p:nvPr/>
        </p:nvSpPr>
        <p:spPr>
          <a:xfrm>
            <a:off x="1467417" y="143250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17" name="Straight Arrow Connector 16"/>
          <p:cNvCxnSpPr/>
          <p:nvPr/>
        </p:nvCxnSpPr>
        <p:spPr>
          <a:xfrm>
            <a:off x="1722783" y="1214782"/>
            <a:ext cx="33130" cy="4892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96348" y="1435652"/>
            <a:ext cx="949739"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2007</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20" name="TextBox 19"/>
          <p:cNvSpPr txBox="1"/>
          <p:nvPr/>
        </p:nvSpPr>
        <p:spPr>
          <a:xfrm>
            <a:off x="684696" y="1258957"/>
            <a:ext cx="905565" cy="287130"/>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2" name="TextBox 21"/>
          <p:cNvSpPr txBox="1"/>
          <p:nvPr/>
        </p:nvSpPr>
        <p:spPr>
          <a:xfrm>
            <a:off x="1831008" y="1400314"/>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err="1" smtClean="0">
                <a:latin typeface="Arial" pitchFamily="34" charset="0"/>
                <a:cs typeface="Arial" pitchFamily="34" charset="0"/>
              </a:rPr>
              <a:t>Databus</a:t>
            </a:r>
            <a:r>
              <a:rPr lang="en-US" dirty="0" smtClean="0">
                <a:latin typeface="Arial" pitchFamily="34" charset="0"/>
                <a:cs typeface="Arial" pitchFamily="34" charset="0"/>
              </a:rPr>
              <a:t> v1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23" name="TextBox 22"/>
          <p:cNvSpPr txBox="1"/>
          <p:nvPr/>
        </p:nvSpPr>
        <p:spPr>
          <a:xfrm>
            <a:off x="265042" y="2129184"/>
            <a:ext cx="1457739"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tx2"/>
                </a:solidFill>
                <a:latin typeface="Arial" pitchFamily="34" charset="0"/>
                <a:cs typeface="Arial" pitchFamily="34" charset="0"/>
              </a:rPr>
              <a:t>Winter</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 2010</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24" name="TextBox 23"/>
          <p:cNvSpPr txBox="1"/>
          <p:nvPr/>
        </p:nvSpPr>
        <p:spPr>
          <a:xfrm>
            <a:off x="1844261" y="1751496"/>
            <a:ext cx="6096000"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 Over 30 DB’s and 100’s of consumers </a:t>
            </a:r>
          </a:p>
        </p:txBody>
      </p:sp>
      <p:sp>
        <p:nvSpPr>
          <p:cNvPr id="25" name="TextBox 24"/>
          <p:cNvSpPr txBox="1"/>
          <p:nvPr/>
        </p:nvSpPr>
        <p:spPr>
          <a:xfrm>
            <a:off x="1850886" y="2149062"/>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err="1" smtClean="0">
                <a:latin typeface="Arial" pitchFamily="34" charset="0"/>
                <a:cs typeface="Arial" pitchFamily="34" charset="0"/>
              </a:rPr>
              <a:t>Databus</a:t>
            </a:r>
            <a:r>
              <a:rPr lang="en-US" dirty="0" smtClean="0">
                <a:latin typeface="Arial" pitchFamily="34" charset="0"/>
                <a:cs typeface="Arial" pitchFamily="34" charset="0"/>
              </a:rPr>
              <a:t> v2 Design and Development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26" name="TextBox 25"/>
          <p:cNvSpPr txBox="1"/>
          <p:nvPr/>
        </p:nvSpPr>
        <p:spPr>
          <a:xfrm>
            <a:off x="209825" y="2601845"/>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a:solidFill>
                  <a:schemeClr val="tx2"/>
                </a:solidFill>
                <a:latin typeface="Arial" pitchFamily="34" charset="0"/>
                <a:cs typeface="Arial" pitchFamily="34" charset="0"/>
              </a:rPr>
              <a:t> </a:t>
            </a:r>
            <a:r>
              <a:rPr lang="en-US" b="1" dirty="0" smtClean="0">
                <a:solidFill>
                  <a:schemeClr val="tx2"/>
                </a:solidFill>
                <a:latin typeface="Arial" pitchFamily="34" charset="0"/>
                <a:cs typeface="Arial" pitchFamily="34" charset="0"/>
              </a:rPr>
              <a:t> Mid</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 2011</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27" name="TextBox 26"/>
          <p:cNvSpPr txBox="1"/>
          <p:nvPr/>
        </p:nvSpPr>
        <p:spPr>
          <a:xfrm>
            <a:off x="1848678" y="2621721"/>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noProof="0" dirty="0" err="1" smtClean="0">
                <a:latin typeface="Arial" pitchFamily="34" charset="0"/>
                <a:cs typeface="Arial" pitchFamily="34" charset="0"/>
              </a:rPr>
              <a:t>Databus</a:t>
            </a:r>
            <a:r>
              <a:rPr lang="en-US" noProof="0" dirty="0" smtClean="0">
                <a:latin typeface="Arial" pitchFamily="34" charset="0"/>
                <a:cs typeface="Arial" pitchFamily="34" charset="0"/>
              </a:rPr>
              <a:t> v2 Consumer Migration : Pilot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28" name="TextBox 27"/>
          <p:cNvSpPr txBox="1"/>
          <p:nvPr/>
        </p:nvSpPr>
        <p:spPr>
          <a:xfrm>
            <a:off x="262833" y="3162854"/>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a:solidFill>
                  <a:schemeClr val="tx2"/>
                </a:solidFill>
                <a:latin typeface="Arial" pitchFamily="34" charset="0"/>
                <a:cs typeface="Arial" pitchFamily="34" charset="0"/>
              </a:rPr>
              <a:t> </a:t>
            </a:r>
            <a:r>
              <a:rPr lang="en-US" b="1" dirty="0" smtClean="0">
                <a:solidFill>
                  <a:schemeClr val="tx2"/>
                </a:solidFill>
                <a:latin typeface="Arial" pitchFamily="34" charset="0"/>
                <a:cs typeface="Arial" pitchFamily="34" charset="0"/>
              </a:rPr>
              <a:t> Mid 2011</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29" name="TextBox 28"/>
          <p:cNvSpPr txBox="1"/>
          <p:nvPr/>
        </p:nvSpPr>
        <p:spPr>
          <a:xfrm>
            <a:off x="315842" y="3701775"/>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Fall</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 2011</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31" name="TextBox 30"/>
          <p:cNvSpPr txBox="1"/>
          <p:nvPr/>
        </p:nvSpPr>
        <p:spPr>
          <a:xfrm>
            <a:off x="1857511" y="3138557"/>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err="1" smtClean="0">
                <a:latin typeface="Arial" pitchFamily="34" charset="0"/>
                <a:cs typeface="Arial" pitchFamily="34" charset="0"/>
              </a:rPr>
              <a:t>Databus</a:t>
            </a:r>
            <a:r>
              <a:rPr lang="en-US" dirty="0" smtClean="0">
                <a:latin typeface="Arial" pitchFamily="34" charset="0"/>
                <a:cs typeface="Arial" pitchFamily="34" charset="0"/>
              </a:rPr>
              <a:t> v2+  for Espresso </a:t>
            </a:r>
            <a:r>
              <a:rPr lang="en-US" dirty="0" smtClean="0">
                <a:latin typeface="Arial" pitchFamily="34" charset="0"/>
                <a:cs typeface="Arial" pitchFamily="34" charset="0"/>
              </a:rPr>
              <a:t> Replication Tier</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32" name="TextBox 31"/>
          <p:cNvSpPr txBox="1"/>
          <p:nvPr/>
        </p:nvSpPr>
        <p:spPr>
          <a:xfrm>
            <a:off x="1877390" y="3666436"/>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u="none" strike="noStrike" kern="1200" cap="none" spc="0" normalizeH="0" baseline="0" noProof="0" dirty="0" err="1" smtClean="0">
                <a:ln>
                  <a:noFill/>
                </a:ln>
                <a:effectLst/>
                <a:uLnTx/>
                <a:uFillTx/>
                <a:latin typeface="Arial" pitchFamily="34" charset="0"/>
                <a:cs typeface="Arial" pitchFamily="34" charset="0"/>
              </a:rPr>
              <a:t>Databus</a:t>
            </a:r>
            <a:r>
              <a:rPr kumimoji="0" lang="en-US" u="none" strike="noStrike" kern="1200" cap="none" spc="0" normalizeH="0" noProof="0" dirty="0" smtClean="0">
                <a:ln>
                  <a:noFill/>
                </a:ln>
                <a:effectLst/>
                <a:uLnTx/>
                <a:uFillTx/>
                <a:latin typeface="Arial" pitchFamily="34" charset="0"/>
                <a:cs typeface="Arial" pitchFamily="34" charset="0"/>
              </a:rPr>
              <a:t> v2 Consumers : Pilot deployment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33" name="TextBox 32"/>
          <p:cNvSpPr txBox="1"/>
          <p:nvPr/>
        </p:nvSpPr>
        <p:spPr>
          <a:xfrm>
            <a:off x="324677" y="4119219"/>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Fall</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 2011</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35" name="TextBox 34"/>
          <p:cNvSpPr txBox="1"/>
          <p:nvPr/>
        </p:nvSpPr>
        <p:spPr>
          <a:xfrm>
            <a:off x="1853094" y="4139096"/>
            <a:ext cx="6252818" cy="1034129"/>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No </a:t>
            </a:r>
            <a:r>
              <a:rPr lang="en-US" b="1" i="1" dirty="0" smtClean="0">
                <a:latin typeface="Arial" pitchFamily="34" charset="0"/>
                <a:cs typeface="Arial" pitchFamily="34" charset="0"/>
              </a:rPr>
              <a:t>new </a:t>
            </a:r>
            <a:r>
              <a:rPr lang="en-US" b="1" i="1" dirty="0" err="1" smtClean="0">
                <a:latin typeface="Arial" pitchFamily="34" charset="0"/>
                <a:cs typeface="Arial" pitchFamily="34" charset="0"/>
              </a:rPr>
              <a:t>Databus</a:t>
            </a:r>
            <a:r>
              <a:rPr lang="en-US" b="1" i="1" dirty="0" smtClean="0">
                <a:latin typeface="Arial" pitchFamily="34" charset="0"/>
                <a:cs typeface="Arial" pitchFamily="34" charset="0"/>
              </a:rPr>
              <a:t> v1 </a:t>
            </a:r>
            <a:r>
              <a:rPr lang="en-US" dirty="0" smtClean="0">
                <a:latin typeface="Arial" pitchFamily="34" charset="0"/>
                <a:cs typeface="Arial" pitchFamily="34" charset="0"/>
              </a:rPr>
              <a:t>Relays [Sources]</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Provision </a:t>
            </a:r>
            <a:r>
              <a:rPr lang="en-US" dirty="0" err="1" smtClean="0">
                <a:latin typeface="Arial" pitchFamily="34" charset="0"/>
                <a:cs typeface="Arial" pitchFamily="34" charset="0"/>
              </a:rPr>
              <a:t>Databus</a:t>
            </a:r>
            <a:r>
              <a:rPr lang="en-US" dirty="0" smtClean="0">
                <a:latin typeface="Arial" pitchFamily="34" charset="0"/>
                <a:cs typeface="Arial" pitchFamily="34" charset="0"/>
              </a:rPr>
              <a:t> v2 Sources [Existing sources]</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err="1" smtClean="0">
                <a:latin typeface="Arial" pitchFamily="34" charset="0"/>
                <a:cs typeface="Arial" pitchFamily="34" charset="0"/>
              </a:rPr>
              <a:t>Databus</a:t>
            </a:r>
            <a:r>
              <a:rPr lang="en-US" dirty="0" smtClean="0">
                <a:latin typeface="Arial" pitchFamily="34" charset="0"/>
                <a:cs typeface="Arial" pitchFamily="34" charset="0"/>
              </a:rPr>
              <a:t> v1 to v2 Consumer Migration </a:t>
            </a:r>
          </a:p>
        </p:txBody>
      </p:sp>
      <p:sp>
        <p:nvSpPr>
          <p:cNvPr id="36" name="TextBox 35"/>
          <p:cNvSpPr txBox="1"/>
          <p:nvPr/>
        </p:nvSpPr>
        <p:spPr>
          <a:xfrm>
            <a:off x="289337" y="5806661"/>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Mid</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 2012</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
        <p:nvSpPr>
          <p:cNvPr id="38" name="TextBox 37"/>
          <p:cNvSpPr txBox="1"/>
          <p:nvPr/>
        </p:nvSpPr>
        <p:spPr>
          <a:xfrm>
            <a:off x="1875182" y="5629966"/>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a:latin typeface="Arial" pitchFamily="34" charset="0"/>
                <a:cs typeface="Arial" pitchFamily="34" charset="0"/>
              </a:rPr>
              <a:t>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39" name="TextBox 38"/>
          <p:cNvSpPr txBox="1"/>
          <p:nvPr/>
        </p:nvSpPr>
        <p:spPr>
          <a:xfrm>
            <a:off x="1842052" y="5806662"/>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noProof="0" dirty="0" smtClean="0">
                <a:latin typeface="Arial" pitchFamily="34" charset="0"/>
                <a:cs typeface="Arial" pitchFamily="34" charset="0"/>
              </a:rPr>
              <a:t>Retire </a:t>
            </a:r>
            <a:r>
              <a:rPr lang="en-US" noProof="0" dirty="0" err="1" smtClean="0">
                <a:latin typeface="Arial" pitchFamily="34" charset="0"/>
                <a:cs typeface="Arial" pitchFamily="34" charset="0"/>
              </a:rPr>
              <a:t>Databus</a:t>
            </a:r>
            <a:r>
              <a:rPr lang="en-US" noProof="0" dirty="0" smtClean="0">
                <a:latin typeface="Arial" pitchFamily="34" charset="0"/>
                <a:cs typeface="Arial" pitchFamily="34" charset="0"/>
              </a:rPr>
              <a:t> v1 Relays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40" name="TextBox 39"/>
          <p:cNvSpPr txBox="1"/>
          <p:nvPr/>
        </p:nvSpPr>
        <p:spPr>
          <a:xfrm>
            <a:off x="1817756" y="5329584"/>
            <a:ext cx="6252818"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err="1" smtClean="0">
                <a:latin typeface="Arial" pitchFamily="34" charset="0"/>
                <a:cs typeface="Arial" pitchFamily="34" charset="0"/>
              </a:rPr>
              <a:t>Databus</a:t>
            </a:r>
            <a:r>
              <a:rPr lang="en-US" dirty="0" smtClean="0">
                <a:latin typeface="Arial" pitchFamily="34" charset="0"/>
                <a:cs typeface="Arial" pitchFamily="34" charset="0"/>
              </a:rPr>
              <a:t> v2 with Espresso as a source : Pilot </a:t>
            </a:r>
            <a:endParaRPr kumimoji="0" lang="en-US" u="none" strike="noStrike" kern="1200" cap="none" spc="0" normalizeH="0" baseline="0" noProof="0" dirty="0" smtClean="0">
              <a:ln>
                <a:noFill/>
              </a:ln>
              <a:effectLst/>
              <a:uLnTx/>
              <a:uFillTx/>
              <a:latin typeface="Arial" pitchFamily="34" charset="0"/>
              <a:cs typeface="Arial" pitchFamily="34" charset="0"/>
            </a:endParaRPr>
          </a:p>
        </p:txBody>
      </p:sp>
      <p:sp>
        <p:nvSpPr>
          <p:cNvPr id="41" name="TextBox 40"/>
          <p:cNvSpPr txBox="1"/>
          <p:nvPr/>
        </p:nvSpPr>
        <p:spPr>
          <a:xfrm>
            <a:off x="265042" y="5395845"/>
            <a:ext cx="1380435" cy="369332"/>
          </a:xfrm>
          <a:prstGeom prst="rect">
            <a:avLst/>
          </a:prstGeom>
        </p:spPr>
        <p:txBody>
          <a:bodyPr vert="horz" wrap="square" lIns="0" tIns="45720" rIns="91440" bIns="45720" rtlCol="0">
            <a:sp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tx2"/>
                </a:solidFill>
                <a:latin typeface="Arial" pitchFamily="34" charset="0"/>
                <a:cs typeface="Arial" pitchFamily="34" charset="0"/>
              </a:rPr>
              <a:t>Early</a:t>
            </a:r>
            <a:r>
              <a:rPr kumimoji="0" lang="en-US" b="1" u="none" strike="noStrike" kern="1200" cap="none" spc="0" normalizeH="0" noProof="0" dirty="0" smtClean="0">
                <a:ln>
                  <a:noFill/>
                </a:ln>
                <a:solidFill>
                  <a:schemeClr val="tx2"/>
                </a:solidFill>
                <a:effectLst/>
                <a:uLnTx/>
                <a:uFillTx/>
                <a:latin typeface="Arial" pitchFamily="34" charset="0"/>
                <a:ea typeface="+mn-ea"/>
                <a:cs typeface="Arial" pitchFamily="34" charset="0"/>
              </a:rPr>
              <a:t> 2012</a:t>
            </a:r>
            <a:endParaRPr kumimoji="0" lang="en-US" b="1"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User Guide: </a:t>
            </a:r>
            <a:r>
              <a:rPr lang="en-US" dirty="0" smtClean="0">
                <a:hlinkClick r:id="rId2"/>
              </a:rPr>
              <a:t>Databus 2.0 User Guide</a:t>
            </a:r>
            <a:endParaRPr lang="en-US" dirty="0" smtClean="0"/>
          </a:p>
          <a:p>
            <a:r>
              <a:rPr lang="en-US" dirty="0" smtClean="0"/>
              <a:t>Main Wiki: </a:t>
            </a:r>
            <a:r>
              <a:rPr lang="en-US" dirty="0" smtClean="0">
                <a:hlinkClick r:id="rId3"/>
              </a:rPr>
              <a:t>Databus</a:t>
            </a:r>
            <a:r>
              <a:rPr lang="en-US" dirty="0" smtClean="0"/>
              <a:t>, </a:t>
            </a:r>
            <a:r>
              <a:rPr lang="en-US" dirty="0" smtClean="0">
                <a:hlinkClick r:id="rId4"/>
              </a:rPr>
              <a:t>Databus v2</a:t>
            </a:r>
            <a:endParaRPr lang="en-US" dirty="0" smtClean="0"/>
          </a:p>
          <a:p>
            <a:r>
              <a:rPr lang="en-US" dirty="0" smtClean="0"/>
              <a:t>Email lists:</a:t>
            </a:r>
          </a:p>
          <a:p>
            <a:pPr lvl="1"/>
            <a:r>
              <a:rPr lang="en-US" dirty="0" err="1" smtClean="0"/>
              <a:t>databus</a:t>
            </a:r>
            <a:r>
              <a:rPr lang="en-US" dirty="0" smtClean="0"/>
              <a:t>-development</a:t>
            </a:r>
            <a:r>
              <a:rPr lang="en-US" dirty="0" smtClean="0"/>
              <a:t>@ : generic</a:t>
            </a:r>
          </a:p>
          <a:p>
            <a:pPr lvl="1"/>
            <a:r>
              <a:rPr lang="en-US" dirty="0" err="1"/>
              <a:t>d</a:t>
            </a:r>
            <a:r>
              <a:rPr lang="en-US" dirty="0" err="1" smtClean="0"/>
              <a:t>atabus</a:t>
            </a:r>
            <a:r>
              <a:rPr lang="en-US" dirty="0" smtClean="0"/>
              <a:t>-migration@  : migration from v1 to v2</a:t>
            </a:r>
            <a:endParaRPr lang="en-US" dirty="0" smtClean="0"/>
          </a:p>
          <a:p>
            <a:pPr lvl="1"/>
            <a:r>
              <a:rPr lang="en-US" dirty="0" err="1" smtClean="0"/>
              <a:t>ask_databus</a:t>
            </a:r>
            <a:r>
              <a:rPr lang="en-US" dirty="0" smtClean="0"/>
              <a:t>@ : production issues</a:t>
            </a:r>
            <a:endParaRPr lang="en-US" dirty="0" smtClean="0"/>
          </a:p>
          <a:p>
            <a:r>
              <a:rPr lang="en-US" dirty="0" smtClean="0"/>
              <a:t>Team contacts: </a:t>
            </a:r>
          </a:p>
          <a:p>
            <a:pPr lvl="1"/>
            <a:r>
              <a:rPr lang="en-US" dirty="0" err="1" smtClean="0"/>
              <a:t>Balaji</a:t>
            </a:r>
            <a:r>
              <a:rPr lang="en-US" dirty="0" smtClean="0"/>
              <a:t> </a:t>
            </a:r>
            <a:r>
              <a:rPr lang="en-US" dirty="0" err="1" smtClean="0"/>
              <a:t>Varadarajan</a:t>
            </a:r>
            <a:r>
              <a:rPr lang="en-US" dirty="0" smtClean="0"/>
              <a:t> </a:t>
            </a:r>
            <a:r>
              <a:rPr lang="en-US" dirty="0" smtClean="0">
                <a:hlinkClick r:id="rId5"/>
              </a:rPr>
              <a:t>bvaradarajan@linkedin.com</a:t>
            </a:r>
            <a:endParaRPr lang="en-US" dirty="0" smtClean="0"/>
          </a:p>
          <a:p>
            <a:pPr lvl="1"/>
            <a:r>
              <a:rPr lang="en-US" dirty="0" smtClean="0"/>
              <a:t>Boris </a:t>
            </a:r>
            <a:r>
              <a:rPr lang="en-US" dirty="0" err="1" smtClean="0"/>
              <a:t>Shkolnik</a:t>
            </a:r>
            <a:r>
              <a:rPr lang="en-US" dirty="0" smtClean="0"/>
              <a:t> </a:t>
            </a:r>
            <a:r>
              <a:rPr lang="en-US" dirty="0" smtClean="0">
                <a:hlinkClick r:id="rId6"/>
              </a:rPr>
              <a:t>bshkolnik@linkedin.com</a:t>
            </a:r>
            <a:endParaRPr lang="en-US" dirty="0" smtClean="0"/>
          </a:p>
          <a:p>
            <a:pPr lvl="1"/>
            <a:r>
              <a:rPr lang="en-US" dirty="0" smtClean="0"/>
              <a:t>Chavdar Botev </a:t>
            </a:r>
            <a:r>
              <a:rPr lang="en-US" dirty="0" smtClean="0">
                <a:hlinkClick r:id="rId7"/>
              </a:rPr>
              <a:t>cbotev@linkedin.com</a:t>
            </a:r>
            <a:endParaRPr lang="en-US" dirty="0" smtClean="0"/>
          </a:p>
          <a:p>
            <a:pPr lvl="1"/>
            <a:r>
              <a:rPr lang="en-US" dirty="0" err="1" smtClean="0"/>
              <a:t>Phanindra</a:t>
            </a:r>
            <a:r>
              <a:rPr lang="en-US" dirty="0" smtClean="0"/>
              <a:t> </a:t>
            </a:r>
            <a:r>
              <a:rPr lang="en-US" dirty="0" err="1" smtClean="0"/>
              <a:t>Ganti</a:t>
            </a:r>
            <a:r>
              <a:rPr lang="en-US" dirty="0" smtClean="0"/>
              <a:t> </a:t>
            </a:r>
            <a:r>
              <a:rPr lang="en-US" dirty="0" smtClean="0">
                <a:hlinkClick r:id="rId8"/>
              </a:rPr>
              <a:t>pganti@linkedin.com</a:t>
            </a:r>
            <a:endParaRPr lang="en-US" dirty="0" smtClean="0"/>
          </a:p>
          <a:p>
            <a:pPr lvl="1"/>
            <a:r>
              <a:rPr lang="en-US" dirty="0" err="1" smtClean="0"/>
              <a:t>Sajid</a:t>
            </a:r>
            <a:r>
              <a:rPr lang="en-US" dirty="0" smtClean="0"/>
              <a:t> </a:t>
            </a:r>
            <a:r>
              <a:rPr lang="en-US" dirty="0" err="1" smtClean="0"/>
              <a:t>Topiwala</a:t>
            </a:r>
            <a:r>
              <a:rPr lang="en-US" dirty="0" smtClean="0"/>
              <a:t> </a:t>
            </a:r>
            <a:r>
              <a:rPr lang="en-US" dirty="0" smtClean="0">
                <a:hlinkClick r:id="rId9"/>
              </a:rPr>
              <a:t>stopiwal@linkedin.com</a:t>
            </a:r>
            <a:endParaRPr lang="en-US" dirty="0" smtClean="0"/>
          </a:p>
          <a:p>
            <a:pPr lvl="1"/>
            <a:r>
              <a:rPr lang="en-US" dirty="0" smtClean="0"/>
              <a:t>Sunil </a:t>
            </a:r>
            <a:r>
              <a:rPr lang="en-US" dirty="0" err="1" smtClean="0"/>
              <a:t>Nagaraj</a:t>
            </a:r>
            <a:r>
              <a:rPr lang="en-US" dirty="0" smtClean="0"/>
              <a:t> </a:t>
            </a:r>
            <a:r>
              <a:rPr lang="en-US" dirty="0" smtClean="0">
                <a:hlinkClick r:id="rId10"/>
              </a:rPr>
              <a:t>snagaraj@linkedin.com</a:t>
            </a:r>
            <a:endParaRPr lang="en-US" dirty="0" smtClean="0"/>
          </a:p>
          <a:p>
            <a:r>
              <a:rPr lang="en-US" dirty="0" smtClean="0"/>
              <a:t>Location: 2029 second floor, DDS area, next to the stairs to the main lobby</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75897B0D-BA2C-2244-86F3-025175B80EAC}" type="slidenum">
              <a:rPr lang="en-US" smtClean="0"/>
              <a:pPr/>
              <a:t>24</a:t>
            </a:fld>
            <a:endParaRPr lang="en-US" dirty="0"/>
          </a:p>
        </p:txBody>
      </p:sp>
    </p:spTree>
    <p:extLst>
      <p:ext uri="{BB962C8B-B14F-4D97-AF65-F5344CB8AC3E}">
        <p14:creationId xmlns:p14="http://schemas.microsoft.com/office/powerpoint/2010/main" val="204995292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25</a:t>
            </a:fld>
            <a:endParaRPr lang="en-US" dirty="0"/>
          </a:p>
        </p:txBody>
      </p:sp>
    </p:spTree>
    <p:extLst>
      <p:ext uri="{BB962C8B-B14F-4D97-AF65-F5344CB8AC3E}">
        <p14:creationId xmlns:p14="http://schemas.microsoft.com/office/powerpoint/2010/main" val="111266650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305" y="372629"/>
            <a:ext cx="8229600" cy="1005840"/>
          </a:xfrm>
        </p:spPr>
        <p:txBody>
          <a:bodyPr/>
          <a:lstStyle/>
          <a:p>
            <a:r>
              <a:rPr lang="en-US" dirty="0" smtClean="0"/>
              <a:t>Evolution of </a:t>
            </a:r>
            <a:r>
              <a:rPr lang="en-US" dirty="0" err="1" smtClean="0"/>
              <a:t>Databus</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26</a:t>
            </a:fld>
            <a:endParaRPr lang="en-US" dirty="0"/>
          </a:p>
        </p:txBody>
      </p:sp>
      <p:sp>
        <p:nvSpPr>
          <p:cNvPr id="65" name="Magnetic Disk 64"/>
          <p:cNvSpPr/>
          <p:nvPr/>
        </p:nvSpPr>
        <p:spPr>
          <a:xfrm>
            <a:off x="2595924" y="2313874"/>
            <a:ext cx="1109766" cy="1167589"/>
          </a:xfrm>
          <a:prstGeom prst="flowChartMagneticDisk">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2755432" y="2818856"/>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97" name="TextBox 96"/>
          <p:cNvSpPr txBox="1"/>
          <p:nvPr/>
        </p:nvSpPr>
        <p:spPr>
          <a:xfrm>
            <a:off x="4083270" y="2252195"/>
            <a:ext cx="1298407" cy="369332"/>
          </a:xfrm>
          <a:prstGeom prst="rect">
            <a:avLst/>
          </a:prstGeom>
          <a:noFill/>
        </p:spPr>
        <p:txBody>
          <a:bodyPr wrap="square" rtlCol="0">
            <a:spAutoFit/>
          </a:bodyPr>
          <a:lstStyle/>
          <a:p>
            <a:r>
              <a:rPr lang="en-US" dirty="0" smtClean="0"/>
              <a:t>Changes</a:t>
            </a:r>
            <a:endParaRPr lang="en-US" dirty="0"/>
          </a:p>
        </p:txBody>
      </p:sp>
      <p:cxnSp>
        <p:nvCxnSpPr>
          <p:cNvPr id="10" name="Straight Arrow Connector 9"/>
          <p:cNvCxnSpPr>
            <a:stCxn id="65" idx="4"/>
          </p:cNvCxnSpPr>
          <p:nvPr/>
        </p:nvCxnSpPr>
        <p:spPr>
          <a:xfrm flipV="1">
            <a:off x="3705690" y="2222508"/>
            <a:ext cx="2595219" cy="675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65" idx="4"/>
          </p:cNvCxnSpPr>
          <p:nvPr/>
        </p:nvCxnSpPr>
        <p:spPr>
          <a:xfrm flipV="1">
            <a:off x="3705690" y="2631116"/>
            <a:ext cx="2584175" cy="266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65" idx="4"/>
          </p:cNvCxnSpPr>
          <p:nvPr/>
        </p:nvCxnSpPr>
        <p:spPr>
          <a:xfrm>
            <a:off x="3705690" y="2897669"/>
            <a:ext cx="2628349" cy="230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65" idx="4"/>
          </p:cNvCxnSpPr>
          <p:nvPr/>
        </p:nvCxnSpPr>
        <p:spPr>
          <a:xfrm>
            <a:off x="3705690" y="2897669"/>
            <a:ext cx="2584175" cy="6831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65" idx="4"/>
          </p:cNvCxnSpPr>
          <p:nvPr/>
        </p:nvCxnSpPr>
        <p:spPr>
          <a:xfrm>
            <a:off x="3705690" y="2897669"/>
            <a:ext cx="2517914" cy="1345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278822" y="2078942"/>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Client1</a:t>
            </a:r>
            <a:endParaRPr lang="en-US" dirty="0"/>
          </a:p>
        </p:txBody>
      </p:sp>
      <p:sp>
        <p:nvSpPr>
          <p:cNvPr id="103" name="Rectangle 102"/>
          <p:cNvSpPr/>
          <p:nvPr/>
        </p:nvSpPr>
        <p:spPr>
          <a:xfrm>
            <a:off x="6274404" y="2847567"/>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Client2</a:t>
            </a:r>
            <a:endParaRPr lang="en-US" dirty="0"/>
          </a:p>
        </p:txBody>
      </p:sp>
      <p:sp>
        <p:nvSpPr>
          <p:cNvPr id="104" name="Rectangle 103"/>
          <p:cNvSpPr/>
          <p:nvPr/>
        </p:nvSpPr>
        <p:spPr>
          <a:xfrm>
            <a:off x="6250109" y="3408576"/>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05" name="Rectangle 104"/>
          <p:cNvSpPr/>
          <p:nvPr/>
        </p:nvSpPr>
        <p:spPr>
          <a:xfrm>
            <a:off x="6225814" y="4080020"/>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N</a:t>
            </a:r>
            <a:endParaRPr lang="en-US" dirty="0"/>
          </a:p>
        </p:txBody>
      </p:sp>
      <p:sp>
        <p:nvSpPr>
          <p:cNvPr id="125" name="TextBox 124"/>
          <p:cNvSpPr txBox="1"/>
          <p:nvPr/>
        </p:nvSpPr>
        <p:spPr>
          <a:xfrm>
            <a:off x="3703482" y="3170038"/>
            <a:ext cx="651566" cy="320261"/>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3" name="TextBox 2"/>
          <p:cNvSpPr txBox="1"/>
          <p:nvPr/>
        </p:nvSpPr>
        <p:spPr>
          <a:xfrm>
            <a:off x="2639429" y="4766833"/>
            <a:ext cx="3478695" cy="806174"/>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FF0000"/>
                </a:solidFill>
                <a:latin typeface="Arial" pitchFamily="34" charset="0"/>
                <a:cs typeface="Arial" pitchFamily="34" charset="0"/>
              </a:rPr>
              <a:t>Too much load on Database!</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latin typeface="Arial" pitchFamily="34" charset="0"/>
                <a:cs typeface="Arial" pitchFamily="34" charset="0"/>
              </a:rPr>
              <a:t> </a:t>
            </a:r>
            <a:endParaRPr kumimoji="0" lang="en-US" b="1" i="0"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9550508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678" y="92650"/>
            <a:ext cx="8229600" cy="1005840"/>
          </a:xfrm>
        </p:spPr>
        <p:txBody>
          <a:bodyPr/>
          <a:lstStyle/>
          <a:p>
            <a:r>
              <a:rPr lang="en-US" dirty="0" smtClean="0"/>
              <a:t>Evolution of </a:t>
            </a:r>
            <a:r>
              <a:rPr lang="en-US" dirty="0" err="1" smtClean="0"/>
              <a:t>Databus</a:t>
            </a:r>
            <a:r>
              <a:rPr lang="en-US" dirty="0" smtClean="0"/>
              <a:t>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27</a:t>
            </a:fld>
            <a:endParaRPr lang="en-US" dirty="0"/>
          </a:p>
        </p:txBody>
      </p:sp>
      <p:sp>
        <p:nvSpPr>
          <p:cNvPr id="106" name="Magnetic Disk 105"/>
          <p:cNvSpPr/>
          <p:nvPr/>
        </p:nvSpPr>
        <p:spPr>
          <a:xfrm>
            <a:off x="555589" y="2076984"/>
            <a:ext cx="1109766" cy="1167589"/>
          </a:xfrm>
          <a:prstGeom prst="flowChartMagneticDisk">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715097" y="2581966"/>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108" name="TextBox 107"/>
          <p:cNvSpPr txBox="1"/>
          <p:nvPr/>
        </p:nvSpPr>
        <p:spPr>
          <a:xfrm>
            <a:off x="4560848" y="1739218"/>
            <a:ext cx="1298407" cy="646331"/>
          </a:xfrm>
          <a:prstGeom prst="rect">
            <a:avLst/>
          </a:prstGeom>
          <a:noFill/>
        </p:spPr>
        <p:txBody>
          <a:bodyPr wrap="square" rtlCol="0">
            <a:spAutoFit/>
          </a:bodyPr>
          <a:lstStyle/>
          <a:p>
            <a:r>
              <a:rPr lang="en-US" dirty="0" smtClean="0"/>
              <a:t>Change Events</a:t>
            </a:r>
            <a:endParaRPr lang="en-US" dirty="0"/>
          </a:p>
        </p:txBody>
      </p:sp>
      <p:cxnSp>
        <p:nvCxnSpPr>
          <p:cNvPr id="109" name="Straight Arrow Connector 108"/>
          <p:cNvCxnSpPr>
            <a:endCxn id="114" idx="1"/>
          </p:cNvCxnSpPr>
          <p:nvPr/>
        </p:nvCxnSpPr>
        <p:spPr>
          <a:xfrm flipV="1">
            <a:off x="4028660" y="2263913"/>
            <a:ext cx="2398644" cy="429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115" idx="1"/>
          </p:cNvCxnSpPr>
          <p:nvPr/>
        </p:nvCxnSpPr>
        <p:spPr>
          <a:xfrm>
            <a:off x="4061790" y="2715996"/>
            <a:ext cx="2365515" cy="347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116" idx="1"/>
          </p:cNvCxnSpPr>
          <p:nvPr/>
        </p:nvCxnSpPr>
        <p:spPr>
          <a:xfrm>
            <a:off x="4028660" y="2693909"/>
            <a:ext cx="2442819" cy="88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4028660" y="2693909"/>
            <a:ext cx="2517914" cy="1345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6427304" y="1711739"/>
            <a:ext cx="2054087" cy="1104348"/>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t" anchorCtr="0"/>
          <a:lstStyle/>
          <a:p>
            <a:pPr algn="ctr"/>
            <a:r>
              <a:rPr lang="en-US" dirty="0" err="1" smtClean="0"/>
              <a:t>Databus</a:t>
            </a:r>
            <a:r>
              <a:rPr lang="en-US" dirty="0" smtClean="0"/>
              <a:t> Client </a:t>
            </a:r>
            <a:endParaRPr lang="en-US" dirty="0"/>
          </a:p>
        </p:txBody>
      </p:sp>
      <p:sp>
        <p:nvSpPr>
          <p:cNvPr id="115" name="Rectangle 114"/>
          <p:cNvSpPr/>
          <p:nvPr/>
        </p:nvSpPr>
        <p:spPr>
          <a:xfrm>
            <a:off x="6427305" y="2875721"/>
            <a:ext cx="2054086"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Client2</a:t>
            </a:r>
            <a:endParaRPr lang="en-US" dirty="0"/>
          </a:p>
        </p:txBody>
      </p:sp>
      <p:sp>
        <p:nvSpPr>
          <p:cNvPr id="116" name="Rectangle 115"/>
          <p:cNvSpPr/>
          <p:nvPr/>
        </p:nvSpPr>
        <p:spPr>
          <a:xfrm>
            <a:off x="6471479" y="3434522"/>
            <a:ext cx="1987826" cy="2871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17" name="Rectangle 116"/>
          <p:cNvSpPr/>
          <p:nvPr/>
        </p:nvSpPr>
        <p:spPr>
          <a:xfrm>
            <a:off x="6449391" y="3843130"/>
            <a:ext cx="1976783"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N</a:t>
            </a:r>
            <a:endParaRPr lang="en-US" dirty="0"/>
          </a:p>
        </p:txBody>
      </p:sp>
      <p:sp>
        <p:nvSpPr>
          <p:cNvPr id="118" name="Rectangle 117"/>
          <p:cNvSpPr/>
          <p:nvPr/>
        </p:nvSpPr>
        <p:spPr>
          <a:xfrm>
            <a:off x="2961861" y="2464903"/>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sp>
        <p:nvSpPr>
          <p:cNvPr id="120" name="Rectangle 119"/>
          <p:cNvSpPr/>
          <p:nvPr/>
        </p:nvSpPr>
        <p:spPr>
          <a:xfrm>
            <a:off x="3114261" y="2617303"/>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cxnSp>
        <p:nvCxnSpPr>
          <p:cNvPr id="123" name="Straight Arrow Connector 122"/>
          <p:cNvCxnSpPr>
            <a:stCxn id="106" idx="4"/>
            <a:endCxn id="118" idx="1"/>
          </p:cNvCxnSpPr>
          <p:nvPr/>
        </p:nvCxnSpPr>
        <p:spPr>
          <a:xfrm flipV="1">
            <a:off x="1665355" y="2652643"/>
            <a:ext cx="1296506" cy="8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06" idx="4"/>
            <a:endCxn id="120" idx="1"/>
          </p:cNvCxnSpPr>
          <p:nvPr/>
        </p:nvCxnSpPr>
        <p:spPr>
          <a:xfrm>
            <a:off x="1665355" y="2660779"/>
            <a:ext cx="1448906" cy="1442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733825" y="2274956"/>
            <a:ext cx="651566" cy="320261"/>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126" name="TextBox 125"/>
          <p:cNvSpPr txBox="1"/>
          <p:nvPr/>
        </p:nvSpPr>
        <p:spPr>
          <a:xfrm>
            <a:off x="4052956" y="3014870"/>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127" name="TextBox 126"/>
          <p:cNvSpPr txBox="1"/>
          <p:nvPr/>
        </p:nvSpPr>
        <p:spPr>
          <a:xfrm>
            <a:off x="1764639" y="2874487"/>
            <a:ext cx="1298407" cy="369332"/>
          </a:xfrm>
          <a:prstGeom prst="rect">
            <a:avLst/>
          </a:prstGeom>
          <a:noFill/>
        </p:spPr>
        <p:txBody>
          <a:bodyPr wrap="square" rtlCol="0">
            <a:spAutoFit/>
          </a:bodyPr>
          <a:lstStyle/>
          <a:p>
            <a:r>
              <a:rPr lang="en-US" dirty="0" smtClean="0"/>
              <a:t>Changes</a:t>
            </a:r>
            <a:endParaRPr lang="en-US" dirty="0"/>
          </a:p>
        </p:txBody>
      </p:sp>
      <p:sp>
        <p:nvSpPr>
          <p:cNvPr id="34" name="TextBox 33"/>
          <p:cNvSpPr txBox="1"/>
          <p:nvPr/>
        </p:nvSpPr>
        <p:spPr>
          <a:xfrm>
            <a:off x="1380434" y="3710609"/>
            <a:ext cx="3003826" cy="519044"/>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lang="en-US" sz="1200" dirty="0">
              <a:solidFill>
                <a:schemeClr val="accent5"/>
              </a:solidFill>
              <a:latin typeface="Arial" pitchFamily="34" charset="0"/>
              <a:cs typeface="Arial" pitchFamily="34" charset="0"/>
            </a:endParaRPr>
          </a:p>
        </p:txBody>
      </p:sp>
      <p:cxnSp>
        <p:nvCxnSpPr>
          <p:cNvPr id="16" name="Straight Arrow Connector 15"/>
          <p:cNvCxnSpPr/>
          <p:nvPr/>
        </p:nvCxnSpPr>
        <p:spPr>
          <a:xfrm>
            <a:off x="7067825" y="2263913"/>
            <a:ext cx="452783"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608956" y="2076173"/>
            <a:ext cx="1015999" cy="331305"/>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1" u="none" kern="1200" cap="none" spc="0" normalizeH="0" baseline="0" noProof="0" dirty="0" smtClean="0">
                <a:ln>
                  <a:noFill/>
                </a:ln>
                <a:effectLst/>
                <a:uLnTx/>
                <a:uFillTx/>
                <a:latin typeface="Arial" pitchFamily="34" charset="0"/>
                <a:ea typeface="+mn-ea"/>
                <a:cs typeface="Arial" pitchFamily="34" charset="0"/>
              </a:rPr>
              <a:t>Consumer</a:t>
            </a:r>
          </a:p>
        </p:txBody>
      </p:sp>
      <p:sp>
        <p:nvSpPr>
          <p:cNvPr id="24" name="TextBox 23"/>
          <p:cNvSpPr txBox="1"/>
          <p:nvPr/>
        </p:nvSpPr>
        <p:spPr>
          <a:xfrm>
            <a:off x="7078869" y="1954696"/>
            <a:ext cx="474869" cy="198783"/>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event</a:t>
            </a:r>
          </a:p>
        </p:txBody>
      </p:sp>
      <p:sp>
        <p:nvSpPr>
          <p:cNvPr id="26" name="TextBox 25"/>
          <p:cNvSpPr txBox="1"/>
          <p:nvPr/>
        </p:nvSpPr>
        <p:spPr>
          <a:xfrm>
            <a:off x="3014870" y="4958522"/>
            <a:ext cx="5466522" cy="784087"/>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b="0" i="0" u="none" strike="noStrike" kern="1200" cap="none" spc="0" normalizeH="0" baseline="0" noProof="0" dirty="0" smtClean="0">
              <a:ln>
                <a:noFill/>
              </a:ln>
              <a:effectLst/>
              <a:uLnTx/>
              <a:uFillTx/>
              <a:latin typeface="Arial" pitchFamily="34" charset="0"/>
              <a:ea typeface="+mn-ea"/>
              <a:cs typeface="Arial" pitchFamily="34" charset="0"/>
            </a:endParaRPr>
          </a:p>
        </p:txBody>
      </p:sp>
      <p:sp>
        <p:nvSpPr>
          <p:cNvPr id="27" name="TextBox 26"/>
          <p:cNvSpPr txBox="1"/>
          <p:nvPr/>
        </p:nvSpPr>
        <p:spPr>
          <a:xfrm>
            <a:off x="784087" y="1236870"/>
            <a:ext cx="4472609" cy="88347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8" name="TextBox 27"/>
          <p:cNvSpPr txBox="1"/>
          <p:nvPr/>
        </p:nvSpPr>
        <p:spPr>
          <a:xfrm>
            <a:off x="375478" y="1115391"/>
            <a:ext cx="4594087" cy="651565"/>
          </a:xfrm>
          <a:prstGeom prst="rect">
            <a:avLst/>
          </a:prstGeom>
        </p:spPr>
        <p:txBody>
          <a:bodyPr vert="horz" wrap="square" lIns="0" tIns="45720" rIns="91440" bIns="45720" rtlCol="0" anchor="t" anchorCtr="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u="none" strike="noStrike" kern="1200" cap="none" spc="0" normalizeH="0" baseline="0" noProof="0" dirty="0" err="1" smtClean="0">
                <a:ln>
                  <a:noFill/>
                </a:ln>
                <a:solidFill>
                  <a:schemeClr val="accent1"/>
                </a:solidFill>
                <a:effectLst/>
                <a:uLnTx/>
                <a:uFillTx/>
                <a:latin typeface="Arial" pitchFamily="34" charset="0"/>
                <a:ea typeface="+mn-ea"/>
                <a:cs typeface="Arial" pitchFamily="34" charset="0"/>
              </a:rPr>
              <a:t>Databus</a:t>
            </a:r>
            <a:r>
              <a:rPr kumimoji="0" lang="en-US" sz="2400" b="1" u="none" strike="noStrike" kern="1200" cap="none" spc="0" normalizeH="0" noProof="0" dirty="0" smtClean="0">
                <a:ln>
                  <a:noFill/>
                </a:ln>
                <a:solidFill>
                  <a:schemeClr val="accent1"/>
                </a:solidFill>
                <a:effectLst/>
                <a:uLnTx/>
                <a:uFillTx/>
                <a:latin typeface="Arial" pitchFamily="34" charset="0"/>
                <a:ea typeface="+mn-ea"/>
                <a:cs typeface="Arial" pitchFamily="34" charset="0"/>
              </a:rPr>
              <a:t>  - v1</a:t>
            </a:r>
            <a:endParaRPr kumimoji="0" lang="en-US" sz="2400" b="1"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sp>
        <p:nvSpPr>
          <p:cNvPr id="72" name="Magnetic Disk 71"/>
          <p:cNvSpPr/>
          <p:nvPr/>
        </p:nvSpPr>
        <p:spPr>
          <a:xfrm>
            <a:off x="818424" y="4305558"/>
            <a:ext cx="1109766" cy="1167589"/>
          </a:xfrm>
          <a:prstGeom prst="flowChartMagneticDisk">
            <a:avLst/>
          </a:prstGeom>
          <a:solidFill>
            <a:srgbClr val="CCFFC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977932" y="4810540"/>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75" name="Rectangle 74"/>
          <p:cNvSpPr/>
          <p:nvPr/>
        </p:nvSpPr>
        <p:spPr>
          <a:xfrm>
            <a:off x="3377096" y="4845877"/>
            <a:ext cx="1228034" cy="4660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cxnSp>
        <p:nvCxnSpPr>
          <p:cNvPr id="77" name="Straight Arrow Connector 76"/>
          <p:cNvCxnSpPr>
            <a:stCxn id="72" idx="4"/>
            <a:endCxn id="75" idx="1"/>
          </p:cNvCxnSpPr>
          <p:nvPr/>
        </p:nvCxnSpPr>
        <p:spPr>
          <a:xfrm>
            <a:off x="1928190" y="4889353"/>
            <a:ext cx="1448906" cy="189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2027474" y="5103061"/>
            <a:ext cx="1298407" cy="369332"/>
          </a:xfrm>
          <a:prstGeom prst="rect">
            <a:avLst/>
          </a:prstGeom>
          <a:noFill/>
        </p:spPr>
        <p:txBody>
          <a:bodyPr wrap="square" rtlCol="0">
            <a:spAutoFit/>
          </a:bodyPr>
          <a:lstStyle/>
          <a:p>
            <a:r>
              <a:rPr lang="en-US" dirty="0" smtClean="0"/>
              <a:t>Changes</a:t>
            </a:r>
            <a:endParaRPr lang="en-US" dirty="0"/>
          </a:p>
        </p:txBody>
      </p:sp>
      <p:sp>
        <p:nvSpPr>
          <p:cNvPr id="81" name="Rounded Rectangular Callout 80"/>
          <p:cNvSpPr/>
          <p:nvPr/>
        </p:nvSpPr>
        <p:spPr>
          <a:xfrm>
            <a:off x="2059893" y="4527826"/>
            <a:ext cx="1242108" cy="298302"/>
          </a:xfrm>
          <a:prstGeom prst="wedgeRoundRectCallou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400" dirty="0" smtClean="0">
                <a:solidFill>
                  <a:schemeClr val="tx1"/>
                </a:solidFill>
              </a:rPr>
              <a:t>Java DTO</a:t>
            </a:r>
          </a:p>
          <a:p>
            <a:pPr algn="ctr"/>
            <a:endParaRPr lang="en-US" sz="1400" dirty="0">
              <a:solidFill>
                <a:schemeClr val="tx1"/>
              </a:solidFill>
            </a:endParaRPr>
          </a:p>
        </p:txBody>
      </p:sp>
    </p:spTree>
    <p:extLst>
      <p:ext uri="{BB962C8B-B14F-4D97-AF65-F5344CB8AC3E}">
        <p14:creationId xmlns:p14="http://schemas.microsoft.com/office/powerpoint/2010/main" val="330219883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04" y="214130"/>
            <a:ext cx="8421757" cy="801872"/>
          </a:xfrm>
        </p:spPr>
        <p:txBody>
          <a:bodyPr/>
          <a:lstStyle/>
          <a:p>
            <a:r>
              <a:rPr lang="en-US" dirty="0" smtClean="0"/>
              <a:t>Evolution of </a:t>
            </a:r>
            <a:r>
              <a:rPr lang="en-US" dirty="0" err="1" smtClean="0"/>
              <a:t>Databus</a:t>
            </a:r>
            <a:r>
              <a:rPr lang="en-US" dirty="0" smtClean="0"/>
              <a:t> </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28</a:t>
            </a:fld>
            <a:endParaRPr lang="en-US" dirty="0"/>
          </a:p>
        </p:txBody>
      </p:sp>
      <p:sp>
        <p:nvSpPr>
          <p:cNvPr id="106" name="Magnetic Disk 105"/>
          <p:cNvSpPr/>
          <p:nvPr/>
        </p:nvSpPr>
        <p:spPr>
          <a:xfrm>
            <a:off x="820634" y="2099071"/>
            <a:ext cx="1109766" cy="1167589"/>
          </a:xfrm>
          <a:prstGeom prst="flowChartMagneticDisk">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980142" y="2604053"/>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108" name="TextBox 107"/>
          <p:cNvSpPr txBox="1"/>
          <p:nvPr/>
        </p:nvSpPr>
        <p:spPr>
          <a:xfrm>
            <a:off x="4958414" y="1739216"/>
            <a:ext cx="1557239" cy="646331"/>
          </a:xfrm>
          <a:prstGeom prst="rect">
            <a:avLst/>
          </a:prstGeom>
          <a:noFill/>
        </p:spPr>
        <p:txBody>
          <a:bodyPr wrap="square" rtlCol="0">
            <a:spAutoFit/>
          </a:bodyPr>
          <a:lstStyle/>
          <a:p>
            <a:r>
              <a:rPr lang="en-US" dirty="0" smtClean="0"/>
              <a:t>“</a:t>
            </a:r>
            <a:r>
              <a:rPr lang="en-US" sz="1400" dirty="0" smtClean="0"/>
              <a:t>Changes since 30 min</a:t>
            </a:r>
            <a:r>
              <a:rPr lang="en-US" dirty="0" smtClean="0"/>
              <a:t>”</a:t>
            </a:r>
            <a:endParaRPr lang="en-US" dirty="0"/>
          </a:p>
        </p:txBody>
      </p:sp>
      <p:cxnSp>
        <p:nvCxnSpPr>
          <p:cNvPr id="109" name="Straight Arrow Connector 108"/>
          <p:cNvCxnSpPr/>
          <p:nvPr/>
        </p:nvCxnSpPr>
        <p:spPr>
          <a:xfrm flipV="1">
            <a:off x="4293705" y="2040835"/>
            <a:ext cx="2595219" cy="675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flipV="1">
            <a:off x="4293705" y="2449443"/>
            <a:ext cx="2584175" cy="266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4293705" y="2715996"/>
            <a:ext cx="2628349" cy="230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293705" y="2715996"/>
            <a:ext cx="2584175" cy="6831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4293705" y="2715996"/>
            <a:ext cx="2517914" cy="1345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6844749" y="1864139"/>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Client1</a:t>
            </a:r>
            <a:endParaRPr lang="en-US" dirty="0"/>
          </a:p>
        </p:txBody>
      </p:sp>
      <p:sp>
        <p:nvSpPr>
          <p:cNvPr id="115" name="Rectangle 114"/>
          <p:cNvSpPr/>
          <p:nvPr/>
        </p:nvSpPr>
        <p:spPr>
          <a:xfrm>
            <a:off x="6840331" y="2632764"/>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Client2</a:t>
            </a:r>
            <a:endParaRPr lang="en-US" dirty="0"/>
          </a:p>
        </p:txBody>
      </p:sp>
      <p:sp>
        <p:nvSpPr>
          <p:cNvPr id="116" name="Rectangle 115"/>
          <p:cNvSpPr/>
          <p:nvPr/>
        </p:nvSpPr>
        <p:spPr>
          <a:xfrm>
            <a:off x="6816036" y="3180522"/>
            <a:ext cx="1046921" cy="388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17" name="Rectangle 116"/>
          <p:cNvSpPr/>
          <p:nvPr/>
        </p:nvSpPr>
        <p:spPr>
          <a:xfrm>
            <a:off x="6791741" y="3865217"/>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N</a:t>
            </a:r>
            <a:endParaRPr lang="en-US" dirty="0"/>
          </a:p>
        </p:txBody>
      </p:sp>
      <p:sp>
        <p:nvSpPr>
          <p:cNvPr id="118" name="Rectangle 117"/>
          <p:cNvSpPr/>
          <p:nvPr/>
        </p:nvSpPr>
        <p:spPr>
          <a:xfrm>
            <a:off x="3226906" y="2486990"/>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sp>
        <p:nvSpPr>
          <p:cNvPr id="120" name="Rectangle 119"/>
          <p:cNvSpPr/>
          <p:nvPr/>
        </p:nvSpPr>
        <p:spPr>
          <a:xfrm>
            <a:off x="3379306" y="2639390"/>
            <a:ext cx="1181651" cy="7509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p>
          <a:p>
            <a:pPr algn="ctr"/>
            <a:r>
              <a:rPr lang="en-US" dirty="0" smtClean="0"/>
              <a:t>(Memory)</a:t>
            </a:r>
            <a:endParaRPr lang="en-US" dirty="0"/>
          </a:p>
        </p:txBody>
      </p:sp>
      <p:cxnSp>
        <p:nvCxnSpPr>
          <p:cNvPr id="123" name="Straight Arrow Connector 122"/>
          <p:cNvCxnSpPr>
            <a:stCxn id="106" idx="4"/>
            <a:endCxn id="118" idx="1"/>
          </p:cNvCxnSpPr>
          <p:nvPr/>
        </p:nvCxnSpPr>
        <p:spPr>
          <a:xfrm flipV="1">
            <a:off x="1930400" y="2674730"/>
            <a:ext cx="1296506" cy="8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06" idx="4"/>
            <a:endCxn id="120" idx="1"/>
          </p:cNvCxnSpPr>
          <p:nvPr/>
        </p:nvCxnSpPr>
        <p:spPr>
          <a:xfrm>
            <a:off x="1930400" y="2682866"/>
            <a:ext cx="1448906" cy="3320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998870" y="2297043"/>
            <a:ext cx="651566" cy="320261"/>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endParaRPr>
          </a:p>
        </p:txBody>
      </p:sp>
      <p:sp>
        <p:nvSpPr>
          <p:cNvPr id="127" name="TextBox 126"/>
          <p:cNvSpPr txBox="1"/>
          <p:nvPr/>
        </p:nvSpPr>
        <p:spPr>
          <a:xfrm>
            <a:off x="2084902" y="1946834"/>
            <a:ext cx="1062490" cy="523220"/>
          </a:xfrm>
          <a:prstGeom prst="rect">
            <a:avLst/>
          </a:prstGeom>
          <a:noFill/>
        </p:spPr>
        <p:txBody>
          <a:bodyPr wrap="square" rtlCol="0">
            <a:spAutoFit/>
          </a:bodyPr>
          <a:lstStyle/>
          <a:p>
            <a:r>
              <a:rPr lang="en-US" sz="1400" dirty="0" smtClean="0"/>
              <a:t>Recent Changes</a:t>
            </a:r>
            <a:endParaRPr lang="en-US" sz="1400" dirty="0"/>
          </a:p>
        </p:txBody>
      </p:sp>
      <p:cxnSp>
        <p:nvCxnSpPr>
          <p:cNvPr id="38" name="Straight Arrow Connector 37"/>
          <p:cNvCxnSpPr/>
          <p:nvPr/>
        </p:nvCxnSpPr>
        <p:spPr>
          <a:xfrm>
            <a:off x="1906105" y="2713787"/>
            <a:ext cx="1484243" cy="6323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4624903" y="3426662"/>
            <a:ext cx="1298407" cy="646331"/>
          </a:xfrm>
          <a:prstGeom prst="rect">
            <a:avLst/>
          </a:prstGeom>
          <a:noFill/>
        </p:spPr>
        <p:txBody>
          <a:bodyPr wrap="square" rtlCol="0">
            <a:spAutoFit/>
          </a:bodyPr>
          <a:lstStyle/>
          <a:p>
            <a:r>
              <a:rPr lang="en-US" dirty="0" smtClean="0">
                <a:solidFill>
                  <a:srgbClr val="FF6600"/>
                </a:solidFill>
              </a:rPr>
              <a:t>“</a:t>
            </a:r>
            <a:r>
              <a:rPr lang="en-US" sz="1400" dirty="0" smtClean="0">
                <a:solidFill>
                  <a:srgbClr val="FF6600"/>
                </a:solidFill>
              </a:rPr>
              <a:t>Changes since 6 </a:t>
            </a:r>
            <a:r>
              <a:rPr lang="en-US" sz="1400" dirty="0" err="1" smtClean="0">
                <a:solidFill>
                  <a:srgbClr val="FF6600"/>
                </a:solidFill>
              </a:rPr>
              <a:t>hrs</a:t>
            </a:r>
            <a:r>
              <a:rPr lang="en-US" dirty="0" smtClean="0">
                <a:solidFill>
                  <a:srgbClr val="FF6600"/>
                </a:solidFill>
              </a:rPr>
              <a:t>”</a:t>
            </a:r>
            <a:endParaRPr lang="en-US" dirty="0">
              <a:solidFill>
                <a:srgbClr val="FF6600"/>
              </a:solidFill>
            </a:endParaRPr>
          </a:p>
        </p:txBody>
      </p:sp>
      <p:cxnSp>
        <p:nvCxnSpPr>
          <p:cNvPr id="12" name="Elbow Connector 11"/>
          <p:cNvCxnSpPr>
            <a:stCxn id="106" idx="3"/>
            <a:endCxn id="117" idx="1"/>
          </p:cNvCxnSpPr>
          <p:nvPr/>
        </p:nvCxnSpPr>
        <p:spPr>
          <a:xfrm rot="16200000" flipH="1">
            <a:off x="3690481" y="951696"/>
            <a:ext cx="786297" cy="5416224"/>
          </a:xfrm>
          <a:prstGeom prst="bentConnector2">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279914" y="2360557"/>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567044" y="1998870"/>
            <a:ext cx="717826" cy="265043"/>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- 2 </a:t>
            </a:r>
            <a:r>
              <a:rPr kumimoji="0" lang="en-US" sz="1200" b="1"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hrs</a:t>
            </a:r>
            <a:endPar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cxnSp>
        <p:nvCxnSpPr>
          <p:cNvPr id="78" name="Elbow Connector 77"/>
          <p:cNvCxnSpPr/>
          <p:nvPr/>
        </p:nvCxnSpPr>
        <p:spPr>
          <a:xfrm rot="10800000" flipH="1" flipV="1">
            <a:off x="787503" y="2517212"/>
            <a:ext cx="7077663" cy="698647"/>
          </a:xfrm>
          <a:prstGeom prst="bentConnector5">
            <a:avLst>
              <a:gd name="adj1" fmla="val -3230"/>
              <a:gd name="adj2" fmla="val 265499"/>
              <a:gd name="adj3" fmla="val 103230"/>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929196" y="4425986"/>
            <a:ext cx="2320517" cy="307777"/>
          </a:xfrm>
          <a:prstGeom prst="rect">
            <a:avLst/>
          </a:prstGeom>
        </p:spPr>
        <p:txBody>
          <a:bodyPr wrap="none">
            <a:spAutoFit/>
          </a:bodyPr>
          <a:lstStyle/>
          <a:p>
            <a:r>
              <a:rPr lang="en-US" sz="1400" dirty="0" smtClean="0"/>
              <a:t>“</a:t>
            </a:r>
            <a:r>
              <a:rPr lang="en-US" sz="1400" dirty="0" smtClean="0">
                <a:solidFill>
                  <a:srgbClr val="FF0000"/>
                </a:solidFill>
              </a:rPr>
              <a:t>Changes since beginning</a:t>
            </a:r>
            <a:r>
              <a:rPr lang="en-US" sz="1400" dirty="0" smtClean="0"/>
              <a:t>”</a:t>
            </a:r>
            <a:endParaRPr lang="en-US" sz="1400" dirty="0"/>
          </a:p>
        </p:txBody>
      </p:sp>
      <p:cxnSp>
        <p:nvCxnSpPr>
          <p:cNvPr id="141" name="Straight Arrow Connector 140"/>
          <p:cNvCxnSpPr/>
          <p:nvPr/>
        </p:nvCxnSpPr>
        <p:spPr>
          <a:xfrm flipV="1">
            <a:off x="3432314" y="2512957"/>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6" name="TextBox 145"/>
          <p:cNvSpPr txBox="1"/>
          <p:nvPr/>
        </p:nvSpPr>
        <p:spPr>
          <a:xfrm>
            <a:off x="618435" y="479287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57" name="TextBox 156"/>
          <p:cNvSpPr txBox="1"/>
          <p:nvPr/>
        </p:nvSpPr>
        <p:spPr>
          <a:xfrm>
            <a:off x="629478" y="5201478"/>
            <a:ext cx="4064000" cy="905565"/>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58" name="TextBox 157"/>
          <p:cNvSpPr txBox="1"/>
          <p:nvPr/>
        </p:nvSpPr>
        <p:spPr>
          <a:xfrm>
            <a:off x="673652" y="5179391"/>
            <a:ext cx="4207565" cy="85034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59" name="TextBox 158"/>
          <p:cNvSpPr txBox="1"/>
          <p:nvPr/>
        </p:nvSpPr>
        <p:spPr>
          <a:xfrm>
            <a:off x="574259" y="4881218"/>
            <a:ext cx="6858002" cy="139147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0" u="none" strike="noStrike" kern="1200" cap="none" spc="0" normalizeH="0" baseline="0" noProof="0" dirty="0" smtClean="0">
                <a:ln>
                  <a:noFill/>
                </a:ln>
                <a:effectLst/>
                <a:uLnTx/>
                <a:uFillTx/>
                <a:latin typeface="Arial" pitchFamily="34" charset="0"/>
                <a:cs typeface="Arial" pitchFamily="34" charset="0"/>
              </a:rPr>
              <a:t>Clients can</a:t>
            </a:r>
            <a:r>
              <a:rPr kumimoji="0" lang="en-US" b="0" i="0" u="none" strike="noStrike" kern="1200" cap="none" spc="0" normalizeH="0" noProof="0" dirty="0" smtClean="0">
                <a:ln>
                  <a:noFill/>
                </a:ln>
                <a:effectLst/>
                <a:uLnTx/>
                <a:uFillTx/>
                <a:latin typeface="Arial" pitchFamily="34" charset="0"/>
                <a:cs typeface="Arial" pitchFamily="34" charset="0"/>
              </a:rPr>
              <a:t> be slow and can “fall off” relay , increasing load at database</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dirty="0" smtClean="0">
                <a:latin typeface="Arial" pitchFamily="34" charset="0"/>
                <a:cs typeface="Arial" pitchFamily="34" charset="0"/>
              </a:rPr>
              <a:t>No efficient solution to bootstrap a client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aseline="0" dirty="0" smtClean="0">
                <a:latin typeface="Arial" pitchFamily="34" charset="0"/>
                <a:cs typeface="Arial" pitchFamily="34" charset="0"/>
              </a:rPr>
              <a:t>Cumbersome to handle schema</a:t>
            </a:r>
            <a:r>
              <a:rPr lang="en-US" dirty="0" smtClean="0">
                <a:latin typeface="Arial" pitchFamily="34" charset="0"/>
                <a:cs typeface="Arial" pitchFamily="34" charset="0"/>
              </a:rPr>
              <a:t> changes in DB sources </a:t>
            </a:r>
            <a:endParaRPr lang="en-US" baseline="0" dirty="0">
              <a:latin typeface="Arial" pitchFamily="34" charset="0"/>
              <a:cs typeface="Arial" pitchFamily="34" charset="0"/>
            </a:endParaRPr>
          </a:p>
        </p:txBody>
      </p:sp>
      <p:sp>
        <p:nvSpPr>
          <p:cNvPr id="34" name="TextBox 33"/>
          <p:cNvSpPr txBox="1"/>
          <p:nvPr/>
        </p:nvSpPr>
        <p:spPr>
          <a:xfrm>
            <a:off x="375478" y="1115391"/>
            <a:ext cx="4594087" cy="651565"/>
          </a:xfrm>
          <a:prstGeom prst="rect">
            <a:avLst/>
          </a:prstGeom>
        </p:spPr>
        <p:txBody>
          <a:bodyPr vert="horz" wrap="square" lIns="0" tIns="45720" rIns="91440" bIns="45720" rtlCol="0" anchor="t" anchorCtr="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u="none" strike="noStrike" kern="1200" cap="none" spc="0" normalizeH="0" baseline="0" noProof="0" dirty="0" err="1" smtClean="0">
                <a:ln>
                  <a:noFill/>
                </a:ln>
                <a:solidFill>
                  <a:schemeClr val="accent1"/>
                </a:solidFill>
                <a:effectLst/>
                <a:uLnTx/>
                <a:uFillTx/>
                <a:latin typeface="Arial" pitchFamily="34" charset="0"/>
                <a:ea typeface="+mn-ea"/>
                <a:cs typeface="Arial" pitchFamily="34" charset="0"/>
              </a:rPr>
              <a:t>Databus</a:t>
            </a:r>
            <a:r>
              <a:rPr kumimoji="0" lang="en-US" sz="2400" b="1" u="none" strike="noStrike" kern="1200" cap="none" spc="0" normalizeH="0" noProof="0" dirty="0" smtClean="0">
                <a:ln>
                  <a:noFill/>
                </a:ln>
                <a:solidFill>
                  <a:schemeClr val="accent1"/>
                </a:solidFill>
                <a:effectLst/>
                <a:uLnTx/>
                <a:uFillTx/>
                <a:latin typeface="Arial" pitchFamily="34" charset="0"/>
                <a:ea typeface="+mn-ea"/>
                <a:cs typeface="Arial" pitchFamily="34" charset="0"/>
              </a:rPr>
              <a:t>  - v1</a:t>
            </a:r>
            <a:endParaRPr kumimoji="0" lang="en-US" sz="2400" b="1"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2857740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260" y="225173"/>
            <a:ext cx="8421757" cy="801872"/>
          </a:xfrm>
        </p:spPr>
        <p:txBody>
          <a:bodyPr/>
          <a:lstStyle/>
          <a:p>
            <a:r>
              <a:rPr lang="en-US" dirty="0" smtClean="0"/>
              <a:t>Evolution of </a:t>
            </a:r>
            <a:r>
              <a:rPr lang="en-US" dirty="0" err="1" smtClean="0"/>
              <a:t>Databus</a:t>
            </a:r>
            <a:r>
              <a:rPr lang="en-US" dirty="0" smtClean="0"/>
              <a:t> – </a:t>
            </a:r>
            <a:r>
              <a:rPr lang="en-US" dirty="0" err="1" smtClean="0"/>
              <a:t>Databus</a:t>
            </a:r>
            <a:r>
              <a:rPr lang="en-US" dirty="0" smtClean="0"/>
              <a:t> v2</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29</a:t>
            </a:fld>
            <a:endParaRPr lang="en-US" dirty="0"/>
          </a:p>
        </p:txBody>
      </p:sp>
      <p:sp>
        <p:nvSpPr>
          <p:cNvPr id="106" name="Magnetic Disk 105"/>
          <p:cNvSpPr/>
          <p:nvPr/>
        </p:nvSpPr>
        <p:spPr>
          <a:xfrm>
            <a:off x="654981" y="1546897"/>
            <a:ext cx="1109766" cy="1167589"/>
          </a:xfrm>
          <a:prstGeom prst="flowChartMagneticDisk">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TextBox 106"/>
          <p:cNvSpPr txBox="1"/>
          <p:nvPr/>
        </p:nvSpPr>
        <p:spPr>
          <a:xfrm>
            <a:off x="814489" y="2051879"/>
            <a:ext cx="830881" cy="417829"/>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sp>
        <p:nvSpPr>
          <p:cNvPr id="108" name="TextBox 107"/>
          <p:cNvSpPr txBox="1"/>
          <p:nvPr/>
        </p:nvSpPr>
        <p:spPr>
          <a:xfrm>
            <a:off x="4792761" y="1187042"/>
            <a:ext cx="1557239" cy="646331"/>
          </a:xfrm>
          <a:prstGeom prst="rect">
            <a:avLst/>
          </a:prstGeom>
          <a:noFill/>
        </p:spPr>
        <p:txBody>
          <a:bodyPr wrap="square" rtlCol="0">
            <a:spAutoFit/>
          </a:bodyPr>
          <a:lstStyle/>
          <a:p>
            <a:r>
              <a:rPr lang="en-US" dirty="0" smtClean="0"/>
              <a:t>“</a:t>
            </a:r>
            <a:r>
              <a:rPr lang="en-US" sz="1400" dirty="0" smtClean="0"/>
              <a:t>Changes since 30 min</a:t>
            </a:r>
            <a:r>
              <a:rPr lang="en-US" dirty="0" smtClean="0"/>
              <a:t>”</a:t>
            </a:r>
            <a:endParaRPr lang="en-US" dirty="0"/>
          </a:p>
        </p:txBody>
      </p:sp>
      <p:cxnSp>
        <p:nvCxnSpPr>
          <p:cNvPr id="109" name="Straight Arrow Connector 108"/>
          <p:cNvCxnSpPr/>
          <p:nvPr/>
        </p:nvCxnSpPr>
        <p:spPr>
          <a:xfrm flipV="1">
            <a:off x="4128052" y="1488661"/>
            <a:ext cx="2595219" cy="675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flipV="1">
            <a:off x="4128052" y="1897269"/>
            <a:ext cx="2584175" cy="2665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4128052" y="2163822"/>
            <a:ext cx="2628349" cy="2304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4128052" y="2163822"/>
            <a:ext cx="2584175" cy="6831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4128052" y="2163822"/>
            <a:ext cx="2517914" cy="13457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4" name="Rectangle 113"/>
          <p:cNvSpPr/>
          <p:nvPr/>
        </p:nvSpPr>
        <p:spPr>
          <a:xfrm>
            <a:off x="6679096" y="1311965"/>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Client1</a:t>
            </a:r>
            <a:endParaRPr lang="en-US" dirty="0"/>
          </a:p>
        </p:txBody>
      </p:sp>
      <p:sp>
        <p:nvSpPr>
          <p:cNvPr id="115" name="Rectangle 114"/>
          <p:cNvSpPr/>
          <p:nvPr/>
        </p:nvSpPr>
        <p:spPr>
          <a:xfrm>
            <a:off x="6674678" y="2080590"/>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Client2</a:t>
            </a:r>
            <a:endParaRPr lang="en-US" dirty="0"/>
          </a:p>
        </p:txBody>
      </p:sp>
      <p:sp>
        <p:nvSpPr>
          <p:cNvPr id="116" name="Rectangle 115"/>
          <p:cNvSpPr/>
          <p:nvPr/>
        </p:nvSpPr>
        <p:spPr>
          <a:xfrm>
            <a:off x="6650383" y="2628348"/>
            <a:ext cx="1046921" cy="3887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endParaRPr lang="en-US" dirty="0"/>
          </a:p>
        </p:txBody>
      </p:sp>
      <p:sp>
        <p:nvSpPr>
          <p:cNvPr id="117" name="Rectangle 116"/>
          <p:cNvSpPr/>
          <p:nvPr/>
        </p:nvSpPr>
        <p:spPr>
          <a:xfrm>
            <a:off x="6626088" y="3313043"/>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 N</a:t>
            </a:r>
            <a:endParaRPr lang="en-US" dirty="0"/>
          </a:p>
        </p:txBody>
      </p:sp>
      <p:sp>
        <p:nvSpPr>
          <p:cNvPr id="118" name="Rectangle 117"/>
          <p:cNvSpPr/>
          <p:nvPr/>
        </p:nvSpPr>
        <p:spPr>
          <a:xfrm>
            <a:off x="3061253" y="1934816"/>
            <a:ext cx="1082261" cy="3754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endParaRPr lang="en-US" dirty="0"/>
          </a:p>
        </p:txBody>
      </p:sp>
      <p:sp>
        <p:nvSpPr>
          <p:cNvPr id="120" name="Rectangle 119"/>
          <p:cNvSpPr/>
          <p:nvPr/>
        </p:nvSpPr>
        <p:spPr>
          <a:xfrm>
            <a:off x="3213653" y="2087216"/>
            <a:ext cx="1181651" cy="7509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Relay</a:t>
            </a:r>
          </a:p>
          <a:p>
            <a:pPr algn="ctr"/>
            <a:r>
              <a:rPr lang="en-US" dirty="0" smtClean="0"/>
              <a:t>(Memory)</a:t>
            </a:r>
            <a:endParaRPr lang="en-US" dirty="0"/>
          </a:p>
        </p:txBody>
      </p:sp>
      <p:cxnSp>
        <p:nvCxnSpPr>
          <p:cNvPr id="123" name="Straight Arrow Connector 122"/>
          <p:cNvCxnSpPr>
            <a:stCxn id="106" idx="4"/>
            <a:endCxn id="118" idx="1"/>
          </p:cNvCxnSpPr>
          <p:nvPr/>
        </p:nvCxnSpPr>
        <p:spPr>
          <a:xfrm flipV="1">
            <a:off x="1764747" y="2122556"/>
            <a:ext cx="1296506" cy="81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106" idx="4"/>
            <a:endCxn id="120" idx="1"/>
          </p:cNvCxnSpPr>
          <p:nvPr/>
        </p:nvCxnSpPr>
        <p:spPr>
          <a:xfrm>
            <a:off x="1764747" y="2130692"/>
            <a:ext cx="1448906" cy="3320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833217" y="1744869"/>
            <a:ext cx="651566" cy="320261"/>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b="0" i="0" u="none" strike="noStrike" kern="1200" cap="none" spc="0" normalizeH="0" baseline="0" noProof="0" dirty="0" smtClean="0">
              <a:ln>
                <a:noFill/>
              </a:ln>
              <a:solidFill>
                <a:srgbClr val="FF0000"/>
              </a:solidFill>
              <a:effectLst/>
              <a:uLnTx/>
              <a:uFillTx/>
              <a:latin typeface="Arial" pitchFamily="34" charset="0"/>
              <a:ea typeface="+mn-ea"/>
              <a:cs typeface="Arial" pitchFamily="34" charset="0"/>
            </a:endParaRPr>
          </a:p>
        </p:txBody>
      </p:sp>
      <p:sp>
        <p:nvSpPr>
          <p:cNvPr id="127" name="TextBox 126"/>
          <p:cNvSpPr txBox="1"/>
          <p:nvPr/>
        </p:nvSpPr>
        <p:spPr>
          <a:xfrm>
            <a:off x="1919249" y="1394660"/>
            <a:ext cx="1062490" cy="523220"/>
          </a:xfrm>
          <a:prstGeom prst="rect">
            <a:avLst/>
          </a:prstGeom>
          <a:noFill/>
        </p:spPr>
        <p:txBody>
          <a:bodyPr wrap="square" rtlCol="0">
            <a:spAutoFit/>
          </a:bodyPr>
          <a:lstStyle/>
          <a:p>
            <a:r>
              <a:rPr lang="en-US" sz="1400" dirty="0" smtClean="0"/>
              <a:t>Recent Changes</a:t>
            </a:r>
            <a:endParaRPr lang="en-US" sz="1400" dirty="0"/>
          </a:p>
        </p:txBody>
      </p:sp>
      <p:cxnSp>
        <p:nvCxnSpPr>
          <p:cNvPr id="38" name="Straight Arrow Connector 37"/>
          <p:cNvCxnSpPr/>
          <p:nvPr/>
        </p:nvCxnSpPr>
        <p:spPr>
          <a:xfrm>
            <a:off x="1740452" y="2161613"/>
            <a:ext cx="1484243" cy="6323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3114261" y="1808383"/>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401391" y="1446696"/>
            <a:ext cx="717826" cy="265043"/>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- 2 </a:t>
            </a:r>
            <a:r>
              <a:rPr kumimoji="0" lang="en-US" sz="1200" b="1" u="none" strike="noStrike" kern="1200" cap="none" spc="0" normalizeH="0" baseline="0" noProof="0" dirty="0" err="1" smtClean="0">
                <a:ln>
                  <a:noFill/>
                </a:ln>
                <a:solidFill>
                  <a:schemeClr val="tx1"/>
                </a:solidFill>
                <a:effectLst/>
                <a:uLnTx/>
                <a:uFillTx/>
                <a:latin typeface="Arial" pitchFamily="34" charset="0"/>
                <a:ea typeface="+mn-ea"/>
                <a:cs typeface="Arial" pitchFamily="34" charset="0"/>
              </a:rPr>
              <a:t>hrs</a:t>
            </a:r>
            <a:endPar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75" name="Rectangle 74"/>
          <p:cNvSpPr/>
          <p:nvPr/>
        </p:nvSpPr>
        <p:spPr>
          <a:xfrm>
            <a:off x="3034748" y="4658139"/>
            <a:ext cx="1515165" cy="11949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Bootstrap +</a:t>
            </a:r>
          </a:p>
          <a:p>
            <a:pPr algn="ctr"/>
            <a:r>
              <a:rPr lang="en-US" dirty="0" smtClean="0"/>
              <a:t>Catch-up</a:t>
            </a:r>
          </a:p>
          <a:p>
            <a:pPr algn="ctr"/>
            <a:r>
              <a:rPr lang="en-US" dirty="0" smtClean="0"/>
              <a:t>(DB)</a:t>
            </a:r>
          </a:p>
        </p:txBody>
      </p:sp>
      <p:sp>
        <p:nvSpPr>
          <p:cNvPr id="44" name="Rectangle 43"/>
          <p:cNvSpPr/>
          <p:nvPr/>
        </p:nvSpPr>
        <p:spPr>
          <a:xfrm>
            <a:off x="4763543" y="3873812"/>
            <a:ext cx="1940931" cy="307777"/>
          </a:xfrm>
          <a:prstGeom prst="rect">
            <a:avLst/>
          </a:prstGeom>
        </p:spPr>
        <p:txBody>
          <a:bodyPr wrap="none">
            <a:spAutoFit/>
          </a:bodyPr>
          <a:lstStyle/>
          <a:p>
            <a:r>
              <a:rPr lang="en-US" sz="1400" dirty="0" smtClean="0">
                <a:solidFill>
                  <a:srgbClr val="FF6600"/>
                </a:solidFill>
              </a:rPr>
              <a:t>“Changes since 6 </a:t>
            </a:r>
            <a:r>
              <a:rPr lang="en-US" sz="1400" dirty="0" err="1" smtClean="0">
                <a:solidFill>
                  <a:srgbClr val="FF6600"/>
                </a:solidFill>
              </a:rPr>
              <a:t>hrs</a:t>
            </a:r>
            <a:r>
              <a:rPr lang="en-US" sz="1400" dirty="0" smtClean="0">
                <a:solidFill>
                  <a:srgbClr val="FF6600"/>
                </a:solidFill>
              </a:rPr>
              <a:t>”</a:t>
            </a:r>
            <a:endParaRPr lang="en-US" sz="1400" dirty="0">
              <a:solidFill>
                <a:srgbClr val="FF6600"/>
              </a:solidFill>
            </a:endParaRPr>
          </a:p>
        </p:txBody>
      </p:sp>
      <p:cxnSp>
        <p:nvCxnSpPr>
          <p:cNvPr id="98" name="Elbow Connector 97"/>
          <p:cNvCxnSpPr>
            <a:stCxn id="75" idx="3"/>
            <a:endCxn id="116" idx="3"/>
          </p:cNvCxnSpPr>
          <p:nvPr/>
        </p:nvCxnSpPr>
        <p:spPr>
          <a:xfrm flipV="1">
            <a:off x="4549913" y="2822713"/>
            <a:ext cx="3147391" cy="2432879"/>
          </a:xfrm>
          <a:prstGeom prst="bentConnector3">
            <a:avLst>
              <a:gd name="adj1" fmla="val 107263"/>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19" name="Elbow Connector 118"/>
          <p:cNvCxnSpPr>
            <a:stCxn id="75" idx="3"/>
            <a:endCxn id="117" idx="1"/>
          </p:cNvCxnSpPr>
          <p:nvPr/>
        </p:nvCxnSpPr>
        <p:spPr>
          <a:xfrm flipV="1">
            <a:off x="4549913" y="3500783"/>
            <a:ext cx="2076175" cy="1754809"/>
          </a:xfrm>
          <a:prstGeom prst="bentConnector3">
            <a:avLst>
              <a:gd name="adj1" fmla="val 50000"/>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stCxn id="120" idx="2"/>
            <a:endCxn id="75" idx="0"/>
          </p:cNvCxnSpPr>
          <p:nvPr/>
        </p:nvCxnSpPr>
        <p:spPr>
          <a:xfrm flipH="1">
            <a:off x="3792331" y="2838174"/>
            <a:ext cx="12148" cy="1819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2701127" y="3965582"/>
            <a:ext cx="1062490" cy="523220"/>
          </a:xfrm>
          <a:prstGeom prst="rect">
            <a:avLst/>
          </a:prstGeom>
          <a:noFill/>
        </p:spPr>
        <p:txBody>
          <a:bodyPr wrap="square" rtlCol="0">
            <a:spAutoFit/>
          </a:bodyPr>
          <a:lstStyle/>
          <a:p>
            <a:r>
              <a:rPr lang="en-US" sz="1400" dirty="0" smtClean="0"/>
              <a:t>Recent Changes</a:t>
            </a:r>
            <a:endParaRPr lang="en-US" sz="1400" dirty="0"/>
          </a:p>
        </p:txBody>
      </p:sp>
      <p:cxnSp>
        <p:nvCxnSpPr>
          <p:cNvPr id="131" name="Elbow Connector 130"/>
          <p:cNvCxnSpPr>
            <a:stCxn id="106" idx="3"/>
            <a:endCxn id="75" idx="1"/>
          </p:cNvCxnSpPr>
          <p:nvPr/>
        </p:nvCxnSpPr>
        <p:spPr>
          <a:xfrm rot="16200000" flipH="1">
            <a:off x="851753" y="3072597"/>
            <a:ext cx="2541106" cy="1824884"/>
          </a:xfrm>
          <a:prstGeom prst="bentConnector2">
            <a:avLst/>
          </a:prstGeom>
          <a:ln w="76200">
            <a:solidFill>
              <a:schemeClr val="accent6"/>
            </a:solidFill>
            <a:prstDash val="solid"/>
            <a:tailEnd type="arrow"/>
          </a:ln>
        </p:spPr>
        <p:style>
          <a:lnRef idx="2">
            <a:schemeClr val="accent1"/>
          </a:lnRef>
          <a:fillRef idx="0">
            <a:schemeClr val="accent1"/>
          </a:fillRef>
          <a:effectRef idx="1">
            <a:schemeClr val="accent1"/>
          </a:effectRef>
          <a:fontRef idx="minor">
            <a:schemeClr val="tx1"/>
          </a:fontRef>
        </p:style>
      </p:cxnSp>
      <p:sp>
        <p:nvSpPr>
          <p:cNvPr id="134" name="Rectangle 133"/>
          <p:cNvSpPr/>
          <p:nvPr/>
        </p:nvSpPr>
        <p:spPr>
          <a:xfrm>
            <a:off x="1303131" y="4532003"/>
            <a:ext cx="1145923" cy="923330"/>
          </a:xfrm>
          <a:prstGeom prst="rect">
            <a:avLst/>
          </a:prstGeom>
        </p:spPr>
        <p:txBody>
          <a:bodyPr wrap="square">
            <a:spAutoFit/>
          </a:bodyPr>
          <a:lstStyle/>
          <a:p>
            <a:r>
              <a:rPr lang="en-US" dirty="0" smtClean="0"/>
              <a:t>“</a:t>
            </a:r>
            <a:r>
              <a:rPr lang="en-US" dirty="0" smtClean="0">
                <a:solidFill>
                  <a:srgbClr val="FF0000"/>
                </a:solidFill>
              </a:rPr>
              <a:t> </a:t>
            </a:r>
            <a:r>
              <a:rPr lang="en-US" dirty="0" smtClean="0">
                <a:solidFill>
                  <a:schemeClr val="tx1">
                    <a:lumMod val="50000"/>
                    <a:lumOff val="50000"/>
                  </a:schemeClr>
                </a:solidFill>
              </a:rPr>
              <a:t>1 Time Transfer: All data</a:t>
            </a:r>
            <a:r>
              <a:rPr lang="en-US" dirty="0">
                <a:solidFill>
                  <a:schemeClr val="tx1">
                    <a:lumMod val="50000"/>
                    <a:lumOff val="50000"/>
                  </a:schemeClr>
                </a:solidFill>
              </a:rPr>
              <a:t>”</a:t>
            </a:r>
          </a:p>
        </p:txBody>
      </p:sp>
      <p:sp>
        <p:nvSpPr>
          <p:cNvPr id="136" name="Rectangle 135"/>
          <p:cNvSpPr/>
          <p:nvPr/>
        </p:nvSpPr>
        <p:spPr>
          <a:xfrm>
            <a:off x="5169943" y="4975951"/>
            <a:ext cx="2320517" cy="307777"/>
          </a:xfrm>
          <a:prstGeom prst="rect">
            <a:avLst/>
          </a:prstGeom>
        </p:spPr>
        <p:txBody>
          <a:bodyPr wrap="none">
            <a:spAutoFit/>
          </a:bodyPr>
          <a:lstStyle/>
          <a:p>
            <a:r>
              <a:rPr lang="en-US" sz="1400" dirty="0" smtClean="0"/>
              <a:t>“</a:t>
            </a:r>
            <a:r>
              <a:rPr lang="en-US" sz="1400" dirty="0" smtClean="0">
                <a:solidFill>
                  <a:srgbClr val="FF0000"/>
                </a:solidFill>
              </a:rPr>
              <a:t>Changes since beginning</a:t>
            </a:r>
            <a:r>
              <a:rPr lang="en-US" sz="1400" dirty="0" smtClean="0"/>
              <a:t>”</a:t>
            </a:r>
            <a:endParaRPr lang="en-US" sz="1400" dirty="0"/>
          </a:p>
        </p:txBody>
      </p:sp>
      <p:cxnSp>
        <p:nvCxnSpPr>
          <p:cNvPr id="137" name="Straight Arrow Connector 136"/>
          <p:cNvCxnSpPr/>
          <p:nvPr/>
        </p:nvCxnSpPr>
        <p:spPr>
          <a:xfrm>
            <a:off x="3222487" y="6115879"/>
            <a:ext cx="1515165" cy="220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V="1">
            <a:off x="3266661" y="1960783"/>
            <a:ext cx="1225719" cy="2748"/>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a:off x="3366051" y="5839791"/>
            <a:ext cx="1128643" cy="267252"/>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200" b="1" dirty="0">
                <a:solidFill>
                  <a:schemeClr val="tx1"/>
                </a:solidFill>
                <a:latin typeface="Arial" pitchFamily="34" charset="0"/>
                <a:cs typeface="Arial" pitchFamily="34" charset="0"/>
              </a:rPr>
              <a:t> </a:t>
            </a:r>
            <a:r>
              <a:rPr lang="en-US" sz="1200" b="1" dirty="0" smtClean="0">
                <a:solidFill>
                  <a:schemeClr val="tx1"/>
                </a:solidFill>
                <a:latin typeface="Arial" pitchFamily="34" charset="0"/>
                <a:cs typeface="Arial" pitchFamily="34" charset="0"/>
              </a:rPr>
              <a:t>-age of DB</a:t>
            </a:r>
            <a:endParaRPr kumimoji="0" lang="en-US" sz="1200" b="1"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46" name="TextBox 145"/>
          <p:cNvSpPr txBox="1"/>
          <p:nvPr/>
        </p:nvSpPr>
        <p:spPr>
          <a:xfrm>
            <a:off x="618435" y="479287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548628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 Arrow 42"/>
          <p:cNvSpPr/>
          <p:nvPr/>
        </p:nvSpPr>
        <p:spPr>
          <a:xfrm>
            <a:off x="6131454" y="2710847"/>
            <a:ext cx="419567" cy="1119722"/>
          </a:xfrm>
          <a:prstGeom prst="upArrow">
            <a:avLst/>
          </a:prstGeom>
          <a:gradFill flip="none" rotWithShape="1">
            <a:gsLst>
              <a:gs pos="0">
                <a:schemeClr val="tx2">
                  <a:lumMod val="20000"/>
                  <a:lumOff val="80000"/>
                </a:schemeClr>
              </a:gs>
              <a:gs pos="100000">
                <a:schemeClr val="accent3"/>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Up Arrow 43"/>
          <p:cNvSpPr/>
          <p:nvPr/>
        </p:nvSpPr>
        <p:spPr>
          <a:xfrm>
            <a:off x="7557485" y="2710847"/>
            <a:ext cx="419567" cy="1119722"/>
          </a:xfrm>
          <a:prstGeom prst="upArrow">
            <a:avLst/>
          </a:prstGeom>
          <a:gradFill flip="none" rotWithShape="1">
            <a:gsLst>
              <a:gs pos="0">
                <a:schemeClr val="tx2">
                  <a:lumMod val="20000"/>
                  <a:lumOff val="80000"/>
                </a:schemeClr>
              </a:gs>
              <a:gs pos="100000">
                <a:schemeClr val="accent5"/>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Up Arrow 32"/>
          <p:cNvSpPr/>
          <p:nvPr/>
        </p:nvSpPr>
        <p:spPr>
          <a:xfrm>
            <a:off x="4705423" y="2710847"/>
            <a:ext cx="419567" cy="1119722"/>
          </a:xfrm>
          <a:prstGeom prst="upArrow">
            <a:avLst/>
          </a:prstGeom>
          <a:gradFill flip="none" rotWithShape="1">
            <a:gsLst>
              <a:gs pos="0">
                <a:schemeClr val="tx2">
                  <a:lumMod val="20000"/>
                  <a:lumOff val="80000"/>
                </a:schemeClr>
              </a:gs>
              <a:gs pos="100000">
                <a:schemeClr val="accent2"/>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p:cNvSpPr/>
          <p:nvPr/>
        </p:nvSpPr>
        <p:spPr>
          <a:xfrm>
            <a:off x="3279392" y="2710847"/>
            <a:ext cx="419567" cy="1119722"/>
          </a:xfrm>
          <a:prstGeom prst="upArrow">
            <a:avLst/>
          </a:prstGeom>
          <a:gradFill flip="none" rotWithShape="1">
            <a:gsLst>
              <a:gs pos="0">
                <a:schemeClr val="accent1">
                  <a:lumMod val="20000"/>
                  <a:lumOff val="80000"/>
                </a:schemeClr>
              </a:gs>
              <a:gs pos="100000">
                <a:schemeClr val="accent1"/>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Use Cases: Intro</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a:t>
            </a:fld>
            <a:endParaRPr lang="en-US" dirty="0"/>
          </a:p>
        </p:txBody>
      </p:sp>
      <p:sp>
        <p:nvSpPr>
          <p:cNvPr id="7" name="Can 6"/>
          <p:cNvSpPr/>
          <p:nvPr/>
        </p:nvSpPr>
        <p:spPr>
          <a:xfrm>
            <a:off x="484221" y="3178563"/>
            <a:ext cx="1777584" cy="1339622"/>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Primary</a:t>
            </a:r>
          </a:p>
          <a:p>
            <a:pPr algn="ctr"/>
            <a:r>
              <a:rPr lang="en-US" dirty="0" smtClean="0"/>
              <a:t>DB</a:t>
            </a:r>
            <a:endParaRPr lang="en-US" dirty="0"/>
          </a:p>
        </p:txBody>
      </p:sp>
      <p:sp>
        <p:nvSpPr>
          <p:cNvPr id="16" name="Right Arrow 15"/>
          <p:cNvSpPr/>
          <p:nvPr/>
        </p:nvSpPr>
        <p:spPr>
          <a:xfrm>
            <a:off x="2416024" y="3470697"/>
            <a:ext cx="6110580" cy="1224179"/>
          </a:xfrm>
          <a:prstGeom prst="rightArrow">
            <a:avLst>
              <a:gd name="adj1" fmla="val 50000"/>
              <a:gd name="adj2" fmla="val 33958"/>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dirty="0" smtClean="0"/>
              <a:t>Data Change Events</a:t>
            </a:r>
            <a:endParaRPr lang="en-US" i="1" dirty="0"/>
          </a:p>
        </p:txBody>
      </p:sp>
      <p:grpSp>
        <p:nvGrpSpPr>
          <p:cNvPr id="26" name="Group 25"/>
          <p:cNvGrpSpPr/>
          <p:nvPr/>
        </p:nvGrpSpPr>
        <p:grpSpPr>
          <a:xfrm>
            <a:off x="2793396" y="1822150"/>
            <a:ext cx="1355275" cy="829129"/>
            <a:chOff x="3343725" y="3080657"/>
            <a:chExt cx="1355275" cy="829129"/>
          </a:xfrm>
        </p:grpSpPr>
        <p:sp>
          <p:nvSpPr>
            <p:cNvPr id="25" name="Alternate Process 24"/>
            <p:cNvSpPr/>
            <p:nvPr/>
          </p:nvSpPr>
          <p:spPr>
            <a:xfrm>
              <a:off x="3343725" y="3080657"/>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4" name="Alternate Process 23"/>
            <p:cNvSpPr/>
            <p:nvPr/>
          </p:nvSpPr>
          <p:spPr>
            <a:xfrm>
              <a:off x="3427184" y="316411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sp>
          <p:nvSpPr>
            <p:cNvPr id="21" name="Alternate Process 20"/>
            <p:cNvSpPr/>
            <p:nvPr/>
          </p:nvSpPr>
          <p:spPr>
            <a:xfrm>
              <a:off x="3528786" y="3256644"/>
              <a:ext cx="1170214" cy="65314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Standardization</a:t>
              </a:r>
              <a:endParaRPr lang="en-US" dirty="0"/>
            </a:p>
          </p:txBody>
        </p:sp>
      </p:grpSp>
      <p:grpSp>
        <p:nvGrpSpPr>
          <p:cNvPr id="28" name="Group 27"/>
          <p:cNvGrpSpPr/>
          <p:nvPr/>
        </p:nvGrpSpPr>
        <p:grpSpPr>
          <a:xfrm>
            <a:off x="4219427" y="1822150"/>
            <a:ext cx="1355275" cy="829129"/>
            <a:chOff x="3343725" y="3080657"/>
            <a:chExt cx="1355275" cy="829129"/>
          </a:xfrm>
        </p:grpSpPr>
        <p:sp>
          <p:nvSpPr>
            <p:cNvPr id="29" name="Alternate Process 28"/>
            <p:cNvSpPr/>
            <p:nvPr/>
          </p:nvSpPr>
          <p:spPr>
            <a:xfrm>
              <a:off x="3343725" y="3080657"/>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0" name="Alternate Process 29"/>
            <p:cNvSpPr/>
            <p:nvPr/>
          </p:nvSpPr>
          <p:spPr>
            <a:xfrm>
              <a:off x="3427184" y="316411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Standardization</a:t>
              </a:r>
              <a:endParaRPr lang="en-US" dirty="0"/>
            </a:p>
          </p:txBody>
        </p:sp>
        <p:sp>
          <p:nvSpPr>
            <p:cNvPr id="31" name="Alternate Process 30"/>
            <p:cNvSpPr/>
            <p:nvPr/>
          </p:nvSpPr>
          <p:spPr>
            <a:xfrm>
              <a:off x="3528786" y="3256644"/>
              <a:ext cx="1170214" cy="653142"/>
            </a:xfrm>
            <a:prstGeom prst="flowChartAlternate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Search Index</a:t>
              </a:r>
              <a:endParaRPr lang="en-US" dirty="0"/>
            </a:p>
          </p:txBody>
        </p:sp>
      </p:grpSp>
      <p:sp>
        <p:nvSpPr>
          <p:cNvPr id="32" name="TextBox 31"/>
          <p:cNvSpPr txBox="1"/>
          <p:nvPr/>
        </p:nvSpPr>
        <p:spPr>
          <a:xfrm>
            <a:off x="3295953" y="321189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4" name="TextBox 33"/>
          <p:cNvSpPr txBox="1"/>
          <p:nvPr/>
        </p:nvSpPr>
        <p:spPr>
          <a:xfrm>
            <a:off x="4484310" y="2957898"/>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35" name="Group 34"/>
          <p:cNvGrpSpPr/>
          <p:nvPr/>
        </p:nvGrpSpPr>
        <p:grpSpPr>
          <a:xfrm>
            <a:off x="5645458" y="1822150"/>
            <a:ext cx="1355275" cy="829129"/>
            <a:chOff x="3343725" y="3080657"/>
            <a:chExt cx="1355275" cy="829129"/>
          </a:xfrm>
        </p:grpSpPr>
        <p:sp>
          <p:nvSpPr>
            <p:cNvPr id="36" name="Alternate Process 35"/>
            <p:cNvSpPr/>
            <p:nvPr/>
          </p:nvSpPr>
          <p:spPr>
            <a:xfrm>
              <a:off x="3343725" y="3080657"/>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7" name="Alternate Process 36"/>
            <p:cNvSpPr/>
            <p:nvPr/>
          </p:nvSpPr>
          <p:spPr>
            <a:xfrm>
              <a:off x="3427184" y="316411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Standardization</a:t>
              </a:r>
              <a:endParaRPr lang="en-US" dirty="0"/>
            </a:p>
          </p:txBody>
        </p:sp>
        <p:sp>
          <p:nvSpPr>
            <p:cNvPr id="38" name="Alternate Process 37"/>
            <p:cNvSpPr/>
            <p:nvPr/>
          </p:nvSpPr>
          <p:spPr>
            <a:xfrm>
              <a:off x="3528786" y="3256644"/>
              <a:ext cx="1170214" cy="653142"/>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Graph Index</a:t>
              </a:r>
              <a:endParaRPr lang="en-US" dirty="0"/>
            </a:p>
          </p:txBody>
        </p:sp>
      </p:grpSp>
      <p:grpSp>
        <p:nvGrpSpPr>
          <p:cNvPr id="39" name="Group 38"/>
          <p:cNvGrpSpPr/>
          <p:nvPr/>
        </p:nvGrpSpPr>
        <p:grpSpPr>
          <a:xfrm>
            <a:off x="7071489" y="1822150"/>
            <a:ext cx="1355275" cy="829129"/>
            <a:chOff x="3343725" y="3080657"/>
            <a:chExt cx="1355275" cy="829129"/>
          </a:xfrm>
        </p:grpSpPr>
        <p:sp>
          <p:nvSpPr>
            <p:cNvPr id="40" name="Alternate Process 39"/>
            <p:cNvSpPr/>
            <p:nvPr/>
          </p:nvSpPr>
          <p:spPr>
            <a:xfrm>
              <a:off x="3343725" y="3080657"/>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1" name="Alternate Process 40"/>
            <p:cNvSpPr/>
            <p:nvPr/>
          </p:nvSpPr>
          <p:spPr>
            <a:xfrm>
              <a:off x="3427184" y="316411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Standardization</a:t>
              </a:r>
              <a:endParaRPr lang="en-US" dirty="0"/>
            </a:p>
          </p:txBody>
        </p:sp>
        <p:sp>
          <p:nvSpPr>
            <p:cNvPr id="42" name="Alternate Process 41"/>
            <p:cNvSpPr/>
            <p:nvPr/>
          </p:nvSpPr>
          <p:spPr>
            <a:xfrm>
              <a:off x="3528786" y="3256644"/>
              <a:ext cx="1170214" cy="65314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Read Replicas</a:t>
              </a:r>
              <a:endParaRPr lang="en-US" dirty="0"/>
            </a:p>
          </p:txBody>
        </p:sp>
      </p:grpSp>
      <p:sp>
        <p:nvSpPr>
          <p:cNvPr id="45" name="Striped Right Arrow 44"/>
          <p:cNvSpPr/>
          <p:nvPr/>
        </p:nvSpPr>
        <p:spPr>
          <a:xfrm rot="5400000">
            <a:off x="715132" y="2209507"/>
            <a:ext cx="1306284" cy="625929"/>
          </a:xfrm>
          <a:prstGeom prst="stripedRightArrow">
            <a:avLst>
              <a:gd name="adj1" fmla="val 55797"/>
              <a:gd name="adj2" fmla="val 50000"/>
            </a:avLst>
          </a:prstGeom>
          <a:gradFill>
            <a:gsLst>
              <a:gs pos="0">
                <a:schemeClr val="accent1">
                  <a:tint val="100000"/>
                  <a:shade val="100000"/>
                  <a:satMod val="130000"/>
                </a:schemeClr>
              </a:gs>
              <a:gs pos="100000">
                <a:schemeClr val="tx2">
                  <a:lumMod val="20000"/>
                  <a:lumOff val="80000"/>
                </a:schemeClr>
              </a:gs>
            </a:gsLst>
            <a:lin ang="0" scaled="0"/>
          </a:gra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r>
              <a:rPr lang="en-US" dirty="0" smtClean="0">
                <a:solidFill>
                  <a:schemeClr val="tx1"/>
                </a:solidFill>
              </a:rPr>
              <a:t>Updates</a:t>
            </a:r>
            <a:endParaRPr lang="en-US" dirty="0">
              <a:solidFill>
                <a:schemeClr val="tx1"/>
              </a:solidFill>
            </a:endParaRPr>
          </a:p>
        </p:txBody>
      </p:sp>
    </p:spTree>
    <p:extLst>
      <p:ext uri="{BB962C8B-B14F-4D97-AF65-F5344CB8AC3E}">
        <p14:creationId xmlns:p14="http://schemas.microsoft.com/office/powerpoint/2010/main" val="14225577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Databus2 Architecture: Control Flow</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30</a:t>
            </a:fld>
            <a:endParaRPr lang="en-US" dirty="0"/>
          </a:p>
        </p:txBody>
      </p:sp>
      <p:sp>
        <p:nvSpPr>
          <p:cNvPr id="5" name="Magnetic Disk 4"/>
          <p:cNvSpPr/>
          <p:nvPr/>
        </p:nvSpPr>
        <p:spPr>
          <a:xfrm>
            <a:off x="204408" y="1637454"/>
            <a:ext cx="817118" cy="114196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64524" y="2077306"/>
            <a:ext cx="830881"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DB</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93704112"/>
              </p:ext>
            </p:extLst>
          </p:nvPr>
        </p:nvGraphicFramePr>
        <p:xfrm>
          <a:off x="2046739" y="1916590"/>
          <a:ext cx="3216150" cy="487445"/>
        </p:xfrm>
        <a:graphic>
          <a:graphicData uri="http://schemas.openxmlformats.org/drawingml/2006/table">
            <a:tbl>
              <a:tblPr firstRow="1" bandRow="1">
                <a:tableStyleId>{5C22544A-7EE6-4342-B048-85BDC9FD1C3A}</a:tableStyleId>
              </a:tblPr>
              <a:tblGrid>
                <a:gridCol w="459450"/>
                <a:gridCol w="208280"/>
                <a:gridCol w="208280"/>
                <a:gridCol w="1212960"/>
                <a:gridCol w="208280"/>
                <a:gridCol w="459450"/>
                <a:gridCol w="459450"/>
              </a:tblGrid>
              <a:tr h="48744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Memory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8" name="TextBox 7"/>
          <p:cNvSpPr txBox="1"/>
          <p:nvPr/>
        </p:nvSpPr>
        <p:spPr>
          <a:xfrm>
            <a:off x="2057400" y="1451572"/>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Relay</a:t>
            </a:r>
          </a:p>
        </p:txBody>
      </p:sp>
      <p:grpSp>
        <p:nvGrpSpPr>
          <p:cNvPr id="9" name="Group 33"/>
          <p:cNvGrpSpPr/>
          <p:nvPr/>
        </p:nvGrpSpPr>
        <p:grpSpPr>
          <a:xfrm>
            <a:off x="1968157" y="4067481"/>
            <a:ext cx="3335866" cy="1669373"/>
            <a:chOff x="1690014" y="3850824"/>
            <a:chExt cx="3052268" cy="1710339"/>
          </a:xfrm>
        </p:grpSpPr>
        <p:sp>
          <p:nvSpPr>
            <p:cNvPr id="10" name="Rectangle 9"/>
            <p:cNvSpPr/>
            <p:nvPr/>
          </p:nvSpPr>
          <p:spPr>
            <a:xfrm>
              <a:off x="1690014" y="3850824"/>
              <a:ext cx="3052268" cy="17103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Magnetic Disk 10"/>
            <p:cNvSpPr/>
            <p:nvPr/>
          </p:nvSpPr>
          <p:spPr>
            <a:xfrm>
              <a:off x="2858707" y="4540877"/>
              <a:ext cx="859324" cy="648683"/>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2129204" y="3970053"/>
              <a:ext cx="230456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Bootstrap Service</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13" name="Group 22"/>
          <p:cNvGrpSpPr/>
          <p:nvPr/>
        </p:nvGrpSpPr>
        <p:grpSpPr>
          <a:xfrm>
            <a:off x="6587067" y="1119448"/>
            <a:ext cx="2320365" cy="2109760"/>
            <a:chOff x="6452781" y="1013914"/>
            <a:chExt cx="2437717" cy="2109760"/>
          </a:xfrm>
        </p:grpSpPr>
        <p:sp>
          <p:nvSpPr>
            <p:cNvPr id="14" name="Rectangle 13"/>
            <p:cNvSpPr/>
            <p:nvPr/>
          </p:nvSpPr>
          <p:spPr>
            <a:xfrm>
              <a:off x="6452781" y="1013914"/>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5" name="Rectangle 14"/>
            <p:cNvSpPr/>
            <p:nvPr/>
          </p:nvSpPr>
          <p:spPr>
            <a:xfrm>
              <a:off x="6597147" y="1596706"/>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latin typeface="+mj-lt"/>
                </a:rPr>
                <a:t>Databus2 Client Lib</a:t>
              </a:r>
            </a:p>
            <a:p>
              <a:pPr algn="ctr"/>
              <a:endParaRPr lang="en-US" dirty="0">
                <a:latin typeface="+mj-lt"/>
              </a:endParaRPr>
            </a:p>
          </p:txBody>
        </p:sp>
        <p:cxnSp>
          <p:nvCxnSpPr>
            <p:cNvPr id="16" name="Straight Arrow Connector 15"/>
            <p:cNvCxnSpPr/>
            <p:nvPr/>
          </p:nvCxnSpPr>
          <p:spPr>
            <a:xfrm>
              <a:off x="7733095" y="1802514"/>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731858" y="234409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984153" y="1033174"/>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mj-lt"/>
                  <a:cs typeface="Arial" pitchFamily="34" charset="0"/>
                </a:rPr>
                <a:t>Client </a:t>
              </a:r>
              <a:br>
                <a:rPr lang="en-US" sz="2400" b="1" dirty="0" smtClean="0">
                  <a:solidFill>
                    <a:schemeClr val="accent5"/>
                  </a:solidFill>
                  <a:latin typeface="+mj-lt"/>
                  <a:cs typeface="Arial" pitchFamily="34" charset="0"/>
                </a:rPr>
              </a:br>
              <a:endParaRPr kumimoji="0" lang="en-US" sz="2400" b="1" i="0" u="none" strike="noStrike" kern="1200" cap="none" spc="0" normalizeH="0" baseline="0" noProof="0" dirty="0" smtClean="0">
                <a:ln>
                  <a:noFill/>
                </a:ln>
                <a:solidFill>
                  <a:schemeClr val="accent5"/>
                </a:solidFill>
                <a:effectLst/>
                <a:uLnTx/>
                <a:uFillTx/>
                <a:latin typeface="+mj-lt"/>
                <a:cs typeface="Arial" pitchFamily="34" charset="0"/>
              </a:endParaRPr>
            </a:p>
          </p:txBody>
        </p:sp>
      </p:grpSp>
      <p:grpSp>
        <p:nvGrpSpPr>
          <p:cNvPr id="19" name="Group 25"/>
          <p:cNvGrpSpPr/>
          <p:nvPr/>
        </p:nvGrpSpPr>
        <p:grpSpPr>
          <a:xfrm>
            <a:off x="6578600" y="3947954"/>
            <a:ext cx="2310657" cy="2109760"/>
            <a:chOff x="6492512" y="3603803"/>
            <a:chExt cx="2437717" cy="2109760"/>
          </a:xfrm>
        </p:grpSpPr>
        <p:sp>
          <p:nvSpPr>
            <p:cNvPr id="20" name="Rectangle 19"/>
            <p:cNvSpPr/>
            <p:nvPr/>
          </p:nvSpPr>
          <p:spPr>
            <a:xfrm>
              <a:off x="6492512" y="3603803"/>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661198" y="4137291"/>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Databus2 Client Lib</a:t>
              </a:r>
            </a:p>
            <a:p>
              <a:pPr algn="ctr"/>
              <a:endParaRPr lang="en-US" dirty="0"/>
            </a:p>
          </p:txBody>
        </p:sp>
        <p:cxnSp>
          <p:nvCxnSpPr>
            <p:cNvPr id="22" name="Straight Arrow Connector 21"/>
            <p:cNvCxnSpPr/>
            <p:nvPr/>
          </p:nvCxnSpPr>
          <p:spPr>
            <a:xfrm>
              <a:off x="7803555" y="439240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7802318" y="4933982"/>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054613" y="3623063"/>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Client </a:t>
              </a:r>
              <a:br>
                <a:rPr lang="en-US" sz="2400" b="1" dirty="0" smtClean="0">
                  <a:solidFill>
                    <a:schemeClr val="accent5"/>
                  </a:solidFill>
                  <a:latin typeface="Arial" pitchFamily="34" charset="0"/>
                  <a:cs typeface="Arial" pitchFamily="34" charset="0"/>
                </a:rPr>
              </a:b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5" name="TextBox 24"/>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6" name="Rectangle 25"/>
          <p:cNvSpPr/>
          <p:nvPr/>
        </p:nvSpPr>
        <p:spPr>
          <a:xfrm>
            <a:off x="1944301" y="1431083"/>
            <a:ext cx="3400513" cy="12085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241800" y="35136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28" name="Straight Arrow Connector 27"/>
          <p:cNvCxnSpPr/>
          <p:nvPr/>
        </p:nvCxnSpPr>
        <p:spPr>
          <a:xfrm>
            <a:off x="1062275" y="2226732"/>
            <a:ext cx="756365"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Straight Arrow Connector 28"/>
          <p:cNvCxnSpPr/>
          <p:nvPr/>
        </p:nvCxnSpPr>
        <p:spPr>
          <a:xfrm>
            <a:off x="5426076" y="2225144"/>
            <a:ext cx="1065106"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p:nvPr/>
        </p:nvCxnSpPr>
        <p:spPr>
          <a:xfrm rot="5400000">
            <a:off x="3148911" y="3377959"/>
            <a:ext cx="1198671"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a:off x="5344814" y="2737768"/>
            <a:ext cx="1146368" cy="110951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2" name="Straight Arrow Connector 31"/>
          <p:cNvCxnSpPr/>
          <p:nvPr/>
        </p:nvCxnSpPr>
        <p:spPr>
          <a:xfrm flipV="1">
            <a:off x="5344814" y="3065497"/>
            <a:ext cx="1146368" cy="91100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5426076" y="4988560"/>
            <a:ext cx="1065106"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7578043" y="4388395"/>
            <a:ext cx="1127833" cy="1200329"/>
          </a:xfrm>
          <a:prstGeom prst="rect">
            <a:avLst/>
          </a:prstGeom>
          <a:noFill/>
        </p:spPr>
        <p:txBody>
          <a:bodyPr wrap="none" rtlCol="0">
            <a:spAutoFit/>
          </a:bodyPr>
          <a:lstStyle/>
          <a:p>
            <a:r>
              <a:rPr lang="en-US" dirty="0" smtClean="0">
                <a:solidFill>
                  <a:srgbClr val="008000"/>
                </a:solidFill>
              </a:rPr>
              <a:t>Callback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Callback n</a:t>
            </a:r>
            <a:endParaRPr lang="en-US" dirty="0">
              <a:solidFill>
                <a:srgbClr val="008000"/>
              </a:solidFill>
            </a:endParaRPr>
          </a:p>
        </p:txBody>
      </p:sp>
      <p:sp>
        <p:nvSpPr>
          <p:cNvPr id="35" name="TextBox 34"/>
          <p:cNvSpPr txBox="1"/>
          <p:nvPr/>
        </p:nvSpPr>
        <p:spPr>
          <a:xfrm>
            <a:off x="3452942" y="4988560"/>
            <a:ext cx="556249" cy="369332"/>
          </a:xfrm>
          <a:prstGeom prst="rect">
            <a:avLst/>
          </a:prstGeom>
          <a:noFill/>
        </p:spPr>
        <p:txBody>
          <a:bodyPr wrap="square" rtlCol="0">
            <a:spAutoFit/>
          </a:bodyPr>
          <a:lstStyle/>
          <a:p>
            <a:r>
              <a:rPr lang="en-US" dirty="0" smtClean="0"/>
              <a:t>DB</a:t>
            </a:r>
            <a:endParaRPr lang="en-US" dirty="0"/>
          </a:p>
        </p:txBody>
      </p:sp>
      <p:sp>
        <p:nvSpPr>
          <p:cNvPr id="36" name="TextBox 35"/>
          <p:cNvSpPr txBox="1"/>
          <p:nvPr/>
        </p:nvSpPr>
        <p:spPr>
          <a:xfrm>
            <a:off x="2886198" y="3662621"/>
            <a:ext cx="1298407" cy="369332"/>
          </a:xfrm>
          <a:prstGeom prst="rect">
            <a:avLst/>
          </a:prstGeom>
          <a:noFill/>
        </p:spPr>
        <p:txBody>
          <a:bodyPr wrap="square" rtlCol="0">
            <a:spAutoFit/>
          </a:bodyPr>
          <a:lstStyle/>
          <a:p>
            <a:r>
              <a:rPr lang="en-US" dirty="0" smtClean="0"/>
              <a:t>Pull</a:t>
            </a:r>
            <a:endParaRPr lang="en-US" dirty="0"/>
          </a:p>
        </p:txBody>
      </p:sp>
      <p:sp>
        <p:nvSpPr>
          <p:cNvPr id="37" name="TextBox 36"/>
          <p:cNvSpPr txBox="1"/>
          <p:nvPr/>
        </p:nvSpPr>
        <p:spPr>
          <a:xfrm>
            <a:off x="1062275" y="2404035"/>
            <a:ext cx="1298407" cy="369332"/>
          </a:xfrm>
          <a:prstGeom prst="rect">
            <a:avLst/>
          </a:prstGeom>
          <a:noFill/>
        </p:spPr>
        <p:txBody>
          <a:bodyPr wrap="square" rtlCol="0">
            <a:spAutoFit/>
          </a:bodyPr>
          <a:lstStyle/>
          <a:p>
            <a:r>
              <a:rPr lang="en-US" dirty="0" smtClean="0"/>
              <a:t>Push/Pull</a:t>
            </a:r>
            <a:endParaRPr lang="en-US" dirty="0"/>
          </a:p>
        </p:txBody>
      </p:sp>
      <p:sp>
        <p:nvSpPr>
          <p:cNvPr id="38" name="TextBox 37"/>
          <p:cNvSpPr txBox="1"/>
          <p:nvPr/>
        </p:nvSpPr>
        <p:spPr>
          <a:xfrm>
            <a:off x="5961140" y="1780531"/>
            <a:ext cx="1298407" cy="369332"/>
          </a:xfrm>
          <a:prstGeom prst="rect">
            <a:avLst/>
          </a:prstGeom>
          <a:noFill/>
        </p:spPr>
        <p:txBody>
          <a:bodyPr wrap="square" rtlCol="0">
            <a:spAutoFit/>
          </a:bodyPr>
          <a:lstStyle/>
          <a:p>
            <a:r>
              <a:rPr lang="en-US" dirty="0" smtClean="0"/>
              <a:t>Pull</a:t>
            </a:r>
            <a:endParaRPr lang="en-US" dirty="0"/>
          </a:p>
        </p:txBody>
      </p:sp>
      <p:sp>
        <p:nvSpPr>
          <p:cNvPr id="39" name="TextBox 38"/>
          <p:cNvSpPr txBox="1"/>
          <p:nvPr/>
        </p:nvSpPr>
        <p:spPr>
          <a:xfrm>
            <a:off x="5794452" y="4551888"/>
            <a:ext cx="1298407" cy="369332"/>
          </a:xfrm>
          <a:prstGeom prst="rect">
            <a:avLst/>
          </a:prstGeom>
          <a:noFill/>
        </p:spPr>
        <p:txBody>
          <a:bodyPr wrap="square" rtlCol="0">
            <a:spAutoFit/>
          </a:bodyPr>
          <a:lstStyle/>
          <a:p>
            <a:r>
              <a:rPr lang="en-US" dirty="0"/>
              <a:t> </a:t>
            </a:r>
            <a:r>
              <a:rPr lang="en-US" dirty="0" smtClean="0"/>
              <a:t> Pull</a:t>
            </a:r>
            <a:endParaRPr lang="en-US" dirty="0"/>
          </a:p>
        </p:txBody>
      </p:sp>
      <p:sp>
        <p:nvSpPr>
          <p:cNvPr id="40" name="TextBox 39"/>
          <p:cNvSpPr txBox="1"/>
          <p:nvPr/>
        </p:nvSpPr>
        <p:spPr>
          <a:xfrm>
            <a:off x="7447224" y="1600721"/>
            <a:ext cx="1442033" cy="1200329"/>
          </a:xfrm>
          <a:prstGeom prst="rect">
            <a:avLst/>
          </a:prstGeom>
          <a:noFill/>
        </p:spPr>
        <p:txBody>
          <a:bodyPr wrap="square" rtlCol="0">
            <a:spAutoFit/>
          </a:bodyPr>
          <a:lstStyle/>
          <a:p>
            <a:r>
              <a:rPr lang="en-US" dirty="0" smtClean="0">
                <a:solidFill>
                  <a:srgbClr val="008000"/>
                </a:solidFill>
              </a:rPr>
              <a:t>Callback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Callback n</a:t>
            </a:r>
            <a:endParaRPr lang="en-US" dirty="0">
              <a:solidFill>
                <a:srgbClr val="008000"/>
              </a:solidFill>
            </a:endParaRPr>
          </a:p>
        </p:txBody>
      </p:sp>
      <p:sp>
        <p:nvSpPr>
          <p:cNvPr id="41" name="TextBox 40"/>
          <p:cNvSpPr txBox="1"/>
          <p:nvPr/>
        </p:nvSpPr>
        <p:spPr>
          <a:xfrm>
            <a:off x="5841978" y="2910901"/>
            <a:ext cx="1298407" cy="369332"/>
          </a:xfrm>
          <a:prstGeom prst="rect">
            <a:avLst/>
          </a:prstGeom>
          <a:noFill/>
        </p:spPr>
        <p:txBody>
          <a:bodyPr wrap="square" rtlCol="0">
            <a:spAutoFit/>
          </a:bodyPr>
          <a:lstStyle/>
          <a:p>
            <a:r>
              <a:rPr lang="en-US" dirty="0" smtClean="0"/>
              <a:t>Pull</a:t>
            </a:r>
            <a:endParaRPr lang="en-US" dirty="0"/>
          </a:p>
        </p:txBody>
      </p:sp>
      <p:sp>
        <p:nvSpPr>
          <p:cNvPr id="42" name="TextBox 41"/>
          <p:cNvSpPr txBox="1"/>
          <p:nvPr/>
        </p:nvSpPr>
        <p:spPr>
          <a:xfrm>
            <a:off x="4152348" y="2727739"/>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1"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43" name="TextBox 42"/>
          <p:cNvSpPr txBox="1"/>
          <p:nvPr/>
        </p:nvSpPr>
        <p:spPr>
          <a:xfrm>
            <a:off x="5022574" y="1124226"/>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1"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44" name="TextBox 43"/>
          <p:cNvSpPr txBox="1"/>
          <p:nvPr/>
        </p:nvSpPr>
        <p:spPr>
          <a:xfrm>
            <a:off x="1011583" y="1839844"/>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1"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
        <p:nvSpPr>
          <p:cNvPr id="45" name="TextBox 44"/>
          <p:cNvSpPr txBox="1"/>
          <p:nvPr/>
        </p:nvSpPr>
        <p:spPr>
          <a:xfrm>
            <a:off x="5364922" y="4094921"/>
            <a:ext cx="638314" cy="307008"/>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0" i="1" u="none" strike="noStrike" kern="1200" cap="none" spc="0" normalizeH="0" baseline="0" noProof="0" dirty="0" smtClean="0">
                <a:ln>
                  <a:noFill/>
                </a:ln>
                <a:solidFill>
                  <a:srgbClr val="FF0000"/>
                </a:solidFill>
                <a:effectLst/>
                <a:uLnTx/>
                <a:uFillTx/>
                <a:latin typeface="Arial" pitchFamily="34" charset="0"/>
                <a:ea typeface="+mn-ea"/>
                <a:cs typeface="Arial" pitchFamily="34" charset="0"/>
              </a:rPr>
              <a:t>Poll</a:t>
            </a:r>
          </a:p>
        </p:txBody>
      </p:sp>
    </p:spTree>
    <p:extLst>
      <p:ext uri="{BB962C8B-B14F-4D97-AF65-F5344CB8AC3E}">
        <p14:creationId xmlns:p14="http://schemas.microsoft.com/office/powerpoint/2010/main" val="70003641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Databus2 Events</a:t>
            </a:r>
            <a:endParaRPr lang="en-US" dirty="0"/>
          </a:p>
        </p:txBody>
      </p:sp>
      <p:sp>
        <p:nvSpPr>
          <p:cNvPr id="3" name="Content Placeholder 2"/>
          <p:cNvSpPr>
            <a:spLocks noGrp="1"/>
          </p:cNvSpPr>
          <p:nvPr>
            <p:ph idx="1"/>
          </p:nvPr>
        </p:nvSpPr>
        <p:spPr>
          <a:xfrm>
            <a:off x="501374" y="1287707"/>
            <a:ext cx="8229600" cy="4754563"/>
          </a:xfrm>
        </p:spPr>
        <p:txBody>
          <a:bodyPr/>
          <a:lstStyle/>
          <a:p>
            <a:r>
              <a:rPr lang="en-US" dirty="0" smtClean="0"/>
              <a:t>Generic event serialization with Avro</a:t>
            </a:r>
          </a:p>
          <a:p>
            <a:r>
              <a:rPr lang="en-US" dirty="0" smtClean="0"/>
              <a:t>Versioned Avro schemata</a:t>
            </a:r>
          </a:p>
          <a:p>
            <a:r>
              <a:rPr lang="en-US" dirty="0" smtClean="0"/>
              <a:t>Lower memory footprint at relays</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31</a:t>
            </a:fld>
            <a:endParaRPr lang="en-US" dirty="0"/>
          </a:p>
        </p:txBody>
      </p:sp>
      <p:sp>
        <p:nvSpPr>
          <p:cNvPr id="5" name="Magnetic Disk 4"/>
          <p:cNvSpPr/>
          <p:nvPr/>
        </p:nvSpPr>
        <p:spPr>
          <a:xfrm>
            <a:off x="856434" y="3460932"/>
            <a:ext cx="817118" cy="1141962"/>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34347" y="3968483"/>
            <a:ext cx="830881"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latin typeface="Arial" pitchFamily="34" charset="0"/>
                <a:cs typeface="Arial" pitchFamily="34" charset="0"/>
              </a:rPr>
              <a:t>DB</a:t>
            </a:r>
            <a:endParaRPr kumimoji="0" lang="en-US" sz="2400" b="1" i="0" u="none" strike="noStrike" kern="1200" cap="none" spc="0" normalizeH="0" baseline="0" noProof="0" dirty="0" smtClean="0">
              <a:ln>
                <a:noFill/>
              </a:ln>
              <a:effectLst/>
              <a:uLnTx/>
              <a:uFillTx/>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56963838"/>
              </p:ext>
            </p:extLst>
          </p:nvPr>
        </p:nvGraphicFramePr>
        <p:xfrm>
          <a:off x="3642243" y="3968483"/>
          <a:ext cx="3216150" cy="527239"/>
        </p:xfrm>
        <a:graphic>
          <a:graphicData uri="http://schemas.openxmlformats.org/drawingml/2006/table">
            <a:tbl>
              <a:tblPr firstRow="1" bandRow="1">
                <a:tableStyleId>{5C22544A-7EE6-4342-B048-85BDC9FD1C3A}</a:tableStyleId>
              </a:tblPr>
              <a:tblGrid>
                <a:gridCol w="459450"/>
                <a:gridCol w="208280"/>
                <a:gridCol w="208280"/>
                <a:gridCol w="1212960"/>
                <a:gridCol w="208280"/>
                <a:gridCol w="459450"/>
                <a:gridCol w="459450"/>
              </a:tblGrid>
              <a:tr h="52723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Memory</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8" name="TextBox 7"/>
          <p:cNvSpPr txBox="1"/>
          <p:nvPr/>
        </p:nvSpPr>
        <p:spPr>
          <a:xfrm>
            <a:off x="2771301" y="3508653"/>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Relay</a:t>
            </a:r>
          </a:p>
        </p:txBody>
      </p:sp>
      <p:sp>
        <p:nvSpPr>
          <p:cNvPr id="9" name="Rectangle 8"/>
          <p:cNvSpPr/>
          <p:nvPr/>
        </p:nvSpPr>
        <p:spPr>
          <a:xfrm>
            <a:off x="3539804" y="3480132"/>
            <a:ext cx="3400513" cy="12085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776176" y="4084384"/>
            <a:ext cx="1763628"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1" name="TextBox 10"/>
          <p:cNvSpPr txBox="1"/>
          <p:nvPr/>
        </p:nvSpPr>
        <p:spPr>
          <a:xfrm>
            <a:off x="1955827" y="4243562"/>
            <a:ext cx="1298407" cy="369332"/>
          </a:xfrm>
          <a:prstGeom prst="rect">
            <a:avLst/>
          </a:prstGeom>
          <a:noFill/>
        </p:spPr>
        <p:txBody>
          <a:bodyPr wrap="square" rtlCol="0">
            <a:spAutoFit/>
          </a:bodyPr>
          <a:lstStyle/>
          <a:p>
            <a:r>
              <a:rPr lang="en-US" dirty="0" smtClean="0"/>
              <a:t>Changes</a:t>
            </a:r>
            <a:endParaRPr lang="en-US" dirty="0"/>
          </a:p>
        </p:txBody>
      </p:sp>
      <p:sp>
        <p:nvSpPr>
          <p:cNvPr id="12" name="Rounded Rectangular Callout 11"/>
          <p:cNvSpPr/>
          <p:nvPr/>
        </p:nvSpPr>
        <p:spPr>
          <a:xfrm>
            <a:off x="1850067" y="2927314"/>
            <a:ext cx="1404167" cy="93803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Versioned + Binary </a:t>
            </a:r>
            <a:r>
              <a:rPr lang="en-US" dirty="0" err="1" smtClean="0"/>
              <a:t>Fmt</a:t>
            </a:r>
            <a:endParaRPr lang="en-US" dirty="0"/>
          </a:p>
        </p:txBody>
      </p:sp>
    </p:spTree>
    <p:extLst>
      <p:ext uri="{BB962C8B-B14F-4D97-AF65-F5344CB8AC3E}">
        <p14:creationId xmlns:p14="http://schemas.microsoft.com/office/powerpoint/2010/main" val="162574320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330" y="92650"/>
            <a:ext cx="8229600" cy="1005840"/>
          </a:xfrm>
        </p:spPr>
        <p:txBody>
          <a:bodyPr>
            <a:normAutofit/>
          </a:bodyPr>
          <a:lstStyle/>
          <a:p>
            <a:r>
              <a:rPr lang="en-US" sz="2800" b="1" dirty="0" smtClean="0"/>
              <a:t>Development with Databus2</a:t>
            </a:r>
            <a:endParaRPr lang="en-US" sz="2800" b="1"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32</a:t>
            </a:fld>
            <a:endParaRPr lang="en-US" dirty="0"/>
          </a:p>
        </p:txBody>
      </p:sp>
      <p:sp>
        <p:nvSpPr>
          <p:cNvPr id="6" name="Magnetic Disk 5"/>
          <p:cNvSpPr/>
          <p:nvPr/>
        </p:nvSpPr>
        <p:spPr>
          <a:xfrm>
            <a:off x="172435" y="1501913"/>
            <a:ext cx="1064436" cy="228600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err="1" smtClean="0"/>
              <a:t>Src</a:t>
            </a:r>
            <a:r>
              <a:rPr lang="en-US" dirty="0" smtClean="0"/>
              <a:t> 1</a:t>
            </a:r>
          </a:p>
          <a:p>
            <a:pPr algn="ctr"/>
            <a:r>
              <a:rPr lang="en-US" dirty="0" err="1" smtClean="0"/>
              <a:t>Src</a:t>
            </a:r>
            <a:r>
              <a:rPr lang="en-US" dirty="0" smtClean="0"/>
              <a:t> 2</a:t>
            </a:r>
          </a:p>
          <a:p>
            <a:pPr algn="ctr"/>
            <a:r>
              <a:rPr lang="en-US" dirty="0" smtClean="0"/>
              <a:t>..</a:t>
            </a:r>
          </a:p>
          <a:p>
            <a:pPr algn="ctr"/>
            <a:r>
              <a:rPr lang="en-US" dirty="0" err="1" smtClean="0"/>
              <a:t>Src</a:t>
            </a:r>
            <a:r>
              <a:rPr lang="en-US" dirty="0" smtClean="0"/>
              <a:t> n</a:t>
            </a:r>
          </a:p>
          <a:p>
            <a:pPr algn="ctr"/>
            <a:r>
              <a:rPr lang="en-US" dirty="0" smtClean="0"/>
              <a:t>------</a:t>
            </a:r>
          </a:p>
          <a:p>
            <a:pPr algn="ctr"/>
            <a:endParaRPr lang="en-US" dirty="0"/>
          </a:p>
        </p:txBody>
      </p:sp>
      <p:sp>
        <p:nvSpPr>
          <p:cNvPr id="7" name="TextBox 6"/>
          <p:cNvSpPr txBox="1"/>
          <p:nvPr/>
        </p:nvSpPr>
        <p:spPr>
          <a:xfrm>
            <a:off x="305284" y="1005269"/>
            <a:ext cx="830881"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chemeClr val="accent5"/>
                </a:solidFill>
                <a:latin typeface="Arial" pitchFamily="34" charset="0"/>
                <a:cs typeface="Arial" pitchFamily="34" charset="0"/>
              </a:rPr>
              <a:t>Sources  </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8" name="TextBox 7"/>
          <p:cNvSpPr txBox="1"/>
          <p:nvPr/>
        </p:nvSpPr>
        <p:spPr>
          <a:xfrm>
            <a:off x="1748084" y="1137552"/>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Relays</a:t>
            </a:r>
          </a:p>
        </p:txBody>
      </p:sp>
      <p:grpSp>
        <p:nvGrpSpPr>
          <p:cNvPr id="9" name="Group 22"/>
          <p:cNvGrpSpPr/>
          <p:nvPr/>
        </p:nvGrpSpPr>
        <p:grpSpPr>
          <a:xfrm>
            <a:off x="6626087" y="1074453"/>
            <a:ext cx="2271458" cy="3387112"/>
            <a:chOff x="6452781" y="1013914"/>
            <a:chExt cx="2437717" cy="2109760"/>
          </a:xfrm>
        </p:grpSpPr>
        <p:sp>
          <p:nvSpPr>
            <p:cNvPr id="10" name="Rectangle 9"/>
            <p:cNvSpPr/>
            <p:nvPr/>
          </p:nvSpPr>
          <p:spPr>
            <a:xfrm>
              <a:off x="6452781" y="1013914"/>
              <a:ext cx="2437717" cy="21097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1" name="Rectangle 10"/>
            <p:cNvSpPr/>
            <p:nvPr/>
          </p:nvSpPr>
          <p:spPr>
            <a:xfrm>
              <a:off x="6597147" y="1596706"/>
              <a:ext cx="747702" cy="121874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latin typeface="+mj-lt"/>
                </a:rPr>
                <a:t>Databus2 Client Lib</a:t>
              </a:r>
            </a:p>
            <a:p>
              <a:pPr algn="ctr"/>
              <a:endParaRPr lang="en-US" dirty="0">
                <a:latin typeface="+mj-lt"/>
              </a:endParaRPr>
            </a:p>
          </p:txBody>
        </p:sp>
        <p:cxnSp>
          <p:nvCxnSpPr>
            <p:cNvPr id="12" name="Straight Arrow Connector 11"/>
            <p:cNvCxnSpPr/>
            <p:nvPr/>
          </p:nvCxnSpPr>
          <p:spPr>
            <a:xfrm>
              <a:off x="7733095" y="1802514"/>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7731858" y="2344093"/>
              <a:ext cx="850128"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984153" y="1033174"/>
              <a:ext cx="1435189" cy="666923"/>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2400" b="1" dirty="0" smtClean="0">
                  <a:solidFill>
                    <a:srgbClr val="000090"/>
                  </a:solidFill>
                  <a:latin typeface="+mj-lt"/>
                  <a:cs typeface="Arial" pitchFamily="34" charset="0"/>
                </a:rPr>
                <a:t>Client </a:t>
              </a:r>
              <a:br>
                <a:rPr lang="en-US" sz="2400" b="1" dirty="0" smtClean="0">
                  <a:solidFill>
                    <a:srgbClr val="000090"/>
                  </a:solidFill>
                  <a:latin typeface="+mj-lt"/>
                  <a:cs typeface="Arial" pitchFamily="34" charset="0"/>
                </a:rPr>
              </a:br>
              <a:endParaRPr kumimoji="0" lang="en-US" sz="2400" b="1" i="0" u="none" strike="noStrike" kern="1200" cap="none" spc="0" normalizeH="0" baseline="0" noProof="0" dirty="0" smtClean="0">
                <a:ln>
                  <a:noFill/>
                </a:ln>
                <a:solidFill>
                  <a:srgbClr val="000090"/>
                </a:solidFill>
                <a:effectLst/>
                <a:uLnTx/>
                <a:uFillTx/>
                <a:latin typeface="+mj-lt"/>
                <a:cs typeface="Arial" pitchFamily="34" charset="0"/>
              </a:endParaRPr>
            </a:p>
          </p:txBody>
        </p:sp>
      </p:grpSp>
      <p:sp>
        <p:nvSpPr>
          <p:cNvPr id="21" name="TextBox 20"/>
          <p:cNvSpPr txBox="1"/>
          <p:nvPr/>
        </p:nvSpPr>
        <p:spPr>
          <a:xfrm>
            <a:off x="5951253" y="3095772"/>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2" name="TextBox 21"/>
          <p:cNvSpPr txBox="1"/>
          <p:nvPr/>
        </p:nvSpPr>
        <p:spPr>
          <a:xfrm>
            <a:off x="4231913" y="3280934"/>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cxnSp>
        <p:nvCxnSpPr>
          <p:cNvPr id="23" name="Straight Arrow Connector 22"/>
          <p:cNvCxnSpPr>
            <a:stCxn id="6" idx="4"/>
          </p:cNvCxnSpPr>
          <p:nvPr/>
        </p:nvCxnSpPr>
        <p:spPr>
          <a:xfrm flipV="1">
            <a:off x="1236871" y="1995587"/>
            <a:ext cx="862182" cy="64932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5541500" y="1993999"/>
            <a:ext cx="939795"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flipH="1">
            <a:off x="3737565" y="2546684"/>
            <a:ext cx="1589" cy="170202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28" name="TextBox 27"/>
          <p:cNvSpPr txBox="1"/>
          <p:nvPr/>
        </p:nvSpPr>
        <p:spPr>
          <a:xfrm>
            <a:off x="5397069" y="2085931"/>
            <a:ext cx="1737017" cy="646331"/>
          </a:xfrm>
          <a:prstGeom prst="rect">
            <a:avLst/>
          </a:prstGeom>
          <a:noFill/>
        </p:spPr>
        <p:txBody>
          <a:bodyPr wrap="square" rtlCol="0">
            <a:spAutoFit/>
          </a:bodyPr>
          <a:lstStyle/>
          <a:p>
            <a:r>
              <a:rPr lang="en-US" dirty="0" smtClean="0"/>
              <a:t>Subscribe</a:t>
            </a:r>
          </a:p>
          <a:p>
            <a:r>
              <a:rPr lang="en-US" dirty="0" smtClean="0"/>
              <a:t>To Sources</a:t>
            </a:r>
            <a:endParaRPr lang="en-US" dirty="0"/>
          </a:p>
        </p:txBody>
      </p:sp>
      <p:sp>
        <p:nvSpPr>
          <p:cNvPr id="29" name="TextBox 28"/>
          <p:cNvSpPr txBox="1"/>
          <p:nvPr/>
        </p:nvSpPr>
        <p:spPr>
          <a:xfrm>
            <a:off x="7569859" y="1942249"/>
            <a:ext cx="1442033" cy="1200329"/>
          </a:xfrm>
          <a:prstGeom prst="rect">
            <a:avLst/>
          </a:prstGeom>
          <a:noFill/>
        </p:spPr>
        <p:txBody>
          <a:bodyPr wrap="square" rtlCol="0">
            <a:spAutoFit/>
          </a:bodyPr>
          <a:lstStyle/>
          <a:p>
            <a:r>
              <a:rPr lang="en-US" dirty="0">
                <a:solidFill>
                  <a:srgbClr val="008000"/>
                </a:solidFill>
              </a:rPr>
              <a:t>Consumer 1</a:t>
            </a:r>
          </a:p>
          <a:p>
            <a:endParaRPr lang="en-US" dirty="0" smtClean="0">
              <a:solidFill>
                <a:srgbClr val="008000"/>
              </a:solidFill>
            </a:endParaRPr>
          </a:p>
          <a:p>
            <a:endParaRPr lang="en-US" dirty="0" smtClean="0">
              <a:solidFill>
                <a:srgbClr val="008000"/>
              </a:solidFill>
            </a:endParaRPr>
          </a:p>
          <a:p>
            <a:r>
              <a:rPr lang="en-US" dirty="0" smtClean="0">
                <a:solidFill>
                  <a:srgbClr val="008000"/>
                </a:solidFill>
              </a:rPr>
              <a:t>Consumer n</a:t>
            </a:r>
            <a:endParaRPr lang="en-US" dirty="0">
              <a:solidFill>
                <a:srgbClr val="008000"/>
              </a:solidFill>
            </a:endParaRPr>
          </a:p>
        </p:txBody>
      </p:sp>
      <p:sp>
        <p:nvSpPr>
          <p:cNvPr id="31" name="Rounded Rectangle 30"/>
          <p:cNvSpPr/>
          <p:nvPr/>
        </p:nvSpPr>
        <p:spPr>
          <a:xfrm>
            <a:off x="2214501" y="1572898"/>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ounded Rectangle 31"/>
          <p:cNvSpPr/>
          <p:nvPr/>
        </p:nvSpPr>
        <p:spPr>
          <a:xfrm>
            <a:off x="2366901" y="1725298"/>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2519301" y="1877698"/>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ounded Rectangle 33"/>
          <p:cNvSpPr/>
          <p:nvPr/>
        </p:nvSpPr>
        <p:spPr>
          <a:xfrm>
            <a:off x="2671701" y="4324659"/>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824101" y="4477059"/>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976501" y="4629459"/>
            <a:ext cx="2382425" cy="5683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p:cNvSpPr txBox="1"/>
          <p:nvPr/>
        </p:nvSpPr>
        <p:spPr>
          <a:xfrm>
            <a:off x="2481500" y="3693134"/>
            <a:ext cx="3191934" cy="460871"/>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rPr>
              <a:t>Bootstrap</a:t>
            </a:r>
            <a:r>
              <a:rPr kumimoji="0" lang="en-US" sz="2400" b="1" i="0" u="none" strike="noStrike" kern="1200" cap="none" spc="0" normalizeH="0" noProof="0" dirty="0" smtClean="0">
                <a:ln>
                  <a:noFill/>
                </a:ln>
                <a:solidFill>
                  <a:schemeClr val="accent5"/>
                </a:solidFill>
                <a:effectLst/>
                <a:uLnTx/>
                <a:uFillTx/>
                <a:latin typeface="Arial" pitchFamily="34" charset="0"/>
                <a:ea typeface="+mn-ea"/>
                <a:cs typeface="Arial" pitchFamily="34" charset="0"/>
              </a:rPr>
              <a:t> Servers</a:t>
            </a:r>
            <a:endParaRPr kumimoji="0" lang="en-US" sz="2400" b="1"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38" name="Rounded Rectangle 37"/>
          <p:cNvSpPr/>
          <p:nvPr/>
        </p:nvSpPr>
        <p:spPr>
          <a:xfrm>
            <a:off x="1542804" y="1005269"/>
            <a:ext cx="3813284" cy="5190122"/>
          </a:xfrm>
          <a:prstGeom prst="roundRect">
            <a:avLst/>
          </a:prstGeom>
          <a:noFill/>
          <a:ln>
            <a:prstDash val="dash"/>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t>
            </a:r>
            <a:endParaRPr lang="en-US" dirty="0"/>
          </a:p>
        </p:txBody>
      </p:sp>
      <p:sp>
        <p:nvSpPr>
          <p:cNvPr id="39" name="TextBox 38"/>
          <p:cNvSpPr txBox="1"/>
          <p:nvPr/>
        </p:nvSpPr>
        <p:spPr>
          <a:xfrm>
            <a:off x="2430357" y="5570783"/>
            <a:ext cx="2955073" cy="461665"/>
          </a:xfrm>
          <a:prstGeom prst="rect">
            <a:avLst/>
          </a:prstGeom>
          <a:noFill/>
        </p:spPr>
        <p:txBody>
          <a:bodyPr wrap="square" rtlCol="0">
            <a:spAutoFit/>
          </a:bodyPr>
          <a:lstStyle/>
          <a:p>
            <a:r>
              <a:rPr lang="en-US" sz="2400" b="1" dirty="0" smtClean="0"/>
              <a:t>Managed Service</a:t>
            </a:r>
            <a:endParaRPr lang="en-US" sz="2400" b="1" dirty="0"/>
          </a:p>
        </p:txBody>
      </p:sp>
      <p:sp>
        <p:nvSpPr>
          <p:cNvPr id="40" name="TextBox 39"/>
          <p:cNvSpPr txBox="1"/>
          <p:nvPr/>
        </p:nvSpPr>
        <p:spPr>
          <a:xfrm>
            <a:off x="6990522" y="3887304"/>
            <a:ext cx="1634435" cy="276087"/>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41" name="TextBox 40"/>
          <p:cNvSpPr txBox="1"/>
          <p:nvPr/>
        </p:nvSpPr>
        <p:spPr>
          <a:xfrm>
            <a:off x="6957391" y="3909391"/>
            <a:ext cx="1910522" cy="662609"/>
          </a:xfrm>
          <a:prstGeom prst="rect">
            <a:avLst/>
          </a:prstGeom>
        </p:spPr>
        <p:txBody>
          <a:bodyPr vert="horz" wrap="squar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400" dirty="0">
                <a:latin typeface="Arial" pitchFamily="34" charset="0"/>
                <a:cs typeface="Arial" pitchFamily="34" charset="0"/>
              </a:rPr>
              <a:t> </a:t>
            </a:r>
            <a:r>
              <a:rPr lang="en-US" sz="1400" dirty="0" smtClean="0">
                <a:latin typeface="Arial" pitchFamily="34" charset="0"/>
                <a:cs typeface="Arial" pitchFamily="34" charset="0"/>
              </a:rPr>
              <a:t>Client Managed Service</a:t>
            </a:r>
            <a:endParaRPr kumimoji="0" lang="en-US" sz="1400" b="0" i="0" u="none" strike="noStrike" kern="1200" cap="none" spc="0" normalizeH="0" baseline="0" noProof="0" dirty="0" smtClean="0">
              <a:ln>
                <a:noFill/>
              </a:ln>
              <a:effectLst/>
              <a:uLnTx/>
              <a:uFillTx/>
              <a:latin typeface="Arial" pitchFamily="34" charset="0"/>
              <a:cs typeface="Arial" pitchFamily="34" charset="0"/>
            </a:endParaRPr>
          </a:p>
        </p:txBody>
      </p:sp>
      <p:sp>
        <p:nvSpPr>
          <p:cNvPr id="42" name="Rectangle 41"/>
          <p:cNvSpPr/>
          <p:nvPr/>
        </p:nvSpPr>
        <p:spPr>
          <a:xfrm>
            <a:off x="6368933" y="4922942"/>
            <a:ext cx="2622270" cy="646331"/>
          </a:xfrm>
          <a:prstGeom prst="rect">
            <a:avLst/>
          </a:prstGeom>
        </p:spPr>
        <p:txBody>
          <a:bodyPr wrap="none">
            <a:spAutoFit/>
          </a:bodyPr>
          <a:lstStyle/>
          <a:p>
            <a:r>
              <a:rPr lang="en-US" dirty="0" smtClean="0">
                <a:solidFill>
                  <a:srgbClr val="008000"/>
                </a:solidFill>
              </a:rPr>
              <a:t>Implement Databus2</a:t>
            </a:r>
          </a:p>
          <a:p>
            <a:r>
              <a:rPr lang="en-US" dirty="0" smtClean="0">
                <a:solidFill>
                  <a:srgbClr val="008000"/>
                </a:solidFill>
              </a:rPr>
              <a:t>Consumer Callback API</a:t>
            </a:r>
            <a:endParaRPr lang="en-US" dirty="0">
              <a:solidFill>
                <a:srgbClr val="008000"/>
              </a:solidFill>
            </a:endParaRPr>
          </a:p>
        </p:txBody>
      </p:sp>
      <p:sp>
        <p:nvSpPr>
          <p:cNvPr id="51" name="Rectangle 50"/>
          <p:cNvSpPr/>
          <p:nvPr/>
        </p:nvSpPr>
        <p:spPr>
          <a:xfrm>
            <a:off x="5593681" y="3054386"/>
            <a:ext cx="855710" cy="646331"/>
          </a:xfrm>
          <a:prstGeom prst="rect">
            <a:avLst/>
          </a:prstGeom>
        </p:spPr>
        <p:txBody>
          <a:bodyPr wrap="square">
            <a:spAutoFit/>
          </a:bodyPr>
          <a:lstStyle/>
          <a:p>
            <a:r>
              <a:rPr lang="en-US" dirty="0" smtClean="0">
                <a:solidFill>
                  <a:srgbClr val="008000"/>
                </a:solidFill>
              </a:rPr>
              <a:t>Src1,Src 3</a:t>
            </a:r>
          </a:p>
        </p:txBody>
      </p:sp>
    </p:spTree>
    <p:extLst>
      <p:ext uri="{BB962C8B-B14F-4D97-AF65-F5344CB8AC3E}">
        <p14:creationId xmlns:p14="http://schemas.microsoft.com/office/powerpoint/2010/main" val="258562080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Databus Comparison Matrix</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33</a:t>
            </a:fld>
            <a:endParaRPr lang="en-US" dirty="0"/>
          </a:p>
        </p:txBody>
      </p:sp>
      <p:graphicFrame>
        <p:nvGraphicFramePr>
          <p:cNvPr id="5" name="Table 4"/>
          <p:cNvGraphicFramePr>
            <a:graphicFrameLocks noGrp="1"/>
          </p:cNvGraphicFramePr>
          <p:nvPr/>
        </p:nvGraphicFramePr>
        <p:xfrm>
          <a:off x="231552" y="1056513"/>
          <a:ext cx="8749862" cy="5137349"/>
        </p:xfrm>
        <a:graphic>
          <a:graphicData uri="http://schemas.openxmlformats.org/drawingml/2006/table">
            <a:tbl>
              <a:tblPr firstRow="1" bandRow="1">
                <a:tableStyleId>{5C22544A-7EE6-4342-B048-85BDC9FD1C3A}</a:tableStyleId>
              </a:tblPr>
              <a:tblGrid>
                <a:gridCol w="1728392"/>
                <a:gridCol w="2254020"/>
                <a:gridCol w="2361239"/>
                <a:gridCol w="2406211"/>
              </a:tblGrid>
              <a:tr h="346335">
                <a:tc>
                  <a:txBody>
                    <a:bodyPr/>
                    <a:lstStyle/>
                    <a:p>
                      <a:endParaRPr lang="en-US" dirty="0"/>
                    </a:p>
                  </a:txBody>
                  <a:tcPr marL="0" marR="0" marT="0" marB="0"/>
                </a:tc>
                <a:tc>
                  <a:txBody>
                    <a:bodyPr/>
                    <a:lstStyle/>
                    <a:p>
                      <a:r>
                        <a:rPr lang="en-US" dirty="0" smtClean="0"/>
                        <a:t>V1</a:t>
                      </a:r>
                      <a:endParaRPr lang="en-US" dirty="0"/>
                    </a:p>
                  </a:txBody>
                  <a:tcPr marL="0" marR="0" marT="0" marB="0"/>
                </a:tc>
                <a:tc>
                  <a:txBody>
                    <a:bodyPr/>
                    <a:lstStyle/>
                    <a:p>
                      <a:r>
                        <a:rPr lang="en-US" dirty="0" smtClean="0"/>
                        <a:t>V2</a:t>
                      </a:r>
                      <a:endParaRPr lang="en-US" dirty="0"/>
                    </a:p>
                  </a:txBody>
                  <a:tcPr marL="0" marR="0" marT="0" marB="0"/>
                </a:tc>
                <a:tc>
                  <a:txBody>
                    <a:bodyPr/>
                    <a:lstStyle/>
                    <a:p>
                      <a:r>
                        <a:rPr lang="en-US" dirty="0" smtClean="0"/>
                        <a:t>V2+</a:t>
                      </a:r>
                      <a:endParaRPr lang="en-US" dirty="0"/>
                    </a:p>
                  </a:txBody>
                  <a:tcPr marL="0" marR="0" marT="0" marB="0"/>
                </a:tc>
              </a:tr>
              <a:tr h="606086">
                <a:tc>
                  <a:txBody>
                    <a:bodyPr/>
                    <a:lstStyle/>
                    <a:p>
                      <a:r>
                        <a:rPr lang="en-US" dirty="0" smtClean="0"/>
                        <a:t>Data Stores</a:t>
                      </a:r>
                      <a:endParaRPr lang="en-US" dirty="0"/>
                    </a:p>
                  </a:txBody>
                  <a:tcPr marL="0" marR="0" marT="0" marB="0"/>
                </a:tc>
                <a:tc>
                  <a:txBody>
                    <a:bodyPr/>
                    <a:lstStyle/>
                    <a:p>
                      <a:r>
                        <a:rPr lang="en-US" dirty="0" smtClean="0"/>
                        <a:t>Oracle</a:t>
                      </a:r>
                      <a:endParaRPr lang="en-US" dirty="0"/>
                    </a:p>
                  </a:txBody>
                  <a:tcPr marL="0" marR="0" marT="0" marB="0"/>
                </a:tc>
                <a:tc>
                  <a:txBody>
                    <a:bodyPr/>
                    <a:lstStyle/>
                    <a:p>
                      <a:r>
                        <a:rPr lang="en-US" dirty="0" smtClean="0"/>
                        <a:t>Oracle</a:t>
                      </a:r>
                      <a:endParaRPr lang="en-US" dirty="0"/>
                    </a:p>
                  </a:txBody>
                  <a:tcPr marL="0" marR="0" marT="0" marB="0"/>
                </a:tc>
                <a:tc>
                  <a:txBody>
                    <a:bodyPr/>
                    <a:lstStyle/>
                    <a:p>
                      <a:r>
                        <a:rPr lang="en-US" dirty="0" smtClean="0"/>
                        <a:t>Oracle/</a:t>
                      </a:r>
                      <a:r>
                        <a:rPr lang="en-US" dirty="0" err="1" smtClean="0"/>
                        <a:t>MySQL</a:t>
                      </a:r>
                      <a:r>
                        <a:rPr lang="en-US" dirty="0" smtClean="0"/>
                        <a:t>/Espresso</a:t>
                      </a:r>
                      <a:endParaRPr lang="en-US" dirty="0"/>
                    </a:p>
                  </a:txBody>
                  <a:tcPr marL="0" marR="0" marT="0" marB="0"/>
                </a:tc>
              </a:tr>
              <a:tr h="346335">
                <a:tc>
                  <a:txBody>
                    <a:bodyPr/>
                    <a:lstStyle/>
                    <a:p>
                      <a:r>
                        <a:rPr lang="en-US" dirty="0" smtClean="0"/>
                        <a:t>Serialization</a:t>
                      </a:r>
                      <a:endParaRPr lang="en-US" dirty="0"/>
                    </a:p>
                  </a:txBody>
                  <a:tcPr marL="0" marR="0" marT="0" marB="0"/>
                </a:tc>
                <a:tc>
                  <a:txBody>
                    <a:bodyPr/>
                    <a:lstStyle/>
                    <a:p>
                      <a:r>
                        <a:rPr lang="en-US" dirty="0" smtClean="0"/>
                        <a:t>Custom (</a:t>
                      </a:r>
                      <a:r>
                        <a:rPr lang="en-US" dirty="0" err="1" smtClean="0"/>
                        <a:t>DTOs</a:t>
                      </a:r>
                      <a:r>
                        <a:rPr lang="en-US" dirty="0" smtClean="0"/>
                        <a:t>)</a:t>
                      </a:r>
                      <a:endParaRPr lang="en-US" dirty="0"/>
                    </a:p>
                  </a:txBody>
                  <a:tcPr marL="0" marR="0" marT="0" marB="0"/>
                </a:tc>
                <a:tc>
                  <a:txBody>
                    <a:bodyPr/>
                    <a:lstStyle/>
                    <a:p>
                      <a:r>
                        <a:rPr lang="en-US" dirty="0" smtClean="0"/>
                        <a:t>Avro</a:t>
                      </a:r>
                      <a:endParaRPr lang="en-US" dirty="0"/>
                    </a:p>
                  </a:txBody>
                  <a:tcPr marL="0" marR="0" marT="0" marB="0"/>
                </a:tc>
                <a:tc>
                  <a:txBody>
                    <a:bodyPr/>
                    <a:lstStyle/>
                    <a:p>
                      <a:r>
                        <a:rPr lang="en-US" dirty="0" smtClean="0"/>
                        <a:t>Avro</a:t>
                      </a:r>
                      <a:endParaRPr lang="en-US" dirty="0"/>
                    </a:p>
                  </a:txBody>
                  <a:tcPr marL="0" marR="0" marT="0" marB="0"/>
                </a:tc>
              </a:tr>
              <a:tr h="721579">
                <a:tc>
                  <a:txBody>
                    <a:bodyPr/>
                    <a:lstStyle/>
                    <a:p>
                      <a:r>
                        <a:rPr lang="en-US" dirty="0" smtClean="0"/>
                        <a:t>Versioning</a:t>
                      </a:r>
                      <a:endParaRPr lang="en-US" dirty="0"/>
                    </a:p>
                  </a:txBody>
                  <a:tcPr marL="0" marR="0" marT="0" marB="0"/>
                </a:tc>
                <a:tc>
                  <a:txBody>
                    <a:bodyPr/>
                    <a:lstStyle/>
                    <a:p>
                      <a:r>
                        <a:rPr lang="en-US" dirty="0" smtClean="0"/>
                        <a:t>Independent streams</a:t>
                      </a:r>
                      <a:endParaRPr lang="en-US" dirty="0"/>
                    </a:p>
                  </a:txBody>
                  <a:tcPr marL="0" marR="0" marT="0" marB="0"/>
                </a:tc>
                <a:tc>
                  <a:txBody>
                    <a:bodyPr/>
                    <a:lstStyle/>
                    <a:p>
                      <a:r>
                        <a:rPr lang="en-US" dirty="0" smtClean="0"/>
                        <a:t>Single stream </a:t>
                      </a:r>
                      <a:r>
                        <a:rPr lang="en-US" dirty="0" err="1" smtClean="0"/>
                        <a:t>w</a:t>
                      </a:r>
                      <a:r>
                        <a:rPr lang="en-US" dirty="0" smtClean="0"/>
                        <a:t>/</a:t>
                      </a:r>
                      <a:r>
                        <a:rPr lang="en-US" baseline="0" dirty="0" smtClean="0"/>
                        <a:t> automatic conversion</a:t>
                      </a:r>
                      <a:endParaRPr lang="en-US" dirty="0"/>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Single stream </a:t>
                      </a:r>
                      <a:r>
                        <a:rPr lang="en-US" dirty="0" err="1" smtClean="0"/>
                        <a:t>w</a:t>
                      </a:r>
                      <a:r>
                        <a:rPr lang="en-US" dirty="0" smtClean="0"/>
                        <a:t>/</a:t>
                      </a:r>
                      <a:r>
                        <a:rPr lang="en-US" baseline="0" dirty="0" smtClean="0"/>
                        <a:t> automatic conversion</a:t>
                      </a:r>
                      <a:endParaRPr lang="en-US" dirty="0" smtClean="0"/>
                    </a:p>
                  </a:txBody>
                  <a:tcPr marL="0" marR="0" marT="0" marB="0"/>
                </a:tc>
              </a:tr>
              <a:tr h="606086">
                <a:tc>
                  <a:txBody>
                    <a:bodyPr/>
                    <a:lstStyle/>
                    <a:p>
                      <a:r>
                        <a:rPr lang="en-US" dirty="0" smtClean="0"/>
                        <a:t>Bootstrapping/Catch-up</a:t>
                      </a:r>
                      <a:endParaRPr lang="en-US" dirty="0"/>
                    </a:p>
                  </a:txBody>
                  <a:tcPr marL="0" marR="0" marT="0" marB="0"/>
                </a:tc>
                <a:tc>
                  <a:txBody>
                    <a:bodyPr/>
                    <a:lstStyle/>
                    <a:p>
                      <a:r>
                        <a:rPr lang="en-US" dirty="0" smtClean="0"/>
                        <a:t>Manual/Automatic (sometimes)</a:t>
                      </a:r>
                      <a:endParaRPr lang="en-US" dirty="0"/>
                    </a:p>
                  </a:txBody>
                  <a:tcPr marL="0" marR="0" marT="0" marB="0"/>
                </a:tc>
                <a:tc>
                  <a:txBody>
                    <a:bodyPr/>
                    <a:lstStyle/>
                    <a:p>
                      <a:r>
                        <a:rPr lang="en-US" dirty="0" smtClean="0"/>
                        <a:t>Automatic / Automatic</a:t>
                      </a:r>
                      <a:endParaRPr lang="en-US" dirty="0"/>
                    </a:p>
                  </a:txBody>
                  <a:tcPr marL="0" marR="0" marT="0" marB="0"/>
                </a:tc>
                <a:tc>
                  <a:txBody>
                    <a:bodyPr/>
                    <a:lstStyle/>
                    <a:p>
                      <a:r>
                        <a:rPr lang="en-US" dirty="0" smtClean="0"/>
                        <a:t>Automatic / Automatic</a:t>
                      </a:r>
                      <a:endParaRPr lang="en-US" dirty="0"/>
                    </a:p>
                  </a:txBody>
                  <a:tcPr marL="0" marR="0" marT="0" marB="0"/>
                </a:tc>
              </a:tr>
              <a:tr h="606086">
                <a:tc>
                  <a:txBody>
                    <a:bodyPr/>
                    <a:lstStyle/>
                    <a:p>
                      <a:r>
                        <a:rPr lang="en-US" dirty="0" smtClean="0"/>
                        <a:t>Source scalability</a:t>
                      </a:r>
                      <a:endParaRPr lang="en-US" dirty="0"/>
                    </a:p>
                  </a:txBody>
                  <a:tcPr marL="0" marR="0" marT="0" marB="0"/>
                </a:tc>
                <a:tc>
                  <a:txBody>
                    <a:bodyPr/>
                    <a:lstStyle/>
                    <a:p>
                      <a:r>
                        <a:rPr lang="en-US" dirty="0" smtClean="0"/>
                        <a:t>Single instance</a:t>
                      </a:r>
                      <a:endParaRPr lang="en-US" dirty="0"/>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Single instance</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Support for </a:t>
                      </a:r>
                      <a:r>
                        <a:rPr lang="en-US" dirty="0" err="1" smtClean="0"/>
                        <a:t>sharding</a:t>
                      </a:r>
                      <a:endParaRPr lang="en-US" dirty="0" smtClean="0"/>
                    </a:p>
                  </a:txBody>
                  <a:tcPr marL="0" marR="0" marT="0" marB="0"/>
                </a:tc>
              </a:tr>
              <a:tr h="606086">
                <a:tc>
                  <a:txBody>
                    <a:bodyPr/>
                    <a:lstStyle/>
                    <a:p>
                      <a:r>
                        <a:rPr lang="en-US" dirty="0" smtClean="0"/>
                        <a:t>Consumer scalability</a:t>
                      </a:r>
                      <a:endParaRPr lang="en-US" dirty="0"/>
                    </a:p>
                  </a:txBody>
                  <a:tcPr marL="0" marR="0" marT="0" marB="0"/>
                </a:tc>
                <a:tc>
                  <a:txBody>
                    <a:bodyPr/>
                    <a:lstStyle/>
                    <a:p>
                      <a:r>
                        <a:rPr lang="en-US" dirty="0" smtClean="0"/>
                        <a:t>Single-threaded,</a:t>
                      </a:r>
                      <a:r>
                        <a:rPr lang="en-US" baseline="0" dirty="0" smtClean="0"/>
                        <a:t> a</a:t>
                      </a:r>
                      <a:r>
                        <a:rPr lang="en-US" dirty="0" smtClean="0"/>
                        <a:t>ll or nothing</a:t>
                      </a:r>
                      <a:endParaRPr lang="en-US" dirty="0"/>
                    </a:p>
                  </a:txBody>
                  <a:tcPr marL="0" marR="0" marT="0" marB="0"/>
                </a:tc>
                <a:tc>
                  <a:txBody>
                    <a:bodyPr/>
                    <a:lstStyle/>
                    <a:p>
                      <a:r>
                        <a:rPr lang="en-US" dirty="0" smtClean="0"/>
                        <a:t>Multi-threaded,</a:t>
                      </a:r>
                      <a:r>
                        <a:rPr lang="en-US" baseline="0" dirty="0" smtClean="0"/>
                        <a:t> stream partitioning</a:t>
                      </a:r>
                      <a:endParaRPr lang="en-US" dirty="0"/>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Multi-threaded,</a:t>
                      </a:r>
                      <a:r>
                        <a:rPr lang="en-US" baseline="0" dirty="0" smtClean="0"/>
                        <a:t> stream partitioning</a:t>
                      </a:r>
                      <a:endParaRPr lang="en-US" dirty="0" smtClean="0"/>
                    </a:p>
                  </a:txBody>
                  <a:tcPr marL="0" marR="0" marT="0" marB="0"/>
                </a:tc>
              </a:tr>
              <a:tr h="346335">
                <a:tc>
                  <a:txBody>
                    <a:bodyPr/>
                    <a:lstStyle/>
                    <a:p>
                      <a:r>
                        <a:rPr lang="en-US" dirty="0" smtClean="0"/>
                        <a:t>Setup</a:t>
                      </a:r>
                      <a:endParaRPr lang="en-US" dirty="0"/>
                    </a:p>
                  </a:txBody>
                  <a:tcPr marL="0" marR="0" marT="0" marB="0"/>
                </a:tc>
                <a:tc>
                  <a:txBody>
                    <a:bodyPr/>
                    <a:lstStyle/>
                    <a:p>
                      <a:r>
                        <a:rPr lang="en-US" dirty="0" err="1" smtClean="0"/>
                        <a:t>Springhetti</a:t>
                      </a:r>
                      <a:endParaRPr lang="en-US" dirty="0"/>
                    </a:p>
                  </a:txBody>
                  <a:tcPr marL="0" marR="0" marT="0" marB="0"/>
                </a:tc>
                <a:tc>
                  <a:txBody>
                    <a:bodyPr/>
                    <a:lstStyle/>
                    <a:p>
                      <a:r>
                        <a:rPr lang="en-US" dirty="0" smtClean="0"/>
                        <a:t>No Spring required</a:t>
                      </a:r>
                      <a:endParaRPr lang="en-US" dirty="0"/>
                    </a:p>
                  </a:txBody>
                  <a:tcPr marL="0" marR="0" marT="0" marB="0"/>
                </a:tc>
                <a:tc>
                  <a:txBody>
                    <a:bodyPr/>
                    <a:lstStyle/>
                    <a:p>
                      <a:r>
                        <a:rPr lang="en-US" dirty="0" smtClean="0"/>
                        <a:t>No Spring</a:t>
                      </a:r>
                      <a:r>
                        <a:rPr lang="en-US" baseline="0" dirty="0" smtClean="0"/>
                        <a:t> required</a:t>
                      </a:r>
                      <a:endParaRPr lang="en-US" dirty="0"/>
                    </a:p>
                  </a:txBody>
                  <a:tcPr marL="0" marR="0" marT="0" marB="0"/>
                </a:tc>
              </a:tr>
              <a:tr h="606086">
                <a:tc>
                  <a:txBody>
                    <a:bodyPr/>
                    <a:lstStyle/>
                    <a:p>
                      <a:r>
                        <a:rPr lang="en-US" dirty="0" smtClean="0"/>
                        <a:t>Operating model</a:t>
                      </a:r>
                      <a:endParaRPr lang="en-US" dirty="0"/>
                    </a:p>
                  </a:txBody>
                  <a:tcPr marL="0" marR="0" marT="0" marB="0"/>
                </a:tc>
                <a:tc>
                  <a:txBody>
                    <a:bodyPr/>
                    <a:lstStyle/>
                    <a:p>
                      <a:r>
                        <a:rPr lang="en-US" dirty="0" smtClean="0"/>
                        <a:t>DIY Kit</a:t>
                      </a:r>
                      <a:endParaRPr lang="en-US" dirty="0"/>
                    </a:p>
                  </a:txBody>
                  <a:tcPr marL="0" marR="0" marT="0" marB="0"/>
                </a:tc>
                <a:tc>
                  <a:txBody>
                    <a:bodyPr/>
                    <a:lstStyle/>
                    <a:p>
                      <a:r>
                        <a:rPr lang="en-US" dirty="0" smtClean="0"/>
                        <a:t>Client library + team-operated</a:t>
                      </a:r>
                      <a:endParaRPr lang="en-US" dirty="0"/>
                    </a:p>
                  </a:txBody>
                  <a:tcPr marL="0" marR="0" marT="0" marB="0"/>
                </a:tc>
                <a:tc>
                  <a:txBody>
                    <a:bodyPr/>
                    <a:lstStyle/>
                    <a:p>
                      <a:r>
                        <a:rPr lang="en-US" dirty="0" smtClean="0"/>
                        <a:t>Client library +</a:t>
                      </a:r>
                      <a:r>
                        <a:rPr lang="en-US" baseline="0" dirty="0" smtClean="0"/>
                        <a:t> </a:t>
                      </a:r>
                      <a:r>
                        <a:rPr lang="en-US" dirty="0" smtClean="0"/>
                        <a:t>Elastic</a:t>
                      </a:r>
                      <a:r>
                        <a:rPr lang="en-US" baseline="0" dirty="0" smtClean="0"/>
                        <a:t> service</a:t>
                      </a:r>
                      <a:endParaRPr lang="en-US" dirty="0"/>
                    </a:p>
                  </a:txBody>
                  <a:tcPr marL="0" marR="0" marT="0" marB="0"/>
                </a:tc>
              </a:tr>
              <a:tr h="346335">
                <a:tc>
                  <a:txBody>
                    <a:bodyPr/>
                    <a:lstStyle/>
                    <a:p>
                      <a:r>
                        <a:rPr lang="en-US" dirty="0" smtClean="0"/>
                        <a:t>Multi-tenancy</a:t>
                      </a:r>
                      <a:endParaRPr lang="en-US" dirty="0"/>
                    </a:p>
                  </a:txBody>
                  <a:tcPr marL="0" marR="0" marT="0" marB="0"/>
                </a:tc>
                <a:tc>
                  <a:txBody>
                    <a:bodyPr/>
                    <a:lstStyle/>
                    <a:p>
                      <a:r>
                        <a:rPr lang="en-US" dirty="0" smtClean="0"/>
                        <a:t>No</a:t>
                      </a:r>
                      <a:endParaRPr lang="en-US" dirty="0"/>
                    </a:p>
                  </a:txBody>
                  <a:tcPr marL="0" marR="0" marT="0" marB="0"/>
                </a:tc>
                <a:tc>
                  <a:txBody>
                    <a:bodyPr/>
                    <a:lstStyle/>
                    <a:p>
                      <a:r>
                        <a:rPr lang="en-US" dirty="0" smtClean="0"/>
                        <a:t>Partial</a:t>
                      </a:r>
                      <a:r>
                        <a:rPr lang="en-US" baseline="0" dirty="0" smtClean="0"/>
                        <a:t> support</a:t>
                      </a:r>
                      <a:endParaRPr lang="en-US" dirty="0"/>
                    </a:p>
                  </a:txBody>
                  <a:tcPr marL="0" marR="0" marT="0" marB="0"/>
                </a:tc>
                <a:tc>
                  <a:txBody>
                    <a:bodyPr/>
                    <a:lstStyle/>
                    <a:p>
                      <a:r>
                        <a:rPr lang="en-US" dirty="0" smtClean="0"/>
                        <a:t>Full</a:t>
                      </a:r>
                      <a:r>
                        <a:rPr lang="en-US" baseline="0" dirty="0" smtClean="0"/>
                        <a:t> support</a:t>
                      </a:r>
                      <a:endParaRPr lang="en-US" dirty="0"/>
                    </a:p>
                  </a:txBody>
                  <a:tcPr marL="0" marR="0" marT="0" marB="0"/>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External Indexes</a:t>
            </a:r>
            <a:endParaRPr lang="en-US" dirty="0"/>
          </a:p>
        </p:txBody>
      </p:sp>
      <p:sp>
        <p:nvSpPr>
          <p:cNvPr id="3" name="Content Placeholder 2"/>
          <p:cNvSpPr>
            <a:spLocks noGrp="1"/>
          </p:cNvSpPr>
          <p:nvPr>
            <p:ph idx="1"/>
          </p:nvPr>
        </p:nvSpPr>
        <p:spPr>
          <a:xfrm>
            <a:off x="457200" y="1331881"/>
            <a:ext cx="4059391" cy="1766919"/>
          </a:xfrm>
        </p:spPr>
        <p:txBody>
          <a:bodyPr/>
          <a:lstStyle/>
          <a:p>
            <a:r>
              <a:rPr lang="en-US" dirty="0" smtClean="0"/>
              <a:t>Description</a:t>
            </a:r>
          </a:p>
          <a:p>
            <a:pPr lvl="1"/>
            <a:r>
              <a:rPr lang="en-US" dirty="0" smtClean="0"/>
              <a:t>Full-text and faceted search over profile data</a:t>
            </a:r>
          </a:p>
          <a:p>
            <a:pPr lvl="1"/>
            <a:r>
              <a:rPr lang="en-US" dirty="0" smtClean="0"/>
              <a:t>Social graph search</a:t>
            </a:r>
          </a:p>
        </p:txBody>
      </p:sp>
      <p:sp>
        <p:nvSpPr>
          <p:cNvPr id="4" name="Slide Number Placeholder 3"/>
          <p:cNvSpPr>
            <a:spLocks noGrp="1"/>
          </p:cNvSpPr>
          <p:nvPr>
            <p:ph type="sldNum" sz="quarter" idx="12"/>
          </p:nvPr>
        </p:nvSpPr>
        <p:spPr/>
        <p:txBody>
          <a:bodyPr/>
          <a:lstStyle/>
          <a:p>
            <a:fld id="{75897B0D-BA2C-2244-86F3-025175B80EAC}" type="slidenum">
              <a:rPr lang="en-US" smtClean="0"/>
              <a:pPr/>
              <a:t>4</a:t>
            </a:fld>
            <a:endParaRPr lang="en-US" dirty="0"/>
          </a:p>
        </p:txBody>
      </p:sp>
      <p:sp>
        <p:nvSpPr>
          <p:cNvPr id="5" name="Can 4"/>
          <p:cNvSpPr/>
          <p:nvPr/>
        </p:nvSpPr>
        <p:spPr>
          <a:xfrm>
            <a:off x="4503979" y="4524866"/>
            <a:ext cx="992581" cy="864420"/>
          </a:xfrm>
          <a:prstGeom prst="can">
            <a:avLst/>
          </a:prstGeom>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600" dirty="0" smtClean="0"/>
              <a:t>Members</a:t>
            </a:r>
          </a:p>
        </p:txBody>
      </p:sp>
      <p:grpSp>
        <p:nvGrpSpPr>
          <p:cNvPr id="69" name="Group 68"/>
          <p:cNvGrpSpPr/>
          <p:nvPr/>
        </p:nvGrpSpPr>
        <p:grpSpPr>
          <a:xfrm>
            <a:off x="4181929" y="2558143"/>
            <a:ext cx="975217" cy="1968502"/>
            <a:chOff x="4394465" y="2854096"/>
            <a:chExt cx="757776" cy="1670770"/>
          </a:xfrm>
        </p:grpSpPr>
        <p:cxnSp>
          <p:nvCxnSpPr>
            <p:cNvPr id="8" name="Straight Arrow Connector 7"/>
            <p:cNvCxnSpPr/>
            <p:nvPr/>
          </p:nvCxnSpPr>
          <p:spPr>
            <a:xfrm rot="5400000">
              <a:off x="4295485" y="3685761"/>
              <a:ext cx="1670770" cy="7439"/>
            </a:xfrm>
            <a:prstGeom prst="straightConnector1">
              <a:avLst/>
            </a:prstGeom>
            <a:ln>
              <a:solidFill>
                <a:schemeClr val="accent3"/>
              </a:solidFill>
              <a:tailEnd type="arrow"/>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4394465" y="3639102"/>
              <a:ext cx="757776" cy="597624"/>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Update </a:t>
              </a:r>
            </a:p>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chemeClr val="accent3"/>
                  </a:solidFill>
                  <a:effectLst/>
                  <a:uLnTx/>
                  <a:uFillTx/>
                  <a:latin typeface="Arial" pitchFamily="34" charset="0"/>
                  <a:ea typeface="+mn-ea"/>
                  <a:cs typeface="Arial" pitchFamily="34" charset="0"/>
                </a:rPr>
                <a:t>skills</a:t>
              </a:r>
            </a:p>
          </p:txBody>
        </p:sp>
      </p:grpSp>
      <p:pic>
        <p:nvPicPr>
          <p:cNvPr id="45" name="Picture 44"/>
          <p:cNvPicPr>
            <a:picLocks noChangeAspect="1"/>
          </p:cNvPicPr>
          <p:nvPr/>
        </p:nvPicPr>
        <p:blipFill>
          <a:blip r:embed="rId3"/>
          <a:stretch>
            <a:fillRect/>
          </a:stretch>
        </p:blipFill>
        <p:spPr>
          <a:xfrm>
            <a:off x="-677112" y="-8265801"/>
            <a:ext cx="928840" cy="1828800"/>
          </a:xfrm>
          <a:prstGeom prst="rect">
            <a:avLst/>
          </a:prstGeom>
        </p:spPr>
      </p:pic>
      <p:grpSp>
        <p:nvGrpSpPr>
          <p:cNvPr id="70" name="Group 69"/>
          <p:cNvGrpSpPr/>
          <p:nvPr/>
        </p:nvGrpSpPr>
        <p:grpSpPr>
          <a:xfrm>
            <a:off x="7639555" y="2512786"/>
            <a:ext cx="1097641" cy="2930071"/>
            <a:chOff x="7970531" y="2794001"/>
            <a:chExt cx="1173468" cy="2381276"/>
          </a:xfrm>
        </p:grpSpPr>
        <p:cxnSp>
          <p:nvCxnSpPr>
            <p:cNvPr id="23" name="Elbow Connector 22"/>
            <p:cNvCxnSpPr/>
            <p:nvPr/>
          </p:nvCxnSpPr>
          <p:spPr>
            <a:xfrm rot="5400000" flipH="1" flipV="1">
              <a:off x="6780536" y="3983996"/>
              <a:ext cx="2381276" cy="1285"/>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sp>
          <p:nvSpPr>
            <p:cNvPr id="51" name="TextBox 50"/>
            <p:cNvSpPr txBox="1"/>
            <p:nvPr/>
          </p:nvSpPr>
          <p:spPr>
            <a:xfrm>
              <a:off x="8010070" y="3682646"/>
              <a:ext cx="1133929" cy="1079854"/>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Recruiters</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rgbClr val="8CC63F"/>
                  </a:solidFill>
                  <a:latin typeface="Arial" pitchFamily="34" charset="0"/>
                  <a:cs typeface="Arial" pitchFamily="34" charset="0"/>
                </a:rPr>
                <a:t>Search</a:t>
              </a:r>
            </a:p>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6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Results</a:t>
              </a:r>
            </a:p>
          </p:txBody>
        </p:sp>
      </p:grpSp>
      <p:grpSp>
        <p:nvGrpSpPr>
          <p:cNvPr id="67" name="Group 66"/>
          <p:cNvGrpSpPr/>
          <p:nvPr/>
        </p:nvGrpSpPr>
        <p:grpSpPr>
          <a:xfrm>
            <a:off x="5000271" y="5389286"/>
            <a:ext cx="1984540" cy="561571"/>
            <a:chOff x="5059709" y="5389286"/>
            <a:chExt cx="1745891" cy="561571"/>
          </a:xfrm>
        </p:grpSpPr>
        <p:cxnSp>
          <p:nvCxnSpPr>
            <p:cNvPr id="15" name="Shape 14"/>
            <p:cNvCxnSpPr>
              <a:stCxn id="5" idx="3"/>
            </p:cNvCxnSpPr>
            <p:nvPr/>
          </p:nvCxnSpPr>
          <p:spPr>
            <a:xfrm rot="16200000" flipH="1">
              <a:off x="5793920" y="4655075"/>
              <a:ext cx="277469" cy="1745891"/>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65" name="TextBox 64"/>
            <p:cNvSpPr txBox="1"/>
            <p:nvPr/>
          </p:nvSpPr>
          <p:spPr>
            <a:xfrm>
              <a:off x="5885270" y="5551360"/>
              <a:ext cx="757776"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72" name="Alternate Process 71"/>
          <p:cNvSpPr/>
          <p:nvPr/>
        </p:nvSpPr>
        <p:spPr>
          <a:xfrm rot="5400000">
            <a:off x="4985749" y="1671997"/>
            <a:ext cx="382813" cy="1273809"/>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Profile</a:t>
            </a:r>
            <a:endParaRPr lang="en-US" dirty="0"/>
          </a:p>
        </p:txBody>
      </p:sp>
      <p:sp>
        <p:nvSpPr>
          <p:cNvPr id="82" name="Alternate Process 81"/>
          <p:cNvSpPr/>
          <p:nvPr/>
        </p:nvSpPr>
        <p:spPr>
          <a:xfrm rot="5400000">
            <a:off x="7428774" y="1337175"/>
            <a:ext cx="382813" cy="1925601"/>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dirty="0" smtClean="0"/>
              <a:t>Corporate Portal</a:t>
            </a:r>
            <a:endParaRPr lang="en-US" dirty="0"/>
          </a:p>
        </p:txBody>
      </p:sp>
      <p:sp>
        <p:nvSpPr>
          <p:cNvPr id="83" name="Parallelogram 82"/>
          <p:cNvSpPr/>
          <p:nvPr/>
        </p:nvSpPr>
        <p:spPr>
          <a:xfrm>
            <a:off x="6982783" y="5439226"/>
            <a:ext cx="1409699"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People Search Index</a:t>
            </a:r>
          </a:p>
        </p:txBody>
      </p:sp>
      <p:sp>
        <p:nvSpPr>
          <p:cNvPr id="19" name="Content Placeholder 2"/>
          <p:cNvSpPr txBox="1">
            <a:spLocks/>
          </p:cNvSpPr>
          <p:nvPr/>
        </p:nvSpPr>
        <p:spPr>
          <a:xfrm>
            <a:off x="457200" y="2944813"/>
            <a:ext cx="4059391" cy="2198688"/>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Requirements</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Timeline consistency</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Guaranteed delivery</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Low latency</a:t>
            </a:r>
          </a:p>
          <a:p>
            <a:pPr marL="742950" marR="0" lvl="1" indent="-285750" algn="l" defTabSz="457200" rtl="0" eaLnBrk="1" fontAlgn="auto" latinLnBrk="0" hangingPunct="1">
              <a:lnSpc>
                <a:spcPct val="100000"/>
              </a:lnSpc>
              <a:spcBef>
                <a:spcPct val="20000"/>
              </a:spcBef>
              <a:spcAft>
                <a:spcPts val="0"/>
              </a:spcAft>
              <a:buClr>
                <a:schemeClr val="accent5"/>
              </a:buClr>
              <a:buSzTx/>
              <a:buFont typeface="Arial"/>
              <a:buChar char="–"/>
              <a:tabLst/>
              <a:defRP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User-space visibility</a:t>
            </a:r>
          </a:p>
        </p:txBody>
      </p:sp>
    </p:spTree>
    <p:extLst>
      <p:ext uri="{BB962C8B-B14F-4D97-AF65-F5344CB8AC3E}">
        <p14:creationId xmlns:p14="http://schemas.microsoft.com/office/powerpoint/2010/main" val="24643560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2" grpId="0" animBg="1"/>
      <p:bldP spid="82" grpId="0" animBg="1"/>
      <p:bldP spid="83"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 Cases</a:t>
            </a:r>
            <a:endParaRPr lang="en-US" dirty="0"/>
          </a:p>
        </p:txBody>
      </p:sp>
      <p:sp>
        <p:nvSpPr>
          <p:cNvPr id="3" name="Content Placeholder 2"/>
          <p:cNvSpPr>
            <a:spLocks noGrp="1"/>
          </p:cNvSpPr>
          <p:nvPr>
            <p:ph idx="1"/>
          </p:nvPr>
        </p:nvSpPr>
        <p:spPr>
          <a:xfrm>
            <a:off x="457200" y="1331881"/>
            <a:ext cx="4384544" cy="1247619"/>
          </a:xfrm>
        </p:spPr>
        <p:txBody>
          <a:bodyPr/>
          <a:lstStyle/>
          <a:p>
            <a:r>
              <a:rPr lang="en-US" dirty="0" smtClean="0"/>
              <a:t>Replication for read scaling with cache maintenance</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5</a:t>
            </a:fld>
            <a:endParaRPr lang="en-US" dirty="0"/>
          </a:p>
        </p:txBody>
      </p:sp>
      <p:grpSp>
        <p:nvGrpSpPr>
          <p:cNvPr id="26" name="Group 25"/>
          <p:cNvGrpSpPr/>
          <p:nvPr/>
        </p:nvGrpSpPr>
        <p:grpSpPr>
          <a:xfrm>
            <a:off x="3901854" y="3958543"/>
            <a:ext cx="4916712" cy="2172357"/>
            <a:chOff x="4100286" y="3573490"/>
            <a:chExt cx="4916712" cy="2170484"/>
          </a:xfrm>
        </p:grpSpPr>
        <p:sp>
          <p:nvSpPr>
            <p:cNvPr id="5" name="Can 4"/>
            <p:cNvSpPr/>
            <p:nvPr/>
          </p:nvSpPr>
          <p:spPr>
            <a:xfrm>
              <a:off x="4100286" y="5380261"/>
              <a:ext cx="1069279"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Members</a:t>
              </a:r>
            </a:p>
          </p:txBody>
        </p:sp>
        <p:sp>
          <p:nvSpPr>
            <p:cNvPr id="6" name="Can 5"/>
            <p:cNvSpPr/>
            <p:nvPr/>
          </p:nvSpPr>
          <p:spPr>
            <a:xfrm>
              <a:off x="4161514" y="4291412"/>
              <a:ext cx="946823" cy="370968"/>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Groups</a:t>
              </a:r>
            </a:p>
          </p:txBody>
        </p:sp>
        <p:sp>
          <p:nvSpPr>
            <p:cNvPr id="7" name="Can 6"/>
            <p:cNvSpPr/>
            <p:nvPr/>
          </p:nvSpPr>
          <p:spPr>
            <a:xfrm>
              <a:off x="4197795" y="3745176"/>
              <a:ext cx="874260" cy="369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Comps</a:t>
              </a:r>
            </a:p>
          </p:txBody>
        </p:sp>
        <p:cxnSp>
          <p:nvCxnSpPr>
            <p:cNvPr id="8" name="Elbow Connector 521"/>
            <p:cNvCxnSpPr>
              <a:stCxn id="5" idx="4"/>
              <a:endCxn id="13" idx="1"/>
            </p:cNvCxnSpPr>
            <p:nvPr/>
          </p:nvCxnSpPr>
          <p:spPr>
            <a:xfrm flipV="1">
              <a:off x="5169565" y="5015141"/>
              <a:ext cx="1522942" cy="546977"/>
            </a:xfrm>
            <a:prstGeom prst="bentConnector3">
              <a:avLst>
                <a:gd name="adj1" fmla="val 57818"/>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9" name="Elbow Connector 8"/>
            <p:cNvCxnSpPr>
              <a:stCxn id="6" idx="4"/>
              <a:endCxn id="13" idx="1"/>
            </p:cNvCxnSpPr>
            <p:nvPr/>
          </p:nvCxnSpPr>
          <p:spPr>
            <a:xfrm>
              <a:off x="5108337" y="4476896"/>
              <a:ext cx="1584170" cy="538245"/>
            </a:xfrm>
            <a:prstGeom prst="bentConnector3">
              <a:avLst>
                <a:gd name="adj1" fmla="val 58768"/>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10" name="Elbow Connector 9"/>
            <p:cNvCxnSpPr>
              <a:stCxn id="7" idx="4"/>
              <a:endCxn id="13" idx="1"/>
            </p:cNvCxnSpPr>
            <p:nvPr/>
          </p:nvCxnSpPr>
          <p:spPr>
            <a:xfrm>
              <a:off x="5072055" y="3929753"/>
              <a:ext cx="1620452" cy="1085388"/>
            </a:xfrm>
            <a:prstGeom prst="bentConnector3">
              <a:avLst>
                <a:gd name="adj1" fmla="val 59796"/>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1" name="Can 10"/>
            <p:cNvSpPr/>
            <p:nvPr/>
          </p:nvSpPr>
          <p:spPr>
            <a:xfrm>
              <a:off x="7803425" y="4615240"/>
              <a:ext cx="1036726" cy="79178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Search Data DB</a:t>
              </a:r>
            </a:p>
          </p:txBody>
        </p:sp>
        <p:cxnSp>
          <p:nvCxnSpPr>
            <p:cNvPr id="12" name="Shape 571"/>
            <p:cNvCxnSpPr>
              <a:stCxn id="13" idx="3"/>
              <a:endCxn id="11" idx="2"/>
            </p:cNvCxnSpPr>
            <p:nvPr/>
          </p:nvCxnSpPr>
          <p:spPr>
            <a:xfrm flipV="1">
              <a:off x="7332067" y="5011133"/>
              <a:ext cx="471358" cy="4008"/>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13" name="Alternate Process 12"/>
            <p:cNvSpPr/>
            <p:nvPr/>
          </p:nvSpPr>
          <p:spPr>
            <a:xfrm>
              <a:off x="6692507" y="4494280"/>
              <a:ext cx="639560" cy="1041721"/>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smtClean="0"/>
                <a:t>Search Feature Extractor </a:t>
              </a:r>
              <a:endParaRPr lang="en-US" sz="1400" dirty="0"/>
            </a:p>
          </p:txBody>
        </p:sp>
        <p:sp>
          <p:nvSpPr>
            <p:cNvPr id="14" name="Parallelogram 13"/>
            <p:cNvSpPr/>
            <p:nvPr/>
          </p:nvSpPr>
          <p:spPr>
            <a:xfrm>
              <a:off x="7607299" y="3670271"/>
              <a:ext cx="1409699"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US" sz="1400" dirty="0" smtClean="0"/>
                <a:t>People Search Index</a:t>
              </a:r>
            </a:p>
          </p:txBody>
        </p:sp>
        <p:cxnSp>
          <p:nvCxnSpPr>
            <p:cNvPr id="15" name="Shape 51"/>
            <p:cNvCxnSpPr>
              <a:stCxn id="16" idx="4"/>
              <a:endCxn id="13" idx="1"/>
            </p:cNvCxnSpPr>
            <p:nvPr/>
          </p:nvCxnSpPr>
          <p:spPr>
            <a:xfrm flipV="1">
              <a:off x="5074890" y="5015141"/>
              <a:ext cx="1617617" cy="6180"/>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6" name="Can 15"/>
            <p:cNvSpPr/>
            <p:nvPr/>
          </p:nvSpPr>
          <p:spPr>
            <a:xfrm>
              <a:off x="4176818" y="4839464"/>
              <a:ext cx="898072"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Conns</a:t>
              </a:r>
              <a:endParaRPr lang="en-US" sz="1600" dirty="0" smtClean="0"/>
            </a:p>
          </p:txBody>
        </p:sp>
        <p:grpSp>
          <p:nvGrpSpPr>
            <p:cNvPr id="17" name="Group 16"/>
            <p:cNvGrpSpPr/>
            <p:nvPr/>
          </p:nvGrpSpPr>
          <p:grpSpPr>
            <a:xfrm>
              <a:off x="7391739" y="4123842"/>
              <a:ext cx="935832" cy="491398"/>
              <a:chOff x="7391739" y="4123842"/>
              <a:chExt cx="935832" cy="491398"/>
            </a:xfrm>
          </p:grpSpPr>
          <p:cxnSp>
            <p:nvCxnSpPr>
              <p:cNvPr id="18" name="Shape 585"/>
              <p:cNvCxnSpPr>
                <a:stCxn id="11" idx="1"/>
                <a:endCxn id="14" idx="4"/>
              </p:cNvCxnSpPr>
              <p:nvPr/>
            </p:nvCxnSpPr>
            <p:spPr>
              <a:xfrm rot="16200000" flipV="1">
                <a:off x="8071270" y="4364721"/>
                <a:ext cx="491398" cy="9639"/>
              </a:xfrm>
              <a:prstGeom prst="bentConnector3">
                <a:avLst>
                  <a:gd name="adj1" fmla="val 50000"/>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19" name="TextBox 18"/>
              <p:cNvSpPr txBox="1"/>
              <p:nvPr/>
            </p:nvSpPr>
            <p:spPr>
              <a:xfrm>
                <a:off x="7391739" y="4197719"/>
                <a:ext cx="935832"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0" name="TextBox 19"/>
            <p:cNvSpPr txBox="1"/>
            <p:nvPr/>
          </p:nvSpPr>
          <p:spPr>
            <a:xfrm>
              <a:off x="5101489" y="3573490"/>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1" name="TextBox 20"/>
            <p:cNvSpPr txBox="1"/>
            <p:nvPr/>
          </p:nvSpPr>
          <p:spPr>
            <a:xfrm>
              <a:off x="5084937" y="4147021"/>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2" name="TextBox 21"/>
            <p:cNvSpPr txBox="1"/>
            <p:nvPr/>
          </p:nvSpPr>
          <p:spPr>
            <a:xfrm>
              <a:off x="5094004" y="4701878"/>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23" name="TextBox 22"/>
            <p:cNvSpPr txBox="1"/>
            <p:nvPr/>
          </p:nvSpPr>
          <p:spPr>
            <a:xfrm>
              <a:off x="5149283" y="5277403"/>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sp>
        <p:nvSpPr>
          <p:cNvPr id="24" name="Content Placeholder 2"/>
          <p:cNvSpPr txBox="1">
            <a:spLocks/>
          </p:cNvSpPr>
          <p:nvPr/>
        </p:nvSpPr>
        <p:spPr>
          <a:xfrm>
            <a:off x="401247" y="3567720"/>
            <a:ext cx="3547552" cy="579319"/>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View materialization</a:t>
            </a: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grpSp>
        <p:nvGrpSpPr>
          <p:cNvPr id="97" name="Group 96"/>
          <p:cNvGrpSpPr/>
          <p:nvPr/>
        </p:nvGrpSpPr>
        <p:grpSpPr>
          <a:xfrm>
            <a:off x="4564343" y="678158"/>
            <a:ext cx="4356243" cy="3260906"/>
            <a:chOff x="3820222" y="2870729"/>
            <a:chExt cx="4356243" cy="3260906"/>
          </a:xfrm>
        </p:grpSpPr>
        <p:sp>
          <p:nvSpPr>
            <p:cNvPr id="63" name="Decision 62"/>
            <p:cNvSpPr/>
            <p:nvPr/>
          </p:nvSpPr>
          <p:spPr>
            <a:xfrm>
              <a:off x="5089782" y="3343430"/>
              <a:ext cx="1468399" cy="52041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router</a:t>
              </a:r>
              <a:endParaRPr lang="en-US" sz="1600" dirty="0"/>
            </a:p>
          </p:txBody>
        </p:sp>
        <p:sp>
          <p:nvSpPr>
            <p:cNvPr id="67" name="TextBox 66"/>
            <p:cNvSpPr txBox="1"/>
            <p:nvPr/>
          </p:nvSpPr>
          <p:spPr>
            <a:xfrm>
              <a:off x="5016257" y="2870729"/>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8" name="Group 67"/>
            <p:cNvGrpSpPr/>
            <p:nvPr/>
          </p:nvGrpSpPr>
          <p:grpSpPr>
            <a:xfrm>
              <a:off x="5197929" y="4988338"/>
              <a:ext cx="712114" cy="744823"/>
              <a:chOff x="5379370" y="4988338"/>
              <a:chExt cx="712114" cy="744823"/>
            </a:xfrm>
          </p:grpSpPr>
          <p:cxnSp>
            <p:nvCxnSpPr>
              <p:cNvPr id="69" name="Shape 31"/>
              <p:cNvCxnSpPr>
                <a:stCxn id="80" idx="1"/>
                <a:endCxn id="79" idx="3"/>
              </p:cNvCxnSpPr>
              <p:nvPr/>
            </p:nvCxnSpPr>
            <p:spPr>
              <a:xfrm rot="16200000" flipV="1">
                <a:off x="5718504" y="5360181"/>
                <a:ext cx="744823" cy="1137"/>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sp>
            <p:nvSpPr>
              <p:cNvPr id="70" name="TextBox 69"/>
              <p:cNvSpPr txBox="1"/>
              <p:nvPr/>
            </p:nvSpPr>
            <p:spPr>
              <a:xfrm>
                <a:off x="5379370" y="5188970"/>
                <a:ext cx="565197"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Arial" pitchFamily="34" charset="0"/>
                    <a:ea typeface="+mn-ea"/>
                    <a:cs typeface="Arial" pitchFamily="34" charset="0"/>
                  </a:rPr>
                  <a:t>changes</a:t>
                </a:r>
              </a:p>
            </p:txBody>
          </p:sp>
        </p:grpSp>
        <p:grpSp>
          <p:nvGrpSpPr>
            <p:cNvPr id="71" name="Group 70"/>
            <p:cNvGrpSpPr/>
            <p:nvPr/>
          </p:nvGrpSpPr>
          <p:grpSpPr>
            <a:xfrm>
              <a:off x="6402622" y="5061873"/>
              <a:ext cx="1189025" cy="1069762"/>
              <a:chOff x="4225717" y="4912465"/>
              <a:chExt cx="2975066" cy="1069762"/>
            </a:xfrm>
          </p:grpSpPr>
          <p:sp>
            <p:nvSpPr>
              <p:cNvPr id="72" name="TextBox 71"/>
              <p:cNvSpPr txBox="1"/>
              <p:nvPr/>
            </p:nvSpPr>
            <p:spPr>
              <a:xfrm>
                <a:off x="4515641" y="5683415"/>
                <a:ext cx="2685142"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400" b="0" i="0" u="none" strike="noStrike" kern="1200" cap="none" spc="0" normalizeH="0" baseline="0" noProof="0" dirty="0" smtClean="0">
                    <a:ln>
                      <a:noFill/>
                    </a:ln>
                    <a:solidFill>
                      <a:schemeClr val="accent3">
                        <a:lumMod val="75000"/>
                      </a:schemeClr>
                    </a:solidFill>
                    <a:effectLst/>
                    <a:uLnTx/>
                    <a:uFillTx/>
                    <a:latin typeface="Arial" pitchFamily="34" charset="0"/>
                    <a:ea typeface="+mn-ea"/>
                    <a:cs typeface="Arial" pitchFamily="34" charset="0"/>
                  </a:rPr>
                  <a:t>invalidations</a:t>
                </a:r>
              </a:p>
            </p:txBody>
          </p:sp>
          <p:cxnSp>
            <p:nvCxnSpPr>
              <p:cNvPr id="73" name="Shape 31"/>
              <p:cNvCxnSpPr>
                <a:stCxn id="80" idx="0"/>
                <a:endCxn id="84" idx="4"/>
              </p:cNvCxnSpPr>
              <p:nvPr/>
            </p:nvCxnSpPr>
            <p:spPr>
              <a:xfrm flipV="1">
                <a:off x="4225717" y="4912465"/>
                <a:ext cx="2815462" cy="818244"/>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grpSp>
        <p:sp>
          <p:nvSpPr>
            <p:cNvPr id="74" name="TextBox 73"/>
            <p:cNvSpPr txBox="1"/>
            <p:nvPr/>
          </p:nvSpPr>
          <p:spPr>
            <a:xfrm>
              <a:off x="5112313" y="4695616"/>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75" name="Can 74"/>
            <p:cNvSpPr/>
            <p:nvPr/>
          </p:nvSpPr>
          <p:spPr>
            <a:xfrm>
              <a:off x="3820222" y="4645477"/>
              <a:ext cx="1069279" cy="36371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Members</a:t>
              </a:r>
            </a:p>
          </p:txBody>
        </p:sp>
        <p:grpSp>
          <p:nvGrpSpPr>
            <p:cNvPr id="76" name="Group 75"/>
            <p:cNvGrpSpPr/>
            <p:nvPr/>
          </p:nvGrpSpPr>
          <p:grpSpPr>
            <a:xfrm>
              <a:off x="5160974" y="4406912"/>
              <a:ext cx="1321691" cy="581426"/>
              <a:chOff x="5160974" y="4406912"/>
              <a:chExt cx="1321691" cy="581426"/>
            </a:xfrm>
          </p:grpSpPr>
          <p:sp>
            <p:nvSpPr>
              <p:cNvPr id="77" name="Can 76"/>
              <p:cNvSpPr/>
              <p:nvPr/>
            </p:nvSpPr>
            <p:spPr>
              <a:xfrm>
                <a:off x="5160974" y="4406912"/>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sp>
            <p:nvSpPr>
              <p:cNvPr id="78" name="Can 77"/>
              <p:cNvSpPr/>
              <p:nvPr/>
            </p:nvSpPr>
            <p:spPr>
              <a:xfrm>
                <a:off x="5251688" y="4524841"/>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sp>
            <p:nvSpPr>
              <p:cNvPr id="79" name="Can 78"/>
              <p:cNvSpPr/>
              <p:nvPr/>
            </p:nvSpPr>
            <p:spPr>
              <a:xfrm>
                <a:off x="5335145" y="4635512"/>
                <a:ext cx="1147520" cy="3528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t>Memrep</a:t>
                </a:r>
                <a:endParaRPr lang="en-US" sz="1600" dirty="0" smtClean="0"/>
              </a:p>
            </p:txBody>
          </p:sp>
        </p:grpSp>
        <p:sp>
          <p:nvSpPr>
            <p:cNvPr id="80" name="Alternate Process 79"/>
            <p:cNvSpPr/>
            <p:nvPr/>
          </p:nvSpPr>
          <p:spPr>
            <a:xfrm rot="5400000">
              <a:off x="5763086" y="5387537"/>
              <a:ext cx="293912" cy="98515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400" dirty="0" err="1" smtClean="0"/>
                <a:t>Memrep</a:t>
              </a:r>
              <a:endParaRPr lang="en-US" sz="1400" dirty="0"/>
            </a:p>
          </p:txBody>
        </p:sp>
        <p:grpSp>
          <p:nvGrpSpPr>
            <p:cNvPr id="81" name="Group 80"/>
            <p:cNvGrpSpPr/>
            <p:nvPr/>
          </p:nvGrpSpPr>
          <p:grpSpPr>
            <a:xfrm>
              <a:off x="6768581" y="4488559"/>
              <a:ext cx="1407884" cy="573314"/>
              <a:chOff x="6768581" y="4488559"/>
              <a:chExt cx="1407884" cy="573314"/>
            </a:xfrm>
          </p:grpSpPr>
          <p:sp>
            <p:nvSpPr>
              <p:cNvPr id="82" name="Parallelogram 81"/>
              <p:cNvSpPr/>
              <p:nvPr/>
            </p:nvSpPr>
            <p:spPr>
              <a:xfrm>
                <a:off x="6768581" y="4488559"/>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sp>
            <p:nvSpPr>
              <p:cNvPr id="83" name="Parallelogram 82"/>
              <p:cNvSpPr/>
              <p:nvPr/>
            </p:nvSpPr>
            <p:spPr>
              <a:xfrm>
                <a:off x="6823010" y="4552057"/>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sp>
            <p:nvSpPr>
              <p:cNvPr id="84" name="Parallelogram 83"/>
              <p:cNvSpPr/>
              <p:nvPr/>
            </p:nvSpPr>
            <p:spPr>
              <a:xfrm>
                <a:off x="6879253" y="4608302"/>
                <a:ext cx="1297212" cy="453571"/>
              </a:xfrm>
              <a:prstGeom prst="parallelogram">
                <a:avLst/>
              </a:prstGeom>
            </p:spPr>
            <p:style>
              <a:lnRef idx="1">
                <a:schemeClr val="accent2"/>
              </a:lnRef>
              <a:fillRef idx="2">
                <a:schemeClr val="accent2"/>
              </a:fillRef>
              <a:effectRef idx="1">
                <a:schemeClr val="accent2"/>
              </a:effectRef>
              <a:fontRef idx="minor">
                <a:schemeClr val="dk1"/>
              </a:fontRef>
            </p:style>
            <p:txBody>
              <a:bodyPr lIns="0" tIns="0" bIns="0" rtlCol="0" anchor="ctr"/>
              <a:lstStyle/>
              <a:p>
                <a:pPr algn="ctr"/>
                <a:r>
                  <a:rPr lang="en-US" sz="1400" dirty="0" smtClean="0"/>
                  <a:t>Members </a:t>
                </a:r>
                <a:r>
                  <a:rPr lang="en-US" sz="1400" dirty="0" err="1" smtClean="0"/>
                  <a:t>memcache</a:t>
                </a:r>
                <a:endParaRPr lang="en-US" sz="1400" dirty="0" smtClean="0"/>
              </a:p>
            </p:txBody>
          </p:sp>
        </p:grpSp>
        <p:grpSp>
          <p:nvGrpSpPr>
            <p:cNvPr id="85" name="Group 84"/>
            <p:cNvGrpSpPr/>
            <p:nvPr/>
          </p:nvGrpSpPr>
          <p:grpSpPr>
            <a:xfrm>
              <a:off x="4307454" y="5009189"/>
              <a:ext cx="1110009" cy="870927"/>
              <a:chOff x="4307454" y="5009189"/>
              <a:chExt cx="1110009" cy="870927"/>
            </a:xfrm>
          </p:grpSpPr>
          <p:cxnSp>
            <p:nvCxnSpPr>
              <p:cNvPr id="86" name="Elbow Connector 160"/>
              <p:cNvCxnSpPr>
                <a:stCxn id="75" idx="3"/>
                <a:endCxn id="80" idx="2"/>
              </p:cNvCxnSpPr>
              <p:nvPr/>
            </p:nvCxnSpPr>
            <p:spPr>
              <a:xfrm rot="16200000" flipH="1">
                <a:off x="4450699" y="4913352"/>
                <a:ext cx="870927" cy="1062601"/>
              </a:xfrm>
              <a:prstGeom prst="bentConnector2">
                <a:avLst/>
              </a:prstGeom>
              <a:ln w="25400" cap="flat" cmpd="sng" algn="ctr">
                <a:solidFill>
                  <a:schemeClr val="accent4"/>
                </a:solidFill>
                <a:prstDash val="dash"/>
                <a:round/>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87" name="TextBox 86"/>
              <p:cNvSpPr txBox="1"/>
              <p:nvPr/>
            </p:nvSpPr>
            <p:spPr>
              <a:xfrm>
                <a:off x="4307454" y="5478789"/>
                <a:ext cx="1054368" cy="399497"/>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sz="1600" dirty="0" smtClean="0">
                    <a:solidFill>
                      <a:schemeClr val="accent5"/>
                    </a:solidFill>
                    <a:latin typeface="Arial" pitchFamily="34" charset="0"/>
                    <a:cs typeface="Arial" pitchFamily="34" charset="0"/>
                  </a:rPr>
                  <a:t>changes</a:t>
                </a:r>
                <a:endParaRPr kumimoji="0" lang="en-US" sz="16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grpSp>
          <p:nvGrpSpPr>
            <p:cNvPr id="88" name="Group 87"/>
            <p:cNvGrpSpPr/>
            <p:nvPr/>
          </p:nvGrpSpPr>
          <p:grpSpPr>
            <a:xfrm>
              <a:off x="5823982" y="3863847"/>
              <a:ext cx="337789" cy="660994"/>
              <a:chOff x="5823982" y="3863847"/>
              <a:chExt cx="337789" cy="660994"/>
            </a:xfrm>
          </p:grpSpPr>
          <p:cxnSp>
            <p:nvCxnSpPr>
              <p:cNvPr id="89" name="Elbow Connector 88"/>
              <p:cNvCxnSpPr>
                <a:stCxn id="63" idx="2"/>
                <a:endCxn id="78" idx="1"/>
              </p:cNvCxnSpPr>
              <p:nvPr/>
            </p:nvCxnSpPr>
            <p:spPr>
              <a:xfrm rot="16200000" flipH="1">
                <a:off x="5494218" y="4193611"/>
                <a:ext cx="660994" cy="1466"/>
              </a:xfrm>
              <a:prstGeom prst="bentConnector3">
                <a:avLst>
                  <a:gd name="adj1" fmla="val 50000"/>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0" name="TextBox 89"/>
              <p:cNvSpPr txBox="1"/>
              <p:nvPr/>
            </p:nvSpPr>
            <p:spPr>
              <a:xfrm>
                <a:off x="5860378" y="4001741"/>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nvGrpSpPr>
            <p:cNvPr id="91" name="Group 90"/>
            <p:cNvGrpSpPr/>
            <p:nvPr/>
          </p:nvGrpSpPr>
          <p:grpSpPr>
            <a:xfrm>
              <a:off x="6558181" y="3603639"/>
              <a:ext cx="1353532" cy="948418"/>
              <a:chOff x="6558181" y="3603639"/>
              <a:chExt cx="1353532" cy="948418"/>
            </a:xfrm>
          </p:grpSpPr>
          <p:cxnSp>
            <p:nvCxnSpPr>
              <p:cNvPr id="92" name="Elbow Connector 13"/>
              <p:cNvCxnSpPr>
                <a:stCxn id="63" idx="3"/>
                <a:endCxn id="83" idx="1"/>
              </p:cNvCxnSpPr>
              <p:nvPr/>
            </p:nvCxnSpPr>
            <p:spPr>
              <a:xfrm>
                <a:off x="6558181" y="3603639"/>
                <a:ext cx="970131" cy="948418"/>
              </a:xfrm>
              <a:prstGeom prst="bentConnector2">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3" name="TextBox 92"/>
              <p:cNvSpPr txBox="1"/>
              <p:nvPr/>
            </p:nvSpPr>
            <p:spPr>
              <a:xfrm>
                <a:off x="7593662" y="4113700"/>
                <a:ext cx="318051"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nvGrpSpPr>
            <p:cNvPr id="94" name="Group 93"/>
            <p:cNvGrpSpPr/>
            <p:nvPr/>
          </p:nvGrpSpPr>
          <p:grpSpPr>
            <a:xfrm>
              <a:off x="4354862" y="3603639"/>
              <a:ext cx="734920" cy="1132766"/>
              <a:chOff x="5599462" y="3487524"/>
              <a:chExt cx="734920" cy="1132766"/>
            </a:xfrm>
          </p:grpSpPr>
          <p:cxnSp>
            <p:nvCxnSpPr>
              <p:cNvPr id="95" name="Elbow Connector 101"/>
              <p:cNvCxnSpPr>
                <a:stCxn id="63" idx="1"/>
                <a:endCxn id="75" idx="0"/>
              </p:cNvCxnSpPr>
              <p:nvPr/>
            </p:nvCxnSpPr>
            <p:spPr>
              <a:xfrm rot="10800000" flipV="1">
                <a:off x="5599462" y="3487524"/>
                <a:ext cx="734920" cy="1132766"/>
              </a:xfrm>
              <a:prstGeom prst="bentConnector2">
                <a:avLst/>
              </a:prstGeom>
              <a:ln>
                <a:headEnd type="arrow"/>
                <a:tailEnd type="none"/>
              </a:ln>
            </p:spPr>
            <p:style>
              <a:lnRef idx="2">
                <a:schemeClr val="accent2"/>
              </a:lnRef>
              <a:fillRef idx="0">
                <a:schemeClr val="accent2"/>
              </a:fillRef>
              <a:effectRef idx="1">
                <a:schemeClr val="accent2"/>
              </a:effectRef>
              <a:fontRef idx="minor">
                <a:schemeClr val="tx1"/>
              </a:fontRef>
            </p:style>
          </p:cxnSp>
          <p:sp>
            <p:nvSpPr>
              <p:cNvPr id="96" name="TextBox 95"/>
              <p:cNvSpPr txBox="1"/>
              <p:nvPr/>
            </p:nvSpPr>
            <p:spPr>
              <a:xfrm>
                <a:off x="5652025" y="3991820"/>
                <a:ext cx="301393" cy="298812"/>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sz="1200" b="0" i="0" u="none" strike="noStrike" kern="1200" cap="none" spc="0" normalizeH="0" baseline="0" noProof="0" dirty="0" smtClean="0">
                    <a:ln>
                      <a:noFill/>
                    </a:ln>
                    <a:solidFill>
                      <a:srgbClr val="8CC63F"/>
                    </a:solidFill>
                    <a:effectLst/>
                    <a:uLnTx/>
                    <a:uFillTx/>
                    <a:latin typeface="Arial" pitchFamily="34" charset="0"/>
                    <a:ea typeface="+mn-ea"/>
                    <a:cs typeface="Arial" pitchFamily="34" charset="0"/>
                  </a:rPr>
                  <a:t>R</a:t>
                </a:r>
              </a:p>
            </p:txBody>
          </p:sp>
        </p:grpSp>
      </p:grpSp>
    </p:spTree>
    <p:extLst>
      <p:ext uri="{BB962C8B-B14F-4D97-AF65-F5344CB8AC3E}">
        <p14:creationId xmlns:p14="http://schemas.microsoft.com/office/powerpoint/2010/main" val="7070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Summary of Requirements</a:t>
            </a:r>
            <a:endParaRPr lang="en-US" dirty="0"/>
          </a:p>
        </p:txBody>
      </p:sp>
      <p:sp>
        <p:nvSpPr>
          <p:cNvPr id="3" name="Content Placeholder 2"/>
          <p:cNvSpPr>
            <a:spLocks noGrp="1"/>
          </p:cNvSpPr>
          <p:nvPr>
            <p:ph idx="1"/>
          </p:nvPr>
        </p:nvSpPr>
        <p:spPr>
          <a:xfrm>
            <a:off x="457200" y="1331881"/>
            <a:ext cx="8229600" cy="2441833"/>
          </a:xfrm>
        </p:spPr>
        <p:txBody>
          <a:bodyPr/>
          <a:lstStyle/>
          <a:p>
            <a:r>
              <a:rPr lang="en-US" dirty="0" smtClean="0"/>
              <a:t>Timeline consistency</a:t>
            </a:r>
          </a:p>
          <a:p>
            <a:r>
              <a:rPr lang="en-US" dirty="0" smtClean="0"/>
              <a:t>Guaranteed delivery</a:t>
            </a:r>
          </a:p>
          <a:p>
            <a:r>
              <a:rPr lang="en-US" dirty="0" smtClean="0"/>
              <a:t>User-space visibility</a:t>
            </a:r>
          </a:p>
          <a:p>
            <a:r>
              <a:rPr lang="en-US" dirty="0" smtClean="0"/>
              <a:t>Low latency</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6</a:t>
            </a:fld>
            <a:endParaRPr lang="en-US" dirty="0"/>
          </a:p>
        </p:txBody>
      </p:sp>
      <p:sp>
        <p:nvSpPr>
          <p:cNvPr id="6" name="Content Placeholder 2"/>
          <p:cNvSpPr txBox="1">
            <a:spLocks/>
          </p:cNvSpPr>
          <p:nvPr/>
        </p:nvSpPr>
        <p:spPr>
          <a:xfrm>
            <a:off x="464457" y="3625138"/>
            <a:ext cx="8229600" cy="2441833"/>
          </a:xfrm>
          <a:prstGeom prst="rect">
            <a:avLst/>
          </a:prstGeom>
        </p:spPr>
        <p:txBody>
          <a:bodyPr vert="horz" lIns="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Long look-back in the change stream</a:t>
            </a:r>
          </a:p>
          <a:p>
            <a:pPr marL="800100" lvl="1" indent="-342900">
              <a:spcBef>
                <a:spcPct val="20000"/>
              </a:spcBef>
              <a:buClr>
                <a:schemeClr val="accent1"/>
              </a:buClr>
              <a:buFont typeface="Lucida Grande"/>
              <a:buChar char="−"/>
              <a:defRPr/>
            </a:pPr>
            <a:r>
              <a:rPr lang="en-US" sz="2000" dirty="0" smtClean="0">
                <a:latin typeface="Arial" pitchFamily="34" charset="0"/>
                <a:cs typeface="Arial" pitchFamily="34" charset="0"/>
              </a:rPr>
              <a:t>New clients</a:t>
            </a:r>
          </a:p>
          <a:p>
            <a:pPr marL="800100" lvl="1" indent="-342900">
              <a:spcBef>
                <a:spcPct val="20000"/>
              </a:spcBef>
              <a:buClr>
                <a:schemeClr val="accent1"/>
              </a:buClr>
              <a:buFont typeface="Lucida Grande"/>
              <a:buChar char="−"/>
              <a:defRPr/>
            </a:pP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Client re-initialization (e.g. grandfathering)</a:t>
            </a:r>
          </a:p>
          <a:p>
            <a:pPr marL="800100" lvl="1" indent="-342900">
              <a:spcBef>
                <a:spcPct val="20000"/>
              </a:spcBef>
              <a:buClr>
                <a:schemeClr val="accent1"/>
              </a:buClr>
              <a:buFont typeface="Lucida Grande"/>
              <a:buChar char="−"/>
              <a:defRPr/>
            </a:pPr>
            <a:r>
              <a:rPr kumimoji="0" lang="en-US" sz="20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Slow/lagging clients</a:t>
            </a:r>
          </a:p>
          <a:p>
            <a:pPr marL="342900" indent="-342900">
              <a:spcBef>
                <a:spcPct val="20000"/>
              </a:spcBef>
              <a:buClr>
                <a:schemeClr val="accent1"/>
              </a:buClr>
              <a:buFont typeface="Wingdings" pitchFamily="2" charset="2"/>
              <a:buChar char="§"/>
              <a:defRPr/>
            </a:pPr>
            <a:r>
              <a:rPr lang="en-US" sz="2400" dirty="0" smtClean="0"/>
              <a:t>Schema versioning and migration</a:t>
            </a:r>
            <a:endParaRPr lang="en-US" sz="2400" baseline="0" dirty="0" smtClean="0">
              <a:latin typeface="Arial" pitchFamily="34" charset="0"/>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lang="en-US" sz="2400" baseline="0" dirty="0" smtClean="0">
                <a:latin typeface="Arial" pitchFamily="34" charset="0"/>
                <a:cs typeface="Arial" pitchFamily="34" charset="0"/>
              </a:rPr>
              <a:t>Support for different client partitioning schemes</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9731769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lstStyle/>
          <a:p>
            <a:pPr>
              <a:buFont typeface="Wingdings" charset="2"/>
              <a:buChar char="ü"/>
            </a:pPr>
            <a:r>
              <a:rPr lang="en-US" dirty="0" smtClean="0">
                <a:solidFill>
                  <a:srgbClr val="7F7F7F"/>
                </a:solidFill>
              </a:rPr>
              <a:t>Motivation</a:t>
            </a:r>
          </a:p>
          <a:p>
            <a:r>
              <a:rPr lang="en-US" dirty="0" smtClean="0">
                <a:solidFill>
                  <a:srgbClr val="000000"/>
                </a:solidFill>
              </a:rPr>
              <a:t>Architecture</a:t>
            </a:r>
          </a:p>
          <a:p>
            <a:pPr lvl="1"/>
            <a:r>
              <a:rPr lang="en-US" dirty="0" smtClean="0"/>
              <a:t>High-Level Overview</a:t>
            </a:r>
          </a:p>
          <a:p>
            <a:pPr lvl="1"/>
            <a:r>
              <a:rPr lang="en-US" dirty="0" smtClean="0"/>
              <a:t>Architecture</a:t>
            </a:r>
            <a:endParaRPr lang="en-US" dirty="0" smtClean="0">
              <a:solidFill>
                <a:srgbClr val="000000"/>
              </a:solidFill>
            </a:endParaRPr>
          </a:p>
          <a:p>
            <a:pPr lvl="1"/>
            <a:r>
              <a:rPr lang="en-US" dirty="0" smtClean="0">
                <a:solidFill>
                  <a:srgbClr val="000000"/>
                </a:solidFill>
              </a:rPr>
              <a:t>Major components</a:t>
            </a:r>
            <a:endParaRPr lang="en-US" dirty="0" smtClean="0">
              <a:solidFill>
                <a:schemeClr val="tx1">
                  <a:lumMod val="50000"/>
                  <a:lumOff val="50000"/>
                </a:schemeClr>
              </a:solidFill>
            </a:endParaRPr>
          </a:p>
          <a:p>
            <a:r>
              <a:rPr lang="en-US" dirty="0" smtClean="0">
                <a:solidFill>
                  <a:schemeClr val="tx1">
                    <a:lumMod val="50000"/>
                    <a:lumOff val="50000"/>
                  </a:schemeClr>
                </a:solidFill>
              </a:rPr>
              <a:t>Development with </a:t>
            </a:r>
            <a:r>
              <a:rPr lang="en-US" dirty="0" err="1" smtClean="0">
                <a:solidFill>
                  <a:schemeClr val="tx1">
                    <a:lumMod val="50000"/>
                    <a:lumOff val="50000"/>
                  </a:schemeClr>
                </a:solidFill>
              </a:rPr>
              <a:t>Databus</a:t>
            </a:r>
            <a:endParaRPr lang="en-US" dirty="0" smtClean="0">
              <a:solidFill>
                <a:schemeClr val="tx1">
                  <a:lumMod val="50000"/>
                  <a:lumOff val="50000"/>
                </a:schemeClr>
              </a:solidFill>
            </a:endParaRPr>
          </a:p>
          <a:p>
            <a:r>
              <a:rPr lang="en-US" dirty="0" smtClean="0">
                <a:solidFill>
                  <a:schemeClr val="tx1">
                    <a:lumMod val="50000"/>
                    <a:lumOff val="50000"/>
                  </a:schemeClr>
                </a:solidFill>
              </a:rPr>
              <a:t>Future </a:t>
            </a:r>
            <a:r>
              <a:rPr lang="en-US" dirty="0" smtClean="0">
                <a:solidFill>
                  <a:schemeClr val="tx1">
                    <a:lumMod val="50000"/>
                    <a:lumOff val="50000"/>
                  </a:schemeClr>
                </a:solidFill>
              </a:rPr>
              <a:t>Work </a:t>
            </a:r>
          </a:p>
          <a:p>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7</a:t>
            </a:fld>
            <a:endParaRPr lang="en-US"/>
          </a:p>
        </p:txBody>
      </p:sp>
    </p:spTree>
    <p:extLst>
      <p:ext uri="{BB962C8B-B14F-4D97-AF65-F5344CB8AC3E}">
        <p14:creationId xmlns:p14="http://schemas.microsoft.com/office/powerpoint/2010/main" val="274235117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Overview</a:t>
            </a:r>
            <a:endParaRPr lang="en-US" dirty="0"/>
          </a:p>
        </p:txBody>
      </p:sp>
      <p:sp>
        <p:nvSpPr>
          <p:cNvPr id="3" name="Content Placeholder 2"/>
          <p:cNvSpPr>
            <a:spLocks noGrp="1"/>
          </p:cNvSpPr>
          <p:nvPr>
            <p:ph idx="1"/>
          </p:nvPr>
        </p:nvSpPr>
        <p:spPr/>
        <p:txBody>
          <a:bodyPr/>
          <a:lstStyle/>
          <a:p>
            <a:r>
              <a:rPr lang="en-US" b="1" dirty="0" smtClean="0"/>
              <a:t>LinkedIn’s Change Data Capture System</a:t>
            </a:r>
            <a:endParaRPr lang="en-US" dirty="0" smtClean="0"/>
          </a:p>
          <a:p>
            <a:r>
              <a:rPr lang="en-US" dirty="0" smtClean="0"/>
              <a:t>In use at LinkedIn since 2007</a:t>
            </a:r>
          </a:p>
          <a:p>
            <a:r>
              <a:rPr lang="en-US" dirty="0" smtClean="0"/>
              <a:t>Implemented in Java </a:t>
            </a:r>
          </a:p>
          <a:p>
            <a:r>
              <a:rPr lang="en-US" dirty="0" smtClean="0"/>
              <a:t>Open</a:t>
            </a:r>
          </a:p>
          <a:p>
            <a:pPr lvl="1"/>
            <a:r>
              <a:rPr lang="en-US" dirty="0" smtClean="0"/>
              <a:t>API: HTTP </a:t>
            </a:r>
          </a:p>
          <a:p>
            <a:pPr lvl="1"/>
            <a:r>
              <a:rPr lang="en-US" dirty="0" smtClean="0"/>
              <a:t>Data: Avro</a:t>
            </a:r>
            <a:endParaRPr lang="en-US" dirty="0"/>
          </a:p>
        </p:txBody>
      </p:sp>
      <p:sp>
        <p:nvSpPr>
          <p:cNvPr id="4" name="Slide Number Placeholder 3"/>
          <p:cNvSpPr>
            <a:spLocks noGrp="1"/>
          </p:cNvSpPr>
          <p:nvPr>
            <p:ph type="sldNum" sz="quarter" idx="12"/>
          </p:nvPr>
        </p:nvSpPr>
        <p:spPr/>
        <p:txBody>
          <a:bodyPr/>
          <a:lstStyle/>
          <a:p>
            <a:fld id="{75897B0D-BA2C-2244-86F3-025175B80EAC}" type="slidenum">
              <a:rPr lang="en-US" smtClean="0"/>
              <a:pPr/>
              <a:t>8</a:t>
            </a:fld>
            <a:endParaRPr lang="en-US" dirty="0"/>
          </a:p>
        </p:txBody>
      </p:sp>
    </p:spTree>
    <p:extLst>
      <p:ext uri="{BB962C8B-B14F-4D97-AF65-F5344CB8AC3E}">
        <p14:creationId xmlns:p14="http://schemas.microsoft.com/office/powerpoint/2010/main" val="190945661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3"/>
          <p:cNvGrpSpPr/>
          <p:nvPr/>
        </p:nvGrpSpPr>
        <p:grpSpPr>
          <a:xfrm>
            <a:off x="2187147" y="1176867"/>
            <a:ext cx="2740453" cy="914401"/>
            <a:chOff x="2187147" y="1371600"/>
            <a:chExt cx="2740453" cy="914401"/>
          </a:xfrm>
        </p:grpSpPr>
        <p:sp>
          <p:nvSpPr>
            <p:cNvPr id="97" name="Rectangle 96"/>
            <p:cNvSpPr/>
            <p:nvPr/>
          </p:nvSpPr>
          <p:spPr>
            <a:xfrm>
              <a:off x="2187147" y="1371600"/>
              <a:ext cx="2600753" cy="7874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2311399" y="1503841"/>
              <a:ext cx="2590801" cy="342245"/>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rPr>
                <a:t>Relay</a:t>
              </a:r>
            </a:p>
          </p:txBody>
        </p:sp>
        <p:sp>
          <p:nvSpPr>
            <p:cNvPr id="63" name="Rectangle 62"/>
            <p:cNvSpPr/>
            <p:nvPr/>
          </p:nvSpPr>
          <p:spPr>
            <a:xfrm>
              <a:off x="2326847" y="1532467"/>
              <a:ext cx="2600753" cy="75353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2263347" y="1447800"/>
              <a:ext cx="2600753" cy="77893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smtClean="0"/>
              <a:t>Architecture</a:t>
            </a:r>
            <a:endParaRPr lang="en-US" dirty="0"/>
          </a:p>
        </p:txBody>
      </p:sp>
      <p:graphicFrame>
        <p:nvGraphicFramePr>
          <p:cNvPr id="39" name="Table 38"/>
          <p:cNvGraphicFramePr>
            <a:graphicFrameLocks noGrp="1"/>
          </p:cNvGraphicFramePr>
          <p:nvPr>
            <p:extLst>
              <p:ext uri="{D42A27DB-BD31-4B8C-83A1-F6EECF244321}">
                <p14:modId xmlns:p14="http://schemas.microsoft.com/office/powerpoint/2010/main" val="629439247"/>
              </p:ext>
            </p:extLst>
          </p:nvPr>
        </p:nvGraphicFramePr>
        <p:xfrm>
          <a:off x="2354121" y="1684861"/>
          <a:ext cx="2535379" cy="372035"/>
        </p:xfrm>
        <a:graphic>
          <a:graphicData uri="http://schemas.openxmlformats.org/drawingml/2006/table">
            <a:tbl>
              <a:tblPr firstRow="1" bandRow="1">
                <a:tableStyleId>{5C22544A-7EE6-4342-B048-85BDC9FD1C3A}</a:tableStyleId>
              </a:tblPr>
              <a:tblGrid>
                <a:gridCol w="278646"/>
                <a:gridCol w="213218"/>
                <a:gridCol w="159682"/>
                <a:gridCol w="1020233"/>
                <a:gridCol w="320382"/>
                <a:gridCol w="272169"/>
                <a:gridCol w="271049"/>
              </a:tblGrid>
              <a:tr h="372035">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c>
                  <a:txBody>
                    <a:bodyPr/>
                    <a:lstStyle/>
                    <a:p>
                      <a:endParaRPr lang="en-US" dirty="0"/>
                    </a:p>
                  </a:txBody>
                  <a:tcPr marL="0" marR="0" marT="0" marB="0"/>
                </a:tc>
                <a:tc>
                  <a:txBody>
                    <a:bodyPr/>
                    <a:lstStyle/>
                    <a:p>
                      <a:r>
                        <a:rPr lang="en-US" sz="1600" dirty="0" smtClean="0"/>
                        <a:t>Event Win</a:t>
                      </a:r>
                      <a:endParaRPr lang="en-US" sz="1600" dirty="0"/>
                    </a:p>
                  </a:txBody>
                  <a:tcPr marL="0" marR="0" marT="0" marB="0" anchor="ctr" anchorCtr="1"/>
                </a:tc>
                <a:tc>
                  <a:txBody>
                    <a:bodyPr/>
                    <a:lstStyle/>
                    <a:p>
                      <a:endParaRPr lang="en-US" dirty="0"/>
                    </a:p>
                  </a:txBody>
                  <a:tcPr marL="0" marR="0" marT="0" marB="0"/>
                </a:tc>
                <a:tc>
                  <a:txBody>
                    <a:bodyPr/>
                    <a:lstStyle/>
                    <a:p>
                      <a:endParaRPr lang="en-US" dirty="0"/>
                    </a:p>
                  </a:txBody>
                  <a:tcPr marL="0" marR="0" marT="0" marB="0">
                    <a:solidFill>
                      <a:srgbClr val="7AD0FF"/>
                    </a:solidFill>
                  </a:tcPr>
                </a:tc>
                <a:tc>
                  <a:txBody>
                    <a:bodyPr/>
                    <a:lstStyle/>
                    <a:p>
                      <a:endParaRPr lang="en-US" dirty="0"/>
                    </a:p>
                  </a:txBody>
                  <a:tcPr marL="0" marR="0" marT="0" marB="0">
                    <a:solidFill>
                      <a:srgbClr val="7AD0FF"/>
                    </a:solidFill>
                  </a:tcPr>
                </a:tc>
              </a:tr>
            </a:tbl>
          </a:graphicData>
        </a:graphic>
      </p:graphicFrame>
      <p:sp>
        <p:nvSpPr>
          <p:cNvPr id="4" name="Slide Number Placeholder 3"/>
          <p:cNvSpPr>
            <a:spLocks noGrp="1"/>
          </p:cNvSpPr>
          <p:nvPr>
            <p:ph type="sldNum" sz="quarter" idx="12"/>
          </p:nvPr>
        </p:nvSpPr>
        <p:spPr/>
        <p:txBody>
          <a:bodyPr/>
          <a:lstStyle/>
          <a:p>
            <a:fld id="{75897B0D-BA2C-2244-86F3-025175B80EAC}" type="slidenum">
              <a:rPr lang="en-US" smtClean="0"/>
              <a:pPr/>
              <a:t>9</a:t>
            </a:fld>
            <a:endParaRPr lang="en-US" dirty="0"/>
          </a:p>
        </p:txBody>
      </p:sp>
      <p:grpSp>
        <p:nvGrpSpPr>
          <p:cNvPr id="5" name="Group 86"/>
          <p:cNvGrpSpPr/>
          <p:nvPr/>
        </p:nvGrpSpPr>
        <p:grpSpPr>
          <a:xfrm>
            <a:off x="2766484" y="2836332"/>
            <a:ext cx="1498600" cy="1282700"/>
            <a:chOff x="2978150" y="4673600"/>
            <a:chExt cx="1498600" cy="1282700"/>
          </a:xfrm>
        </p:grpSpPr>
        <p:sp>
          <p:nvSpPr>
            <p:cNvPr id="48" name="Rectangle 47"/>
            <p:cNvSpPr/>
            <p:nvPr/>
          </p:nvSpPr>
          <p:spPr>
            <a:xfrm>
              <a:off x="2978150" y="4673600"/>
              <a:ext cx="1498600" cy="12827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Magnetic Disk 48"/>
            <p:cNvSpPr/>
            <p:nvPr/>
          </p:nvSpPr>
          <p:spPr>
            <a:xfrm>
              <a:off x="3300704" y="5147405"/>
              <a:ext cx="853493" cy="71016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sp>
          <p:nvSpPr>
            <p:cNvPr id="50" name="TextBox 49"/>
            <p:cNvSpPr txBox="1"/>
            <p:nvPr/>
          </p:nvSpPr>
          <p:spPr>
            <a:xfrm>
              <a:off x="2984500" y="4691854"/>
              <a:ext cx="1485900" cy="44983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chemeClr val="accent1"/>
                  </a:solidFill>
                  <a:latin typeface="Arial" pitchFamily="34" charset="0"/>
                  <a:cs typeface="Arial" pitchFamily="34" charset="0"/>
                </a:rPr>
                <a:t>Bootstrap</a:t>
              </a:r>
              <a:endParaRPr kumimoji="0" lang="en-US" b="1" i="0" u="none" strike="noStrike" kern="1200" cap="none" spc="0" normalizeH="0" baseline="0" noProof="0" dirty="0" smtClean="0">
                <a:ln>
                  <a:noFill/>
                </a:ln>
                <a:solidFill>
                  <a:schemeClr val="accent1"/>
                </a:solidFill>
                <a:effectLst/>
                <a:uLnTx/>
                <a:uFillTx/>
                <a:latin typeface="Arial" pitchFamily="34" charset="0"/>
                <a:ea typeface="+mn-ea"/>
                <a:cs typeface="Arial" pitchFamily="34" charset="0"/>
              </a:endParaRPr>
            </a:p>
          </p:txBody>
        </p:sp>
      </p:grpSp>
      <p:sp>
        <p:nvSpPr>
          <p:cNvPr id="62" name="TextBox 61"/>
          <p:cNvSpPr txBox="1"/>
          <p:nvPr/>
        </p:nvSpPr>
        <p:spPr>
          <a:xfrm>
            <a:off x="5961140" y="3328505"/>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64" name="TextBox 63"/>
          <p:cNvSpPr txBox="1"/>
          <p:nvPr/>
        </p:nvSpPr>
        <p:spPr>
          <a:xfrm>
            <a:off x="4241800" y="3513667"/>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6" name="Group 91"/>
          <p:cNvGrpSpPr/>
          <p:nvPr/>
        </p:nvGrpSpPr>
        <p:grpSpPr>
          <a:xfrm>
            <a:off x="1168399" y="1380173"/>
            <a:ext cx="1028701" cy="523220"/>
            <a:chOff x="939799" y="3822806"/>
            <a:chExt cx="1028701" cy="523220"/>
          </a:xfrm>
        </p:grpSpPr>
        <p:sp>
          <p:nvSpPr>
            <p:cNvPr id="66" name="TextBox 65"/>
            <p:cNvSpPr txBox="1"/>
            <p:nvPr/>
          </p:nvSpPr>
          <p:spPr>
            <a:xfrm>
              <a:off x="939799" y="3822806"/>
              <a:ext cx="1028701" cy="523220"/>
            </a:xfrm>
            <a:prstGeom prst="rect">
              <a:avLst/>
            </a:prstGeom>
            <a:noFill/>
          </p:spPr>
          <p:txBody>
            <a:bodyPr wrap="square" rtlCol="0">
              <a:spAutoFit/>
            </a:bodyPr>
            <a:lstStyle/>
            <a:p>
              <a:pPr algn="ctr"/>
              <a:r>
                <a:rPr lang="en-US" sz="1400" dirty="0" smtClean="0">
                  <a:solidFill>
                    <a:schemeClr val="accent3"/>
                  </a:solidFill>
                </a:rPr>
                <a:t>Capture</a:t>
              </a:r>
            </a:p>
            <a:p>
              <a:pPr algn="ctr"/>
              <a:r>
                <a:rPr lang="en-US" sz="1400" dirty="0" smtClean="0">
                  <a:solidFill>
                    <a:schemeClr val="accent3"/>
                  </a:solidFill>
                </a:rPr>
                <a:t>Changes</a:t>
              </a:r>
              <a:endParaRPr lang="en-US" sz="1400" dirty="0">
                <a:solidFill>
                  <a:schemeClr val="accent3"/>
                </a:solidFill>
              </a:endParaRPr>
            </a:p>
          </p:txBody>
        </p:sp>
        <p:cxnSp>
          <p:nvCxnSpPr>
            <p:cNvPr id="67" name="Straight Arrow Connector 66"/>
            <p:cNvCxnSpPr/>
            <p:nvPr/>
          </p:nvCxnSpPr>
          <p:spPr>
            <a:xfrm>
              <a:off x="1003300" y="4102100"/>
              <a:ext cx="901700" cy="127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7" name="Group 104"/>
          <p:cNvGrpSpPr/>
          <p:nvPr/>
        </p:nvGrpSpPr>
        <p:grpSpPr>
          <a:xfrm>
            <a:off x="4939244" y="1420936"/>
            <a:ext cx="987424" cy="523220"/>
            <a:chOff x="5159377" y="1598736"/>
            <a:chExt cx="987424" cy="523220"/>
          </a:xfrm>
        </p:grpSpPr>
        <p:sp>
          <p:nvSpPr>
            <p:cNvPr id="69" name="TextBox 68"/>
            <p:cNvSpPr txBox="1"/>
            <p:nvPr/>
          </p:nvSpPr>
          <p:spPr>
            <a:xfrm>
              <a:off x="5159377" y="1598736"/>
              <a:ext cx="987424" cy="523220"/>
            </a:xfrm>
            <a:prstGeom prst="rect">
              <a:avLst/>
            </a:prstGeom>
            <a:noFill/>
          </p:spPr>
          <p:txBody>
            <a:bodyPr wrap="square" rtlCol="0">
              <a:spAutoFit/>
            </a:bodyPr>
            <a:lstStyle/>
            <a:p>
              <a:r>
                <a:rPr lang="en-US" sz="1400" dirty="0" smtClean="0">
                  <a:solidFill>
                    <a:schemeClr val="accent3"/>
                  </a:solidFill>
                </a:rPr>
                <a:t>On-line</a:t>
              </a:r>
            </a:p>
            <a:p>
              <a:r>
                <a:rPr lang="en-US" sz="1400" dirty="0" smtClean="0">
                  <a:solidFill>
                    <a:schemeClr val="accent3"/>
                  </a:solidFill>
                </a:rPr>
                <a:t>Changes</a:t>
              </a:r>
              <a:endParaRPr lang="en-US" sz="1400" dirty="0">
                <a:solidFill>
                  <a:schemeClr val="accent3"/>
                </a:solidFill>
              </a:endParaRPr>
            </a:p>
          </p:txBody>
        </p:sp>
        <p:cxnSp>
          <p:nvCxnSpPr>
            <p:cNvPr id="70" name="Straight Arrow Connector 69"/>
            <p:cNvCxnSpPr/>
            <p:nvPr/>
          </p:nvCxnSpPr>
          <p:spPr>
            <a:xfrm>
              <a:off x="5198534" y="1871133"/>
              <a:ext cx="897467" cy="846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grpSp>
        <p:nvGrpSpPr>
          <p:cNvPr id="8" name="Group 110"/>
          <p:cNvGrpSpPr/>
          <p:nvPr/>
        </p:nvGrpSpPr>
        <p:grpSpPr>
          <a:xfrm>
            <a:off x="2663968" y="2152882"/>
            <a:ext cx="959766" cy="607251"/>
            <a:chOff x="2663968" y="2364551"/>
            <a:chExt cx="959766" cy="607251"/>
          </a:xfrm>
        </p:grpSpPr>
        <p:cxnSp>
          <p:nvCxnSpPr>
            <p:cNvPr id="78" name="Straight Arrow Connector 77"/>
            <p:cNvCxnSpPr/>
            <p:nvPr/>
          </p:nvCxnSpPr>
          <p:spPr>
            <a:xfrm rot="16200000" flipH="1">
              <a:off x="3293862" y="2667331"/>
              <a:ext cx="607251" cy="16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79" name="TextBox 78"/>
            <p:cNvSpPr txBox="1"/>
            <p:nvPr/>
          </p:nvSpPr>
          <p:spPr>
            <a:xfrm>
              <a:off x="2663968" y="2371231"/>
              <a:ext cx="959766" cy="523220"/>
            </a:xfrm>
            <a:prstGeom prst="rect">
              <a:avLst/>
            </a:prstGeom>
            <a:noFill/>
          </p:spPr>
          <p:txBody>
            <a:bodyPr wrap="square" rtlCol="0">
              <a:spAutoFit/>
            </a:bodyPr>
            <a:lstStyle/>
            <a:p>
              <a:pPr algn="ctr"/>
              <a:r>
                <a:rPr lang="en-US" sz="1400" dirty="0" smtClean="0">
                  <a:solidFill>
                    <a:srgbClr val="FE7328"/>
                  </a:solidFill>
                </a:rPr>
                <a:t>On-line</a:t>
              </a:r>
            </a:p>
            <a:p>
              <a:pPr algn="ctr"/>
              <a:r>
                <a:rPr lang="en-US" sz="1400" dirty="0" smtClean="0">
                  <a:solidFill>
                    <a:srgbClr val="FE7328"/>
                  </a:solidFill>
                </a:rPr>
                <a:t>Changes</a:t>
              </a:r>
              <a:endParaRPr lang="en-US" sz="1400" dirty="0">
                <a:solidFill>
                  <a:srgbClr val="FE7328"/>
                </a:solidFill>
              </a:endParaRPr>
            </a:p>
          </p:txBody>
        </p:sp>
      </p:grpSp>
      <p:grpSp>
        <p:nvGrpSpPr>
          <p:cNvPr id="9" name="Group 85"/>
          <p:cNvGrpSpPr/>
          <p:nvPr/>
        </p:nvGrpSpPr>
        <p:grpSpPr>
          <a:xfrm>
            <a:off x="277737" y="1240962"/>
            <a:ext cx="902909" cy="846064"/>
            <a:chOff x="216051" y="4428675"/>
            <a:chExt cx="902909" cy="846064"/>
          </a:xfrm>
        </p:grpSpPr>
        <p:sp>
          <p:nvSpPr>
            <p:cNvPr id="35" name="Magnetic Disk 34"/>
            <p:cNvSpPr/>
            <p:nvPr/>
          </p:nvSpPr>
          <p:spPr>
            <a:xfrm>
              <a:off x="216051" y="4428675"/>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Magnetic Disk 80"/>
            <p:cNvSpPr/>
            <p:nvPr/>
          </p:nvSpPr>
          <p:spPr>
            <a:xfrm>
              <a:off x="269270" y="4497014"/>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Magnetic Disk 81"/>
            <p:cNvSpPr/>
            <p:nvPr/>
          </p:nvSpPr>
          <p:spPr>
            <a:xfrm>
              <a:off x="322489" y="4565353"/>
              <a:ext cx="796471" cy="709386"/>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a:t>
              </a:r>
              <a:endParaRPr lang="en-US" dirty="0"/>
            </a:p>
          </p:txBody>
        </p:sp>
      </p:grpSp>
      <p:sp>
        <p:nvSpPr>
          <p:cNvPr id="83" name="TextBox 82"/>
          <p:cNvSpPr txBox="1"/>
          <p:nvPr/>
        </p:nvSpPr>
        <p:spPr>
          <a:xfrm>
            <a:off x="1814286" y="2866571"/>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96" name="TextBox 95"/>
          <p:cNvSpPr txBox="1"/>
          <p:nvPr/>
        </p:nvSpPr>
        <p:spPr>
          <a:xfrm>
            <a:off x="5537200" y="8255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6" name="TextBox 105"/>
          <p:cNvSpPr txBox="1"/>
          <p:nvPr/>
        </p:nvSpPr>
        <p:spPr>
          <a:xfrm>
            <a:off x="8204200" y="3073400"/>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sp>
        <p:nvSpPr>
          <p:cNvPr id="107" name="TextBox 106"/>
          <p:cNvSpPr txBox="1"/>
          <p:nvPr/>
        </p:nvSpPr>
        <p:spPr>
          <a:xfrm>
            <a:off x="7984067" y="3471333"/>
            <a:ext cx="914400" cy="914400"/>
          </a:xfrm>
          <a:prstGeom prst="rect">
            <a:avLst/>
          </a:prstGeom>
        </p:spPr>
        <p:txBody>
          <a:bodyPr vert="horz" wrap="none" lIns="0" tIns="45720" rIns="91440" bIns="45720" rtlCol="0">
            <a:noAutofit/>
          </a:bodyPr>
          <a:lstStyle/>
          <a:p>
            <a: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pPr>
            <a:endParaRPr kumimoji="0" lang="en-US"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endParaRPr>
          </a:p>
        </p:txBody>
      </p:sp>
      <p:grpSp>
        <p:nvGrpSpPr>
          <p:cNvPr id="10" name="Group 122"/>
          <p:cNvGrpSpPr/>
          <p:nvPr/>
        </p:nvGrpSpPr>
        <p:grpSpPr>
          <a:xfrm rot="20650981">
            <a:off x="4308254" y="2304056"/>
            <a:ext cx="1614129" cy="600164"/>
            <a:chOff x="4645056" y="2999919"/>
            <a:chExt cx="1238086" cy="600164"/>
          </a:xfrm>
        </p:grpSpPr>
        <p:cxnSp>
          <p:nvCxnSpPr>
            <p:cNvPr id="72" name="Straight Arrow Connector 71"/>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0" name="TextBox 119"/>
            <p:cNvSpPr txBox="1"/>
            <p:nvPr/>
          </p:nvSpPr>
          <p:spPr>
            <a:xfrm>
              <a:off x="4645056" y="2999919"/>
              <a:ext cx="1238086" cy="600164"/>
            </a:xfrm>
            <a:prstGeom prst="rect">
              <a:avLst/>
            </a:prstGeom>
            <a:noFill/>
          </p:spPr>
          <p:txBody>
            <a:bodyPr wrap="square" rtlCol="0">
              <a:spAutoFit/>
            </a:bodyPr>
            <a:lstStyle/>
            <a:p>
              <a:pPr algn="ctr">
                <a:spcAft>
                  <a:spcPts val="600"/>
                </a:spcAft>
              </a:pPr>
              <a:r>
                <a:rPr lang="en-US" sz="1400" dirty="0" smtClean="0">
                  <a:solidFill>
                    <a:schemeClr val="accent2"/>
                  </a:solidFill>
                </a:rPr>
                <a:t>Consolidated </a:t>
              </a:r>
            </a:p>
            <a:p>
              <a:pPr algn="ctr">
                <a:spcAft>
                  <a:spcPts val="600"/>
                </a:spcAft>
              </a:pPr>
              <a:r>
                <a:rPr lang="en-US" sz="1400" dirty="0" smtClean="0">
                  <a:solidFill>
                    <a:schemeClr val="accent2"/>
                  </a:solidFill>
                </a:rPr>
                <a:t>Delta Since </a:t>
              </a:r>
              <a:r>
                <a:rPr lang="en-US" sz="1400" b="1" i="1" dirty="0" smtClean="0">
                  <a:solidFill>
                    <a:schemeClr val="accent2"/>
                  </a:solidFill>
                </a:rPr>
                <a:t>T</a:t>
              </a:r>
              <a:endParaRPr lang="en-US" sz="1400" b="1" i="1" dirty="0">
                <a:solidFill>
                  <a:schemeClr val="accent2"/>
                </a:solidFill>
              </a:endParaRPr>
            </a:p>
          </p:txBody>
        </p:sp>
      </p:grpSp>
      <p:grpSp>
        <p:nvGrpSpPr>
          <p:cNvPr id="11" name="Group 123"/>
          <p:cNvGrpSpPr/>
          <p:nvPr/>
        </p:nvGrpSpPr>
        <p:grpSpPr>
          <a:xfrm>
            <a:off x="4343400" y="3173011"/>
            <a:ext cx="1566333" cy="600164"/>
            <a:chOff x="4650682" y="3046536"/>
            <a:chExt cx="1201425" cy="600164"/>
          </a:xfrm>
        </p:grpSpPr>
        <p:cxnSp>
          <p:nvCxnSpPr>
            <p:cNvPr id="125" name="Straight Arrow Connector 124"/>
            <p:cNvCxnSpPr/>
            <p:nvPr/>
          </p:nvCxnSpPr>
          <p:spPr>
            <a:xfrm>
              <a:off x="4760613" y="3316100"/>
              <a:ext cx="928987" cy="28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6" name="TextBox 125"/>
            <p:cNvSpPr txBox="1"/>
            <p:nvPr/>
          </p:nvSpPr>
          <p:spPr>
            <a:xfrm>
              <a:off x="4650682" y="3046536"/>
              <a:ext cx="1201425" cy="600164"/>
            </a:xfrm>
            <a:prstGeom prst="rect">
              <a:avLst/>
            </a:prstGeom>
            <a:noFill/>
          </p:spPr>
          <p:txBody>
            <a:bodyPr wrap="square" rtlCol="0">
              <a:spAutoFit/>
            </a:bodyPr>
            <a:lstStyle/>
            <a:p>
              <a:pPr algn="ctr">
                <a:spcAft>
                  <a:spcPts val="600"/>
                </a:spcAft>
              </a:pPr>
              <a:r>
                <a:rPr lang="en-US" sz="1400" dirty="0" smtClean="0">
                  <a:solidFill>
                    <a:schemeClr val="accent2"/>
                  </a:solidFill>
                </a:rPr>
                <a:t>Consistent</a:t>
              </a:r>
            </a:p>
            <a:p>
              <a:pPr algn="ctr"/>
              <a:r>
                <a:rPr lang="en-US" sz="1400" dirty="0" smtClean="0">
                  <a:solidFill>
                    <a:schemeClr val="accent2"/>
                  </a:solidFill>
                </a:rPr>
                <a:t>Snapshot at </a:t>
              </a:r>
              <a:r>
                <a:rPr lang="en-US" sz="1400" b="1" i="1" dirty="0" smtClean="0">
                  <a:solidFill>
                    <a:schemeClr val="accent2"/>
                  </a:solidFill>
                </a:rPr>
                <a:t>U</a:t>
              </a:r>
              <a:endParaRPr lang="en-US" sz="1400" dirty="0">
                <a:solidFill>
                  <a:schemeClr val="accent2"/>
                </a:solidFill>
              </a:endParaRPr>
            </a:p>
          </p:txBody>
        </p:sp>
      </p:grpSp>
      <p:grpSp>
        <p:nvGrpSpPr>
          <p:cNvPr id="12" name="Group 139"/>
          <p:cNvGrpSpPr/>
          <p:nvPr/>
        </p:nvGrpSpPr>
        <p:grpSpPr>
          <a:xfrm>
            <a:off x="5850469" y="873915"/>
            <a:ext cx="2084251" cy="1581419"/>
            <a:chOff x="5833535" y="1034782"/>
            <a:chExt cx="2084251" cy="1581419"/>
          </a:xfrm>
        </p:grpSpPr>
        <p:grpSp>
          <p:nvGrpSpPr>
            <p:cNvPr id="13" name="Group 107"/>
            <p:cNvGrpSpPr/>
            <p:nvPr/>
          </p:nvGrpSpPr>
          <p:grpSpPr>
            <a:xfrm>
              <a:off x="5985935" y="1164111"/>
              <a:ext cx="1931851" cy="1452090"/>
              <a:chOff x="5985935" y="1138710"/>
              <a:chExt cx="1931851" cy="1452090"/>
            </a:xfrm>
          </p:grpSpPr>
          <p:sp>
            <p:nvSpPr>
              <p:cNvPr id="80" name="TextBox 79"/>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chemeClr val="tx1">
                        <a:lumMod val="50000"/>
                        <a:lumOff val="50000"/>
                      </a:schemeClr>
                    </a:solidFill>
                  </a:rPr>
                  <a:t>Consumer 1</a:t>
                </a:r>
              </a:p>
              <a:p>
                <a:endParaRPr lang="en-US" sz="1200" dirty="0" smtClean="0">
                  <a:solidFill>
                    <a:schemeClr val="tx1">
                      <a:lumMod val="50000"/>
                      <a:lumOff val="50000"/>
                    </a:schemeClr>
                  </a:solidFill>
                </a:endParaRPr>
              </a:p>
              <a:p>
                <a:r>
                  <a:rPr lang="en-US" sz="1600" dirty="0" smtClean="0">
                    <a:solidFill>
                      <a:schemeClr val="tx1">
                        <a:lumMod val="50000"/>
                        <a:lumOff val="50000"/>
                      </a:schemeClr>
                    </a:solidFill>
                  </a:rPr>
                  <a:t>Consumer n</a:t>
                </a:r>
                <a:endParaRPr lang="en-US" sz="1600" dirty="0">
                  <a:solidFill>
                    <a:schemeClr val="tx1">
                      <a:lumMod val="50000"/>
                      <a:lumOff val="50000"/>
                    </a:schemeClr>
                  </a:solidFill>
                </a:endParaRPr>
              </a:p>
            </p:txBody>
          </p:sp>
          <p:sp>
            <p:nvSpPr>
              <p:cNvPr id="51" name="Rectangle 50"/>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52" name="Rectangle 51"/>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53" name="Straight Arrow Connector 52"/>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2" name="Rectangle 131"/>
            <p:cNvSpPr/>
            <p:nvPr/>
          </p:nvSpPr>
          <p:spPr>
            <a:xfrm>
              <a:off x="5909735" y="11109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7" name="Rectangle 136"/>
            <p:cNvSpPr/>
            <p:nvPr/>
          </p:nvSpPr>
          <p:spPr>
            <a:xfrm>
              <a:off x="5833535" y="10347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grpSp>
        <p:nvGrpSpPr>
          <p:cNvPr id="14" name="Group 140"/>
          <p:cNvGrpSpPr/>
          <p:nvPr/>
        </p:nvGrpSpPr>
        <p:grpSpPr>
          <a:xfrm>
            <a:off x="5850469" y="2618051"/>
            <a:ext cx="2084251" cy="1589882"/>
            <a:chOff x="5850469" y="2609582"/>
            <a:chExt cx="2084251" cy="1589882"/>
          </a:xfrm>
        </p:grpSpPr>
        <p:grpSp>
          <p:nvGrpSpPr>
            <p:cNvPr id="15" name="Group 111"/>
            <p:cNvGrpSpPr/>
            <p:nvPr/>
          </p:nvGrpSpPr>
          <p:grpSpPr>
            <a:xfrm>
              <a:off x="6002869" y="2747374"/>
              <a:ext cx="1931851" cy="1452090"/>
              <a:chOff x="5985935" y="1138710"/>
              <a:chExt cx="1931851" cy="1452090"/>
            </a:xfrm>
          </p:grpSpPr>
          <p:sp>
            <p:nvSpPr>
              <p:cNvPr id="113" name="TextBox 112"/>
              <p:cNvSpPr txBox="1"/>
              <p:nvPr/>
            </p:nvSpPr>
            <p:spPr>
              <a:xfrm>
                <a:off x="6647753" y="1524521"/>
                <a:ext cx="1270033" cy="677108"/>
              </a:xfrm>
              <a:prstGeom prst="rect">
                <a:avLst/>
              </a:prstGeom>
              <a:noFill/>
            </p:spPr>
            <p:txBody>
              <a:bodyPr wrap="square" lIns="0" tIns="0" rIns="0" bIns="0" rtlCol="0">
                <a:spAutoFit/>
              </a:bodyPr>
              <a:lstStyle/>
              <a:p>
                <a:r>
                  <a:rPr lang="en-US" sz="1600" dirty="0" smtClean="0">
                    <a:solidFill>
                      <a:srgbClr val="7F7F7F"/>
                    </a:solidFill>
                  </a:rPr>
                  <a:t>Consumer 1</a:t>
                </a:r>
              </a:p>
              <a:p>
                <a:endParaRPr lang="en-US" sz="1200" dirty="0" smtClean="0">
                  <a:solidFill>
                    <a:srgbClr val="7F7F7F"/>
                  </a:solidFill>
                </a:endParaRPr>
              </a:p>
              <a:p>
                <a:r>
                  <a:rPr lang="en-US" sz="1600" dirty="0" smtClean="0">
                    <a:solidFill>
                      <a:srgbClr val="7F7F7F"/>
                    </a:solidFill>
                  </a:rPr>
                  <a:t>Consumer n</a:t>
                </a:r>
                <a:endParaRPr lang="en-US" sz="1600" dirty="0">
                  <a:solidFill>
                    <a:srgbClr val="7F7F7F"/>
                  </a:solidFill>
                </a:endParaRPr>
              </a:p>
            </p:txBody>
          </p:sp>
          <p:sp>
            <p:nvSpPr>
              <p:cNvPr id="114" name="Rectangle 113"/>
              <p:cNvSpPr/>
              <p:nvPr/>
            </p:nvSpPr>
            <p:spPr>
              <a:xfrm>
                <a:off x="5985935" y="1144848"/>
                <a:ext cx="1828798" cy="14459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15" name="Rectangle 114"/>
              <p:cNvSpPr/>
              <p:nvPr/>
            </p:nvSpPr>
            <p:spPr>
              <a:xfrm>
                <a:off x="6052773" y="1490996"/>
                <a:ext cx="551227" cy="1023603"/>
              </a:xfrm>
              <a:prstGeom prst="rect">
                <a:avLst/>
              </a:prstGeom>
            </p:spPr>
            <p:style>
              <a:lnRef idx="1">
                <a:schemeClr val="accent1"/>
              </a:lnRef>
              <a:fillRef idx="3">
                <a:schemeClr val="accent1"/>
              </a:fillRef>
              <a:effectRef idx="2">
                <a:schemeClr val="accent1"/>
              </a:effectRef>
              <a:fontRef idx="minor">
                <a:schemeClr val="lt1"/>
              </a:fontRef>
            </p:style>
            <p:txBody>
              <a:bodyPr vert="vert270" tIns="0" rIns="0" bIns="0" rtlCol="0" anchor="ctr" anchorCtr="1"/>
              <a:lstStyle/>
              <a:p>
                <a:pPr algn="ctr"/>
                <a:r>
                  <a:rPr lang="en-US" sz="1600" dirty="0" smtClean="0">
                    <a:latin typeface="+mj-lt"/>
                  </a:rPr>
                  <a:t>Databus Client Lib</a:t>
                </a:r>
              </a:p>
              <a:p>
                <a:pPr algn="ctr"/>
                <a:endParaRPr lang="en-US" sz="1600" dirty="0">
                  <a:latin typeface="+mj-lt"/>
                </a:endParaRPr>
              </a:p>
            </p:txBody>
          </p:sp>
          <p:cxnSp>
            <p:nvCxnSpPr>
              <p:cNvPr id="116" name="Straight Arrow Connector 115"/>
              <p:cNvCxnSpPr/>
              <p:nvPr/>
            </p:nvCxnSpPr>
            <p:spPr>
              <a:xfrm>
                <a:off x="6747414" y="179798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6737769" y="2237961"/>
                <a:ext cx="809203" cy="10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8" name="TextBox 117"/>
              <p:cNvSpPr txBox="1"/>
              <p:nvPr/>
            </p:nvSpPr>
            <p:spPr>
              <a:xfrm>
                <a:off x="6009125" y="1138710"/>
                <a:ext cx="1805607" cy="359892"/>
              </a:xfrm>
              <a:prstGeom prst="rect">
                <a:avLst/>
              </a:prstGeom>
            </p:spPr>
            <p:txBody>
              <a:bodyPr vert="horz" wrap="none" lIns="0" tIns="45720" rIns="91440" bIns="45720" rtlCol="0">
                <a:noAutofit/>
              </a:bodyPr>
              <a:lstStyle/>
              <a:p>
                <a:pPr marL="342900" marR="0" indent="-342900" algn="ctr" defTabSz="457200" rtl="0" eaLnBrk="1" fontAlgn="auto" latinLnBrk="0" hangingPunct="1">
                  <a:lnSpc>
                    <a:spcPct val="100000"/>
                  </a:lnSpc>
                  <a:spcBef>
                    <a:spcPct val="20000"/>
                  </a:spcBef>
                  <a:spcAft>
                    <a:spcPts val="0"/>
                  </a:spcAft>
                  <a:buClr>
                    <a:schemeClr val="accent1"/>
                  </a:buClr>
                  <a:buSzTx/>
                  <a:buFont typeface="Wingdings" pitchFamily="2" charset="2"/>
                  <a:buNone/>
                  <a:tabLst/>
                </a:pPr>
                <a:r>
                  <a:rPr lang="en-US" b="1" dirty="0" smtClean="0">
                    <a:solidFill>
                      <a:srgbClr val="000000"/>
                    </a:solidFill>
                    <a:latin typeface="+mj-lt"/>
                    <a:cs typeface="Arial" pitchFamily="34" charset="0"/>
                  </a:rPr>
                  <a:t>Client </a:t>
                </a:r>
                <a:br>
                  <a:rPr lang="en-US" b="1" dirty="0" smtClean="0">
                    <a:solidFill>
                      <a:srgbClr val="000000"/>
                    </a:solidFill>
                    <a:latin typeface="+mj-lt"/>
                    <a:cs typeface="Arial" pitchFamily="34" charset="0"/>
                  </a:rPr>
                </a:br>
                <a:endParaRPr kumimoji="0" lang="en-US" b="1" i="0" u="none" strike="noStrike" kern="1200" cap="none" spc="0" normalizeH="0" baseline="0" noProof="0" dirty="0" smtClean="0">
                  <a:ln>
                    <a:noFill/>
                  </a:ln>
                  <a:solidFill>
                    <a:srgbClr val="000000"/>
                  </a:solidFill>
                  <a:effectLst/>
                  <a:uLnTx/>
                  <a:uFillTx/>
                  <a:latin typeface="+mj-lt"/>
                  <a:cs typeface="Arial" pitchFamily="34" charset="0"/>
                </a:endParaRPr>
              </a:p>
            </p:txBody>
          </p:sp>
        </p:grpSp>
        <p:sp>
          <p:nvSpPr>
            <p:cNvPr id="138" name="Rectangle 137"/>
            <p:cNvSpPr/>
            <p:nvPr/>
          </p:nvSpPr>
          <p:spPr>
            <a:xfrm>
              <a:off x="5926669" y="2685782"/>
              <a:ext cx="1828798" cy="1445952"/>
            </a:xfrm>
            <a:prstGeom prst="rect">
              <a:avLst/>
            </a:prstGeom>
            <a:noFill/>
            <a:ln>
              <a:solidFill>
                <a:schemeClr val="accent1">
                  <a:shade val="95000"/>
                  <a:satMod val="105000"/>
                  <a:alpha val="66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139" name="Rectangle 138"/>
            <p:cNvSpPr/>
            <p:nvPr/>
          </p:nvSpPr>
          <p:spPr>
            <a:xfrm>
              <a:off x="5850469" y="2609582"/>
              <a:ext cx="1828798" cy="1445952"/>
            </a:xfrm>
            <a:prstGeom prst="rect">
              <a:avLst/>
            </a:prstGeom>
            <a:noFill/>
            <a:ln>
              <a:solidFill>
                <a:schemeClr val="accent1">
                  <a:shade val="95000"/>
                  <a:satMod val="105000"/>
                  <a:alpha val="24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sp>
        <p:nvSpPr>
          <p:cNvPr id="142" name="Content Placeholder 2"/>
          <p:cNvSpPr txBox="1">
            <a:spLocks/>
          </p:cNvSpPr>
          <p:nvPr/>
        </p:nvSpPr>
        <p:spPr>
          <a:xfrm>
            <a:off x="378028" y="4227481"/>
            <a:ext cx="4116621" cy="2097119"/>
          </a:xfrm>
          <a:prstGeom prst="rect">
            <a:avLst/>
          </a:prstGeom>
        </p:spPr>
        <p:txBody>
          <a:bodyPr vert="horz" lIns="0" tIns="45720" rIns="91440" bIns="45720" rtlCol="0">
            <a:normAutofit fontScale="92500" lnSpcReduction="20000"/>
          </a:bodyPr>
          <a:lstStyle/>
          <a:p>
            <a:pPr marL="342900" lvl="0" indent="-342900">
              <a:spcBef>
                <a:spcPct val="20000"/>
              </a:spcBef>
              <a:buClr>
                <a:schemeClr val="accent1"/>
              </a:buClr>
            </a:pPr>
            <a:r>
              <a:rPr lang="en-US" sz="2000" b="1" u="sng" dirty="0" smtClean="0"/>
              <a:t>Features</a:t>
            </a:r>
          </a:p>
          <a:p>
            <a:pPr marL="342900" indent="-342900">
              <a:spcBef>
                <a:spcPct val="20000"/>
              </a:spcBef>
              <a:buClr>
                <a:schemeClr val="accent1"/>
              </a:buClr>
              <a:buFont typeface="Wingdings" pitchFamily="2" charset="2"/>
              <a:buChar char="§"/>
            </a:pPr>
            <a:r>
              <a:rPr lang="en-US" sz="2000" dirty="0" smtClean="0"/>
              <a:t>Data source independence</a:t>
            </a:r>
          </a:p>
          <a:p>
            <a:pPr marL="342900" indent="-342900">
              <a:spcBef>
                <a:spcPct val="20000"/>
              </a:spcBef>
              <a:buClr>
                <a:schemeClr val="accent1"/>
              </a:buClr>
              <a:buFont typeface="Wingdings" pitchFamily="2" charset="2"/>
              <a:buChar char="§"/>
            </a:pPr>
            <a:r>
              <a:rPr lang="en-US" sz="2000" dirty="0" smtClean="0"/>
              <a:t>User-space visibility</a:t>
            </a:r>
          </a:p>
          <a:p>
            <a:pPr marL="342900" indent="-342900">
              <a:spcBef>
                <a:spcPct val="20000"/>
              </a:spcBef>
              <a:buClr>
                <a:schemeClr val="accent1"/>
              </a:buClr>
              <a:buFont typeface="Wingdings" pitchFamily="2" charset="2"/>
              <a:buChar char="§"/>
            </a:pPr>
            <a:r>
              <a:rPr lang="en-US" sz="2000" dirty="0" smtClean="0"/>
              <a:t>Portable change event serialization and versioning</a:t>
            </a:r>
          </a:p>
          <a:p>
            <a:pPr marL="342900" indent="-342900">
              <a:spcBef>
                <a:spcPct val="20000"/>
              </a:spcBef>
              <a:buClr>
                <a:schemeClr val="accent1"/>
              </a:buClr>
              <a:buFont typeface="Wingdings" pitchFamily="2" charset="2"/>
              <a:buChar char="§"/>
            </a:pPr>
            <a:r>
              <a:rPr kumimoji="0" lang="en-US" sz="20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Start consumption</a:t>
            </a:r>
            <a:r>
              <a:rPr lang="en-US" sz="2000" noProof="0" dirty="0" smtClean="0">
                <a:latin typeface="Arial" pitchFamily="34" charset="0"/>
                <a:cs typeface="Arial" pitchFamily="34" charset="0"/>
              </a:rPr>
              <a:t> from arbitrary point in </a:t>
            </a:r>
            <a:r>
              <a:rPr lang="en-US" sz="2000" dirty="0" smtClean="0">
                <a:latin typeface="Arial" pitchFamily="34" charset="0"/>
                <a:cs typeface="Arial" pitchFamily="34" charset="0"/>
              </a:rPr>
              <a:t>the change stream</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44" name="Content Placeholder 2"/>
          <p:cNvSpPr txBox="1">
            <a:spLocks/>
          </p:cNvSpPr>
          <p:nvPr/>
        </p:nvSpPr>
        <p:spPr>
          <a:xfrm>
            <a:off x="4562383" y="4235947"/>
            <a:ext cx="4116621" cy="2097119"/>
          </a:xfrm>
          <a:prstGeom prst="rect">
            <a:avLst/>
          </a:prstGeom>
        </p:spPr>
        <p:txBody>
          <a:bodyPr vert="horz" lIns="0" tIns="45720" rIns="91440" bIns="45720" rtlCol="0">
            <a:normAutofit fontScale="77500" lnSpcReduction="20000"/>
          </a:bodyPr>
          <a:lstStyle/>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a:pPr>
            <a:r>
              <a:rPr kumimoji="0" lang="en-US" sz="2400" b="1" i="0" u="sng" strike="noStrike" kern="1200" cap="none" spc="0" normalizeH="0" baseline="0" noProof="0" dirty="0" smtClean="0">
                <a:ln>
                  <a:noFill/>
                </a:ln>
                <a:solidFill>
                  <a:schemeClr val="tx1"/>
                </a:solidFill>
                <a:effectLst/>
                <a:uLnTx/>
                <a:uFillTx/>
                <a:latin typeface="Arial" pitchFamily="34" charset="0"/>
                <a:ea typeface="+mn-ea"/>
                <a:cs typeface="Arial" pitchFamily="34" charset="0"/>
              </a:rPr>
              <a:t>Guarantees</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Transactional semantics </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Timeline consistency</a:t>
            </a:r>
          </a:p>
          <a:p>
            <a:pPr marL="342900" indent="-342900">
              <a:spcBef>
                <a:spcPct val="20000"/>
              </a:spcBef>
              <a:buClr>
                <a:schemeClr val="accent1"/>
              </a:buClr>
              <a:buFont typeface="Wingdings" pitchFamily="2" charset="2"/>
              <a:buChar char="§"/>
              <a:defRPr/>
            </a:pPr>
            <a:r>
              <a:rPr lang="en-US" sz="2400" dirty="0" smtClean="0">
                <a:latin typeface="Arial" pitchFamily="34" charset="0"/>
                <a:cs typeface="Arial" pitchFamily="34" charset="0"/>
              </a:rPr>
              <a:t>At-least-once delivery</a:t>
            </a: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Durability (by data source)</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High-availability and reliability</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Low latency</a:t>
            </a: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42900" marR="0" lvl="0" indent="-342900" algn="l" defTabSz="457200" rtl="0" eaLnBrk="1" fontAlgn="auto" latinLnBrk="0" hangingPunct="1">
              <a:lnSpc>
                <a:spcPct val="100000"/>
              </a:lnSpc>
              <a:spcBef>
                <a:spcPct val="20000"/>
              </a:spcBef>
              <a:spcAft>
                <a:spcPts val="0"/>
              </a:spcAft>
              <a:buClr>
                <a:schemeClr val="accent1"/>
              </a:buClr>
              <a:buSzTx/>
              <a:buFont typeface="Wingdings" pitchFamily="2" charset="2"/>
              <a:buChar char="§"/>
              <a:tabLst/>
              <a:defRPr/>
            </a:pPr>
            <a:endParaRPr kumimoji="0" lang="en-US"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979381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strVal val="#ppt_w*0.70"/>
                                          </p:val>
                                        </p:tav>
                                        <p:tav tm="100000">
                                          <p:val>
                                            <p:strVal val="#ppt_w"/>
                                          </p:val>
                                        </p:tav>
                                      </p:tavLst>
                                    </p:anim>
                                    <p:anim calcmode="lin" valueType="num">
                                      <p:cBhvr>
                                        <p:cTn id="19" dur="1000" fill="hold"/>
                                        <p:tgtEl>
                                          <p:spTgt spid="8"/>
                                        </p:tgtEl>
                                        <p:attrNameLst>
                                          <p:attrName>ppt_h</p:attrName>
                                        </p:attrNameLst>
                                      </p:cBhvr>
                                      <p:tavLst>
                                        <p:tav tm="0">
                                          <p:val>
                                            <p:strVal val="#ppt_h"/>
                                          </p:val>
                                        </p:tav>
                                        <p:tav tm="100000">
                                          <p:val>
                                            <p:strVal val="#ppt_h"/>
                                          </p:val>
                                        </p:tav>
                                      </p:tavLst>
                                    </p:anim>
                                    <p:animEffect transition="in" filter="fade">
                                      <p:cBhvr>
                                        <p:cTn id="20" dur="1000"/>
                                        <p:tgtEl>
                                          <p:spTgt spid="8"/>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strVal val="#ppt_w*0.70"/>
                                          </p:val>
                                        </p:tav>
                                        <p:tav tm="100000">
                                          <p:val>
                                            <p:strVal val="#ppt_w"/>
                                          </p:val>
                                        </p:tav>
                                      </p:tavLst>
                                    </p:anim>
                                    <p:anim calcmode="lin" valueType="num">
                                      <p:cBhvr>
                                        <p:cTn id="29" dur="1000" fill="hold"/>
                                        <p:tgtEl>
                                          <p:spTgt spid="10"/>
                                        </p:tgtEl>
                                        <p:attrNameLst>
                                          <p:attrName>ppt_h</p:attrName>
                                        </p:attrNameLst>
                                      </p:cBhvr>
                                      <p:tavLst>
                                        <p:tav tm="0">
                                          <p:val>
                                            <p:strVal val="#ppt_h"/>
                                          </p:val>
                                        </p:tav>
                                        <p:tav tm="100000">
                                          <p:val>
                                            <p:strVal val="#ppt_h"/>
                                          </p:val>
                                        </p:tav>
                                      </p:tavLst>
                                    </p:anim>
                                    <p:animEffect transition="in" filter="fade">
                                      <p:cBhvr>
                                        <p:cTn id="30" dur="1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4" grpId="0"/>
    </p:bldLst>
  </p:timing>
</p:sld>
</file>

<file path=ppt/theme/theme1.xml><?xml version="1.0" encoding="utf-8"?>
<a:theme xmlns:a="http://schemas.openxmlformats.org/drawingml/2006/main" name="LinkedIn_generic">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2.xml><?xml version="1.0" encoding="utf-8"?>
<a:theme xmlns:a="http://schemas.openxmlformats.org/drawingml/2006/main" name="LinkedIn_org_logo">
  <a:themeElements>
    <a:clrScheme name="LinkedIn">
      <a:dk1>
        <a:srgbClr val="000000"/>
      </a:dk1>
      <a:lt1>
        <a:srgbClr val="FFFFFF"/>
      </a:lt1>
      <a:dk2>
        <a:srgbClr val="0073B2"/>
      </a:dk2>
      <a:lt2>
        <a:srgbClr val="CDCCCA"/>
      </a:lt2>
      <a:accent1>
        <a:srgbClr val="0073B2"/>
      </a:accent1>
      <a:accent2>
        <a:srgbClr val="8CC63F"/>
      </a:accent2>
      <a:accent3>
        <a:srgbClr val="FE7328"/>
      </a:accent3>
      <a:accent4>
        <a:srgbClr val="3C3D41"/>
      </a:accent4>
      <a:accent5>
        <a:srgbClr val="88898B"/>
      </a:accent5>
      <a:accent6>
        <a:srgbClr val="CDCCCA"/>
      </a:accent6>
      <a:hlink>
        <a:srgbClr val="0073B2"/>
      </a:hlink>
      <a:folHlink>
        <a:srgbClr val="0073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0" tIns="45720" rIns="91440" bIns="45720" rtlCol="0">
        <a:noAutofit/>
      </a:bodyPr>
      <a:lstStyle>
        <a:defPPr marL="342900" marR="0" indent="-342900" algn="l" defTabSz="457200" rtl="0" eaLnBrk="1" fontAlgn="auto" latinLnBrk="0" hangingPunct="1">
          <a:lnSpc>
            <a:spcPct val="100000"/>
          </a:lnSpc>
          <a:spcBef>
            <a:spcPct val="20000"/>
          </a:spcBef>
          <a:spcAft>
            <a:spcPts val="0"/>
          </a:spcAft>
          <a:buClr>
            <a:schemeClr val="accent1"/>
          </a:buClr>
          <a:buSzTx/>
          <a:buFont typeface="Wingdings" pitchFamily="2" charset="2"/>
          <a:buNone/>
          <a:tabLst/>
          <a:defRPr kumimoji="0" sz="1200" b="0" i="0" u="none" strike="noStrike" kern="1200" cap="none" spc="0" normalizeH="0" baseline="0" noProof="0" dirty="0" smtClean="0">
            <a:ln>
              <a:noFill/>
            </a:ln>
            <a:solidFill>
              <a:schemeClr val="accent5"/>
            </a:solidFill>
            <a:effectLst/>
            <a:uLnTx/>
            <a:uFillTx/>
            <a:latin typeface="Arial" pitchFamily="34" charset="0"/>
            <a:ea typeface="+mn-ea"/>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26957</TotalTime>
  <Words>3047</Words>
  <Application>Microsoft Macintosh PowerPoint</Application>
  <PresentationFormat>On-screen Show (4:3)</PresentationFormat>
  <Paragraphs>693</Paragraphs>
  <Slides>33</Slides>
  <Notes>18</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LinkedIn_generic</vt:lpstr>
      <vt:lpstr>LinkedIn_org_logo</vt:lpstr>
      <vt:lpstr>Databus </vt:lpstr>
      <vt:lpstr>Agenda</vt:lpstr>
      <vt:lpstr>Use Cases: Intro</vt:lpstr>
      <vt:lpstr>Use Case: External Indexes</vt:lpstr>
      <vt:lpstr>Other Use Cases</vt:lpstr>
      <vt:lpstr>Use Cases: Summary of Requirements</vt:lpstr>
      <vt:lpstr>Agenda</vt:lpstr>
      <vt:lpstr>High-Level Overview</vt:lpstr>
      <vt:lpstr>Architecture</vt:lpstr>
      <vt:lpstr>Change Capture – An Example in Oracle</vt:lpstr>
      <vt:lpstr>Relay</vt:lpstr>
      <vt:lpstr>Relay: Challenges</vt:lpstr>
      <vt:lpstr>Bootstrap Server</vt:lpstr>
      <vt:lpstr>Bootstrap Server: Challenges</vt:lpstr>
      <vt:lpstr>Client Library</vt:lpstr>
      <vt:lpstr>Client Library: Challenges</vt:lpstr>
      <vt:lpstr>Development with Databus: Overview</vt:lpstr>
      <vt:lpstr>Development with Databus –  Client Library</vt:lpstr>
      <vt:lpstr>Create a new Databus2 Consumer : Implement Callbacks</vt:lpstr>
      <vt:lpstr>Create a new Databus2 Consumer : Start Client </vt:lpstr>
      <vt:lpstr>Databus Future </vt:lpstr>
      <vt:lpstr>Databus Timeline </vt:lpstr>
      <vt:lpstr>Wikis </vt:lpstr>
      <vt:lpstr>Questions</vt:lpstr>
      <vt:lpstr>Appendix</vt:lpstr>
      <vt:lpstr>Evolution of Databus</vt:lpstr>
      <vt:lpstr>Evolution of Databus </vt:lpstr>
      <vt:lpstr>Evolution of Databus </vt:lpstr>
      <vt:lpstr>Evolution of Databus – Databus v2</vt:lpstr>
      <vt:lpstr>Databus2 Architecture: Control Flow</vt:lpstr>
      <vt:lpstr>Databus2 Events</vt:lpstr>
      <vt:lpstr>Development with Databus2</vt:lpstr>
      <vt:lpstr>Databus Comparison Matrix</vt:lpstr>
    </vt:vector>
  </TitlesOfParts>
  <Company>LinkedIn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Recruiting Solutions “tagline”</dc:title>
  <dc:creator>LinkedIn Corporation</dc:creator>
  <cp:lastModifiedBy>Operations</cp:lastModifiedBy>
  <cp:revision>834</cp:revision>
  <cp:lastPrinted>2011-02-24T16:55:36Z</cp:lastPrinted>
  <dcterms:created xsi:type="dcterms:W3CDTF">2011-09-21T06:28:40Z</dcterms:created>
  <dcterms:modified xsi:type="dcterms:W3CDTF">2011-12-12T22:09:08Z</dcterms:modified>
</cp:coreProperties>
</file>