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Quicksand"/>
      <p:regular r:id="rId33"/>
      <p:bold r:id="rId34"/>
    </p:embeddedFont>
    <p:embeddedFont>
      <p:font typeface="Open Sans ExtraBold"/>
      <p:bold r:id="rId35"/>
      <p:boldItalic r:id="rId36"/>
    </p:embeddedFont>
    <p:embeddedFont>
      <p:font typeface="Open Sans Light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Yiqin H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Light-boldItalic.fntdata"/><Relationship Id="rId20" Type="http://schemas.openxmlformats.org/officeDocument/2006/relationships/slide" Target="slides/slide13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5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4.xml"/><Relationship Id="rId43" Type="http://schemas.openxmlformats.org/officeDocument/2006/relationships/font" Target="fonts/OpenSans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Quicksand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OpenSansExtraBold-bold.fntdata"/><Relationship Id="rId12" Type="http://schemas.openxmlformats.org/officeDocument/2006/relationships/slide" Target="slides/slide5.xml"/><Relationship Id="rId34" Type="http://schemas.openxmlformats.org/officeDocument/2006/relationships/font" Target="fonts/Quicksand-bold.fntdata"/><Relationship Id="rId15" Type="http://schemas.openxmlformats.org/officeDocument/2006/relationships/slide" Target="slides/slide8.xml"/><Relationship Id="rId37" Type="http://schemas.openxmlformats.org/officeDocument/2006/relationships/font" Target="fonts/OpenSansLight-regular.fntdata"/><Relationship Id="rId14" Type="http://schemas.openxmlformats.org/officeDocument/2006/relationships/slide" Target="slides/slide7.xml"/><Relationship Id="rId36" Type="http://schemas.openxmlformats.org/officeDocument/2006/relationships/font" Target="fonts/OpenSansExtraBold-boldItalic.fntdata"/><Relationship Id="rId17" Type="http://schemas.openxmlformats.org/officeDocument/2006/relationships/slide" Target="slides/slide10.xml"/><Relationship Id="rId39" Type="http://schemas.openxmlformats.org/officeDocument/2006/relationships/font" Target="fonts/OpenSansLight-italic.fntdata"/><Relationship Id="rId16" Type="http://schemas.openxmlformats.org/officeDocument/2006/relationships/slide" Target="slides/slide9.xml"/><Relationship Id="rId38" Type="http://schemas.openxmlformats.org/officeDocument/2006/relationships/font" Target="fonts/OpenSansLight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3-24T00:56:32.551">
    <p:pos x="6000" y="0"/>
    <p:text>@mingyuel@andrew.cmu.edu
_Assigned to Mingyue Li_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03-24T00:56:59.650">
    <p:pos x="6000" y="0"/>
    <p:text>@mingyuel@andrew.cmu.edu
_Assigned to Mingyue Li_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2-03-24T00:57:58.885">
    <p:pos x="6000" y="0"/>
    <p:text>@jintaoh@andrew.cmu.edu
_Assigned to Jintao Huang_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2-03-24T00:57:50.749">
    <p:pos x="6000" y="0"/>
    <p:text>@jintaoh@andrew.cmu.edu
_Assigned to Jintao Huang_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ef6d70c3d_3_1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1ef6d70c3d_3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ed194a2bd_1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ed194a2bd_1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2674a31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32674a31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32674a31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32674a31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32674a31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32674a31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32674a316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32674a316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32674a316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32674a31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32674a316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32674a316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ed194a2bd_1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ed194a2bd_1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16469a7d8_1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16469a7d8_1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ef29682d1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ef29682d1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ef6d70c3d_3_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ef6d70c3d_3_1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ed194a2bd_1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ed194a2bd_1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16469a7d8_1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16469a7d8_1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16469a7d8_1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216469a7d8_1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ef6d70c3d_1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1ef6d70c3d_1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16469a7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216469a7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ef6d70c3d_1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ef6d70c3d_1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ef6d70c3d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ef6d70c3d_1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ef6d70c3d_1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ef6d70c3d_1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ef6d70c3d_1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ef6d70c3d_1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ed194a2bd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ed194a2bd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ed194a2bd_1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ed194a2bd_1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32674a3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32674a3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32674a31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32674a31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/>
          <p:nvPr/>
        </p:nvSpPr>
        <p:spPr>
          <a:xfrm>
            <a:off x="3729625" y="0"/>
            <a:ext cx="5414375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" name="Google Shape;57;p14"/>
          <p:cNvCxnSpPr/>
          <p:nvPr/>
        </p:nvCxnSpPr>
        <p:spPr>
          <a:xfrm>
            <a:off x="4332173" y="2808962"/>
            <a:ext cx="4265417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299347" y="1713310"/>
            <a:ext cx="4298156" cy="900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  <a:defRPr sz="2700">
                <a:solidFill>
                  <a:srgbClr val="5D5D5D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2385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4341019" y="3020101"/>
            <a:ext cx="2452688" cy="253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200"/>
              <a:buNone/>
              <a:defRPr b="1" sz="1200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3407" y="1917166"/>
            <a:ext cx="1558577" cy="98975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3" type="body"/>
          </p:nvPr>
        </p:nvSpPr>
        <p:spPr>
          <a:xfrm>
            <a:off x="4336418" y="3336808"/>
            <a:ext cx="4444603" cy="4845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>
  <p:cSld name="Agenda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63" name="Google Shape;6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/>
          <p:nvPr/>
        </p:nvSpPr>
        <p:spPr>
          <a:xfrm>
            <a:off x="441542" y="441543"/>
            <a:ext cx="8260915" cy="42604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65;p15"/>
          <p:cNvCxnSpPr/>
          <p:nvPr/>
        </p:nvCxnSpPr>
        <p:spPr>
          <a:xfrm>
            <a:off x="1318364" y="1526845"/>
            <a:ext cx="640393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290638" y="1828800"/>
            <a:ext cx="6431659" cy="21026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AutoNum type="arabicPeriod"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800"/>
              <a:buAutoNum type="arabicPeriod"/>
              <a:defRPr sz="1800">
                <a:solidFill>
                  <a:srgbClr val="828282"/>
                </a:solidFill>
              </a:defRPr>
            </a:lvl2pPr>
            <a:lvl3pPr indent="-342900" lvl="2" marL="13716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800"/>
              <a:buAutoNum type="arabicPeriod"/>
              <a:defRPr sz="1800">
                <a:solidFill>
                  <a:srgbClr val="828282"/>
                </a:solidFill>
              </a:defRPr>
            </a:lvl3pPr>
            <a:lvl4pPr indent="-342900" lvl="3" marL="18288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800"/>
              <a:buAutoNum type="arabicPeriod"/>
              <a:defRPr sz="1800">
                <a:solidFill>
                  <a:srgbClr val="828282"/>
                </a:solidFill>
              </a:defRPr>
            </a:lvl4pPr>
            <a:lvl5pPr indent="-342900" lvl="4" marL="22860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800"/>
              <a:buAutoNum type="arabicPeriod"/>
              <a:defRPr sz="1800">
                <a:solidFill>
                  <a:srgbClr val="82828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/>
        </p:nvSpPr>
        <p:spPr>
          <a:xfrm>
            <a:off x="1365338" y="915710"/>
            <a:ext cx="4412250" cy="4848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700"/>
              <a:buFont typeface="Open Sans Light"/>
              <a:buNone/>
            </a:pPr>
            <a:r>
              <a:rPr i="0" lang="zh-CN" sz="2700" u="none" cap="none" strike="noStrike">
                <a:solidFill>
                  <a:srgbClr val="5D5D5D"/>
                </a:solidFill>
                <a:latin typeface="Quicksand"/>
                <a:ea typeface="Quicksand"/>
                <a:cs typeface="Quicksand"/>
                <a:sym typeface="Quicksand"/>
              </a:rPr>
              <a:t>Agenda</a:t>
            </a:r>
            <a:endParaRPr i="0" sz="2700" u="none" cap="none" strike="noStrike">
              <a:solidFill>
                <a:srgbClr val="5D5D5D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/>
          <p:nvPr/>
        </p:nvSpPr>
        <p:spPr>
          <a:xfrm>
            <a:off x="6738588" y="4781811"/>
            <a:ext cx="2158022" cy="18971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365772" y="2283619"/>
            <a:ext cx="4412456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1pPr>
            <a:lvl2pPr indent="-43815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3300"/>
              <a:buChar char="•"/>
              <a:defRPr sz="3300"/>
            </a:lvl2pPr>
            <a:lvl3pPr indent="-43815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3300"/>
              <a:buChar char="•"/>
              <a:defRPr sz="3300"/>
            </a:lvl3pPr>
            <a:lvl4pPr indent="-43815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3300"/>
              <a:buChar char="•"/>
              <a:defRPr sz="3300"/>
            </a:lvl4pPr>
            <a:lvl5pPr indent="-43815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3300"/>
              <a:buChar char="•"/>
              <a:defRPr sz="33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with Headline">
  <p:cSld name="Text with Headlin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73" name="Google Shape;7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/>
          <p:nvPr/>
        </p:nvSpPr>
        <p:spPr>
          <a:xfrm>
            <a:off x="864296" y="0"/>
            <a:ext cx="8279703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" name="Google Shape;75;p17"/>
          <p:cNvCxnSpPr/>
          <p:nvPr/>
        </p:nvCxnSpPr>
        <p:spPr>
          <a:xfrm>
            <a:off x="1788091" y="1501329"/>
            <a:ext cx="688305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17"/>
          <p:cNvSpPr/>
          <p:nvPr/>
        </p:nvSpPr>
        <p:spPr>
          <a:xfrm>
            <a:off x="6738588" y="4781811"/>
            <a:ext cx="2158022" cy="18971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1788319" y="867966"/>
            <a:ext cx="4412456" cy="484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  <a:defRPr sz="2700">
                <a:solidFill>
                  <a:srgbClr val="5D5D5D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1759744" y="2311004"/>
            <a:ext cx="5060156" cy="1223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3" type="body"/>
          </p:nvPr>
        </p:nvSpPr>
        <p:spPr>
          <a:xfrm>
            <a:off x="1759744" y="1901429"/>
            <a:ext cx="4979194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1759744" y="4738532"/>
            <a:ext cx="262811" cy="253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Column">
  <p:cSld name="Two-Colum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82" name="Google Shape;8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/>
          <p:nvPr/>
        </p:nvSpPr>
        <p:spPr>
          <a:xfrm>
            <a:off x="864296" y="0"/>
            <a:ext cx="8279703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1759744" y="2233613"/>
            <a:ext cx="3217069" cy="16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85" name="Google Shape;85;p18"/>
          <p:cNvCxnSpPr/>
          <p:nvPr/>
        </p:nvCxnSpPr>
        <p:spPr>
          <a:xfrm>
            <a:off x="1788091" y="1501329"/>
            <a:ext cx="688305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18"/>
          <p:cNvSpPr/>
          <p:nvPr/>
        </p:nvSpPr>
        <p:spPr>
          <a:xfrm>
            <a:off x="6738588" y="4781811"/>
            <a:ext cx="2158022" cy="18971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87" name="Google Shape;87;p18"/>
          <p:cNvCxnSpPr/>
          <p:nvPr/>
        </p:nvCxnSpPr>
        <p:spPr>
          <a:xfrm flipH="1">
            <a:off x="5146177" y="1968332"/>
            <a:ext cx="27072" cy="1950015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1788319" y="867966"/>
            <a:ext cx="4412456" cy="484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  <a:defRPr sz="2700">
                <a:solidFill>
                  <a:srgbClr val="5D5D5D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3" type="body"/>
          </p:nvPr>
        </p:nvSpPr>
        <p:spPr>
          <a:xfrm>
            <a:off x="1759743" y="1901429"/>
            <a:ext cx="3216488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4" type="body"/>
          </p:nvPr>
        </p:nvSpPr>
        <p:spPr>
          <a:xfrm>
            <a:off x="5451790" y="1901429"/>
            <a:ext cx="3216488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5" type="body"/>
          </p:nvPr>
        </p:nvSpPr>
        <p:spPr>
          <a:xfrm>
            <a:off x="5454073" y="2231231"/>
            <a:ext cx="3217069" cy="16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1760374" y="4738688"/>
            <a:ext cx="262811" cy="253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94" name="Google Shape;9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/>
          <p:nvPr/>
        </p:nvSpPr>
        <p:spPr>
          <a:xfrm>
            <a:off x="864296" y="0"/>
            <a:ext cx="8279703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19"/>
          <p:cNvCxnSpPr/>
          <p:nvPr/>
        </p:nvCxnSpPr>
        <p:spPr>
          <a:xfrm>
            <a:off x="1788091" y="1501329"/>
            <a:ext cx="688305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" name="Google Shape;97;p19"/>
          <p:cNvSpPr/>
          <p:nvPr/>
        </p:nvSpPr>
        <p:spPr>
          <a:xfrm>
            <a:off x="6738588" y="4781811"/>
            <a:ext cx="2158022" cy="18971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8" name="Google Shape;98;p19"/>
          <p:cNvSpPr/>
          <p:nvPr/>
        </p:nvSpPr>
        <p:spPr>
          <a:xfrm>
            <a:off x="1759908" y="1947715"/>
            <a:ext cx="294792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100"/>
              <a:buFont typeface="Crimson Text"/>
              <a:buNone/>
            </a:pPr>
            <a:r>
              <a:rPr b="0" i="0" lang="zh-CN" sz="4100" u="none" cap="none" strike="noStrike">
                <a:solidFill>
                  <a:srgbClr val="A5A5A5"/>
                </a:solidFill>
                <a:latin typeface="Crimson Text"/>
                <a:ea typeface="Crimson Text"/>
                <a:cs typeface="Crimson Text"/>
                <a:sym typeface="Crimson Text"/>
              </a:rPr>
              <a:t>“</a:t>
            </a:r>
            <a:endParaRPr b="0" i="0" sz="4100" u="none" cap="none" strike="noStrike">
              <a:solidFill>
                <a:srgbClr val="A5A5A5"/>
              </a:solidFill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99" name="Google Shape;99;p19"/>
          <p:cNvSpPr/>
          <p:nvPr>
            <p:ph idx="2" type="pic"/>
          </p:nvPr>
        </p:nvSpPr>
        <p:spPr>
          <a:xfrm rot="429021">
            <a:off x="6536375" y="1187003"/>
            <a:ext cx="1999472" cy="31313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2828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1" i="0" sz="21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1" i="0" sz="21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1" i="0" sz="21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1" i="0" sz="21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2007075" y="4025561"/>
            <a:ext cx="3309937" cy="277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cap="none">
                <a:solidFill>
                  <a:srgbClr val="5D5D5D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3" type="body"/>
          </p:nvPr>
        </p:nvSpPr>
        <p:spPr>
          <a:xfrm>
            <a:off x="2007394" y="2084785"/>
            <a:ext cx="3964781" cy="16621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800"/>
              <a:buChar char="•"/>
              <a:defRPr sz="1800">
                <a:solidFill>
                  <a:srgbClr val="828282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800"/>
              <a:buChar char="•"/>
              <a:defRPr sz="1800">
                <a:solidFill>
                  <a:srgbClr val="828282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800"/>
              <a:buChar char="•"/>
              <a:defRPr sz="1800">
                <a:solidFill>
                  <a:srgbClr val="828282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800"/>
              <a:buChar char="•"/>
              <a:defRPr sz="1800">
                <a:solidFill>
                  <a:srgbClr val="82828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4" type="body"/>
          </p:nvPr>
        </p:nvSpPr>
        <p:spPr>
          <a:xfrm>
            <a:off x="1788319" y="867966"/>
            <a:ext cx="4412456" cy="484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  <a:defRPr sz="2700">
                <a:solidFill>
                  <a:srgbClr val="5D5D5D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1744264" y="4749711"/>
            <a:ext cx="262811" cy="253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ed List">
  <p:cSld name="Bulleted Lis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05" name="Google Shape;10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/>
          <p:nvPr/>
        </p:nvSpPr>
        <p:spPr>
          <a:xfrm>
            <a:off x="864296" y="0"/>
            <a:ext cx="8279703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1751676" y="4746371"/>
            <a:ext cx="262811" cy="253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cxnSp>
        <p:nvCxnSpPr>
          <p:cNvPr id="108" name="Google Shape;108;p20"/>
          <p:cNvCxnSpPr/>
          <p:nvPr/>
        </p:nvCxnSpPr>
        <p:spPr>
          <a:xfrm>
            <a:off x="1788091" y="1501329"/>
            <a:ext cx="688305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20"/>
          <p:cNvSpPr/>
          <p:nvPr/>
        </p:nvSpPr>
        <p:spPr>
          <a:xfrm>
            <a:off x="6738588" y="4781811"/>
            <a:ext cx="2158022" cy="18971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1788319" y="867966"/>
            <a:ext cx="4412456" cy="484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  <a:defRPr sz="2700">
                <a:solidFill>
                  <a:srgbClr val="5D5D5D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1795463" y="1901429"/>
            <a:ext cx="5112544" cy="23002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Char char="•"/>
              <a:defRPr>
                <a:solidFill>
                  <a:srgbClr val="5D5D5D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3" type="body"/>
          </p:nvPr>
        </p:nvSpPr>
        <p:spPr>
          <a:xfrm>
            <a:off x="2031206" y="4756547"/>
            <a:ext cx="4326122" cy="207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i="1"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-Out">
  <p:cSld name="Call-Ou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14" name="Google Shape;11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/>
          <p:nvPr/>
        </p:nvSpPr>
        <p:spPr>
          <a:xfrm>
            <a:off x="864296" y="0"/>
            <a:ext cx="8279703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21"/>
          <p:cNvCxnSpPr/>
          <p:nvPr/>
        </p:nvCxnSpPr>
        <p:spPr>
          <a:xfrm>
            <a:off x="1788091" y="1501329"/>
            <a:ext cx="688305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21"/>
          <p:cNvSpPr/>
          <p:nvPr/>
        </p:nvSpPr>
        <p:spPr>
          <a:xfrm>
            <a:off x="6738588" y="4781811"/>
            <a:ext cx="2158022" cy="18971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118" name="Google Shape;118;p21"/>
          <p:cNvCxnSpPr/>
          <p:nvPr/>
        </p:nvCxnSpPr>
        <p:spPr>
          <a:xfrm>
            <a:off x="1787014" y="2542278"/>
            <a:ext cx="6902245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9" name="Google Shape;119;p21"/>
          <p:cNvCxnSpPr/>
          <p:nvPr/>
        </p:nvCxnSpPr>
        <p:spPr>
          <a:xfrm>
            <a:off x="1787014" y="3506801"/>
            <a:ext cx="6902245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0" name="Google Shape;120;p21"/>
          <p:cNvCxnSpPr/>
          <p:nvPr/>
        </p:nvCxnSpPr>
        <p:spPr>
          <a:xfrm>
            <a:off x="1787014" y="4513141"/>
            <a:ext cx="6902245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1788319" y="867966"/>
            <a:ext cx="4412456" cy="484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  <a:defRPr sz="2700">
                <a:solidFill>
                  <a:srgbClr val="5D5D5D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1843088" y="1784002"/>
            <a:ext cx="1127522" cy="6924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 sz="41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3" type="body"/>
          </p:nvPr>
        </p:nvSpPr>
        <p:spPr>
          <a:xfrm>
            <a:off x="3226594" y="1836019"/>
            <a:ext cx="5124450" cy="4155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>
                <a:solidFill>
                  <a:srgbClr val="5D5D5D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4" type="body"/>
          </p:nvPr>
        </p:nvSpPr>
        <p:spPr>
          <a:xfrm>
            <a:off x="1843088" y="2700877"/>
            <a:ext cx="1127522" cy="6924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 sz="41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5" type="body"/>
          </p:nvPr>
        </p:nvSpPr>
        <p:spPr>
          <a:xfrm>
            <a:off x="3226594" y="2752894"/>
            <a:ext cx="5124450" cy="4155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>
                <a:solidFill>
                  <a:srgbClr val="5D5D5D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6" type="body"/>
          </p:nvPr>
        </p:nvSpPr>
        <p:spPr>
          <a:xfrm>
            <a:off x="1843088" y="3663019"/>
            <a:ext cx="1127522" cy="6924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 sz="41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7" type="body"/>
          </p:nvPr>
        </p:nvSpPr>
        <p:spPr>
          <a:xfrm>
            <a:off x="3226594" y="3715035"/>
            <a:ext cx="5124450" cy="4155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>
                <a:solidFill>
                  <a:srgbClr val="5D5D5D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1756273" y="4737354"/>
            <a:ext cx="262811" cy="253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30" name="Google Shape;13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/>
          <p:nvPr/>
        </p:nvSpPr>
        <p:spPr>
          <a:xfrm>
            <a:off x="864296" y="0"/>
            <a:ext cx="8279703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1731169" y="4740695"/>
            <a:ext cx="262811" cy="253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6738588" y="4781811"/>
            <a:ext cx="2158022" cy="18971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34" name="Google Shape;134;p22"/>
          <p:cNvSpPr/>
          <p:nvPr>
            <p:ph idx="2" type="chart"/>
          </p:nvPr>
        </p:nvSpPr>
        <p:spPr>
          <a:xfrm>
            <a:off x="1731169" y="2012156"/>
            <a:ext cx="5326856" cy="23919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1" i="0" sz="21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1" i="0" sz="21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1" i="0" sz="21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1" i="0" sz="21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cxnSp>
        <p:nvCxnSpPr>
          <p:cNvPr id="135" name="Google Shape;135;p22"/>
          <p:cNvCxnSpPr/>
          <p:nvPr/>
        </p:nvCxnSpPr>
        <p:spPr>
          <a:xfrm>
            <a:off x="1788091" y="1211792"/>
            <a:ext cx="688305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8479" y="2012440"/>
            <a:ext cx="3587041" cy="2391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1788319" y="617935"/>
            <a:ext cx="4412456" cy="484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  <a:defRPr sz="2700">
                <a:solidFill>
                  <a:srgbClr val="5D5D5D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idx="3" type="body"/>
          </p:nvPr>
        </p:nvSpPr>
        <p:spPr>
          <a:xfrm>
            <a:off x="1731169" y="1634729"/>
            <a:ext cx="5007419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b="1" sz="14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 and Photo">
  <p:cSld name="Column and Photo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40" name="Google Shape;14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23"/>
          <p:cNvCxnSpPr/>
          <p:nvPr/>
        </p:nvCxnSpPr>
        <p:spPr>
          <a:xfrm>
            <a:off x="609803" y="1501329"/>
            <a:ext cx="247175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23"/>
          <p:cNvSpPr/>
          <p:nvPr/>
        </p:nvSpPr>
        <p:spPr>
          <a:xfrm>
            <a:off x="6738588" y="4781811"/>
            <a:ext cx="2158022" cy="18971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44" name="Google Shape;144;p23"/>
          <p:cNvSpPr/>
          <p:nvPr/>
        </p:nvSpPr>
        <p:spPr>
          <a:xfrm>
            <a:off x="3663175" y="0"/>
            <a:ext cx="5480824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3"/>
          <p:cNvSpPr/>
          <p:nvPr>
            <p:ph idx="2" type="pic"/>
          </p:nvPr>
        </p:nvSpPr>
        <p:spPr>
          <a:xfrm>
            <a:off x="3663553" y="0"/>
            <a:ext cx="5480447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2828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1" i="0" sz="21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1" i="0" sz="21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1" i="0" sz="21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1" i="0" sz="21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609600" y="450056"/>
            <a:ext cx="2471955" cy="900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  <a:defRPr sz="2700">
                <a:solidFill>
                  <a:srgbClr val="5D5D5D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3" type="body"/>
          </p:nvPr>
        </p:nvSpPr>
        <p:spPr>
          <a:xfrm>
            <a:off x="582216" y="1901429"/>
            <a:ext cx="2499339" cy="1223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609600" y="4749711"/>
            <a:ext cx="262811" cy="253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 and Image">
  <p:cSld name="Column and Imag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24"/>
          <p:cNvCxnSpPr/>
          <p:nvPr/>
        </p:nvCxnSpPr>
        <p:spPr>
          <a:xfrm>
            <a:off x="609803" y="1501329"/>
            <a:ext cx="247175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24"/>
          <p:cNvSpPr/>
          <p:nvPr/>
        </p:nvSpPr>
        <p:spPr>
          <a:xfrm>
            <a:off x="6738588" y="4781811"/>
            <a:ext cx="2158022" cy="18971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609600" y="450056"/>
            <a:ext cx="2471955" cy="900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  <a:defRPr sz="2700">
                <a:solidFill>
                  <a:srgbClr val="5D5D5D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2" type="body"/>
          </p:nvPr>
        </p:nvSpPr>
        <p:spPr>
          <a:xfrm>
            <a:off x="582216" y="1901429"/>
            <a:ext cx="2499339" cy="2277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4" name="Google Shape;154;p24"/>
          <p:cNvSpPr/>
          <p:nvPr>
            <p:ph idx="3" type="pic"/>
          </p:nvPr>
        </p:nvSpPr>
        <p:spPr>
          <a:xfrm>
            <a:off x="3663553" y="892969"/>
            <a:ext cx="5233057" cy="38457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2828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1" i="0" sz="21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1" i="0" sz="21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1" i="0" sz="21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1" i="0" sz="21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607592" y="4749711"/>
            <a:ext cx="262811" cy="253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-Slide Photo">
  <p:cSld name="Full-Slide Photo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2828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1" i="0" sz="21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1" i="0" sz="21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1" i="0" sz="21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1" i="0" sz="21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Column Photo &amp; Text">
  <p:cSld name="3-Column Photo &amp; 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/>
          <p:nvPr/>
        </p:nvSpPr>
        <p:spPr>
          <a:xfrm>
            <a:off x="3139859" y="101204"/>
            <a:ext cx="2897081" cy="494642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6138143" y="101204"/>
            <a:ext cx="2897081" cy="494642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124848" y="101204"/>
            <a:ext cx="2913808" cy="494642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125016" y="101204"/>
            <a:ext cx="2913459" cy="4947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500"/>
              <a:buNone/>
              <a:defRPr>
                <a:solidFill>
                  <a:srgbClr val="82828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idx="2" type="body"/>
          </p:nvPr>
        </p:nvSpPr>
        <p:spPr>
          <a:xfrm>
            <a:off x="3139859" y="101204"/>
            <a:ext cx="2897082" cy="4947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500"/>
              <a:buNone/>
              <a:defRPr>
                <a:solidFill>
                  <a:srgbClr val="82828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3" type="body"/>
          </p:nvPr>
        </p:nvSpPr>
        <p:spPr>
          <a:xfrm>
            <a:off x="6138143" y="101204"/>
            <a:ext cx="2897081" cy="4947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500"/>
              <a:buNone/>
              <a:defRPr>
                <a:solidFill>
                  <a:srgbClr val="82828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700"/>
              <a:buFont typeface="Quicksand"/>
              <a:buNone/>
              <a:defRPr i="0" sz="2700" u="none" cap="none" strike="noStrike">
                <a:solidFill>
                  <a:srgbClr val="5D5D5D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Quicksand"/>
              <a:buChar char="•"/>
              <a:defRPr i="0" sz="1500" u="none" cap="none" strike="noStrike">
                <a:solidFill>
                  <a:srgbClr val="5D5D5D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Quicksand"/>
              <a:buChar char="•"/>
              <a:defRPr i="0" sz="1500" u="none" cap="none" strike="noStrike">
                <a:solidFill>
                  <a:srgbClr val="5D5D5D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Quicksand"/>
              <a:buChar char="•"/>
              <a:defRPr i="0" sz="1500" u="none" cap="none" strike="noStrike">
                <a:solidFill>
                  <a:srgbClr val="5D5D5D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Quicksand"/>
              <a:buChar char="•"/>
              <a:defRPr i="0" sz="1500" u="none" cap="none" strike="noStrike">
                <a:solidFill>
                  <a:srgbClr val="5D5D5D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Quicksand"/>
              <a:buChar char="•"/>
              <a:defRPr i="0" sz="1500" u="none" cap="none" strike="noStrike">
                <a:solidFill>
                  <a:srgbClr val="5D5D5D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Quicksand"/>
              <a:buChar char="•"/>
              <a:defRPr b="1" i="0" sz="21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Quicksand"/>
              <a:buChar char="•"/>
              <a:defRPr b="1" i="0" sz="21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Quicksand"/>
              <a:buChar char="•"/>
              <a:defRPr b="1" i="0" sz="21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Quicksand"/>
              <a:buChar char="•"/>
              <a:defRPr b="1" i="0" sz="21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05438" y="4800310"/>
            <a:ext cx="209912" cy="207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b="0" i="0" sz="9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b="0" i="0" sz="9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b="0" i="0" sz="9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b="0" i="0" sz="9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b="0" i="0" sz="9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b="0" i="0" sz="9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b="0" i="0" sz="9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b="0" i="0" sz="9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b="0" i="0" sz="9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tackoverflow.com/questions/1764435/database-design-for-a-survey" TargetMode="External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hyperlink" Target="https://docs.djangoproject.com/en/4.0/ref/models/querysets/#values-lis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djangoproject.com/en/4.0/topics/forms/formsets/#adding-additional-fields-to-a-formset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comments" Target="../comments/comment4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4299350" y="916891"/>
            <a:ext cx="4298100" cy="16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ct val="100000"/>
              <a:buNone/>
            </a:pPr>
            <a:r>
              <a:rPr lang="zh-CN"/>
              <a:t>Web Application Development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ct val="100000"/>
              <a:buNone/>
            </a:pPr>
            <a:r>
              <a:rPr lang="zh-CN"/>
              <a:t>Team Project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ct val="100000"/>
              <a:buNone/>
            </a:pPr>
            <a:r>
              <a:rPr lang="zh-CN"/>
              <a:t> Spring 2022-Team 22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ct val="100000"/>
              <a:buNone/>
            </a:pPr>
            <a:r>
              <a:rPr lang="zh-CN"/>
              <a:t>Sprint2 Presentation</a:t>
            </a:r>
            <a:endParaRPr/>
          </a:p>
        </p:txBody>
      </p:sp>
      <p:sp>
        <p:nvSpPr>
          <p:cNvPr id="170" name="Google Shape;170;p27"/>
          <p:cNvSpPr txBox="1"/>
          <p:nvPr>
            <p:ph idx="3" type="body"/>
          </p:nvPr>
        </p:nvSpPr>
        <p:spPr>
          <a:xfrm>
            <a:off x="4299350" y="3054020"/>
            <a:ext cx="4444650" cy="484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</a:pPr>
            <a:r>
              <a:rPr lang="zh-CN"/>
              <a:t>April 5, 2022</a:t>
            </a:r>
            <a:endParaRPr/>
          </a:p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4803200" y="3619075"/>
            <a:ext cx="3708900" cy="572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Team 22: </a:t>
            </a:r>
            <a:r>
              <a:rPr lang="zh-CN"/>
              <a:t>Yiqin Han, Jintao Huang, Phoebe 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1788327" y="867975"/>
            <a:ext cx="6067800" cy="484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Front end pages </a:t>
            </a:r>
            <a:endParaRPr/>
          </a:p>
        </p:txBody>
      </p:sp>
      <p:sp>
        <p:nvSpPr>
          <p:cNvPr id="234" name="Google Shape;234;p36"/>
          <p:cNvSpPr txBox="1"/>
          <p:nvPr>
            <p:ph idx="12" type="sldNum"/>
          </p:nvPr>
        </p:nvSpPr>
        <p:spPr>
          <a:xfrm>
            <a:off x="1759744" y="4738532"/>
            <a:ext cx="262800" cy="25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35" name="Google Shape;235;p36"/>
          <p:cNvSpPr txBox="1"/>
          <p:nvPr/>
        </p:nvSpPr>
        <p:spPr>
          <a:xfrm>
            <a:off x="2407425" y="4498200"/>
            <a:ext cx="36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Quicksand"/>
                <a:ea typeface="Quicksand"/>
                <a:cs typeface="Quicksand"/>
                <a:sym typeface="Quicksand"/>
              </a:rPr>
              <a:t>Choose one function to begin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550" y="1513625"/>
            <a:ext cx="6444926" cy="30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1814325" y="867975"/>
            <a:ext cx="5804100" cy="48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Quiz creation page (Sprint 1)</a:t>
            </a:r>
            <a:endParaRPr/>
          </a:p>
        </p:txBody>
      </p:sp>
      <p:pic>
        <p:nvPicPr>
          <p:cNvPr id="242" name="Google Shape;242;p37"/>
          <p:cNvPicPr preferRelativeResize="0"/>
          <p:nvPr/>
        </p:nvPicPr>
        <p:blipFill rotWithShape="1">
          <a:blip r:embed="rId3">
            <a:alphaModFix/>
          </a:blip>
          <a:srcRect b="0" l="0" r="685" t="0"/>
          <a:stretch/>
        </p:blipFill>
        <p:spPr>
          <a:xfrm>
            <a:off x="1382750" y="1572325"/>
            <a:ext cx="7503898" cy="26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1788327" y="867975"/>
            <a:ext cx="6138300" cy="48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Quiz creation page (Sprint 1)</a:t>
            </a:r>
            <a:endParaRPr/>
          </a:p>
        </p:txBody>
      </p:sp>
      <p:pic>
        <p:nvPicPr>
          <p:cNvPr id="248" name="Google Shape;2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325" y="1522450"/>
            <a:ext cx="6262973" cy="34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075" y="1526350"/>
            <a:ext cx="7140101" cy="324232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9"/>
          <p:cNvSpPr txBox="1"/>
          <p:nvPr/>
        </p:nvSpPr>
        <p:spPr>
          <a:xfrm>
            <a:off x="1737725" y="889550"/>
            <a:ext cx="53724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2700">
                <a:solidFill>
                  <a:srgbClr val="5D5D5D"/>
                </a:solidFill>
                <a:latin typeface="Quicksand"/>
                <a:ea typeface="Quicksand"/>
                <a:cs typeface="Quicksand"/>
                <a:sym typeface="Quicksand"/>
              </a:rPr>
              <a:t>Quiz creation page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1788319" y="867966"/>
            <a:ext cx="4412400" cy="48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Question creation page</a:t>
            </a:r>
            <a:endParaRPr/>
          </a:p>
        </p:txBody>
      </p:sp>
      <p:pic>
        <p:nvPicPr>
          <p:cNvPr id="260" name="Google Shape;26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825" y="1601774"/>
            <a:ext cx="7462948" cy="29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1788319" y="867966"/>
            <a:ext cx="4412400" cy="48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Option</a:t>
            </a:r>
            <a:r>
              <a:rPr lang="zh-CN"/>
              <a:t> creation page</a:t>
            </a:r>
            <a:endParaRPr/>
          </a:p>
        </p:txBody>
      </p:sp>
      <p:pic>
        <p:nvPicPr>
          <p:cNvPr id="266" name="Google Shape;2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575" y="1504866"/>
            <a:ext cx="6865203" cy="3486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idx="1" type="body"/>
          </p:nvPr>
        </p:nvSpPr>
        <p:spPr>
          <a:xfrm>
            <a:off x="1788319" y="867966"/>
            <a:ext cx="4412400" cy="48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Quiz Stats Display</a:t>
            </a:r>
            <a:endParaRPr/>
          </a:p>
        </p:txBody>
      </p:sp>
      <p:pic>
        <p:nvPicPr>
          <p:cNvPr id="272" name="Google Shape;2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513" y="1496041"/>
            <a:ext cx="7111363" cy="3486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idx="1" type="body"/>
          </p:nvPr>
        </p:nvSpPr>
        <p:spPr>
          <a:xfrm>
            <a:off x="1788319" y="867966"/>
            <a:ext cx="4412400" cy="484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Database models</a:t>
            </a:r>
            <a:endParaRPr/>
          </a:p>
        </p:txBody>
      </p:sp>
      <p:sp>
        <p:nvSpPr>
          <p:cNvPr id="278" name="Google Shape;278;p43"/>
          <p:cNvSpPr txBox="1"/>
          <p:nvPr>
            <p:ph idx="12" type="sldNum"/>
          </p:nvPr>
        </p:nvSpPr>
        <p:spPr>
          <a:xfrm>
            <a:off x="1759744" y="4738532"/>
            <a:ext cx="262800" cy="25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79" name="Google Shape;279;p43"/>
          <p:cNvSpPr txBox="1"/>
          <p:nvPr/>
        </p:nvSpPr>
        <p:spPr>
          <a:xfrm>
            <a:off x="1788325" y="1519475"/>
            <a:ext cx="6304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Quicksand"/>
              <a:buChar char="●"/>
            </a:pPr>
            <a:r>
              <a:rPr lang="zh-CN" sz="1200">
                <a:latin typeface="Quicksand"/>
                <a:ea typeface="Quicksand"/>
                <a:cs typeface="Quicksand"/>
                <a:sym typeface="Quicksand"/>
              </a:rPr>
              <a:t>One Quiz can contain multiple Question, one Question belongs to one Quiz.  (Quiz : Question, one - many relationship )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Quicksand"/>
              <a:buChar char="●"/>
            </a:pPr>
            <a:r>
              <a:rPr lang="zh-CN" sz="1200">
                <a:latin typeface="Quicksand"/>
                <a:ea typeface="Quicksand"/>
                <a:cs typeface="Quicksand"/>
                <a:sym typeface="Quicksand"/>
              </a:rPr>
              <a:t>One Question can contain multiple Choice, one Choice belongs to one Question. (Question : Choice, one - many relationship )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0" name="Google Shape;280;p43"/>
          <p:cNvSpPr txBox="1"/>
          <p:nvPr/>
        </p:nvSpPr>
        <p:spPr>
          <a:xfrm>
            <a:off x="2193475" y="4665325"/>
            <a:ext cx="67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https://stackoverflow.com/questions/1764435/database-design-for-a-survey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81" name="Google Shape;28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8325" y="2571758"/>
            <a:ext cx="6304501" cy="2121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idx="1" type="body"/>
          </p:nvPr>
        </p:nvSpPr>
        <p:spPr>
          <a:xfrm>
            <a:off x="1788319" y="867966"/>
            <a:ext cx="4412400" cy="484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Django</a:t>
            </a:r>
            <a:r>
              <a:rPr lang="zh-CN"/>
              <a:t> models</a:t>
            </a:r>
            <a:endParaRPr/>
          </a:p>
        </p:txBody>
      </p:sp>
      <p:sp>
        <p:nvSpPr>
          <p:cNvPr id="287" name="Google Shape;287;p44"/>
          <p:cNvSpPr txBox="1"/>
          <p:nvPr>
            <p:ph idx="12" type="sldNum"/>
          </p:nvPr>
        </p:nvSpPr>
        <p:spPr>
          <a:xfrm>
            <a:off x="1759744" y="4738532"/>
            <a:ext cx="262800" cy="25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288" name="Google Shape;28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749" y="1664960"/>
            <a:ext cx="6777600" cy="2688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1788319" y="867966"/>
            <a:ext cx="4412400" cy="484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Progress and Challenges</a:t>
            </a:r>
            <a:endParaRPr/>
          </a:p>
        </p:txBody>
      </p:sp>
      <p:sp>
        <p:nvSpPr>
          <p:cNvPr id="294" name="Google Shape;294;p45"/>
          <p:cNvSpPr txBox="1"/>
          <p:nvPr>
            <p:ph idx="2" type="body"/>
          </p:nvPr>
        </p:nvSpPr>
        <p:spPr>
          <a:xfrm>
            <a:off x="1759744" y="1647780"/>
            <a:ext cx="6943500" cy="27870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Progress:</a:t>
            </a:r>
            <a:endParaRPr/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SzPts val="1500"/>
              <a:buChar char="●"/>
            </a:pPr>
            <a:r>
              <a:rPr lang="zh-CN"/>
              <a:t>Login/Register function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CN"/>
              <a:t>New Front pages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CN"/>
              <a:t>Score calculation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5"/>
          <p:cNvSpPr txBox="1"/>
          <p:nvPr>
            <p:ph idx="12" type="sldNum"/>
          </p:nvPr>
        </p:nvSpPr>
        <p:spPr>
          <a:xfrm>
            <a:off x="1759744" y="4738532"/>
            <a:ext cx="262800" cy="25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1788319" y="867966"/>
            <a:ext cx="4412475" cy="48465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Agenda</a:t>
            </a:r>
            <a:endParaRPr/>
          </a:p>
        </p:txBody>
      </p:sp>
      <p:sp>
        <p:nvSpPr>
          <p:cNvPr id="177" name="Google Shape;177;p28"/>
          <p:cNvSpPr txBox="1"/>
          <p:nvPr>
            <p:ph idx="2" type="body"/>
          </p:nvPr>
        </p:nvSpPr>
        <p:spPr>
          <a:xfrm>
            <a:off x="1788325" y="1525450"/>
            <a:ext cx="6987600" cy="32130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CN"/>
              <a:t>Project Overview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CN"/>
              <a:t>Sprint 1 &amp; Sprint 2 Summary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CN"/>
              <a:t>The current progress</a:t>
            </a:r>
            <a:endParaRPr/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zh-CN"/>
              <a:t>&gt; Models &amp; Database Design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zh-CN"/>
              <a:t>         &gt; Functions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zh-CN"/>
              <a:t>         &gt; UI </a:t>
            </a:r>
            <a:endParaRPr/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SzPts val="1500"/>
              <a:buChar char="●"/>
            </a:pPr>
            <a:r>
              <a:rPr lang="zh-CN"/>
              <a:t>Final Deliverable</a:t>
            </a:r>
            <a:r>
              <a:rPr lang="zh-CN"/>
              <a:t> plan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CN"/>
              <a:t>Our current Demo</a:t>
            </a:r>
            <a:endParaRPr/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1759744" y="4738532"/>
            <a:ext cx="262800" cy="254025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idx="1" type="body"/>
          </p:nvPr>
        </p:nvSpPr>
        <p:spPr>
          <a:xfrm>
            <a:off x="1788319" y="867966"/>
            <a:ext cx="4412400" cy="484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Progress and Challenges</a:t>
            </a:r>
            <a:endParaRPr/>
          </a:p>
        </p:txBody>
      </p:sp>
      <p:sp>
        <p:nvSpPr>
          <p:cNvPr id="301" name="Google Shape;301;p46"/>
          <p:cNvSpPr txBox="1"/>
          <p:nvPr>
            <p:ph idx="2" type="body"/>
          </p:nvPr>
        </p:nvSpPr>
        <p:spPr>
          <a:xfrm>
            <a:off x="1759744" y="1647780"/>
            <a:ext cx="6943500" cy="27870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Challenges:</a:t>
            </a:r>
            <a:endParaRPr/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SzPts val="1500"/>
              <a:buChar char="●"/>
            </a:pPr>
            <a:r>
              <a:rPr lang="zh-CN"/>
              <a:t>Optimization of queries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CN"/>
              <a:t>To generate multiple forms inside a page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6"/>
          <p:cNvSpPr txBox="1"/>
          <p:nvPr>
            <p:ph idx="12" type="sldNum"/>
          </p:nvPr>
        </p:nvSpPr>
        <p:spPr>
          <a:xfrm>
            <a:off x="1759744" y="4738532"/>
            <a:ext cx="262800" cy="25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/>
          <p:nvPr>
            <p:ph idx="1" type="body"/>
          </p:nvPr>
        </p:nvSpPr>
        <p:spPr>
          <a:xfrm>
            <a:off x="1788319" y="867966"/>
            <a:ext cx="4412400" cy="484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Progress and Challenges</a:t>
            </a:r>
            <a:endParaRPr/>
          </a:p>
        </p:txBody>
      </p:sp>
      <p:sp>
        <p:nvSpPr>
          <p:cNvPr id="308" name="Google Shape;308;p47"/>
          <p:cNvSpPr txBox="1"/>
          <p:nvPr>
            <p:ph idx="2" type="body"/>
          </p:nvPr>
        </p:nvSpPr>
        <p:spPr>
          <a:xfrm>
            <a:off x="1759744" y="1647780"/>
            <a:ext cx="6943500" cy="27870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Optimization of queries</a:t>
            </a:r>
            <a:endParaRPr/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SzPts val="1500"/>
              <a:buChar char="●"/>
            </a:pPr>
            <a:r>
              <a:rPr lang="zh-CN"/>
              <a:t>Use select_related and prefetch_related</a:t>
            </a:r>
            <a:endParaRPr/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7"/>
          <p:cNvSpPr txBox="1"/>
          <p:nvPr>
            <p:ph idx="12" type="sldNum"/>
          </p:nvPr>
        </p:nvSpPr>
        <p:spPr>
          <a:xfrm>
            <a:off x="1759744" y="4738532"/>
            <a:ext cx="262800" cy="25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310" name="Google Shape;3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325" y="2391500"/>
            <a:ext cx="5861914" cy="21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7"/>
          <p:cNvSpPr txBox="1"/>
          <p:nvPr/>
        </p:nvSpPr>
        <p:spPr>
          <a:xfrm>
            <a:off x="2193475" y="4665325"/>
            <a:ext cx="67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https://docs.djangoproject.com/en/4.0/ref/models/querysets/#values-list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 txBox="1"/>
          <p:nvPr>
            <p:ph idx="1" type="body"/>
          </p:nvPr>
        </p:nvSpPr>
        <p:spPr>
          <a:xfrm>
            <a:off x="1788319" y="867966"/>
            <a:ext cx="4412400" cy="484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Progress and Challenges</a:t>
            </a:r>
            <a:endParaRPr/>
          </a:p>
        </p:txBody>
      </p:sp>
      <p:sp>
        <p:nvSpPr>
          <p:cNvPr id="317" name="Google Shape;317;p48"/>
          <p:cNvSpPr txBox="1"/>
          <p:nvPr>
            <p:ph idx="2" type="body"/>
          </p:nvPr>
        </p:nvSpPr>
        <p:spPr>
          <a:xfrm>
            <a:off x="1759744" y="1647780"/>
            <a:ext cx="6943500" cy="27870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To generate multiple forms inside a page</a:t>
            </a:r>
            <a:endParaRPr/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SzPts val="1500"/>
              <a:buChar char="●"/>
            </a:pPr>
            <a:r>
              <a:rPr lang="zh-CN"/>
              <a:t>Use </a:t>
            </a:r>
            <a:r>
              <a:rPr lang="zh-CN"/>
              <a:t>Formsets</a:t>
            </a:r>
            <a:endParaRPr/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8"/>
          <p:cNvSpPr txBox="1"/>
          <p:nvPr>
            <p:ph idx="12" type="sldNum"/>
          </p:nvPr>
        </p:nvSpPr>
        <p:spPr>
          <a:xfrm>
            <a:off x="1759744" y="4738532"/>
            <a:ext cx="262800" cy="25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19" name="Google Shape;319;p48"/>
          <p:cNvSpPr txBox="1"/>
          <p:nvPr/>
        </p:nvSpPr>
        <p:spPr>
          <a:xfrm>
            <a:off x="2193475" y="4665325"/>
            <a:ext cx="677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https://docs.djangoproject.com/en/4.0/topics/forms/formsets/#adding-additional-fields-to-a-formset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20" name="Google Shape;32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1750" y="2468650"/>
            <a:ext cx="5246327" cy="226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6325" y="3474228"/>
            <a:ext cx="4677676" cy="11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idx="1" type="body"/>
          </p:nvPr>
        </p:nvSpPr>
        <p:spPr>
          <a:xfrm>
            <a:off x="1788319" y="867966"/>
            <a:ext cx="4412400" cy="484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Final Deliverable Plan</a:t>
            </a:r>
            <a:endParaRPr/>
          </a:p>
        </p:txBody>
      </p:sp>
      <p:sp>
        <p:nvSpPr>
          <p:cNvPr id="327" name="Google Shape;327;p49"/>
          <p:cNvSpPr txBox="1"/>
          <p:nvPr>
            <p:ph idx="2" type="body"/>
          </p:nvPr>
        </p:nvSpPr>
        <p:spPr>
          <a:xfrm>
            <a:off x="1759750" y="1647775"/>
            <a:ext cx="6943500" cy="2969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Revise current project</a:t>
            </a:r>
            <a:endParaRPr/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SzPts val="1500"/>
              <a:buChar char="●"/>
            </a:pPr>
            <a:r>
              <a:rPr lang="zh-CN"/>
              <a:t>To solve the quiz creation error, we decided to implement Ajax for quiz creation in our final deliverable.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CN"/>
              <a:t>Replace the shable link to PIN code. The participants can enter the quiz by using PIN code without login. 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zh-CN" sz="1800"/>
              <a:t>Introduce new functionality</a:t>
            </a:r>
            <a:endParaRPr sz="1800"/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SzPts val="1500"/>
              <a:buChar char="●"/>
            </a:pPr>
            <a:r>
              <a:rPr lang="zh-CN"/>
              <a:t>Finish the quiz result analysis function.</a:t>
            </a:r>
            <a:endParaRPr/>
          </a:p>
        </p:txBody>
      </p:sp>
      <p:sp>
        <p:nvSpPr>
          <p:cNvPr id="328" name="Google Shape;328;p49"/>
          <p:cNvSpPr txBox="1"/>
          <p:nvPr>
            <p:ph idx="12" type="sldNum"/>
          </p:nvPr>
        </p:nvSpPr>
        <p:spPr>
          <a:xfrm>
            <a:off x="1759744" y="4738532"/>
            <a:ext cx="262800" cy="25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idx="1" type="body"/>
          </p:nvPr>
        </p:nvSpPr>
        <p:spPr>
          <a:xfrm>
            <a:off x="1788319" y="867966"/>
            <a:ext cx="4412400" cy="48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Demo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1"/>
          <p:cNvSpPr txBox="1"/>
          <p:nvPr>
            <p:ph idx="1" type="body"/>
          </p:nvPr>
        </p:nvSpPr>
        <p:spPr>
          <a:xfrm>
            <a:off x="1788319" y="867966"/>
            <a:ext cx="4412400" cy="484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Thank you!</a:t>
            </a:r>
            <a:endParaRPr/>
          </a:p>
        </p:txBody>
      </p:sp>
      <p:sp>
        <p:nvSpPr>
          <p:cNvPr id="339" name="Google Shape;339;p51"/>
          <p:cNvSpPr txBox="1"/>
          <p:nvPr>
            <p:ph idx="12" type="sldNum"/>
          </p:nvPr>
        </p:nvSpPr>
        <p:spPr>
          <a:xfrm>
            <a:off x="1759744" y="4738532"/>
            <a:ext cx="262800" cy="25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1759752" y="658225"/>
            <a:ext cx="5788500" cy="484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Project Introduction</a:t>
            </a:r>
            <a:endParaRPr/>
          </a:p>
        </p:txBody>
      </p:sp>
      <p:sp>
        <p:nvSpPr>
          <p:cNvPr id="184" name="Google Shape;184;p29"/>
          <p:cNvSpPr txBox="1"/>
          <p:nvPr>
            <p:ph idx="2" type="body"/>
          </p:nvPr>
        </p:nvSpPr>
        <p:spPr>
          <a:xfrm>
            <a:off x="1759750" y="1647775"/>
            <a:ext cx="7099200" cy="3008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 fontScale="92500" lnSpcReduction="10000"/>
          </a:bodyPr>
          <a:lstStyle/>
          <a:p>
            <a:pPr indent="-253206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/>
              <a:t>Easy Quiz Creation </a:t>
            </a:r>
            <a:endParaRPr/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zh-CN"/>
              <a:t>Quizmonkey provide simple quiz creation template. You can assign questions and time to the quizlet, and </a:t>
            </a:r>
            <a:r>
              <a:rPr lang="zh-CN"/>
              <a:t>assign weight to each questions. </a:t>
            </a:r>
            <a:endParaRPr/>
          </a:p>
          <a:p>
            <a:pPr indent="-316706" lvl="0" marL="457200" rtl="0" algn="l">
              <a:spcBef>
                <a:spcPts val="1500"/>
              </a:spcBef>
              <a:spcAft>
                <a:spcPts val="0"/>
              </a:spcAft>
              <a:buSzPct val="100000"/>
              <a:buChar char="●"/>
            </a:pPr>
            <a:r>
              <a:rPr lang="zh-CN"/>
              <a:t>Secure  quiz access solution</a:t>
            </a:r>
            <a:endParaRPr/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zh-CN"/>
              <a:t>Each quiz will have an unique PIN code. The creator can share this PIN code to the people who want to join the quiz. The </a:t>
            </a:r>
            <a:r>
              <a:rPr lang="zh-CN"/>
              <a:t>participants</a:t>
            </a:r>
            <a:r>
              <a:rPr lang="zh-CN"/>
              <a:t> will enter this code to get into the quiz. </a:t>
            </a:r>
            <a:endParaRPr/>
          </a:p>
          <a:p>
            <a:pPr indent="-316706" lvl="0" marL="457200" rtl="0" algn="l">
              <a:spcBef>
                <a:spcPts val="1500"/>
              </a:spcBef>
              <a:spcAft>
                <a:spcPts val="0"/>
              </a:spcAft>
              <a:buSzPct val="100000"/>
              <a:buChar char="●"/>
            </a:pPr>
            <a:r>
              <a:rPr lang="zh-CN"/>
              <a:t> Leaderboard </a:t>
            </a:r>
            <a:endParaRPr/>
          </a:p>
          <a:p>
            <a:pPr indent="0" lvl="0" marL="45720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zh-CN"/>
              <a:t>The Leaderboard will show the participants score for the quiz. The quiz creator can download the score </a:t>
            </a:r>
            <a:r>
              <a:rPr lang="zh-CN"/>
              <a:t>distribution</a:t>
            </a:r>
            <a:r>
              <a:rPr lang="zh-CN"/>
              <a:t> Excel file for the future analysis. </a:t>
            </a:r>
            <a:endParaRPr/>
          </a:p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1759744" y="4738532"/>
            <a:ext cx="262800" cy="25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86" name="Google Shape;186;p29"/>
          <p:cNvSpPr txBox="1"/>
          <p:nvPr/>
        </p:nvSpPr>
        <p:spPr>
          <a:xfrm>
            <a:off x="1759750" y="1143025"/>
            <a:ext cx="5314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500"/>
              </a:spcAft>
              <a:buNone/>
            </a:pPr>
            <a:r>
              <a:rPr lang="zh-CN" sz="1500">
                <a:solidFill>
                  <a:srgbClr val="5D5D5D"/>
                </a:solidFill>
                <a:latin typeface="Quicksand"/>
                <a:ea typeface="Quicksand"/>
                <a:cs typeface="Quicksand"/>
                <a:sym typeface="Quicksand"/>
              </a:rPr>
              <a:t>Quizmonkey, a better way to do the online quiz. </a:t>
            </a:r>
            <a:endParaRPr sz="15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1788319" y="867966"/>
            <a:ext cx="4412400" cy="484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 fontScale="775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Sprint #1 Progress and Challenges</a:t>
            </a:r>
            <a:endParaRPr/>
          </a:p>
        </p:txBody>
      </p:sp>
      <p:sp>
        <p:nvSpPr>
          <p:cNvPr id="192" name="Google Shape;192;p30"/>
          <p:cNvSpPr txBox="1"/>
          <p:nvPr>
            <p:ph idx="2" type="body"/>
          </p:nvPr>
        </p:nvSpPr>
        <p:spPr>
          <a:xfrm>
            <a:off x="1759744" y="1647780"/>
            <a:ext cx="6943500" cy="27870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Progress:</a:t>
            </a:r>
            <a:endParaRPr/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SzPts val="1500"/>
              <a:buChar char="●"/>
            </a:pPr>
            <a:r>
              <a:rPr lang="zh-CN"/>
              <a:t>Created beautiful front end pages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CN"/>
              <a:t>Figured out the models used in the project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CN"/>
              <a:t>Created the quiz creation demo by using Django </a:t>
            </a:r>
            <a:r>
              <a:rPr lang="zh-CN"/>
              <a:t>Administration</a:t>
            </a:r>
            <a:r>
              <a:rPr lang="zh-CN"/>
              <a:t>, which only allow superuser to create the quiz.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1759744" y="4738532"/>
            <a:ext cx="262800" cy="25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1788319" y="867966"/>
            <a:ext cx="4412400" cy="484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Sprint2 Summary </a:t>
            </a:r>
            <a:endParaRPr/>
          </a:p>
        </p:txBody>
      </p:sp>
      <p:sp>
        <p:nvSpPr>
          <p:cNvPr id="199" name="Google Shape;199;p31"/>
          <p:cNvSpPr txBox="1"/>
          <p:nvPr>
            <p:ph idx="2" type="body"/>
          </p:nvPr>
        </p:nvSpPr>
        <p:spPr>
          <a:xfrm>
            <a:off x="1759750" y="1477825"/>
            <a:ext cx="6943500" cy="3405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260350" lvl="0" marL="3429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CN"/>
              <a:t>Designed the quizmonkey </a:t>
            </a:r>
            <a:r>
              <a:rPr lang="zh-CN"/>
              <a:t>database. </a:t>
            </a:r>
            <a:endParaRPr/>
          </a:p>
          <a:p>
            <a:pPr indent="-260350" lvl="0" marL="3429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CN"/>
              <a:t>Login and Logout for quiz creator</a:t>
            </a:r>
            <a:endParaRPr/>
          </a:p>
          <a:p>
            <a:pPr indent="-260350" lvl="0" marL="3429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CN"/>
              <a:t>Implemented the quiz creation function. </a:t>
            </a:r>
            <a:endParaRPr/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zh-CN"/>
              <a:t>&gt; quiz creator can assign answers, weights to questions</a:t>
            </a:r>
            <a:endParaRPr/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zh-CN"/>
              <a:t>&gt; The quizlet has shareable link </a:t>
            </a:r>
            <a:endParaRPr/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zh-CN"/>
              <a:t>&gt; quiz creator can see the statictics details</a:t>
            </a:r>
            <a:endParaRPr/>
          </a:p>
          <a:p>
            <a:pPr indent="-260350" lvl="0" marL="342900" rtl="0" algn="l">
              <a:spcBef>
                <a:spcPts val="1500"/>
              </a:spcBef>
              <a:spcAft>
                <a:spcPts val="0"/>
              </a:spcAft>
              <a:buSzPts val="1500"/>
              <a:buChar char="●"/>
            </a:pPr>
            <a:r>
              <a:rPr lang="zh-CN"/>
              <a:t>User can see their score after submitting the quiz which they get through shared link</a:t>
            </a:r>
            <a:endParaRPr/>
          </a:p>
        </p:txBody>
      </p:sp>
      <p:sp>
        <p:nvSpPr>
          <p:cNvPr id="200" name="Google Shape;200;p31"/>
          <p:cNvSpPr txBox="1"/>
          <p:nvPr>
            <p:ph idx="12" type="sldNum"/>
          </p:nvPr>
        </p:nvSpPr>
        <p:spPr>
          <a:xfrm>
            <a:off x="1759744" y="4738532"/>
            <a:ext cx="262800" cy="25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1788327" y="867975"/>
            <a:ext cx="5926800" cy="484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F</a:t>
            </a:r>
            <a:r>
              <a:rPr lang="zh-CN"/>
              <a:t>ront end pages (same as Sprint 1)</a:t>
            </a:r>
            <a:endParaRPr/>
          </a:p>
        </p:txBody>
      </p:sp>
      <p:sp>
        <p:nvSpPr>
          <p:cNvPr id="206" name="Google Shape;206;p32"/>
          <p:cNvSpPr txBox="1"/>
          <p:nvPr>
            <p:ph idx="12" type="sldNum"/>
          </p:nvPr>
        </p:nvSpPr>
        <p:spPr>
          <a:xfrm>
            <a:off x="1759744" y="4738532"/>
            <a:ext cx="262800" cy="25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593078"/>
            <a:ext cx="5734050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/>
          <p:nvPr/>
        </p:nvSpPr>
        <p:spPr>
          <a:xfrm>
            <a:off x="2407425" y="4498200"/>
            <a:ext cx="36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Quicksand"/>
                <a:ea typeface="Quicksand"/>
                <a:cs typeface="Quicksand"/>
                <a:sym typeface="Quicksand"/>
              </a:rPr>
              <a:t>The welcome page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1788328" y="867975"/>
            <a:ext cx="6746100" cy="484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Front end pages </a:t>
            </a:r>
            <a:endParaRPr/>
          </a:p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1759744" y="4738532"/>
            <a:ext cx="262800" cy="25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15" name="Google Shape;215;p33"/>
          <p:cNvSpPr txBox="1"/>
          <p:nvPr/>
        </p:nvSpPr>
        <p:spPr>
          <a:xfrm>
            <a:off x="2407425" y="4498200"/>
            <a:ext cx="36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Quicksand"/>
                <a:ea typeface="Quicksand"/>
                <a:cs typeface="Quicksand"/>
                <a:sym typeface="Quicksand"/>
              </a:rPr>
              <a:t>The feature page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625" y="1657566"/>
            <a:ext cx="5606760" cy="2840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1788319" y="867966"/>
            <a:ext cx="4412400" cy="48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Login page</a:t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925" y="1552450"/>
            <a:ext cx="5181876" cy="296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1788319" y="867966"/>
            <a:ext cx="4412400" cy="48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Register page</a:t>
            </a:r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480" y="1352475"/>
            <a:ext cx="3619442" cy="357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MU">
      <a:dk1>
        <a:srgbClr val="404040"/>
      </a:dk1>
      <a:lt1>
        <a:srgbClr val="FFFFFF"/>
      </a:lt1>
      <a:dk2>
        <a:srgbClr val="898989"/>
      </a:dk2>
      <a:lt2>
        <a:srgbClr val="BABABA"/>
      </a:lt2>
      <a:accent1>
        <a:srgbClr val="BB0000"/>
      </a:accent1>
      <a:accent2>
        <a:srgbClr val="404040"/>
      </a:accent2>
      <a:accent3>
        <a:srgbClr val="BABABA"/>
      </a:accent3>
      <a:accent4>
        <a:srgbClr val="00337F"/>
      </a:accent4>
      <a:accent5>
        <a:srgbClr val="AA6600"/>
      </a:accent5>
      <a:accent6>
        <a:srgbClr val="006677"/>
      </a:accent6>
      <a:hlink>
        <a:srgbClr val="00337F"/>
      </a:hlink>
      <a:folHlink>
        <a:srgbClr val="AA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