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399288" cy="50399950"/>
  <p:notesSz cx="6858000" cy="9144000"/>
  <p:defaultTextStyle>
    <a:defPPr>
      <a:defRPr lang="en-US"/>
    </a:defPPr>
    <a:lvl1pPr marL="0" algn="l" defTabSz="618546" rtl="0" eaLnBrk="1" latinLnBrk="0" hangingPunct="1">
      <a:defRPr sz="2435" kern="1200">
        <a:solidFill>
          <a:schemeClr val="tx1"/>
        </a:solidFill>
        <a:latin typeface="+mn-lt"/>
        <a:ea typeface="+mn-ea"/>
        <a:cs typeface="+mn-cs"/>
      </a:defRPr>
    </a:lvl1pPr>
    <a:lvl2pPr marL="618546" algn="l" defTabSz="618546" rtl="0" eaLnBrk="1" latinLnBrk="0" hangingPunct="1">
      <a:defRPr sz="2435" kern="1200">
        <a:solidFill>
          <a:schemeClr val="tx1"/>
        </a:solidFill>
        <a:latin typeface="+mn-lt"/>
        <a:ea typeface="+mn-ea"/>
        <a:cs typeface="+mn-cs"/>
      </a:defRPr>
    </a:lvl2pPr>
    <a:lvl3pPr marL="1237092" algn="l" defTabSz="618546" rtl="0" eaLnBrk="1" latinLnBrk="0" hangingPunct="1">
      <a:defRPr sz="2435" kern="1200">
        <a:solidFill>
          <a:schemeClr val="tx1"/>
        </a:solidFill>
        <a:latin typeface="+mn-lt"/>
        <a:ea typeface="+mn-ea"/>
        <a:cs typeface="+mn-cs"/>
      </a:defRPr>
    </a:lvl3pPr>
    <a:lvl4pPr marL="1855638" algn="l" defTabSz="618546" rtl="0" eaLnBrk="1" latinLnBrk="0" hangingPunct="1">
      <a:defRPr sz="2435" kern="1200">
        <a:solidFill>
          <a:schemeClr val="tx1"/>
        </a:solidFill>
        <a:latin typeface="+mn-lt"/>
        <a:ea typeface="+mn-ea"/>
        <a:cs typeface="+mn-cs"/>
      </a:defRPr>
    </a:lvl4pPr>
    <a:lvl5pPr marL="2474184" algn="l" defTabSz="618546" rtl="0" eaLnBrk="1" latinLnBrk="0" hangingPunct="1">
      <a:defRPr sz="2435" kern="1200">
        <a:solidFill>
          <a:schemeClr val="tx1"/>
        </a:solidFill>
        <a:latin typeface="+mn-lt"/>
        <a:ea typeface="+mn-ea"/>
        <a:cs typeface="+mn-cs"/>
      </a:defRPr>
    </a:lvl5pPr>
    <a:lvl6pPr marL="3092729" algn="l" defTabSz="618546" rtl="0" eaLnBrk="1" latinLnBrk="0" hangingPunct="1">
      <a:defRPr sz="2435" kern="1200">
        <a:solidFill>
          <a:schemeClr val="tx1"/>
        </a:solidFill>
        <a:latin typeface="+mn-lt"/>
        <a:ea typeface="+mn-ea"/>
        <a:cs typeface="+mn-cs"/>
      </a:defRPr>
    </a:lvl6pPr>
    <a:lvl7pPr marL="3711275" algn="l" defTabSz="618546" rtl="0" eaLnBrk="1" latinLnBrk="0" hangingPunct="1">
      <a:defRPr sz="2435" kern="1200">
        <a:solidFill>
          <a:schemeClr val="tx1"/>
        </a:solidFill>
        <a:latin typeface="+mn-lt"/>
        <a:ea typeface="+mn-ea"/>
        <a:cs typeface="+mn-cs"/>
      </a:defRPr>
    </a:lvl7pPr>
    <a:lvl8pPr marL="4329821" algn="l" defTabSz="618546" rtl="0" eaLnBrk="1" latinLnBrk="0" hangingPunct="1">
      <a:defRPr sz="2435" kern="1200">
        <a:solidFill>
          <a:schemeClr val="tx1"/>
        </a:solidFill>
        <a:latin typeface="+mn-lt"/>
        <a:ea typeface="+mn-ea"/>
        <a:cs typeface="+mn-cs"/>
      </a:defRPr>
    </a:lvl8pPr>
    <a:lvl9pPr marL="4948367" algn="l" defTabSz="618546" rtl="0" eaLnBrk="1" latinLnBrk="0" hangingPunct="1">
      <a:defRPr sz="243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75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민규리" initials="민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9" autoAdjust="0"/>
    <p:restoredTop sz="96429" autoAdjust="0"/>
  </p:normalViewPr>
  <p:slideViewPr>
    <p:cSldViewPr snapToGrid="0">
      <p:cViewPr>
        <p:scale>
          <a:sx n="33" d="100"/>
          <a:sy n="33" d="100"/>
        </p:scale>
        <p:origin x="1308" y="-1656"/>
      </p:cViewPr>
      <p:guideLst>
        <p:guide orient="horz" pos="15875"/>
        <p:guide pos="10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8248329"/>
            <a:ext cx="27539395" cy="17546649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6471644"/>
            <a:ext cx="24299466" cy="12168318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64B2-B224-4A5D-B9C3-A3764EE9D9A6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2113-2E5A-4256-B193-5B6BE1D81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0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64B2-B224-4A5D-B9C3-A3764EE9D9A6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2113-2E5A-4256-B193-5B6BE1D81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683331"/>
            <a:ext cx="6986096" cy="427116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683331"/>
            <a:ext cx="20553298" cy="427116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64B2-B224-4A5D-B9C3-A3764EE9D9A6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2113-2E5A-4256-B193-5B6BE1D81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3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64B2-B224-4A5D-B9C3-A3764EE9D9A6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2113-2E5A-4256-B193-5B6BE1D81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2565002"/>
            <a:ext cx="27944386" cy="20964976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33728315"/>
            <a:ext cx="27944386" cy="11024985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64B2-B224-4A5D-B9C3-A3764EE9D9A6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2113-2E5A-4256-B193-5B6BE1D81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8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3416653"/>
            <a:ext cx="13769697" cy="319783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3416653"/>
            <a:ext cx="13769697" cy="3197830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64B2-B224-4A5D-B9C3-A3764EE9D9A6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2113-2E5A-4256-B193-5B6BE1D81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00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683342"/>
            <a:ext cx="27944386" cy="974166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2354992"/>
            <a:ext cx="13706415" cy="6054990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8409982"/>
            <a:ext cx="13706415" cy="2707831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2354992"/>
            <a:ext cx="13773917" cy="6054990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8409982"/>
            <a:ext cx="13773917" cy="2707831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64B2-B224-4A5D-B9C3-A3764EE9D9A6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2113-2E5A-4256-B193-5B6BE1D81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12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64B2-B224-4A5D-B9C3-A3764EE9D9A6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2113-2E5A-4256-B193-5B6BE1D81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02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64B2-B224-4A5D-B9C3-A3764EE9D9A6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2113-2E5A-4256-B193-5B6BE1D81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1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3359997"/>
            <a:ext cx="10449614" cy="11759988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7256671"/>
            <a:ext cx="16402140" cy="35816631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5119985"/>
            <a:ext cx="10449614" cy="28011643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64B2-B224-4A5D-B9C3-A3764EE9D9A6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2113-2E5A-4256-B193-5B6BE1D81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34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3359997"/>
            <a:ext cx="10449614" cy="11759988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7256671"/>
            <a:ext cx="16402140" cy="35816631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5119985"/>
            <a:ext cx="10449614" cy="28011643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64B2-B224-4A5D-B9C3-A3764EE9D9A6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2113-2E5A-4256-B193-5B6BE1D81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63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683342"/>
            <a:ext cx="27944386" cy="974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3416653"/>
            <a:ext cx="27944386" cy="3197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6713298"/>
            <a:ext cx="7289840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064B2-B224-4A5D-B9C3-A3764EE9D9A6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6713298"/>
            <a:ext cx="10934760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6713298"/>
            <a:ext cx="7289840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F2113-2E5A-4256-B193-5B6BE1D81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7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그림 203">
            <a:extLst>
              <a:ext uri="{FF2B5EF4-FFF2-40B4-BE49-F238E27FC236}">
                <a16:creationId xmlns="" xmlns:a16="http://schemas.microsoft.com/office/drawing/2014/main" id="{8FC1D398-C7A0-468A-B0D7-FB4B6EF87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79" y="1878293"/>
            <a:ext cx="2785721" cy="2777085"/>
          </a:xfrm>
          <a:prstGeom prst="rect">
            <a:avLst/>
          </a:prstGeom>
        </p:spPr>
      </p:pic>
      <p:sp>
        <p:nvSpPr>
          <p:cNvPr id="2" name="모서리가 둥근 직사각형 1"/>
          <p:cNvSpPr>
            <a:spLocks/>
          </p:cNvSpPr>
          <p:nvPr/>
        </p:nvSpPr>
        <p:spPr>
          <a:xfrm>
            <a:off x="233243" y="263800"/>
            <a:ext cx="31880079" cy="604960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131" dirty="0"/>
          </a:p>
        </p:txBody>
      </p:sp>
      <p:pic>
        <p:nvPicPr>
          <p:cNvPr id="1026" name="Picture 2" descr="D:\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7620" y="-431509"/>
            <a:ext cx="7347703" cy="734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15466" y="2032498"/>
            <a:ext cx="26169504" cy="116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ko-KR" altLang="en-US" sz="6943" b="1">
                <a:solidFill>
                  <a:schemeClr val="bg1"/>
                </a:solidFill>
              </a:rPr>
              <a:t>스마트팩토리 구축을 위한 원격 장비 제어 프로그램 개발</a:t>
            </a:r>
            <a:endParaRPr lang="ko-KR" altLang="en-US" sz="6943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04832" y="3745258"/>
            <a:ext cx="16590785" cy="88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143" b="1">
                <a:solidFill>
                  <a:schemeClr val="bg1"/>
                </a:solidFill>
              </a:rPr>
              <a:t>유진혁</a:t>
            </a:r>
            <a:r>
              <a:rPr lang="en-US" altLang="ko-KR" sz="5143" b="1" baseline="30000">
                <a:solidFill>
                  <a:schemeClr val="bg1"/>
                </a:solidFill>
              </a:rPr>
              <a:t>1)</a:t>
            </a:r>
            <a:r>
              <a:rPr lang="en-US" altLang="ko-KR" sz="5143" b="1">
                <a:solidFill>
                  <a:schemeClr val="bg1"/>
                </a:solidFill>
              </a:rPr>
              <a:t>, </a:t>
            </a:r>
            <a:r>
              <a:rPr lang="ko-KR" altLang="en-US" sz="5143" b="1">
                <a:solidFill>
                  <a:schemeClr val="bg1"/>
                </a:solidFill>
              </a:rPr>
              <a:t>정재영</a:t>
            </a:r>
            <a:r>
              <a:rPr lang="en-US" altLang="ko-KR" sz="5143" b="1" baseline="30000">
                <a:solidFill>
                  <a:schemeClr val="bg1"/>
                </a:solidFill>
              </a:rPr>
              <a:t>2)</a:t>
            </a:r>
            <a:r>
              <a:rPr lang="en-US" altLang="ko-KR" sz="5143" b="1">
                <a:solidFill>
                  <a:schemeClr val="bg1"/>
                </a:solidFill>
              </a:rPr>
              <a:t>, </a:t>
            </a:r>
            <a:r>
              <a:rPr lang="ko-KR" altLang="en-US" sz="5143" b="1">
                <a:solidFill>
                  <a:schemeClr val="bg1"/>
                </a:solidFill>
              </a:rPr>
              <a:t>최상헌</a:t>
            </a:r>
            <a:r>
              <a:rPr lang="en-US" altLang="ko-KR" sz="5143" b="1">
                <a:solidFill>
                  <a:schemeClr val="bg1"/>
                </a:solidFill>
              </a:rPr>
              <a:t>*</a:t>
            </a:r>
            <a:r>
              <a:rPr lang="en-US" altLang="ko-KR" sz="5143" b="1" baseline="30000">
                <a:solidFill>
                  <a:schemeClr val="bg1"/>
                </a:solidFill>
              </a:rPr>
              <a:t>1)</a:t>
            </a:r>
            <a:endParaRPr lang="ko-KR" altLang="en-US" sz="5143" b="1" dirty="0">
              <a:solidFill>
                <a:schemeClr val="bg1"/>
              </a:solidFill>
            </a:endParaRPr>
          </a:p>
        </p:txBody>
      </p:sp>
      <p:sp>
        <p:nvSpPr>
          <p:cNvPr id="10" name="양쪽 모서리가 둥근 사각형 9"/>
          <p:cNvSpPr/>
          <p:nvPr/>
        </p:nvSpPr>
        <p:spPr>
          <a:xfrm rot="5400000">
            <a:off x="5887493" y="1288375"/>
            <a:ext cx="1034522" cy="12319648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131" dirty="0"/>
          </a:p>
        </p:txBody>
      </p:sp>
      <p:sp>
        <p:nvSpPr>
          <p:cNvPr id="13" name="TextBox 12"/>
          <p:cNvSpPr txBox="1"/>
          <p:nvPr/>
        </p:nvSpPr>
        <p:spPr>
          <a:xfrm>
            <a:off x="1229590" y="6990907"/>
            <a:ext cx="5590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smtClean="0">
                <a:solidFill>
                  <a:schemeClr val="bg1"/>
                </a:solidFill>
              </a:rPr>
              <a:t>개요</a:t>
            </a:r>
            <a:endParaRPr lang="ko-KR" altLang="en-US" sz="6171" b="1" dirty="0">
              <a:solidFill>
                <a:schemeClr val="bg1"/>
              </a:solidFill>
            </a:endParaRPr>
          </a:p>
        </p:txBody>
      </p:sp>
      <p:sp>
        <p:nvSpPr>
          <p:cNvPr id="140" name="양쪽 모서리가 둥근 사각형 139"/>
          <p:cNvSpPr/>
          <p:nvPr/>
        </p:nvSpPr>
        <p:spPr>
          <a:xfrm rot="5400000">
            <a:off x="11765654" y="4913249"/>
            <a:ext cx="1034522" cy="5069916"/>
          </a:xfrm>
          <a:prstGeom prst="round2Same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131" dirty="0"/>
          </a:p>
        </p:txBody>
      </p:sp>
      <p:sp>
        <p:nvSpPr>
          <p:cNvPr id="173" name="직사각형 172"/>
          <p:cNvSpPr/>
          <p:nvPr/>
        </p:nvSpPr>
        <p:spPr>
          <a:xfrm>
            <a:off x="16153361" y="5451187"/>
            <a:ext cx="92569" cy="44352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131"/>
          </a:p>
        </p:txBody>
      </p:sp>
      <p:sp>
        <p:nvSpPr>
          <p:cNvPr id="179" name="양쪽 모서리가 둥근 사각형 178"/>
          <p:cNvSpPr/>
          <p:nvPr/>
        </p:nvSpPr>
        <p:spPr>
          <a:xfrm rot="5400000">
            <a:off x="22188726" y="40211095"/>
            <a:ext cx="1034522" cy="12319648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131" dirty="0"/>
          </a:p>
        </p:txBody>
      </p:sp>
      <p:sp>
        <p:nvSpPr>
          <p:cNvPr id="180" name="TextBox 179"/>
          <p:cNvSpPr txBox="1"/>
          <p:nvPr/>
        </p:nvSpPr>
        <p:spPr>
          <a:xfrm>
            <a:off x="17494087" y="45997113"/>
            <a:ext cx="6531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smtClean="0">
                <a:solidFill>
                  <a:schemeClr val="bg1"/>
                </a:solidFill>
              </a:rPr>
              <a:t>후기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181" name="양쪽 모서리가 둥근 사각형 180"/>
          <p:cNvSpPr/>
          <p:nvPr/>
        </p:nvSpPr>
        <p:spPr>
          <a:xfrm rot="5400000">
            <a:off x="28103624" y="43799223"/>
            <a:ext cx="1034522" cy="5143395"/>
          </a:xfrm>
          <a:prstGeom prst="round2Same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131" dirty="0"/>
          </a:p>
        </p:txBody>
      </p:sp>
      <p:sp>
        <p:nvSpPr>
          <p:cNvPr id="59" name="TextBox 58"/>
          <p:cNvSpPr txBox="1"/>
          <p:nvPr/>
        </p:nvSpPr>
        <p:spPr>
          <a:xfrm>
            <a:off x="10161115" y="4860155"/>
            <a:ext cx="17678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mtClean="0">
                <a:solidFill>
                  <a:schemeClr val="bg1"/>
                </a:solidFill>
              </a:rPr>
              <a:t>경북대학교 기계공학과</a:t>
            </a:r>
            <a:r>
              <a:rPr lang="en-US" altLang="ko-KR" sz="3600" b="1" baseline="30000" smtClean="0">
                <a:solidFill>
                  <a:schemeClr val="bg1"/>
                </a:solidFill>
              </a:rPr>
              <a:t>1)</a:t>
            </a:r>
            <a:r>
              <a:rPr lang="en-US" altLang="ko-KR" sz="3600" b="1" smtClean="0">
                <a:solidFill>
                  <a:schemeClr val="bg1"/>
                </a:solidFill>
              </a:rPr>
              <a:t>, </a:t>
            </a:r>
            <a:r>
              <a:rPr lang="ko-KR" altLang="en-US" sz="3600" b="1" smtClean="0">
                <a:solidFill>
                  <a:schemeClr val="bg1"/>
                </a:solidFill>
              </a:rPr>
              <a:t>에스엘</a:t>
            </a:r>
            <a:r>
              <a:rPr lang="en-US" altLang="ko-KR" sz="3600" b="1" baseline="30000" smtClean="0">
                <a:solidFill>
                  <a:schemeClr val="bg1"/>
                </a:solidFill>
              </a:rPr>
              <a:t>2)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64" name="양쪽 모서리가 둥근 사각형 63"/>
          <p:cNvSpPr/>
          <p:nvPr/>
        </p:nvSpPr>
        <p:spPr>
          <a:xfrm rot="5400000">
            <a:off x="23194010" y="753721"/>
            <a:ext cx="913125" cy="1374364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131" dirty="0"/>
          </a:p>
        </p:txBody>
      </p:sp>
      <p:sp>
        <p:nvSpPr>
          <p:cNvPr id="65" name="TextBox 64"/>
          <p:cNvSpPr txBox="1"/>
          <p:nvPr/>
        </p:nvSpPr>
        <p:spPr>
          <a:xfrm>
            <a:off x="17775664" y="7231188"/>
            <a:ext cx="7612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>
                <a:solidFill>
                  <a:schemeClr val="accent1">
                    <a:lumMod val="50000"/>
                  </a:schemeClr>
                </a:solidFill>
              </a:rPr>
              <a:t>●</a:t>
            </a:r>
            <a:r>
              <a:rPr lang="ko-KR" altLang="en-US" sz="4800" b="1">
                <a:solidFill>
                  <a:srgbClr val="19245A"/>
                </a:solidFill>
              </a:rPr>
              <a:t> </a:t>
            </a:r>
            <a:r>
              <a:rPr lang="ko-KR" altLang="en-US" sz="4800" b="1" smtClean="0">
                <a:solidFill>
                  <a:srgbClr val="19245A"/>
                </a:solidFill>
              </a:rPr>
              <a:t>시퀀스 다이어그램</a:t>
            </a:r>
            <a:endParaRPr lang="ko-KR" altLang="en-US" sz="4800" b="1" dirty="0">
              <a:solidFill>
                <a:srgbClr val="19245A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0243" y="8645859"/>
            <a:ext cx="13794286" cy="12124914"/>
          </a:xfrm>
          <a:prstGeom prst="rect">
            <a:avLst/>
          </a:prstGeom>
        </p:spPr>
      </p:pic>
      <p:sp>
        <p:nvSpPr>
          <p:cNvPr id="206" name="양쪽 모서리가 둥근 사각형 205"/>
          <p:cNvSpPr/>
          <p:nvPr/>
        </p:nvSpPr>
        <p:spPr>
          <a:xfrm rot="5400000">
            <a:off x="6068376" y="2725970"/>
            <a:ext cx="893182" cy="12319648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131" dirty="0"/>
          </a:p>
        </p:txBody>
      </p:sp>
      <p:sp>
        <p:nvSpPr>
          <p:cNvPr id="207" name="TextBox 206"/>
          <p:cNvSpPr txBox="1"/>
          <p:nvPr/>
        </p:nvSpPr>
        <p:spPr>
          <a:xfrm>
            <a:off x="1352057" y="8501409"/>
            <a:ext cx="7612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>
                <a:solidFill>
                  <a:schemeClr val="accent1">
                    <a:lumMod val="50000"/>
                  </a:schemeClr>
                </a:solidFill>
              </a:rPr>
              <a:t>●</a:t>
            </a:r>
            <a:r>
              <a:rPr lang="ko-KR" altLang="en-US" sz="4800" b="1">
                <a:solidFill>
                  <a:srgbClr val="19245A"/>
                </a:solidFill>
              </a:rPr>
              <a:t> </a:t>
            </a:r>
            <a:r>
              <a:rPr lang="ko-KR" altLang="en-US" sz="4800" b="1" smtClean="0">
                <a:solidFill>
                  <a:srgbClr val="19245A"/>
                </a:solidFill>
              </a:rPr>
              <a:t>연구 목적</a:t>
            </a:r>
            <a:endParaRPr lang="ko-KR" altLang="en-US" sz="4800" b="1" dirty="0">
              <a:solidFill>
                <a:srgbClr val="19245A"/>
              </a:solidFill>
            </a:endParaRPr>
          </a:p>
        </p:txBody>
      </p:sp>
      <p:sp>
        <p:nvSpPr>
          <p:cNvPr id="208" name="양쪽 모서리가 둥근 사각형 207"/>
          <p:cNvSpPr/>
          <p:nvPr/>
        </p:nvSpPr>
        <p:spPr>
          <a:xfrm rot="5400000">
            <a:off x="23194010" y="15404080"/>
            <a:ext cx="913125" cy="13743646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131" dirty="0"/>
          </a:p>
        </p:txBody>
      </p:sp>
      <p:sp>
        <p:nvSpPr>
          <p:cNvPr id="209" name="TextBox 208"/>
          <p:cNvSpPr txBox="1"/>
          <p:nvPr/>
        </p:nvSpPr>
        <p:spPr>
          <a:xfrm>
            <a:off x="17775664" y="21881547"/>
            <a:ext cx="7612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>
                <a:solidFill>
                  <a:schemeClr val="accent1">
                    <a:lumMod val="50000"/>
                  </a:schemeClr>
                </a:solidFill>
              </a:rPr>
              <a:t>●</a:t>
            </a:r>
            <a:r>
              <a:rPr lang="ko-KR" altLang="en-US" sz="4800" b="1">
                <a:solidFill>
                  <a:srgbClr val="19245A"/>
                </a:solidFill>
              </a:rPr>
              <a:t> </a:t>
            </a:r>
            <a:r>
              <a:rPr lang="ko-KR" altLang="en-US" sz="4800" b="1" smtClean="0">
                <a:solidFill>
                  <a:srgbClr val="19245A"/>
                </a:solidFill>
              </a:rPr>
              <a:t>인터페이스</a:t>
            </a:r>
            <a:endParaRPr lang="ko-KR" altLang="en-US" sz="4800" b="1" dirty="0">
              <a:solidFill>
                <a:srgbClr val="19245A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21516454" y="31214504"/>
            <a:ext cx="5148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Fig</a:t>
            </a:r>
            <a:r>
              <a:rPr lang="en-US" altLang="ko-KR" sz="3600" b="1"/>
              <a:t>. 4</a:t>
            </a:r>
            <a:r>
              <a:rPr lang="en-US" altLang="ko-KR" sz="3600" b="1" smtClean="0"/>
              <a:t> </a:t>
            </a:r>
            <a:r>
              <a:rPr lang="en-US" altLang="ko-KR" sz="3600" smtClean="0"/>
              <a:t>Client interface</a:t>
            </a:r>
            <a:endParaRPr lang="ko-KR" altLang="en-US" sz="3600" dirty="0"/>
          </a:p>
        </p:txBody>
      </p:sp>
      <p:sp>
        <p:nvSpPr>
          <p:cNvPr id="211" name="TextBox 210"/>
          <p:cNvSpPr txBox="1"/>
          <p:nvPr/>
        </p:nvSpPr>
        <p:spPr>
          <a:xfrm>
            <a:off x="20637617" y="42658139"/>
            <a:ext cx="753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Fig</a:t>
            </a:r>
            <a:r>
              <a:rPr lang="en-US" altLang="ko-KR" sz="3600" b="1"/>
              <a:t>. 5</a:t>
            </a:r>
            <a:r>
              <a:rPr lang="en-US" altLang="ko-KR" sz="3600" b="1" smtClean="0"/>
              <a:t> </a:t>
            </a:r>
            <a:r>
              <a:rPr lang="en-US" altLang="ko-KR" sz="3600"/>
              <a:t>S</a:t>
            </a:r>
            <a:r>
              <a:rPr lang="en-US" altLang="ko-KR" sz="3600" smtClean="0"/>
              <a:t>erver interfase</a:t>
            </a:r>
            <a:endParaRPr lang="ko-KR" altLang="en-US" sz="3600" dirty="0"/>
          </a:p>
        </p:txBody>
      </p:sp>
      <p:pic>
        <p:nvPicPr>
          <p:cNvPr id="212" name="그림 2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3459" y="23356788"/>
            <a:ext cx="14333391" cy="7683562"/>
          </a:xfrm>
          <a:prstGeom prst="rect">
            <a:avLst/>
          </a:prstGeom>
        </p:spPr>
      </p:pic>
      <p:sp>
        <p:nvSpPr>
          <p:cNvPr id="213" name="TextBox 212"/>
          <p:cNvSpPr txBox="1"/>
          <p:nvPr/>
        </p:nvSpPr>
        <p:spPr>
          <a:xfrm>
            <a:off x="16762547" y="31937525"/>
            <a:ext cx="1505407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/>
              <a:t>■ </a:t>
            </a:r>
            <a:r>
              <a:rPr lang="ko-KR" altLang="en-US" sz="4000" b="1" smtClean="0"/>
              <a:t>클라이언트 인터페이스</a:t>
            </a:r>
            <a:endParaRPr lang="en-US" altLang="ko-KR" sz="4000" b="1" dirty="0"/>
          </a:p>
          <a:p>
            <a:pPr>
              <a:lnSpc>
                <a:spcPct val="150000"/>
              </a:lnSpc>
            </a:pPr>
            <a:r>
              <a:rPr lang="ko-KR" altLang="en-US" sz="3200" b="1" dirty="0"/>
              <a:t> </a:t>
            </a:r>
            <a:r>
              <a:rPr lang="ko-KR" altLang="en-US" sz="3200" b="1"/>
              <a:t>□ </a:t>
            </a:r>
            <a:r>
              <a:rPr lang="en-US" altLang="ko-KR" sz="3200" b="1" smtClean="0"/>
              <a:t>CPU, </a:t>
            </a:r>
            <a:r>
              <a:rPr lang="ko-KR" altLang="en-US" sz="3200" b="1" smtClean="0"/>
              <a:t>메모리</a:t>
            </a:r>
            <a:r>
              <a:rPr lang="en-US" altLang="ko-KR" sz="3200" b="1" smtClean="0"/>
              <a:t>, </a:t>
            </a:r>
            <a:r>
              <a:rPr lang="ko-KR" altLang="en-US" sz="3200" b="1" smtClean="0">
                <a:solidFill>
                  <a:srgbClr val="FF0000"/>
                </a:solidFill>
              </a:rPr>
              <a:t>여러 개의 </a:t>
            </a:r>
            <a:r>
              <a:rPr lang="en-US" altLang="ko-KR" sz="3200" b="1" smtClean="0">
                <a:solidFill>
                  <a:srgbClr val="FF0000"/>
                </a:solidFill>
              </a:rPr>
              <a:t>GPU</a:t>
            </a:r>
            <a:r>
              <a:rPr lang="ko-KR" altLang="en-US" sz="3200" b="1" smtClean="0"/>
              <a:t>가 직관적으로 표시되도록 배치함</a:t>
            </a:r>
            <a:endParaRPr lang="en-US" altLang="ko-KR" sz="3200" b="1" dirty="0"/>
          </a:p>
          <a:p>
            <a:pPr>
              <a:lnSpc>
                <a:spcPct val="150000"/>
              </a:lnSpc>
            </a:pPr>
            <a:r>
              <a:rPr lang="ko-KR" altLang="en-US" sz="3200" b="1" dirty="0"/>
              <a:t> </a:t>
            </a:r>
            <a:r>
              <a:rPr lang="ko-KR" altLang="en-US" sz="3200" b="1"/>
              <a:t>□ </a:t>
            </a:r>
            <a:r>
              <a:rPr lang="ko-KR" altLang="en-US" sz="3200" b="1" smtClean="0"/>
              <a:t>마지막으로 사용된 장비의 시간이 표시되도록 설정</a:t>
            </a:r>
            <a:endParaRPr lang="ko-KR" altLang="en-US" sz="3200" b="1" dirty="0"/>
          </a:p>
        </p:txBody>
      </p:sp>
      <p:pic>
        <p:nvPicPr>
          <p:cNvPr id="214" name="그림 2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956" y="34633627"/>
            <a:ext cx="14524394" cy="7812174"/>
          </a:xfrm>
          <a:prstGeom prst="rect">
            <a:avLst/>
          </a:prstGeom>
        </p:spPr>
      </p:pic>
      <p:sp>
        <p:nvSpPr>
          <p:cNvPr id="215" name="TextBox 214"/>
          <p:cNvSpPr txBox="1"/>
          <p:nvPr/>
        </p:nvSpPr>
        <p:spPr>
          <a:xfrm>
            <a:off x="16733050" y="43073625"/>
            <a:ext cx="1505407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/>
              <a:t>■ </a:t>
            </a:r>
            <a:r>
              <a:rPr lang="ko-KR" altLang="en-US" sz="4000" b="1" smtClean="0"/>
              <a:t>서버 인터페이스</a:t>
            </a:r>
            <a:endParaRPr lang="en-US" altLang="ko-KR" sz="4000" b="1" dirty="0"/>
          </a:p>
          <a:p>
            <a:pPr>
              <a:lnSpc>
                <a:spcPct val="150000"/>
              </a:lnSpc>
            </a:pPr>
            <a:r>
              <a:rPr lang="ko-KR" altLang="en-US" sz="3200" b="1" dirty="0"/>
              <a:t> </a:t>
            </a:r>
            <a:r>
              <a:rPr lang="ko-KR" altLang="en-US" sz="3200" b="1"/>
              <a:t>□ </a:t>
            </a:r>
            <a:r>
              <a:rPr lang="ko-KR" altLang="en-US" sz="3200" b="1" smtClean="0"/>
              <a:t>여러대의 장비가 한눈에 들어오도록 배치</a:t>
            </a:r>
            <a:endParaRPr lang="en-US" altLang="ko-KR" sz="3200" b="1" dirty="0"/>
          </a:p>
          <a:p>
            <a:pPr>
              <a:lnSpc>
                <a:spcPct val="150000"/>
              </a:lnSpc>
            </a:pPr>
            <a:r>
              <a:rPr lang="ko-KR" altLang="en-US" sz="3200" b="1" dirty="0"/>
              <a:t> </a:t>
            </a:r>
            <a:r>
              <a:rPr lang="ko-KR" altLang="en-US" sz="3200" b="1"/>
              <a:t>□ </a:t>
            </a:r>
            <a:r>
              <a:rPr lang="ko-KR" altLang="en-US" sz="3200" b="1" smtClean="0"/>
              <a:t>클라이언트 접속</a:t>
            </a:r>
            <a:r>
              <a:rPr lang="en-US" altLang="ko-KR" sz="3200" b="1" smtClean="0"/>
              <a:t>/</a:t>
            </a:r>
            <a:r>
              <a:rPr lang="ko-KR" altLang="en-US" sz="3200" b="1" smtClean="0"/>
              <a:t>해지 마다 상태창으로 변화 확인 가능</a:t>
            </a:r>
            <a:endParaRPr lang="ko-KR" altLang="en-US" sz="3200" b="1" dirty="0"/>
          </a:p>
        </p:txBody>
      </p:sp>
      <p:sp>
        <p:nvSpPr>
          <p:cNvPr id="216" name="TextBox 215"/>
          <p:cNvSpPr txBox="1"/>
          <p:nvPr/>
        </p:nvSpPr>
        <p:spPr>
          <a:xfrm>
            <a:off x="540907" y="9547133"/>
            <a:ext cx="142769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smtClean="0"/>
              <a:t>■ 자동차 산업 및 고도화된 산업의 특성상 인력감축</a:t>
            </a:r>
            <a:r>
              <a:rPr lang="en-US" altLang="ko-KR" sz="3600" b="1"/>
              <a:t> </a:t>
            </a:r>
            <a:r>
              <a:rPr lang="ko-KR" altLang="en-US" sz="3600" b="1" smtClean="0"/>
              <a:t>및 자동화 등 스마트 팩토리의 필요성이 중시되고 있음</a:t>
            </a:r>
            <a:r>
              <a:rPr lang="en-US" altLang="ko-KR" sz="3600" b="1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600" b="1"/>
              <a:t>■ </a:t>
            </a:r>
            <a:r>
              <a:rPr lang="ko-KR" altLang="en-US" sz="3600" b="1" smtClean="0"/>
              <a:t>이에 필요한 제어 및 최적화에 대한 지식을 습득하고</a:t>
            </a:r>
            <a:r>
              <a:rPr lang="en-US" altLang="ko-KR" sz="3600" b="1" smtClean="0"/>
              <a:t>,  </a:t>
            </a:r>
            <a:r>
              <a:rPr lang="ko-KR" altLang="en-US" sz="3600" b="1" smtClean="0"/>
              <a:t>실제 기업과 연계하여 실제 산업에 필요한 기술을 얻고자 함</a:t>
            </a:r>
            <a:r>
              <a:rPr lang="en-US" altLang="ko-KR" sz="3600" b="1" smtClean="0"/>
              <a:t>.</a:t>
            </a:r>
            <a:endParaRPr lang="ko-KR" altLang="en-US" sz="2800" b="1" dirty="0"/>
          </a:p>
        </p:txBody>
      </p:sp>
      <p:sp>
        <p:nvSpPr>
          <p:cNvPr id="217" name="양쪽 모서리가 둥근 사각형 216"/>
          <p:cNvSpPr/>
          <p:nvPr/>
        </p:nvSpPr>
        <p:spPr>
          <a:xfrm rot="5400000">
            <a:off x="6068376" y="7331260"/>
            <a:ext cx="893182" cy="12319648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131" dirty="0"/>
          </a:p>
        </p:txBody>
      </p:sp>
      <p:sp>
        <p:nvSpPr>
          <p:cNvPr id="218" name="TextBox 217"/>
          <p:cNvSpPr txBox="1"/>
          <p:nvPr/>
        </p:nvSpPr>
        <p:spPr>
          <a:xfrm>
            <a:off x="1352057" y="13136196"/>
            <a:ext cx="7612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>
                <a:solidFill>
                  <a:schemeClr val="accent1">
                    <a:lumMod val="50000"/>
                  </a:schemeClr>
                </a:solidFill>
              </a:rPr>
              <a:t>●</a:t>
            </a:r>
            <a:r>
              <a:rPr lang="ko-KR" altLang="en-US" sz="4800" b="1">
                <a:solidFill>
                  <a:srgbClr val="19245A"/>
                </a:solidFill>
              </a:rPr>
              <a:t> </a:t>
            </a:r>
            <a:r>
              <a:rPr lang="ko-KR" altLang="en-US" sz="4800" b="1" smtClean="0">
                <a:solidFill>
                  <a:srgbClr val="19245A"/>
                </a:solidFill>
              </a:rPr>
              <a:t>배경 지식</a:t>
            </a:r>
            <a:endParaRPr lang="ko-KR" altLang="en-US" sz="4800" b="1" dirty="0">
              <a:solidFill>
                <a:srgbClr val="19245A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21685755" y="20736145"/>
            <a:ext cx="5148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Fig. </a:t>
            </a:r>
            <a:r>
              <a:rPr lang="en-US" altLang="ko-KR" sz="3600" b="1"/>
              <a:t>3 </a:t>
            </a:r>
            <a:r>
              <a:rPr lang="en-US" altLang="ko-KR" sz="3600" smtClean="0"/>
              <a:t>Sequence diagram</a:t>
            </a:r>
            <a:endParaRPr lang="ko-KR" alt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540907" y="14087519"/>
            <a:ext cx="142769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smtClean="0"/>
              <a:t>■ 모니터링 시스템은 주로 실시간 데이터 수집</a:t>
            </a:r>
            <a:r>
              <a:rPr lang="en-US" altLang="ko-KR" sz="3600" b="1" smtClean="0"/>
              <a:t>, </a:t>
            </a:r>
            <a:r>
              <a:rPr lang="ko-KR" altLang="en-US" sz="3600" b="1" smtClean="0"/>
              <a:t>분석</a:t>
            </a:r>
            <a:r>
              <a:rPr lang="en-US" altLang="ko-KR" sz="3600" b="1" smtClean="0"/>
              <a:t>, </a:t>
            </a:r>
            <a:r>
              <a:rPr lang="ko-KR" altLang="en-US" sz="3600" b="1" smtClean="0"/>
              <a:t>시각화에 용이한 </a:t>
            </a:r>
            <a:r>
              <a:rPr lang="ko-KR" altLang="en-US" sz="3600" b="1" smtClean="0">
                <a:solidFill>
                  <a:srgbClr val="FF0000"/>
                </a:solidFill>
              </a:rPr>
              <a:t>서버</a:t>
            </a:r>
            <a:r>
              <a:rPr lang="en-US" altLang="ko-KR" sz="3600" b="1" smtClean="0">
                <a:solidFill>
                  <a:srgbClr val="FF0000"/>
                </a:solidFill>
              </a:rPr>
              <a:t>-</a:t>
            </a:r>
            <a:r>
              <a:rPr lang="ko-KR" altLang="en-US" sz="3600" b="1" smtClean="0">
                <a:solidFill>
                  <a:srgbClr val="FF0000"/>
                </a:solidFill>
              </a:rPr>
              <a:t>클라이언트 </a:t>
            </a:r>
            <a:r>
              <a:rPr lang="ko-KR" altLang="en-US" sz="3600" b="1" smtClean="0"/>
              <a:t>형태로 구성됨</a:t>
            </a:r>
            <a:r>
              <a:rPr lang="en-US" altLang="ko-KR" sz="3600" b="1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600" b="1" smtClean="0"/>
              <a:t>■ </a:t>
            </a:r>
            <a:r>
              <a:rPr lang="ko-KR" altLang="en-US" sz="3600" b="1" smtClean="0">
                <a:solidFill>
                  <a:srgbClr val="FF0000"/>
                </a:solidFill>
              </a:rPr>
              <a:t>소켓 프로그래밍</a:t>
            </a:r>
            <a:r>
              <a:rPr lang="ko-KR" altLang="en-US" sz="3600" b="1" smtClean="0"/>
              <a:t>은 프로그램들이 서로 통신할 수 있게 하는 창구 역할을 함</a:t>
            </a:r>
            <a:r>
              <a:rPr lang="en-US" altLang="ko-KR" sz="3600" b="1" smtClean="0"/>
              <a:t>.</a:t>
            </a:r>
            <a:endParaRPr lang="ko-KR" altLang="en-US" sz="2800" b="1" dirty="0"/>
          </a:p>
        </p:txBody>
      </p:sp>
      <p:sp>
        <p:nvSpPr>
          <p:cNvPr id="36" name="양쪽 모서리가 둥근 사각형 35"/>
          <p:cNvSpPr/>
          <p:nvPr/>
        </p:nvSpPr>
        <p:spPr>
          <a:xfrm rot="5400000">
            <a:off x="5897189" y="24740957"/>
            <a:ext cx="1034522" cy="12319648"/>
          </a:xfrm>
          <a:prstGeom prst="round2Same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131" dirty="0"/>
          </a:p>
        </p:txBody>
      </p:sp>
      <p:sp>
        <p:nvSpPr>
          <p:cNvPr id="37" name="TextBox 36"/>
          <p:cNvSpPr txBox="1"/>
          <p:nvPr/>
        </p:nvSpPr>
        <p:spPr>
          <a:xfrm>
            <a:off x="1239286" y="30443489"/>
            <a:ext cx="5590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smtClean="0">
                <a:solidFill>
                  <a:schemeClr val="bg1"/>
                </a:solidFill>
              </a:rPr>
              <a:t>연구 및 개발</a:t>
            </a:r>
            <a:endParaRPr lang="ko-KR" altLang="en-US" sz="6171" b="1" dirty="0">
              <a:solidFill>
                <a:schemeClr val="bg1"/>
              </a:solidFill>
            </a:endParaRPr>
          </a:p>
        </p:txBody>
      </p:sp>
      <p:sp>
        <p:nvSpPr>
          <p:cNvPr id="38" name="양쪽 모서리가 둥근 사각형 37"/>
          <p:cNvSpPr/>
          <p:nvPr/>
        </p:nvSpPr>
        <p:spPr>
          <a:xfrm rot="5400000">
            <a:off x="11775350" y="28365831"/>
            <a:ext cx="1034522" cy="5069916"/>
          </a:xfrm>
          <a:prstGeom prst="round2Same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131" dirty="0"/>
          </a:p>
        </p:txBody>
      </p:sp>
      <p:sp>
        <p:nvSpPr>
          <p:cNvPr id="39" name="양쪽 모서리가 둥근 사각형 38"/>
          <p:cNvSpPr/>
          <p:nvPr/>
        </p:nvSpPr>
        <p:spPr>
          <a:xfrm rot="5400000">
            <a:off x="6068376" y="26103857"/>
            <a:ext cx="893182" cy="12319648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131" dirty="0"/>
          </a:p>
        </p:txBody>
      </p:sp>
      <p:sp>
        <p:nvSpPr>
          <p:cNvPr id="40" name="TextBox 39"/>
          <p:cNvSpPr txBox="1"/>
          <p:nvPr/>
        </p:nvSpPr>
        <p:spPr>
          <a:xfrm>
            <a:off x="1352057" y="31908793"/>
            <a:ext cx="7612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>
                <a:solidFill>
                  <a:schemeClr val="accent1">
                    <a:lumMod val="50000"/>
                  </a:schemeClr>
                </a:solidFill>
              </a:rPr>
              <a:t>●</a:t>
            </a:r>
            <a:r>
              <a:rPr lang="ko-KR" altLang="en-US" sz="4800" b="1">
                <a:solidFill>
                  <a:srgbClr val="19245A"/>
                </a:solidFill>
              </a:rPr>
              <a:t> </a:t>
            </a:r>
            <a:r>
              <a:rPr lang="ko-KR" altLang="en-US" sz="4800" b="1" smtClean="0">
                <a:solidFill>
                  <a:srgbClr val="19245A"/>
                </a:solidFill>
              </a:rPr>
              <a:t>필요 기능</a:t>
            </a:r>
            <a:endParaRPr lang="ko-KR" altLang="en-US" sz="4800" b="1" dirty="0">
              <a:solidFill>
                <a:srgbClr val="19245A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0907" y="32860116"/>
            <a:ext cx="1427696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smtClean="0"/>
              <a:t>■ 본 프로그램은 약 </a:t>
            </a:r>
            <a:r>
              <a:rPr lang="en-US" altLang="ko-KR" sz="3600" b="1" smtClean="0"/>
              <a:t>60</a:t>
            </a:r>
            <a:r>
              <a:rPr lang="ko-KR" altLang="en-US" sz="3600" b="1" smtClean="0"/>
              <a:t>대의 컴퓨터 리소스 현황 파악과 부팅</a:t>
            </a:r>
            <a:r>
              <a:rPr lang="en-US" altLang="ko-KR" sz="3600" b="1" smtClean="0"/>
              <a:t>/</a:t>
            </a:r>
            <a:r>
              <a:rPr lang="ko-KR" altLang="en-US" sz="3600" b="1" smtClean="0"/>
              <a:t>서비스 제어 목적의 프로그램임</a:t>
            </a:r>
            <a:r>
              <a:rPr lang="en-US" altLang="ko-KR" sz="3600" b="1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600" b="1" smtClean="0"/>
              <a:t>■ 램프</a:t>
            </a:r>
            <a:r>
              <a:rPr lang="en-US" altLang="ko-KR" sz="3600" b="1" smtClean="0"/>
              <a:t>/</a:t>
            </a:r>
            <a:r>
              <a:rPr lang="ko-KR" altLang="en-US" sz="3600" b="1" smtClean="0"/>
              <a:t>미러</a:t>
            </a:r>
            <a:r>
              <a:rPr lang="en-US" altLang="ko-KR" sz="3600" b="1" smtClean="0"/>
              <a:t>/</a:t>
            </a:r>
            <a:r>
              <a:rPr lang="ko-KR" altLang="en-US" sz="3600" b="1" smtClean="0"/>
              <a:t>샤시 등 자동차 부품의 </a:t>
            </a:r>
            <a:r>
              <a:rPr lang="ko-KR" altLang="en-US" sz="3600" b="1" smtClean="0">
                <a:solidFill>
                  <a:srgbClr val="FF0000"/>
                </a:solidFill>
              </a:rPr>
              <a:t>랜더링 및 시뮬레이션 서비스</a:t>
            </a:r>
            <a:r>
              <a:rPr lang="ko-KR" altLang="en-US" sz="3600" b="1" smtClean="0"/>
              <a:t>를 </a:t>
            </a:r>
            <a:r>
              <a:rPr lang="ko-KR" altLang="en-US" sz="3600" b="1" smtClean="0">
                <a:solidFill>
                  <a:srgbClr val="FF0000"/>
                </a:solidFill>
              </a:rPr>
              <a:t>하나의 서버에서 제어</a:t>
            </a:r>
            <a:r>
              <a:rPr lang="ko-KR" altLang="en-US" sz="3600" b="1" smtClean="0"/>
              <a:t>할 수 있도록 개발함</a:t>
            </a:r>
            <a:r>
              <a:rPr lang="en-US" altLang="ko-KR" sz="3600" b="1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600" b="1"/>
              <a:t>■ 총 서버는 </a:t>
            </a:r>
            <a:r>
              <a:rPr lang="en-US" altLang="ko-KR" sz="3600" b="1"/>
              <a:t>3</a:t>
            </a:r>
            <a:r>
              <a:rPr lang="ko-KR" altLang="en-US" sz="3600" b="1"/>
              <a:t>개로 </a:t>
            </a:r>
            <a:r>
              <a:rPr lang="ko-KR" altLang="en-US" sz="3600" b="1" smtClean="0"/>
              <a:t>구성되었고</a:t>
            </a:r>
            <a:r>
              <a:rPr lang="en-US" altLang="ko-KR" sz="3600" b="1" smtClean="0"/>
              <a:t>, </a:t>
            </a:r>
            <a:r>
              <a:rPr lang="ko-KR" altLang="en-US" sz="3600" b="1" smtClean="0"/>
              <a:t>윈도우</a:t>
            </a:r>
            <a:r>
              <a:rPr lang="en-US" altLang="ko-KR" sz="3600" b="1" smtClean="0"/>
              <a:t>/</a:t>
            </a:r>
            <a:r>
              <a:rPr lang="ko-KR" altLang="en-US" sz="3600" b="1" smtClean="0"/>
              <a:t>리눅스 두개의 운영체제에서 작동할수 있도록 구현</a:t>
            </a:r>
            <a:r>
              <a:rPr lang="en-US" altLang="ko-KR" sz="3600" b="1" smtClean="0"/>
              <a:t>. </a:t>
            </a:r>
          </a:p>
          <a:p>
            <a:pPr>
              <a:lnSpc>
                <a:spcPct val="150000"/>
              </a:lnSpc>
            </a:pPr>
            <a:endParaRPr lang="ko-KR" altLang="en-US" sz="2800" b="1" dirty="0"/>
          </a:p>
        </p:txBody>
      </p:sp>
      <p:sp>
        <p:nvSpPr>
          <p:cNvPr id="42" name="양쪽 모서리가 둥근 사각형 41"/>
          <p:cNvSpPr/>
          <p:nvPr/>
        </p:nvSpPr>
        <p:spPr>
          <a:xfrm rot="5400000">
            <a:off x="6068376" y="32556840"/>
            <a:ext cx="893182" cy="12319648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131" dirty="0"/>
          </a:p>
        </p:txBody>
      </p:sp>
      <p:sp>
        <p:nvSpPr>
          <p:cNvPr id="43" name="TextBox 42"/>
          <p:cNvSpPr txBox="1"/>
          <p:nvPr/>
        </p:nvSpPr>
        <p:spPr>
          <a:xfrm>
            <a:off x="1352057" y="38361776"/>
            <a:ext cx="11508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>
                <a:solidFill>
                  <a:schemeClr val="accent1">
                    <a:lumMod val="50000"/>
                  </a:schemeClr>
                </a:solidFill>
              </a:rPr>
              <a:t>●</a:t>
            </a:r>
            <a:r>
              <a:rPr lang="ko-KR" altLang="en-US" sz="4800" b="1">
                <a:solidFill>
                  <a:srgbClr val="19245A"/>
                </a:solidFill>
              </a:rPr>
              <a:t> </a:t>
            </a:r>
            <a:r>
              <a:rPr lang="ko-KR" altLang="en-US" sz="4800" b="1" smtClean="0">
                <a:solidFill>
                  <a:srgbClr val="19245A"/>
                </a:solidFill>
              </a:rPr>
              <a:t>개발 프로그램 및 서버 구조</a:t>
            </a:r>
            <a:endParaRPr lang="ko-KR" altLang="en-US" sz="4800" b="1" dirty="0">
              <a:solidFill>
                <a:srgbClr val="19245A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0907" y="39356198"/>
            <a:ext cx="14276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smtClean="0"/>
              <a:t>■ </a:t>
            </a:r>
            <a:r>
              <a:rPr lang="en-US" altLang="ko-KR" sz="3600" b="1" smtClean="0"/>
              <a:t>Iot </a:t>
            </a:r>
            <a:r>
              <a:rPr lang="ko-KR" altLang="en-US" sz="3600" b="1" smtClean="0"/>
              <a:t>장비 및 여러 서비스에 사용되는 </a:t>
            </a:r>
            <a:r>
              <a:rPr lang="en-US" altLang="ko-KR" sz="3600" b="1" smtClean="0"/>
              <a:t>Qt</a:t>
            </a:r>
            <a:r>
              <a:rPr lang="ko-KR" altLang="en-US" sz="3600" b="1" smtClean="0"/>
              <a:t>를 사용함</a:t>
            </a:r>
            <a:r>
              <a:rPr lang="en-US" altLang="ko-KR" sz="3600" b="1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158283" y="18697902"/>
            <a:ext cx="2585678" cy="126797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smtClean="0"/>
              <a:t>응용 프로그램</a:t>
            </a:r>
            <a:endParaRPr lang="ko-KR" altLang="en-US" sz="2800" b="1"/>
          </a:p>
        </p:txBody>
      </p:sp>
      <p:sp>
        <p:nvSpPr>
          <p:cNvPr id="46" name="직사각형 45"/>
          <p:cNvSpPr/>
          <p:nvPr/>
        </p:nvSpPr>
        <p:spPr>
          <a:xfrm>
            <a:off x="2943973" y="18415000"/>
            <a:ext cx="2681797" cy="178898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smtClean="0"/>
              <a:t>클라이언트</a:t>
            </a:r>
            <a:endParaRPr lang="ko-KR" altLang="en-US" sz="2800" b="1"/>
          </a:p>
        </p:txBody>
      </p:sp>
      <p:grpSp>
        <p:nvGrpSpPr>
          <p:cNvPr id="14" name="그룹 13"/>
          <p:cNvGrpSpPr/>
          <p:nvPr/>
        </p:nvGrpSpPr>
        <p:grpSpPr>
          <a:xfrm>
            <a:off x="6569232" y="20505300"/>
            <a:ext cx="1763777" cy="1160896"/>
            <a:chOff x="4152341" y="20770767"/>
            <a:chExt cx="1763777" cy="1160896"/>
          </a:xfrm>
        </p:grpSpPr>
        <p:sp>
          <p:nvSpPr>
            <p:cNvPr id="55" name="자유형 54"/>
            <p:cNvSpPr/>
            <p:nvPr/>
          </p:nvSpPr>
          <p:spPr>
            <a:xfrm>
              <a:off x="4152341" y="20770767"/>
              <a:ext cx="1763777" cy="1160896"/>
            </a:xfrm>
            <a:custGeom>
              <a:avLst/>
              <a:gdLst>
                <a:gd name="connsiteX0" fmla="*/ 0 w 1763777"/>
                <a:gd name="connsiteY0" fmla="*/ 0 h 1160896"/>
                <a:gd name="connsiteX1" fmla="*/ 1763777 w 1763777"/>
                <a:gd name="connsiteY1" fmla="*/ 0 h 1160896"/>
                <a:gd name="connsiteX2" fmla="*/ 1763777 w 1763777"/>
                <a:gd name="connsiteY2" fmla="*/ 761856 h 1160896"/>
                <a:gd name="connsiteX3" fmla="*/ 1446066 w 1763777"/>
                <a:gd name="connsiteY3" fmla="*/ 761856 h 1160896"/>
                <a:gd name="connsiteX4" fmla="*/ 1446066 w 1763777"/>
                <a:gd name="connsiteY4" fmla="*/ 1160896 h 1160896"/>
                <a:gd name="connsiteX5" fmla="*/ 1238810 w 1763777"/>
                <a:gd name="connsiteY5" fmla="*/ 1160896 h 1160896"/>
                <a:gd name="connsiteX6" fmla="*/ 1238810 w 1763777"/>
                <a:gd name="connsiteY6" fmla="*/ 761856 h 1160896"/>
                <a:gd name="connsiteX7" fmla="*/ 484551 w 1763777"/>
                <a:gd name="connsiteY7" fmla="*/ 761856 h 1160896"/>
                <a:gd name="connsiteX8" fmla="*/ 484551 w 1763777"/>
                <a:gd name="connsiteY8" fmla="*/ 1160896 h 1160896"/>
                <a:gd name="connsiteX9" fmla="*/ 294153 w 1763777"/>
                <a:gd name="connsiteY9" fmla="*/ 1160896 h 1160896"/>
                <a:gd name="connsiteX10" fmla="*/ 294153 w 1763777"/>
                <a:gd name="connsiteY10" fmla="*/ 761856 h 1160896"/>
                <a:gd name="connsiteX11" fmla="*/ 0 w 1763777"/>
                <a:gd name="connsiteY11" fmla="*/ 761856 h 116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63777" h="1160896">
                  <a:moveTo>
                    <a:pt x="0" y="0"/>
                  </a:moveTo>
                  <a:lnTo>
                    <a:pt x="1763777" y="0"/>
                  </a:lnTo>
                  <a:lnTo>
                    <a:pt x="1763777" y="761856"/>
                  </a:lnTo>
                  <a:lnTo>
                    <a:pt x="1446066" y="761856"/>
                  </a:lnTo>
                  <a:lnTo>
                    <a:pt x="1446066" y="1160896"/>
                  </a:lnTo>
                  <a:lnTo>
                    <a:pt x="1238810" y="1160896"/>
                  </a:lnTo>
                  <a:lnTo>
                    <a:pt x="1238810" y="761856"/>
                  </a:lnTo>
                  <a:lnTo>
                    <a:pt x="484551" y="761856"/>
                  </a:lnTo>
                  <a:lnTo>
                    <a:pt x="484551" y="1160896"/>
                  </a:lnTo>
                  <a:lnTo>
                    <a:pt x="294153" y="1160896"/>
                  </a:lnTo>
                  <a:lnTo>
                    <a:pt x="294153" y="761856"/>
                  </a:lnTo>
                  <a:lnTo>
                    <a:pt x="0" y="7618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66791" y="20903214"/>
              <a:ext cx="1534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smtClean="0">
                  <a:solidFill>
                    <a:schemeClr val="bg1"/>
                  </a:solidFill>
                </a:rPr>
                <a:t>소켓</a:t>
              </a:r>
              <a:endParaRPr lang="ko-KR" altLang="en-US" sz="2800" b="1">
                <a:solidFill>
                  <a:schemeClr val="bg1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5625464" y="19195335"/>
            <a:ext cx="532819" cy="26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 rot="16200000">
            <a:off x="7184712" y="20098564"/>
            <a:ext cx="532819" cy="267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자유형 66"/>
          <p:cNvSpPr/>
          <p:nvPr/>
        </p:nvSpPr>
        <p:spPr>
          <a:xfrm>
            <a:off x="6006618" y="22603033"/>
            <a:ext cx="2889002" cy="1082355"/>
          </a:xfrm>
          <a:custGeom>
            <a:avLst/>
            <a:gdLst>
              <a:gd name="connsiteX0" fmla="*/ 1135347 w 3193202"/>
              <a:gd name="connsiteY0" fmla="*/ 0 h 2203418"/>
              <a:gd name="connsiteX1" fmla="*/ 2049747 w 3193202"/>
              <a:gd name="connsiteY1" fmla="*/ 0 h 2203418"/>
              <a:gd name="connsiteX2" fmla="*/ 2049747 w 3193202"/>
              <a:gd name="connsiteY2" fmla="*/ 894844 h 2203418"/>
              <a:gd name="connsiteX3" fmla="*/ 2278802 w 3193202"/>
              <a:gd name="connsiteY3" fmla="*/ 894844 h 2203418"/>
              <a:gd name="connsiteX4" fmla="*/ 2278802 w 3193202"/>
              <a:gd name="connsiteY4" fmla="*/ 0 h 2203418"/>
              <a:gd name="connsiteX5" fmla="*/ 3193202 w 3193202"/>
              <a:gd name="connsiteY5" fmla="*/ 0 h 2203418"/>
              <a:gd name="connsiteX6" fmla="*/ 3193202 w 3193202"/>
              <a:gd name="connsiteY6" fmla="*/ 914400 h 2203418"/>
              <a:gd name="connsiteX7" fmla="*/ 3193201 w 3193202"/>
              <a:gd name="connsiteY7" fmla="*/ 914400 h 2203418"/>
              <a:gd name="connsiteX8" fmla="*/ 3193201 w 3193202"/>
              <a:gd name="connsiteY8" fmla="*/ 2203418 h 2203418"/>
              <a:gd name="connsiteX9" fmla="*/ 0 w 3193202"/>
              <a:gd name="connsiteY9" fmla="*/ 2203418 h 2203418"/>
              <a:gd name="connsiteX10" fmla="*/ 0 w 3193202"/>
              <a:gd name="connsiteY10" fmla="*/ 894844 h 2203418"/>
              <a:gd name="connsiteX11" fmla="*/ 10403 w 3193202"/>
              <a:gd name="connsiteY11" fmla="*/ 894844 h 2203418"/>
              <a:gd name="connsiteX12" fmla="*/ 10403 w 3193202"/>
              <a:gd name="connsiteY12" fmla="*/ 4270 h 2203418"/>
              <a:gd name="connsiteX13" fmla="*/ 924803 w 3193202"/>
              <a:gd name="connsiteY13" fmla="*/ 4270 h 2203418"/>
              <a:gd name="connsiteX14" fmla="*/ 924803 w 3193202"/>
              <a:gd name="connsiteY14" fmla="*/ 894844 h 2203418"/>
              <a:gd name="connsiteX15" fmla="*/ 1135347 w 3193202"/>
              <a:gd name="connsiteY15" fmla="*/ 894844 h 220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3202" h="2203418">
                <a:moveTo>
                  <a:pt x="1135347" y="0"/>
                </a:moveTo>
                <a:lnTo>
                  <a:pt x="2049747" y="0"/>
                </a:lnTo>
                <a:lnTo>
                  <a:pt x="2049747" y="894844"/>
                </a:lnTo>
                <a:lnTo>
                  <a:pt x="2278802" y="894844"/>
                </a:lnTo>
                <a:lnTo>
                  <a:pt x="2278802" y="0"/>
                </a:lnTo>
                <a:lnTo>
                  <a:pt x="3193202" y="0"/>
                </a:lnTo>
                <a:lnTo>
                  <a:pt x="3193202" y="914400"/>
                </a:lnTo>
                <a:lnTo>
                  <a:pt x="3193201" y="914400"/>
                </a:lnTo>
                <a:lnTo>
                  <a:pt x="3193201" y="2203418"/>
                </a:lnTo>
                <a:lnTo>
                  <a:pt x="0" y="2203418"/>
                </a:lnTo>
                <a:lnTo>
                  <a:pt x="0" y="894844"/>
                </a:lnTo>
                <a:lnTo>
                  <a:pt x="10403" y="894844"/>
                </a:lnTo>
                <a:lnTo>
                  <a:pt x="10403" y="4270"/>
                </a:lnTo>
                <a:lnTo>
                  <a:pt x="924803" y="4270"/>
                </a:lnTo>
                <a:lnTo>
                  <a:pt x="924803" y="894844"/>
                </a:lnTo>
                <a:lnTo>
                  <a:pt x="1135347" y="89484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68" name="TextBox 67"/>
          <p:cNvSpPr txBox="1"/>
          <p:nvPr/>
        </p:nvSpPr>
        <p:spPr>
          <a:xfrm>
            <a:off x="6670033" y="23091315"/>
            <a:ext cx="1534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/>
              <a:t>소켓</a:t>
            </a:r>
            <a:endParaRPr lang="ko-KR" altLang="en-US" sz="3200" b="1"/>
          </a:p>
        </p:txBody>
      </p:sp>
      <p:sp>
        <p:nvSpPr>
          <p:cNvPr id="69" name="직사각형 68"/>
          <p:cNvSpPr/>
          <p:nvPr/>
        </p:nvSpPr>
        <p:spPr>
          <a:xfrm rot="16200000">
            <a:off x="7187458" y="23833121"/>
            <a:ext cx="532819" cy="2674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70" name="직사각형 69"/>
          <p:cNvSpPr/>
          <p:nvPr/>
        </p:nvSpPr>
        <p:spPr>
          <a:xfrm>
            <a:off x="6124168" y="24248297"/>
            <a:ext cx="2585678" cy="12679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tx1"/>
                </a:solidFill>
              </a:rPr>
              <a:t>제어 프로그램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237452" y="24032524"/>
            <a:ext cx="2681797" cy="17889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chemeClr val="tx1"/>
                </a:solidFill>
              </a:rPr>
              <a:t>서버</a:t>
            </a:r>
            <a:endParaRPr lang="ko-KR" altLang="en-US" sz="3200" b="1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8704633" y="24753943"/>
            <a:ext cx="532819" cy="2674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74" name="자유형 73"/>
          <p:cNvSpPr/>
          <p:nvPr/>
        </p:nvSpPr>
        <p:spPr>
          <a:xfrm rot="10800000">
            <a:off x="9496811" y="20994579"/>
            <a:ext cx="523744" cy="2039103"/>
          </a:xfrm>
          <a:custGeom>
            <a:avLst/>
            <a:gdLst>
              <a:gd name="connsiteX0" fmla="*/ 475130 w 950260"/>
              <a:gd name="connsiteY0" fmla="*/ 2923880 h 2923880"/>
              <a:gd name="connsiteX1" fmla="*/ 0 w 950260"/>
              <a:gd name="connsiteY1" fmla="*/ 2448748 h 2923880"/>
              <a:gd name="connsiteX2" fmla="*/ 237565 w 950260"/>
              <a:gd name="connsiteY2" fmla="*/ 2448748 h 2923880"/>
              <a:gd name="connsiteX3" fmla="*/ 237565 w 950260"/>
              <a:gd name="connsiteY3" fmla="*/ 1462216 h 2923880"/>
              <a:gd name="connsiteX4" fmla="*/ 237565 w 950260"/>
              <a:gd name="connsiteY4" fmla="*/ 1461664 h 2923880"/>
              <a:gd name="connsiteX5" fmla="*/ 237565 w 950260"/>
              <a:gd name="connsiteY5" fmla="*/ 475128 h 2923880"/>
              <a:gd name="connsiteX6" fmla="*/ 0 w 950260"/>
              <a:gd name="connsiteY6" fmla="*/ 475128 h 2923880"/>
              <a:gd name="connsiteX7" fmla="*/ 475130 w 950260"/>
              <a:gd name="connsiteY7" fmla="*/ 0 h 2923880"/>
              <a:gd name="connsiteX8" fmla="*/ 950260 w 950260"/>
              <a:gd name="connsiteY8" fmla="*/ 475128 h 2923880"/>
              <a:gd name="connsiteX9" fmla="*/ 712695 w 950260"/>
              <a:gd name="connsiteY9" fmla="*/ 475128 h 2923880"/>
              <a:gd name="connsiteX10" fmla="*/ 712695 w 950260"/>
              <a:gd name="connsiteY10" fmla="*/ 1461664 h 2923880"/>
              <a:gd name="connsiteX11" fmla="*/ 712695 w 950260"/>
              <a:gd name="connsiteY11" fmla="*/ 1462216 h 2923880"/>
              <a:gd name="connsiteX12" fmla="*/ 712695 w 950260"/>
              <a:gd name="connsiteY12" fmla="*/ 2448748 h 2923880"/>
              <a:gd name="connsiteX13" fmla="*/ 950260 w 950260"/>
              <a:gd name="connsiteY13" fmla="*/ 2448748 h 292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50260" h="2923880">
                <a:moveTo>
                  <a:pt x="475130" y="2923880"/>
                </a:moveTo>
                <a:lnTo>
                  <a:pt x="0" y="2448748"/>
                </a:lnTo>
                <a:lnTo>
                  <a:pt x="237565" y="2448748"/>
                </a:lnTo>
                <a:lnTo>
                  <a:pt x="237565" y="1462216"/>
                </a:lnTo>
                <a:lnTo>
                  <a:pt x="237565" y="1461664"/>
                </a:lnTo>
                <a:lnTo>
                  <a:pt x="237565" y="475128"/>
                </a:lnTo>
                <a:lnTo>
                  <a:pt x="0" y="475128"/>
                </a:lnTo>
                <a:lnTo>
                  <a:pt x="475130" y="0"/>
                </a:lnTo>
                <a:lnTo>
                  <a:pt x="950260" y="475128"/>
                </a:lnTo>
                <a:lnTo>
                  <a:pt x="712695" y="475128"/>
                </a:lnTo>
                <a:lnTo>
                  <a:pt x="712695" y="1461664"/>
                </a:lnTo>
                <a:lnTo>
                  <a:pt x="712695" y="1462216"/>
                </a:lnTo>
                <a:lnTo>
                  <a:pt x="712695" y="2448748"/>
                </a:lnTo>
                <a:lnTo>
                  <a:pt x="950260" y="2448748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9976380" y="21567996"/>
            <a:ext cx="3431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mtClean="0"/>
              <a:t>TCP-IP </a:t>
            </a:r>
            <a:r>
              <a:rPr lang="ko-KR" altLang="en-US" sz="4000" b="1" smtClean="0"/>
              <a:t>통신</a:t>
            </a:r>
            <a:endParaRPr lang="ko-KR" altLang="en-US" sz="4000" b="1"/>
          </a:p>
        </p:txBody>
      </p:sp>
      <p:sp>
        <p:nvSpPr>
          <p:cNvPr id="76" name="자유형 75"/>
          <p:cNvSpPr/>
          <p:nvPr/>
        </p:nvSpPr>
        <p:spPr>
          <a:xfrm rot="16200000">
            <a:off x="3215959" y="24341106"/>
            <a:ext cx="2889002" cy="1082355"/>
          </a:xfrm>
          <a:custGeom>
            <a:avLst/>
            <a:gdLst>
              <a:gd name="connsiteX0" fmla="*/ 1135347 w 3193202"/>
              <a:gd name="connsiteY0" fmla="*/ 0 h 2203418"/>
              <a:gd name="connsiteX1" fmla="*/ 2049747 w 3193202"/>
              <a:gd name="connsiteY1" fmla="*/ 0 h 2203418"/>
              <a:gd name="connsiteX2" fmla="*/ 2049747 w 3193202"/>
              <a:gd name="connsiteY2" fmla="*/ 894844 h 2203418"/>
              <a:gd name="connsiteX3" fmla="*/ 2278802 w 3193202"/>
              <a:gd name="connsiteY3" fmla="*/ 894844 h 2203418"/>
              <a:gd name="connsiteX4" fmla="*/ 2278802 w 3193202"/>
              <a:gd name="connsiteY4" fmla="*/ 0 h 2203418"/>
              <a:gd name="connsiteX5" fmla="*/ 3193202 w 3193202"/>
              <a:gd name="connsiteY5" fmla="*/ 0 h 2203418"/>
              <a:gd name="connsiteX6" fmla="*/ 3193202 w 3193202"/>
              <a:gd name="connsiteY6" fmla="*/ 914400 h 2203418"/>
              <a:gd name="connsiteX7" fmla="*/ 3193201 w 3193202"/>
              <a:gd name="connsiteY7" fmla="*/ 914400 h 2203418"/>
              <a:gd name="connsiteX8" fmla="*/ 3193201 w 3193202"/>
              <a:gd name="connsiteY8" fmla="*/ 2203418 h 2203418"/>
              <a:gd name="connsiteX9" fmla="*/ 0 w 3193202"/>
              <a:gd name="connsiteY9" fmla="*/ 2203418 h 2203418"/>
              <a:gd name="connsiteX10" fmla="*/ 0 w 3193202"/>
              <a:gd name="connsiteY10" fmla="*/ 894844 h 2203418"/>
              <a:gd name="connsiteX11" fmla="*/ 10403 w 3193202"/>
              <a:gd name="connsiteY11" fmla="*/ 894844 h 2203418"/>
              <a:gd name="connsiteX12" fmla="*/ 10403 w 3193202"/>
              <a:gd name="connsiteY12" fmla="*/ 4270 h 2203418"/>
              <a:gd name="connsiteX13" fmla="*/ 924803 w 3193202"/>
              <a:gd name="connsiteY13" fmla="*/ 4270 h 2203418"/>
              <a:gd name="connsiteX14" fmla="*/ 924803 w 3193202"/>
              <a:gd name="connsiteY14" fmla="*/ 894844 h 2203418"/>
              <a:gd name="connsiteX15" fmla="*/ 1135347 w 3193202"/>
              <a:gd name="connsiteY15" fmla="*/ 894844 h 220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3202" h="2203418">
                <a:moveTo>
                  <a:pt x="1135347" y="0"/>
                </a:moveTo>
                <a:lnTo>
                  <a:pt x="2049747" y="0"/>
                </a:lnTo>
                <a:lnTo>
                  <a:pt x="2049747" y="894844"/>
                </a:lnTo>
                <a:lnTo>
                  <a:pt x="2278802" y="894844"/>
                </a:lnTo>
                <a:lnTo>
                  <a:pt x="2278802" y="0"/>
                </a:lnTo>
                <a:lnTo>
                  <a:pt x="3193202" y="0"/>
                </a:lnTo>
                <a:lnTo>
                  <a:pt x="3193202" y="914400"/>
                </a:lnTo>
                <a:lnTo>
                  <a:pt x="3193201" y="914400"/>
                </a:lnTo>
                <a:lnTo>
                  <a:pt x="3193201" y="2203418"/>
                </a:lnTo>
                <a:lnTo>
                  <a:pt x="0" y="2203418"/>
                </a:lnTo>
                <a:lnTo>
                  <a:pt x="0" y="894844"/>
                </a:lnTo>
                <a:lnTo>
                  <a:pt x="10403" y="894844"/>
                </a:lnTo>
                <a:lnTo>
                  <a:pt x="10403" y="4270"/>
                </a:lnTo>
                <a:lnTo>
                  <a:pt x="924803" y="4270"/>
                </a:lnTo>
                <a:lnTo>
                  <a:pt x="924803" y="894844"/>
                </a:lnTo>
                <a:lnTo>
                  <a:pt x="1135347" y="89484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77" name="TextBox 76"/>
          <p:cNvSpPr txBox="1"/>
          <p:nvPr/>
        </p:nvSpPr>
        <p:spPr>
          <a:xfrm>
            <a:off x="3281701" y="26687018"/>
            <a:ext cx="2724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/>
              <a:t>리스닝 소켓</a:t>
            </a:r>
            <a:endParaRPr lang="ko-KR" altLang="en-US" sz="3200" b="1"/>
          </a:p>
        </p:txBody>
      </p:sp>
      <p:sp>
        <p:nvSpPr>
          <p:cNvPr id="78" name="직사각형 77"/>
          <p:cNvSpPr/>
          <p:nvPr/>
        </p:nvSpPr>
        <p:spPr>
          <a:xfrm>
            <a:off x="5206654" y="24781489"/>
            <a:ext cx="917514" cy="31831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79" name="TextBox 78"/>
          <p:cNvSpPr txBox="1"/>
          <p:nvPr/>
        </p:nvSpPr>
        <p:spPr>
          <a:xfrm>
            <a:off x="1309687" y="24507795"/>
            <a:ext cx="27877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/>
              <a:t>새로운 연결 대기중</a:t>
            </a:r>
            <a:endParaRPr lang="ko-KR" altLang="en-US" sz="3200" b="1"/>
          </a:p>
        </p:txBody>
      </p:sp>
      <p:sp>
        <p:nvSpPr>
          <p:cNvPr id="80" name="TextBox 79"/>
          <p:cNvSpPr txBox="1"/>
          <p:nvPr/>
        </p:nvSpPr>
        <p:spPr>
          <a:xfrm>
            <a:off x="4743068" y="27585491"/>
            <a:ext cx="5148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Fig</a:t>
            </a:r>
            <a:r>
              <a:rPr lang="en-US" altLang="ko-KR" sz="3600" b="1"/>
              <a:t>. 1</a:t>
            </a:r>
            <a:r>
              <a:rPr lang="en-US" altLang="ko-KR" sz="3600" b="1" smtClean="0"/>
              <a:t> </a:t>
            </a:r>
            <a:r>
              <a:rPr lang="en-US" altLang="ko-KR" sz="3600" smtClean="0"/>
              <a:t>Socket programming</a:t>
            </a:r>
            <a:endParaRPr lang="ko-KR" altLang="en-US" sz="3600" dirty="0"/>
          </a:p>
        </p:txBody>
      </p:sp>
      <p:sp>
        <p:nvSpPr>
          <p:cNvPr id="81" name="TextBox 80"/>
          <p:cNvSpPr txBox="1"/>
          <p:nvPr/>
        </p:nvSpPr>
        <p:spPr>
          <a:xfrm>
            <a:off x="538092" y="28397094"/>
            <a:ext cx="14276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smtClean="0"/>
              <a:t>■ 리스닝 소켓에 연결 요청 들어올 시 새로운 소켓 생성하여 클라이언트와 통신하는 구조</a:t>
            </a:r>
            <a:r>
              <a:rPr lang="en-US" altLang="ko-KR" sz="3600" b="1"/>
              <a:t>.</a:t>
            </a:r>
            <a:endParaRPr lang="en-US" altLang="ko-KR" sz="3600" b="1" smtClean="0"/>
          </a:p>
        </p:txBody>
      </p:sp>
      <p:sp>
        <p:nvSpPr>
          <p:cNvPr id="82" name="TextBox 81"/>
          <p:cNvSpPr txBox="1"/>
          <p:nvPr/>
        </p:nvSpPr>
        <p:spPr>
          <a:xfrm>
            <a:off x="16778749" y="47206566"/>
            <a:ext cx="14276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smtClean="0"/>
              <a:t>■ </a:t>
            </a:r>
            <a:r>
              <a:rPr lang="en-US" altLang="ko-KR" sz="3600" b="1" smtClean="0"/>
              <a:t>TCP/IP </a:t>
            </a:r>
            <a:r>
              <a:rPr lang="ko-KR" altLang="en-US" sz="3600" b="1" smtClean="0"/>
              <a:t>통신을 실제 산업 현장에서 적용해보는 경험이 되었음</a:t>
            </a:r>
            <a:r>
              <a:rPr lang="en-US" altLang="ko-KR" sz="3600" b="1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3600" b="1"/>
              <a:t>■ </a:t>
            </a:r>
            <a:r>
              <a:rPr lang="ko-KR" altLang="en-US" sz="3600" b="1" smtClean="0"/>
              <a:t>현재 보안에 취약하여 방화벽 시스템 구축 필요함</a:t>
            </a:r>
            <a:r>
              <a:rPr lang="en-US" altLang="ko-KR" sz="3600" b="1" smtClean="0"/>
              <a:t>.</a:t>
            </a:r>
            <a:r>
              <a:rPr lang="ko-KR" altLang="en-US" sz="3600" b="1" smtClean="0"/>
              <a:t> </a:t>
            </a:r>
            <a:endParaRPr lang="en-US" altLang="ko-KR" sz="3600" b="1" smtClean="0"/>
          </a:p>
        </p:txBody>
      </p:sp>
      <p:sp>
        <p:nvSpPr>
          <p:cNvPr id="83" name="TextBox 82"/>
          <p:cNvSpPr txBox="1"/>
          <p:nvPr/>
        </p:nvSpPr>
        <p:spPr>
          <a:xfrm>
            <a:off x="550603" y="47583283"/>
            <a:ext cx="142769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smtClean="0"/>
              <a:t>■ 리소스 정보는 </a:t>
            </a:r>
            <a:r>
              <a:rPr lang="en-US" altLang="ko-KR" sz="3600" b="1" smtClean="0"/>
              <a:t>1</a:t>
            </a:r>
            <a:r>
              <a:rPr lang="ko-KR" altLang="en-US" sz="3600" b="1" smtClean="0"/>
              <a:t>대당 </a:t>
            </a:r>
            <a:r>
              <a:rPr lang="en-US" altLang="ko-KR" sz="3600" b="1" smtClean="0"/>
              <a:t>60byte/s </a:t>
            </a:r>
            <a:r>
              <a:rPr lang="ko-KR" altLang="en-US" sz="3600" b="1" smtClean="0"/>
              <a:t>정도의 작은 크기이기 때문에 다수의 서버 장비 불필요</a:t>
            </a:r>
            <a:r>
              <a:rPr lang="en-US" altLang="ko-KR" sz="3600" b="1" smtClean="0"/>
              <a:t>.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1295" y="41008375"/>
            <a:ext cx="1551146" cy="1551146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0008" y="40987975"/>
            <a:ext cx="679483" cy="679483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8238" y="41815030"/>
            <a:ext cx="679483" cy="679483"/>
          </a:xfrm>
          <a:prstGeom prst="rect">
            <a:avLst/>
          </a:prstGeom>
        </p:spPr>
      </p:pic>
      <p:cxnSp>
        <p:nvCxnSpPr>
          <p:cNvPr id="25" name="직선 연결선 24"/>
          <p:cNvCxnSpPr>
            <a:endCxn id="21" idx="1"/>
          </p:cNvCxnSpPr>
          <p:nvPr/>
        </p:nvCxnSpPr>
        <p:spPr>
          <a:xfrm>
            <a:off x="3281230" y="41322604"/>
            <a:ext cx="960065" cy="461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endCxn id="21" idx="1"/>
          </p:cNvCxnSpPr>
          <p:nvPr/>
        </p:nvCxnSpPr>
        <p:spPr>
          <a:xfrm flipV="1">
            <a:off x="3296982" y="41783948"/>
            <a:ext cx="944313" cy="3758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5" name="그림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1295" y="42933452"/>
            <a:ext cx="1551146" cy="1551146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0008" y="42913052"/>
            <a:ext cx="679483" cy="679483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8238" y="43740107"/>
            <a:ext cx="679483" cy="679483"/>
          </a:xfrm>
          <a:prstGeom prst="rect">
            <a:avLst/>
          </a:prstGeom>
        </p:spPr>
      </p:pic>
      <p:cxnSp>
        <p:nvCxnSpPr>
          <p:cNvPr id="118" name="직선 연결선 117"/>
          <p:cNvCxnSpPr>
            <a:endCxn id="115" idx="1"/>
          </p:cNvCxnSpPr>
          <p:nvPr/>
        </p:nvCxnSpPr>
        <p:spPr>
          <a:xfrm>
            <a:off x="3281230" y="43247681"/>
            <a:ext cx="960065" cy="461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endCxn id="115" idx="1"/>
          </p:cNvCxnSpPr>
          <p:nvPr/>
        </p:nvCxnSpPr>
        <p:spPr>
          <a:xfrm flipV="1">
            <a:off x="3296982" y="43709025"/>
            <a:ext cx="944313" cy="3758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0" name="그림 1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1295" y="44915324"/>
            <a:ext cx="1551146" cy="1551146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70008" y="44894924"/>
            <a:ext cx="679483" cy="679483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8238" y="45721979"/>
            <a:ext cx="679483" cy="679483"/>
          </a:xfrm>
          <a:prstGeom prst="rect">
            <a:avLst/>
          </a:prstGeom>
        </p:spPr>
      </p:pic>
      <p:cxnSp>
        <p:nvCxnSpPr>
          <p:cNvPr id="123" name="직선 연결선 122"/>
          <p:cNvCxnSpPr>
            <a:endCxn id="120" idx="1"/>
          </p:cNvCxnSpPr>
          <p:nvPr/>
        </p:nvCxnSpPr>
        <p:spPr>
          <a:xfrm>
            <a:off x="3281230" y="45229553"/>
            <a:ext cx="960065" cy="461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endCxn id="120" idx="1"/>
          </p:cNvCxnSpPr>
          <p:nvPr/>
        </p:nvCxnSpPr>
        <p:spPr>
          <a:xfrm flipV="1">
            <a:off x="3296982" y="45690897"/>
            <a:ext cx="944313" cy="37587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5660623" y="43771846"/>
            <a:ext cx="718173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5729565" y="45822467"/>
            <a:ext cx="6696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5727574" y="41777898"/>
            <a:ext cx="718173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1" name="그림 1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68302" y="41825390"/>
            <a:ext cx="2664744" cy="2664744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5374" y="41254062"/>
            <a:ext cx="988782" cy="988782"/>
          </a:xfrm>
          <a:prstGeom prst="rect">
            <a:avLst/>
          </a:prstGeom>
        </p:spPr>
      </p:pic>
      <p:cxnSp>
        <p:nvCxnSpPr>
          <p:cNvPr id="154" name="직선 연결선 153"/>
          <p:cNvCxnSpPr>
            <a:stCxn id="120" idx="0"/>
          </p:cNvCxnSpPr>
          <p:nvPr/>
        </p:nvCxnSpPr>
        <p:spPr>
          <a:xfrm flipV="1">
            <a:off x="5016868" y="44913038"/>
            <a:ext cx="2556000" cy="22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endCxn id="120" idx="0"/>
          </p:cNvCxnSpPr>
          <p:nvPr/>
        </p:nvCxnSpPr>
        <p:spPr>
          <a:xfrm flipH="1" flipV="1">
            <a:off x="5016868" y="44915324"/>
            <a:ext cx="1" cy="4404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 flipV="1">
            <a:off x="12420866" y="44286641"/>
            <a:ext cx="5290" cy="154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10335542" y="40908156"/>
            <a:ext cx="4280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/>
              <a:t>서버</a:t>
            </a:r>
            <a:endParaRPr lang="en-US" altLang="ko-KR" sz="3200" b="1" smtClean="0"/>
          </a:p>
          <a:p>
            <a:pPr algn="ctr"/>
            <a:r>
              <a:rPr lang="en-US" altLang="ko-KR" sz="3200" b="1" smtClean="0"/>
              <a:t>(</a:t>
            </a:r>
            <a:r>
              <a:rPr lang="ko-KR" altLang="en-US" sz="3200" b="1" smtClean="0"/>
              <a:t>제어 프로그램</a:t>
            </a:r>
            <a:r>
              <a:rPr lang="en-US" altLang="ko-KR" sz="3200" b="1" smtClean="0"/>
              <a:t>)</a:t>
            </a:r>
            <a:endParaRPr lang="ko-KR" altLang="en-US" sz="3200" b="1"/>
          </a:p>
        </p:txBody>
      </p:sp>
      <p:sp>
        <p:nvSpPr>
          <p:cNvPr id="166" name="TextBox 165"/>
          <p:cNvSpPr txBox="1"/>
          <p:nvPr/>
        </p:nvSpPr>
        <p:spPr>
          <a:xfrm>
            <a:off x="829050" y="43006518"/>
            <a:ext cx="1683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/>
              <a:t>다수의 </a:t>
            </a:r>
            <a:endParaRPr lang="en-US" altLang="ko-KR" sz="3200" b="1" smtClean="0"/>
          </a:p>
          <a:p>
            <a:pPr algn="ctr"/>
            <a:r>
              <a:rPr lang="ko-KR" altLang="en-US" sz="3200" b="1" smtClean="0"/>
              <a:t>장비</a:t>
            </a:r>
            <a:endParaRPr lang="ko-KR" altLang="en-US" sz="3200" b="1"/>
          </a:p>
        </p:txBody>
      </p:sp>
      <p:sp>
        <p:nvSpPr>
          <p:cNvPr id="167" name="TextBox 166"/>
          <p:cNvSpPr txBox="1"/>
          <p:nvPr/>
        </p:nvSpPr>
        <p:spPr>
          <a:xfrm>
            <a:off x="4080997" y="40765860"/>
            <a:ext cx="1871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/>
              <a:t>스위치</a:t>
            </a:r>
            <a:endParaRPr lang="ko-KR" altLang="en-US" sz="3200" b="1"/>
          </a:p>
        </p:txBody>
      </p:sp>
      <p:sp>
        <p:nvSpPr>
          <p:cNvPr id="168" name="TextBox 167"/>
          <p:cNvSpPr txBox="1"/>
          <p:nvPr/>
        </p:nvSpPr>
        <p:spPr>
          <a:xfrm>
            <a:off x="5911775" y="42452595"/>
            <a:ext cx="1871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/>
              <a:t>라우터</a:t>
            </a:r>
            <a:endParaRPr lang="ko-KR" altLang="en-US" sz="3200" b="1"/>
          </a:p>
        </p:txBody>
      </p:sp>
      <p:sp>
        <p:nvSpPr>
          <p:cNvPr id="169" name="TextBox 168"/>
          <p:cNvSpPr txBox="1"/>
          <p:nvPr/>
        </p:nvSpPr>
        <p:spPr>
          <a:xfrm>
            <a:off x="4882479" y="46495134"/>
            <a:ext cx="5148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Fig</a:t>
            </a:r>
            <a:r>
              <a:rPr lang="en-US" altLang="ko-KR" sz="3600" b="1"/>
              <a:t>. 2</a:t>
            </a:r>
            <a:r>
              <a:rPr lang="en-US" altLang="ko-KR" sz="3600" b="1" smtClean="0"/>
              <a:t> </a:t>
            </a:r>
            <a:r>
              <a:rPr lang="en-US" altLang="ko-KR" sz="3600" smtClean="0"/>
              <a:t>Server structure </a:t>
            </a:r>
            <a:endParaRPr lang="ko-KR" altLang="en-US" sz="3600" dirty="0"/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2387" y="43251590"/>
            <a:ext cx="988782" cy="988782"/>
          </a:xfrm>
          <a:prstGeom prst="rect">
            <a:avLst/>
          </a:prstGeom>
        </p:spPr>
      </p:pic>
      <p:cxnSp>
        <p:nvCxnSpPr>
          <p:cNvPr id="101" name="직선 연결선 100"/>
          <p:cNvCxnSpPr/>
          <p:nvPr/>
        </p:nvCxnSpPr>
        <p:spPr>
          <a:xfrm>
            <a:off x="7360777" y="43737525"/>
            <a:ext cx="75600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7424431" y="41747195"/>
            <a:ext cx="718173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V="1">
            <a:off x="8131764" y="41738747"/>
            <a:ext cx="5290" cy="2664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4" name="그림 10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6025" y="44424956"/>
            <a:ext cx="988782" cy="98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2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823</TotalTime>
  <Words>324</Words>
  <Application>Microsoft Office PowerPoint</Application>
  <PresentationFormat>사용자 지정</PresentationFormat>
  <Paragraphs>50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민규리</dc:creator>
  <cp:lastModifiedBy>new1234</cp:lastModifiedBy>
  <cp:revision>84</cp:revision>
  <dcterms:created xsi:type="dcterms:W3CDTF">2023-10-15T04:04:02Z</dcterms:created>
  <dcterms:modified xsi:type="dcterms:W3CDTF">2024-10-20T11:20:24Z</dcterms:modified>
</cp:coreProperties>
</file>