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6" d="100"/>
          <a:sy n="56" d="100"/>
        </p:scale>
        <p:origin x="48"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2DAF2A-AEF1-4730-A9EE-2260277914B1}" type="datetimeFigureOut">
              <a:rPr lang="en-US" smtClean="0"/>
              <a:t>8/11/2024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CCD3DE-553E-43A2-99F3-7492038F9DE0}" type="slidenum">
              <a:rPr lang="en-US" smtClean="0"/>
              <a:t>‹#›</a:t>
            </a:fld>
            <a:endParaRPr lang="en-US"/>
          </a:p>
        </p:txBody>
      </p:sp>
    </p:spTree>
    <p:extLst>
      <p:ext uri="{BB962C8B-B14F-4D97-AF65-F5344CB8AC3E}">
        <p14:creationId xmlns:p14="http://schemas.microsoft.com/office/powerpoint/2010/main" val="3090703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Study Hours vs Final Exam Score</a:t>
            </a:r>
            <a:r>
              <a:rPr lang="en-US" dirty="0"/>
              <a:t>: This plot examines the relationship between the number of hours students study each week and their scores on the final </a:t>
            </a:r>
            <a:r>
              <a:rPr lang="en-US" dirty="0" err="1"/>
              <a:t>exam.</a:t>
            </a:r>
            <a:r>
              <a:rPr lang="en-US" b="1" dirty="0" err="1"/>
              <a:t>Sleep</a:t>
            </a:r>
            <a:r>
              <a:rPr lang="en-US" b="1" dirty="0"/>
              <a:t> Hours vs Final Exam Score</a:t>
            </a:r>
            <a:r>
              <a:rPr lang="en-US" dirty="0"/>
              <a:t>: This plot explores the potential correlation between how many hours students sleep each night and their exam performance.</a:t>
            </a:r>
          </a:p>
        </p:txBody>
      </p:sp>
      <p:sp>
        <p:nvSpPr>
          <p:cNvPr id="4" name="Slide Number Placeholder 3"/>
          <p:cNvSpPr>
            <a:spLocks noGrp="1"/>
          </p:cNvSpPr>
          <p:nvPr>
            <p:ph type="sldNum" sz="quarter" idx="5"/>
          </p:nvPr>
        </p:nvSpPr>
        <p:spPr/>
        <p:txBody>
          <a:bodyPr/>
          <a:lstStyle/>
          <a:p>
            <a:fld id="{E9CCD3DE-553E-43A2-99F3-7492038F9DE0}" type="slidenum">
              <a:rPr lang="en-US" smtClean="0"/>
              <a:t>11</a:t>
            </a:fld>
            <a:endParaRPr lang="en-US"/>
          </a:p>
        </p:txBody>
      </p:sp>
    </p:spTree>
    <p:extLst>
      <p:ext uri="{BB962C8B-B14F-4D97-AF65-F5344CB8AC3E}">
        <p14:creationId xmlns:p14="http://schemas.microsoft.com/office/powerpoint/2010/main" val="1234710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Dependent Variable:</a:t>
            </a:r>
            <a:r>
              <a:rPr lang="en-US" dirty="0"/>
              <a:t> Final Exam Score</a:t>
            </a:r>
          </a:p>
          <a:p>
            <a:r>
              <a:rPr lang="en-US" b="1" dirty="0"/>
              <a:t>Explanatory Variables:</a:t>
            </a:r>
            <a:r>
              <a:rPr lang="en-US" dirty="0"/>
              <a:t> Study Hours, Class Attendance, Extracurricular Participation, Sleep Hours, Socioeconomic Status</a:t>
            </a:r>
          </a:p>
        </p:txBody>
      </p:sp>
      <p:sp>
        <p:nvSpPr>
          <p:cNvPr id="4" name="Slide Number Placeholder 3"/>
          <p:cNvSpPr>
            <a:spLocks noGrp="1"/>
          </p:cNvSpPr>
          <p:nvPr>
            <p:ph type="sldNum" sz="quarter" idx="5"/>
          </p:nvPr>
        </p:nvSpPr>
        <p:spPr/>
        <p:txBody>
          <a:bodyPr/>
          <a:lstStyle/>
          <a:p>
            <a:fld id="{E9CCD3DE-553E-43A2-99F3-7492038F9DE0}" type="slidenum">
              <a:rPr lang="en-US" smtClean="0"/>
              <a:t>12</a:t>
            </a:fld>
            <a:endParaRPr lang="en-US"/>
          </a:p>
        </p:txBody>
      </p:sp>
    </p:spTree>
    <p:extLst>
      <p:ext uri="{BB962C8B-B14F-4D97-AF65-F5344CB8AC3E}">
        <p14:creationId xmlns:p14="http://schemas.microsoft.com/office/powerpoint/2010/main" val="749825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plot of the regression coefficients along with their 95% confidence intervals. The red dashed line at zero indicates no effect. If a coefficient's confidence interval crosses this line, it suggests that the variable's effect is not statistically significant.</a:t>
            </a:r>
          </a:p>
        </p:txBody>
      </p:sp>
      <p:sp>
        <p:nvSpPr>
          <p:cNvPr id="4" name="Slide Number Placeholder 3"/>
          <p:cNvSpPr>
            <a:spLocks noGrp="1"/>
          </p:cNvSpPr>
          <p:nvPr>
            <p:ph type="sldNum" sz="quarter" idx="5"/>
          </p:nvPr>
        </p:nvSpPr>
        <p:spPr/>
        <p:txBody>
          <a:bodyPr/>
          <a:lstStyle/>
          <a:p>
            <a:fld id="{E9CCD3DE-553E-43A2-99F3-7492038F9DE0}" type="slidenum">
              <a:rPr lang="en-US" smtClean="0"/>
              <a:t>13</a:t>
            </a:fld>
            <a:endParaRPr lang="en-US"/>
          </a:p>
        </p:txBody>
      </p:sp>
    </p:spTree>
    <p:extLst>
      <p:ext uri="{BB962C8B-B14F-4D97-AF65-F5344CB8AC3E}">
        <p14:creationId xmlns:p14="http://schemas.microsoft.com/office/powerpoint/2010/main" val="1942893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19CB031-827E-4784-BFB2-B964EBDC5DAA}" type="datetimeFigureOut">
              <a:rPr lang="en-US" smtClean="0"/>
              <a:t>8/11/2024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E2312B5-27E0-4424-B8A4-254693F7A371}" type="slidenum">
              <a:rPr lang="en-US" smtClean="0"/>
              <a:t>‹#›</a:t>
            </a:fld>
            <a:endParaRPr lang="en-US"/>
          </a:p>
        </p:txBody>
      </p:sp>
    </p:spTree>
    <p:extLst>
      <p:ext uri="{BB962C8B-B14F-4D97-AF65-F5344CB8AC3E}">
        <p14:creationId xmlns:p14="http://schemas.microsoft.com/office/powerpoint/2010/main" val="4279532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CB031-827E-4784-BFB2-B964EBDC5DAA}"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312B5-27E0-4424-B8A4-254693F7A371}" type="slidenum">
              <a:rPr lang="en-US" smtClean="0"/>
              <a:t>‹#›</a:t>
            </a:fld>
            <a:endParaRPr lang="en-US"/>
          </a:p>
        </p:txBody>
      </p:sp>
    </p:spTree>
    <p:extLst>
      <p:ext uri="{BB962C8B-B14F-4D97-AF65-F5344CB8AC3E}">
        <p14:creationId xmlns:p14="http://schemas.microsoft.com/office/powerpoint/2010/main" val="2957172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119CB031-827E-4784-BFB2-B964EBDC5DAA}" type="datetimeFigureOut">
              <a:rPr lang="en-US" smtClean="0"/>
              <a:t>8/11/2024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E2312B5-27E0-4424-B8A4-254693F7A371}" type="slidenum">
              <a:rPr lang="en-US" smtClean="0"/>
              <a:t>‹#›</a:t>
            </a:fld>
            <a:endParaRPr lang="en-US"/>
          </a:p>
        </p:txBody>
      </p:sp>
    </p:spTree>
    <p:extLst>
      <p:ext uri="{BB962C8B-B14F-4D97-AF65-F5344CB8AC3E}">
        <p14:creationId xmlns:p14="http://schemas.microsoft.com/office/powerpoint/2010/main" val="1367767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CB031-827E-4784-BFB2-B964EBDC5DAA}"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4E2312B5-27E0-4424-B8A4-254693F7A371}" type="slidenum">
              <a:rPr lang="en-US" smtClean="0"/>
              <a:t>‹#›</a:t>
            </a:fld>
            <a:endParaRPr lang="en-US"/>
          </a:p>
        </p:txBody>
      </p:sp>
    </p:spTree>
    <p:extLst>
      <p:ext uri="{BB962C8B-B14F-4D97-AF65-F5344CB8AC3E}">
        <p14:creationId xmlns:p14="http://schemas.microsoft.com/office/powerpoint/2010/main" val="342660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19CB031-827E-4784-BFB2-B964EBDC5DAA}" type="datetimeFigureOut">
              <a:rPr lang="en-US" smtClean="0"/>
              <a:t>8/11/2024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E2312B5-27E0-4424-B8A4-254693F7A371}" type="slidenum">
              <a:rPr lang="en-US" smtClean="0"/>
              <a:t>‹#›</a:t>
            </a:fld>
            <a:endParaRPr lang="en-US"/>
          </a:p>
        </p:txBody>
      </p:sp>
    </p:spTree>
    <p:extLst>
      <p:ext uri="{BB962C8B-B14F-4D97-AF65-F5344CB8AC3E}">
        <p14:creationId xmlns:p14="http://schemas.microsoft.com/office/powerpoint/2010/main" val="425134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9CB031-827E-4784-BFB2-B964EBDC5DAA}"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312B5-27E0-4424-B8A4-254693F7A371}" type="slidenum">
              <a:rPr lang="en-US" smtClean="0"/>
              <a:t>‹#›</a:t>
            </a:fld>
            <a:endParaRPr lang="en-US"/>
          </a:p>
        </p:txBody>
      </p:sp>
    </p:spTree>
    <p:extLst>
      <p:ext uri="{BB962C8B-B14F-4D97-AF65-F5344CB8AC3E}">
        <p14:creationId xmlns:p14="http://schemas.microsoft.com/office/powerpoint/2010/main" val="522010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9CB031-827E-4784-BFB2-B964EBDC5DAA}" type="datetimeFigureOut">
              <a:rPr lang="en-US" smtClean="0"/>
              <a:t>8/11/2024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2312B5-27E0-4424-B8A4-254693F7A371}" type="slidenum">
              <a:rPr lang="en-US" smtClean="0"/>
              <a:t>‹#›</a:t>
            </a:fld>
            <a:endParaRPr lang="en-US"/>
          </a:p>
        </p:txBody>
      </p:sp>
    </p:spTree>
    <p:extLst>
      <p:ext uri="{BB962C8B-B14F-4D97-AF65-F5344CB8AC3E}">
        <p14:creationId xmlns:p14="http://schemas.microsoft.com/office/powerpoint/2010/main" val="1065144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9CB031-827E-4784-BFB2-B964EBDC5DAA}" type="datetimeFigureOut">
              <a:rPr lang="en-US" smtClean="0"/>
              <a:t>8/11/2024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2312B5-27E0-4424-B8A4-254693F7A371}" type="slidenum">
              <a:rPr lang="en-US" smtClean="0"/>
              <a:t>‹#›</a:t>
            </a:fld>
            <a:endParaRPr lang="en-US"/>
          </a:p>
        </p:txBody>
      </p:sp>
    </p:spTree>
    <p:extLst>
      <p:ext uri="{BB962C8B-B14F-4D97-AF65-F5344CB8AC3E}">
        <p14:creationId xmlns:p14="http://schemas.microsoft.com/office/powerpoint/2010/main" val="2563682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9CB031-827E-4784-BFB2-B964EBDC5DAA}" type="datetimeFigureOut">
              <a:rPr lang="en-US" smtClean="0"/>
              <a:t>8/11/2024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2312B5-27E0-4424-B8A4-254693F7A371}" type="slidenum">
              <a:rPr lang="en-US" smtClean="0"/>
              <a:t>‹#›</a:t>
            </a:fld>
            <a:endParaRPr lang="en-US"/>
          </a:p>
        </p:txBody>
      </p:sp>
    </p:spTree>
    <p:extLst>
      <p:ext uri="{BB962C8B-B14F-4D97-AF65-F5344CB8AC3E}">
        <p14:creationId xmlns:p14="http://schemas.microsoft.com/office/powerpoint/2010/main" val="265920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19CB031-827E-4784-BFB2-B964EBDC5DAA}" type="datetimeFigureOut">
              <a:rPr lang="en-US" smtClean="0"/>
              <a:t>8/11/2024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E2312B5-27E0-4424-B8A4-254693F7A371}" type="slidenum">
              <a:rPr lang="en-US" smtClean="0"/>
              <a:t>‹#›</a:t>
            </a:fld>
            <a:endParaRPr lang="en-US"/>
          </a:p>
        </p:txBody>
      </p:sp>
    </p:spTree>
    <p:extLst>
      <p:ext uri="{BB962C8B-B14F-4D97-AF65-F5344CB8AC3E}">
        <p14:creationId xmlns:p14="http://schemas.microsoft.com/office/powerpoint/2010/main" val="4056864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9CB031-827E-4784-BFB2-B964EBDC5DAA}"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312B5-27E0-4424-B8A4-254693F7A371}" type="slidenum">
              <a:rPr lang="en-US" smtClean="0"/>
              <a:t>‹#›</a:t>
            </a:fld>
            <a:endParaRPr lang="en-US"/>
          </a:p>
        </p:txBody>
      </p:sp>
    </p:spTree>
    <p:extLst>
      <p:ext uri="{BB962C8B-B14F-4D97-AF65-F5344CB8AC3E}">
        <p14:creationId xmlns:p14="http://schemas.microsoft.com/office/powerpoint/2010/main" val="1111241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19CB031-827E-4784-BFB2-B964EBDC5DAA}" type="datetimeFigureOut">
              <a:rPr lang="en-US" smtClean="0"/>
              <a:t>8/11/2024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E2312B5-27E0-4424-B8A4-254693F7A37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91390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57A4B-3062-16F6-27F5-FC0D0E4538C4}"/>
              </a:ext>
            </a:extLst>
          </p:cNvPr>
          <p:cNvSpPr>
            <a:spLocks noGrp="1"/>
          </p:cNvSpPr>
          <p:nvPr>
            <p:ph type="ctrTitle"/>
          </p:nvPr>
        </p:nvSpPr>
        <p:spPr/>
        <p:txBody>
          <a:bodyPr>
            <a:normAutofit/>
          </a:bodyPr>
          <a:lstStyle/>
          <a:p>
            <a:pPr algn="ctr"/>
            <a:r>
              <a:rPr lang="en-US" sz="4400" dirty="0">
                <a:effectLst/>
                <a:latin typeface="Times New Roman" panose="02020603050405020304" pitchFamily="18" charset="0"/>
                <a:ea typeface="Aptos" panose="020B0004020202020204" pitchFamily="34" charset="0"/>
                <a:cs typeface="Times New Roman" panose="02020603050405020304" pitchFamily="18" charset="0"/>
              </a:rPr>
              <a:t>Statistical Analysis </a:t>
            </a:r>
            <a:endParaRPr lang="en-US"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1B724C5-5CFF-F27B-6FB7-EC003A2FFC0E}"/>
              </a:ext>
            </a:extLst>
          </p:cNvPr>
          <p:cNvSpPr>
            <a:spLocks noGrp="1"/>
          </p:cNvSpPr>
          <p:nvPr>
            <p:ph type="subTitle" idx="1"/>
          </p:nvPr>
        </p:nvSpPr>
        <p:spPr/>
        <p:txBody>
          <a:bodyPr>
            <a:normAutofit/>
          </a:bodyPr>
          <a:lstStyle/>
          <a:p>
            <a:pPr algn="ctr"/>
            <a:r>
              <a:rPr lang="en-US" sz="1800" dirty="0" err="1">
                <a:latin typeface="Times New Roman" panose="02020603050405020304" pitchFamily="18" charset="0"/>
                <a:cs typeface="Times New Roman" panose="02020603050405020304" pitchFamily="18" charset="0"/>
              </a:rPr>
              <a:t>Bobga-herman</a:t>
            </a:r>
            <a:r>
              <a:rPr lang="en-US" sz="1800" dirty="0">
                <a:latin typeface="Times New Roman" panose="02020603050405020304" pitchFamily="18" charset="0"/>
                <a:cs typeface="Times New Roman" panose="02020603050405020304" pitchFamily="18" charset="0"/>
              </a:rPr>
              <a:t> Gwanvoma</a:t>
            </a:r>
          </a:p>
          <a:p>
            <a:endParaRPr lang="en-US" b="1" dirty="0"/>
          </a:p>
        </p:txBody>
      </p:sp>
      <p:sp>
        <p:nvSpPr>
          <p:cNvPr id="4" name="TextBox 3">
            <a:extLst>
              <a:ext uri="{FF2B5EF4-FFF2-40B4-BE49-F238E27FC236}">
                <a16:creationId xmlns:a16="http://schemas.microsoft.com/office/drawing/2014/main" id="{26523E5C-166E-9FA8-95FD-4C97FADA0541}"/>
              </a:ext>
            </a:extLst>
          </p:cNvPr>
          <p:cNvSpPr txBox="1"/>
          <p:nvPr/>
        </p:nvSpPr>
        <p:spPr>
          <a:xfrm>
            <a:off x="7600950" y="5052059"/>
            <a:ext cx="1908810" cy="584775"/>
          </a:xfrm>
          <a:prstGeom prst="rect">
            <a:avLst/>
          </a:prstGeom>
          <a:noFill/>
        </p:spPr>
        <p:txBody>
          <a:bodyPr wrap="square" rtlCol="0">
            <a:spAutoFit/>
          </a:bodyPr>
          <a:lstStyle/>
          <a:p>
            <a:r>
              <a:rPr lang="en-US" sz="3200" dirty="0">
                <a:solidFill>
                  <a:schemeClr val="bg1">
                    <a:lumMod val="95000"/>
                  </a:schemeClr>
                </a:solidFill>
              </a:rPr>
              <a:t>DSC 530 </a:t>
            </a:r>
          </a:p>
        </p:txBody>
      </p:sp>
    </p:spTree>
    <p:extLst>
      <p:ext uri="{BB962C8B-B14F-4D97-AF65-F5344CB8AC3E}">
        <p14:creationId xmlns:p14="http://schemas.microsoft.com/office/powerpoint/2010/main" val="2954596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B79F6-F666-1071-1E3E-3B7079529BE9}"/>
              </a:ext>
            </a:extLst>
          </p:cNvPr>
          <p:cNvSpPr>
            <a:spLocks noGrp="1"/>
          </p:cNvSpPr>
          <p:nvPr>
            <p:ph type="title"/>
          </p:nvPr>
        </p:nvSpPr>
        <p:spPr/>
        <p:txBody>
          <a:bodyPr/>
          <a:lstStyle/>
          <a:p>
            <a:pPr algn="ctr"/>
            <a:r>
              <a:rPr lang="en-US" sz="3200" b="1" kern="0" dirty="0">
                <a:effectLst/>
                <a:latin typeface="Times New Roman" panose="02020603050405020304" pitchFamily="18" charset="0"/>
                <a:ea typeface="Times New Roman" panose="02020603050405020304" pitchFamily="18" charset="0"/>
                <a:cs typeface="Times New Roman" panose="02020603050405020304" pitchFamily="18" charset="0"/>
              </a:rPr>
              <a:t>Analytical Distribution</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A64A9F8C-B8E7-B0D2-C4EB-87AAF1CD0214}"/>
              </a:ext>
            </a:extLst>
          </p:cNvPr>
          <p:cNvPicPr>
            <a:picLocks noGrp="1" noChangeAspect="1"/>
          </p:cNvPicPr>
          <p:nvPr>
            <p:ph idx="1"/>
          </p:nvPr>
        </p:nvPicPr>
        <p:blipFill>
          <a:blip r:embed="rId2"/>
          <a:stretch>
            <a:fillRect/>
          </a:stretch>
        </p:blipFill>
        <p:spPr>
          <a:xfrm>
            <a:off x="3226239" y="2181225"/>
            <a:ext cx="5739521" cy="3678238"/>
          </a:xfrm>
          <a:prstGeom prst="rect">
            <a:avLst/>
          </a:prstGeom>
        </p:spPr>
      </p:pic>
    </p:spTree>
    <p:extLst>
      <p:ext uri="{BB962C8B-B14F-4D97-AF65-F5344CB8AC3E}">
        <p14:creationId xmlns:p14="http://schemas.microsoft.com/office/powerpoint/2010/main" val="152614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C9923-4946-E125-2973-B13D306427A0}"/>
              </a:ext>
            </a:extLst>
          </p:cNvPr>
          <p:cNvSpPr>
            <a:spLocks noGrp="1"/>
          </p:cNvSpPr>
          <p:nvPr>
            <p:ph type="title"/>
          </p:nvPr>
        </p:nvSpPr>
        <p:spPr/>
        <p:txBody>
          <a:bodyPr/>
          <a:lstStyle/>
          <a:p>
            <a:pPr algn="ctr"/>
            <a:r>
              <a:rPr lang="en-US" sz="1800" b="1" kern="0" dirty="0">
                <a:effectLst/>
                <a:latin typeface="Times New Roman" panose="02020603050405020304" pitchFamily="18" charset="0"/>
                <a:ea typeface="Times New Roman" panose="02020603050405020304" pitchFamily="18" charset="0"/>
              </a:rPr>
              <a:t> </a:t>
            </a:r>
            <a:r>
              <a:rPr lang="en-US" sz="3200" b="1" kern="0" dirty="0">
                <a:effectLst/>
                <a:latin typeface="Times New Roman" panose="02020603050405020304" pitchFamily="18" charset="0"/>
                <a:ea typeface="Times New Roman" panose="02020603050405020304" pitchFamily="18" charset="0"/>
              </a:rPr>
              <a:t>Scatter Plots &amp; Correlation Analysis</a:t>
            </a:r>
            <a:endParaRPr lang="en-US" sz="3200" dirty="0"/>
          </a:p>
        </p:txBody>
      </p:sp>
      <p:pic>
        <p:nvPicPr>
          <p:cNvPr id="4" name="Content Placeholder 3">
            <a:extLst>
              <a:ext uri="{FF2B5EF4-FFF2-40B4-BE49-F238E27FC236}">
                <a16:creationId xmlns:a16="http://schemas.microsoft.com/office/drawing/2014/main" id="{29C5EE70-4439-D420-9B36-9B0F3C71657D}"/>
              </a:ext>
            </a:extLst>
          </p:cNvPr>
          <p:cNvPicPr>
            <a:picLocks noGrp="1" noChangeAspect="1"/>
          </p:cNvPicPr>
          <p:nvPr>
            <p:ph idx="1"/>
          </p:nvPr>
        </p:nvPicPr>
        <p:blipFill>
          <a:blip r:embed="rId3"/>
          <a:stretch>
            <a:fillRect/>
          </a:stretch>
        </p:blipFill>
        <p:spPr>
          <a:xfrm>
            <a:off x="1766278" y="2181224"/>
            <a:ext cx="7780494" cy="4219575"/>
          </a:xfrm>
          <a:prstGeom prst="rect">
            <a:avLst/>
          </a:prstGeom>
        </p:spPr>
      </p:pic>
    </p:spTree>
    <p:extLst>
      <p:ext uri="{BB962C8B-B14F-4D97-AF65-F5344CB8AC3E}">
        <p14:creationId xmlns:p14="http://schemas.microsoft.com/office/powerpoint/2010/main" val="873260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E34AC-C03E-4133-27E8-C316E4B8AF43}"/>
              </a:ext>
            </a:extLst>
          </p:cNvPr>
          <p:cNvSpPr>
            <a:spLocks noGrp="1"/>
          </p:cNvSpPr>
          <p:nvPr>
            <p:ph type="title"/>
          </p:nvPr>
        </p:nvSpPr>
        <p:spPr/>
        <p:txBody>
          <a:bodyPr>
            <a:normAutofit/>
          </a:bodyPr>
          <a:lstStyle/>
          <a:p>
            <a:pPr algn="ctr"/>
            <a:r>
              <a:rPr lang="en-US" sz="3200" b="1" kern="0" dirty="0">
                <a:effectLst/>
                <a:latin typeface="Times New Roman" panose="02020603050405020304" pitchFamily="18" charset="0"/>
                <a:ea typeface="Times New Roman" panose="02020603050405020304" pitchFamily="18" charset="0"/>
              </a:rPr>
              <a:t>Regression Analysis</a:t>
            </a:r>
            <a:endParaRPr lang="en-US" sz="3200" dirty="0"/>
          </a:p>
        </p:txBody>
      </p:sp>
      <p:sp>
        <p:nvSpPr>
          <p:cNvPr id="3" name="Text Placeholder 2">
            <a:extLst>
              <a:ext uri="{FF2B5EF4-FFF2-40B4-BE49-F238E27FC236}">
                <a16:creationId xmlns:a16="http://schemas.microsoft.com/office/drawing/2014/main" id="{C07F07C4-C23F-7675-850D-61FF2783B1FB}"/>
              </a:ext>
            </a:extLst>
          </p:cNvPr>
          <p:cNvSpPr>
            <a:spLocks noGrp="1"/>
          </p:cNvSpPr>
          <p:nvPr>
            <p:ph type="body" idx="1"/>
          </p:nvPr>
        </p:nvSpPr>
        <p:spPr/>
        <p:txBody>
          <a:bodyPr/>
          <a:lstStyle/>
          <a:p>
            <a:pPr algn="ctr"/>
            <a:r>
              <a:rPr lang="en-US" dirty="0">
                <a:latin typeface="Times New Roman" panose="02020603050405020304" pitchFamily="18" charset="0"/>
                <a:cs typeface="Times New Roman" panose="02020603050405020304" pitchFamily="18" charset="0"/>
              </a:rPr>
              <a:t>Key Findings</a:t>
            </a:r>
          </a:p>
        </p:txBody>
      </p:sp>
      <p:sp>
        <p:nvSpPr>
          <p:cNvPr id="4" name="Content Placeholder 3">
            <a:extLst>
              <a:ext uri="{FF2B5EF4-FFF2-40B4-BE49-F238E27FC236}">
                <a16:creationId xmlns:a16="http://schemas.microsoft.com/office/drawing/2014/main" id="{F4ABE9E7-9A06-66BF-AF26-3C95573A9D41}"/>
              </a:ext>
            </a:extLst>
          </p:cNvPr>
          <p:cNvSpPr>
            <a:spLocks noGrp="1"/>
          </p:cNvSpPr>
          <p:nvPr>
            <p:ph sz="half" idx="2"/>
          </p:nvPr>
        </p:nvSpPr>
        <p:spPr/>
        <p:txBody>
          <a:bodyPr>
            <a:normAutofit/>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R-squared: 0.125, indicating that the model explains approximately 12.5% of the variance in the final exam scores.</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Significant Variables: None of the explanatory variables showed a statistically significant relationship with the final exam score (all p-values &gt; 0.05).</a:t>
            </a:r>
          </a:p>
        </p:txBody>
      </p:sp>
      <p:sp>
        <p:nvSpPr>
          <p:cNvPr id="5" name="Text Placeholder 4">
            <a:extLst>
              <a:ext uri="{FF2B5EF4-FFF2-40B4-BE49-F238E27FC236}">
                <a16:creationId xmlns:a16="http://schemas.microsoft.com/office/drawing/2014/main" id="{F6AD9F42-594A-DC78-9700-4D4747AA6A67}"/>
              </a:ext>
            </a:extLst>
          </p:cNvPr>
          <p:cNvSpPr>
            <a:spLocks noGrp="1"/>
          </p:cNvSpPr>
          <p:nvPr>
            <p:ph type="body" sz="quarter" idx="3"/>
          </p:nvPr>
        </p:nvSpPr>
        <p:spPr/>
        <p:txBody>
          <a:bodyPr/>
          <a:lstStyle/>
          <a:p>
            <a:pPr algn="ctr"/>
            <a:r>
              <a:rPr lang="en-US" dirty="0">
                <a:latin typeface="Times New Roman" panose="02020603050405020304" pitchFamily="18" charset="0"/>
                <a:cs typeface="Times New Roman" panose="02020603050405020304" pitchFamily="18" charset="0"/>
              </a:rPr>
              <a:t>Coefficients</a:t>
            </a:r>
          </a:p>
        </p:txBody>
      </p:sp>
      <p:sp>
        <p:nvSpPr>
          <p:cNvPr id="6" name="Content Placeholder 5">
            <a:extLst>
              <a:ext uri="{FF2B5EF4-FFF2-40B4-BE49-F238E27FC236}">
                <a16:creationId xmlns:a16="http://schemas.microsoft.com/office/drawing/2014/main" id="{408B82AB-743B-E483-8F8E-E06794787C9D}"/>
              </a:ext>
            </a:extLst>
          </p:cNvPr>
          <p:cNvSpPr>
            <a:spLocks noGrp="1"/>
          </p:cNvSpPr>
          <p:nvPr>
            <p:ph sz="quarter" idx="4"/>
          </p:nvPr>
        </p:nvSpPr>
        <p:spPr/>
        <p:txBody>
          <a:bodyPr>
            <a:normAutofit/>
          </a:bodyPr>
          <a:lstStyle/>
          <a:p>
            <a:pP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Study Hours: Positive but not statistically significant.</a:t>
            </a:r>
          </a:p>
          <a:p>
            <a:pP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Sleep Hours: Positive but not statistically significant.</a:t>
            </a:r>
          </a:p>
          <a:p>
            <a:pP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Class Attendance: Negative coefficients for "Never," "Occasionally," and "Rarely," but none are statistically significant.</a:t>
            </a:r>
          </a:p>
          <a:p>
            <a:pP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Extracurricular Participation (Yes): Slightly negative but not statistically significant.</a:t>
            </a:r>
          </a:p>
          <a:p>
            <a:pP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Socioeconomic Status: Positive for "Low" and negative for "Medium," but neither is statistically significant.</a:t>
            </a:r>
          </a:p>
        </p:txBody>
      </p:sp>
    </p:spTree>
    <p:extLst>
      <p:ext uri="{BB962C8B-B14F-4D97-AF65-F5344CB8AC3E}">
        <p14:creationId xmlns:p14="http://schemas.microsoft.com/office/powerpoint/2010/main" val="3505679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7B32A7-3466-A280-2AC3-1FE6BA2A12C2}"/>
              </a:ext>
            </a:extLst>
          </p:cNvPr>
          <p:cNvPicPr>
            <a:picLocks noChangeAspect="1"/>
          </p:cNvPicPr>
          <p:nvPr/>
        </p:nvPicPr>
        <p:blipFill>
          <a:blip r:embed="rId3"/>
          <a:stretch>
            <a:fillRect/>
          </a:stretch>
        </p:blipFill>
        <p:spPr>
          <a:xfrm>
            <a:off x="925830" y="765810"/>
            <a:ext cx="10035540" cy="6092190"/>
          </a:xfrm>
          <a:prstGeom prst="rect">
            <a:avLst/>
          </a:prstGeom>
        </p:spPr>
      </p:pic>
    </p:spTree>
    <p:extLst>
      <p:ext uri="{BB962C8B-B14F-4D97-AF65-F5344CB8AC3E}">
        <p14:creationId xmlns:p14="http://schemas.microsoft.com/office/powerpoint/2010/main" val="3457356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80973-2F50-B006-50DD-DE21FA84206D}"/>
              </a:ext>
            </a:extLst>
          </p:cNvPr>
          <p:cNvSpPr>
            <a:spLocks noGrp="1"/>
          </p:cNvSpPr>
          <p:nvPr>
            <p:ph type="title"/>
          </p:nvPr>
        </p:nvSpPr>
        <p:spPr/>
        <p:txBody>
          <a:bodyPr/>
          <a:lstStyle/>
          <a:p>
            <a:pPr algn="ctr"/>
            <a:r>
              <a:rPr lang="en-US" b="1" kern="0" dirty="0">
                <a:effectLst/>
                <a:latin typeface="Times New Roman" panose="02020603050405020304" pitchFamily="18" charset="0"/>
                <a:ea typeface="Times New Roman" panose="02020603050405020304" pitchFamily="18" charset="0"/>
                <a:cs typeface="Times New Roman" panose="02020603050405020304" pitchFamily="18" charset="0"/>
              </a:rPr>
              <a:t>Hypothesis Testing</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827C2542-BFE4-4D5D-B87C-0634872EC822}"/>
              </a:ext>
            </a:extLst>
          </p:cNvPr>
          <p:cNvSpPr>
            <a:spLocks noGrp="1"/>
          </p:cNvSpPr>
          <p:nvPr>
            <p:ph type="body" idx="1"/>
          </p:nvPr>
        </p:nvSpPr>
        <p:spPr/>
        <p:txBody>
          <a:bodyPr/>
          <a:lstStyle/>
          <a:p>
            <a:r>
              <a:rPr lang="en-US" dirty="0"/>
              <a:t>ANOVA test results</a:t>
            </a:r>
          </a:p>
        </p:txBody>
      </p:sp>
      <p:sp>
        <p:nvSpPr>
          <p:cNvPr id="4" name="Content Placeholder 3">
            <a:extLst>
              <a:ext uri="{FF2B5EF4-FFF2-40B4-BE49-F238E27FC236}">
                <a16:creationId xmlns:a16="http://schemas.microsoft.com/office/drawing/2014/main" id="{725F1A7B-9E2A-D30F-AD69-544533CB55A4}"/>
              </a:ext>
            </a:extLst>
          </p:cNvPr>
          <p:cNvSpPr>
            <a:spLocks noGrp="1"/>
          </p:cNvSpPr>
          <p:nvPr>
            <p:ph sz="half" idx="2"/>
          </p:nvPr>
        </p:nvSpPr>
        <p:spPr/>
        <p:txBody>
          <a:bodyPr>
            <a:normAutofit/>
          </a:bodyPr>
          <a:lstStyle/>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F-statistic: 0.29</a:t>
            </a:r>
          </a:p>
          <a:p>
            <a:r>
              <a:rPr lang="en-US" sz="2800" dirty="0">
                <a:latin typeface="Times New Roman" panose="02020603050405020304" pitchFamily="18" charset="0"/>
                <a:cs typeface="Times New Roman" panose="02020603050405020304" pitchFamily="18" charset="0"/>
              </a:rPr>
              <a:t>P-value: 0.832</a:t>
            </a:r>
          </a:p>
        </p:txBody>
      </p:sp>
      <p:sp>
        <p:nvSpPr>
          <p:cNvPr id="5" name="Text Placeholder 4">
            <a:extLst>
              <a:ext uri="{FF2B5EF4-FFF2-40B4-BE49-F238E27FC236}">
                <a16:creationId xmlns:a16="http://schemas.microsoft.com/office/drawing/2014/main" id="{EC64D665-6539-3485-A3F8-9591E9B6A91E}"/>
              </a:ext>
            </a:extLst>
          </p:cNvPr>
          <p:cNvSpPr>
            <a:spLocks noGrp="1"/>
          </p:cNvSpPr>
          <p:nvPr>
            <p:ph type="body" sz="quarter" idx="3"/>
          </p:nvPr>
        </p:nvSpPr>
        <p:spPr/>
        <p:txBody>
          <a:bodyPr/>
          <a:lstStyle/>
          <a:p>
            <a:pPr algn="ctr"/>
            <a:r>
              <a:rPr lang="en-US" sz="2800" dirty="0">
                <a:latin typeface="Times New Roman" panose="02020603050405020304" pitchFamily="18" charset="0"/>
                <a:cs typeface="Times New Roman" panose="02020603050405020304" pitchFamily="18" charset="0"/>
              </a:rPr>
              <a:t>Interpretation</a:t>
            </a:r>
          </a:p>
        </p:txBody>
      </p:sp>
      <p:sp>
        <p:nvSpPr>
          <p:cNvPr id="6" name="Content Placeholder 5">
            <a:extLst>
              <a:ext uri="{FF2B5EF4-FFF2-40B4-BE49-F238E27FC236}">
                <a16:creationId xmlns:a16="http://schemas.microsoft.com/office/drawing/2014/main" id="{B3B2C812-E010-F7F6-2B8E-87AEA4ED25BB}"/>
              </a:ext>
            </a:extLst>
          </p:cNvPr>
          <p:cNvSpPr>
            <a:spLocks noGrp="1"/>
          </p:cNvSpPr>
          <p:nvPr>
            <p:ph sz="quarter" idx="4"/>
          </p:nvPr>
        </p:nvSpPr>
        <p:spPr/>
        <p:txBody>
          <a:bodyPr>
            <a:noAutofit/>
          </a:bodyPr>
          <a:lstStyle/>
          <a:p>
            <a:r>
              <a:rPr lang="en-US" sz="2400" dirty="0">
                <a:latin typeface="Times New Roman" panose="02020603050405020304" pitchFamily="18" charset="0"/>
                <a:cs typeface="Times New Roman" panose="02020603050405020304" pitchFamily="18" charset="0"/>
              </a:rPr>
              <a:t>The high p-value (greater than 0.05) indicates that there is no statistically significant difference in final exam scores based on class attendance. In other words, the variation in final exam scores is not strongly associated with differences in class attendance among the groups.</a:t>
            </a:r>
          </a:p>
        </p:txBody>
      </p:sp>
    </p:spTree>
    <p:extLst>
      <p:ext uri="{BB962C8B-B14F-4D97-AF65-F5344CB8AC3E}">
        <p14:creationId xmlns:p14="http://schemas.microsoft.com/office/powerpoint/2010/main" val="4222476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38A1-594F-8FFB-B3B5-CB6255940F71}"/>
              </a:ext>
            </a:extLst>
          </p:cNvPr>
          <p:cNvSpPr>
            <a:spLocks noGrp="1"/>
          </p:cNvSpPr>
          <p:nvPr>
            <p:ph type="title"/>
          </p:nvPr>
        </p:nvSpPr>
        <p:spPr/>
        <p:txBody>
          <a:bodyPr/>
          <a:lstStyle/>
          <a:p>
            <a:pPr algn="ctr"/>
            <a:r>
              <a:rPr lang="en-US" dirty="0"/>
              <a:t>  Statistical Question/Hypothesis</a:t>
            </a:r>
          </a:p>
        </p:txBody>
      </p:sp>
      <p:sp>
        <p:nvSpPr>
          <p:cNvPr id="4" name="TextBox 3">
            <a:extLst>
              <a:ext uri="{FF2B5EF4-FFF2-40B4-BE49-F238E27FC236}">
                <a16:creationId xmlns:a16="http://schemas.microsoft.com/office/drawing/2014/main" id="{5E61853D-75FA-9CE0-20B1-A529C222D321}"/>
              </a:ext>
            </a:extLst>
          </p:cNvPr>
          <p:cNvSpPr txBox="1"/>
          <p:nvPr/>
        </p:nvSpPr>
        <p:spPr>
          <a:xfrm>
            <a:off x="838200" y="1908810"/>
            <a:ext cx="10515600" cy="317009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"Does the number of hours spent studying per week affect college students' final exam scores, considering their class attendance, participation in extracurricular activities, amount of sleep, and socioeconomic background?"</a:t>
            </a:r>
          </a:p>
        </p:txBody>
      </p:sp>
    </p:spTree>
    <p:extLst>
      <p:ext uri="{BB962C8B-B14F-4D97-AF65-F5344CB8AC3E}">
        <p14:creationId xmlns:p14="http://schemas.microsoft.com/office/powerpoint/2010/main" val="3863890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5ECC-5EBE-536A-8208-75CB24CF3373}"/>
              </a:ext>
            </a:extLst>
          </p:cNvPr>
          <p:cNvSpPr>
            <a:spLocks noGrp="1"/>
          </p:cNvSpPr>
          <p:nvPr>
            <p:ph type="title"/>
          </p:nvPr>
        </p:nvSpPr>
        <p:spPr/>
        <p:txBody>
          <a:bodyPr/>
          <a:lstStyle/>
          <a:p>
            <a:pPr algn="ctr"/>
            <a:r>
              <a:rPr lang="en-US" dirty="0"/>
              <a:t>Variables</a:t>
            </a:r>
          </a:p>
        </p:txBody>
      </p:sp>
      <p:sp>
        <p:nvSpPr>
          <p:cNvPr id="3" name="Content Placeholder 2">
            <a:extLst>
              <a:ext uri="{FF2B5EF4-FFF2-40B4-BE49-F238E27FC236}">
                <a16:creationId xmlns:a16="http://schemas.microsoft.com/office/drawing/2014/main" id="{E2882565-6A00-10F1-57EC-D7A8C8427D69}"/>
              </a:ext>
            </a:extLst>
          </p:cNvPr>
          <p:cNvSpPr>
            <a:spLocks noGrp="1"/>
          </p:cNvSpPr>
          <p:nvPr>
            <p:ph idx="1"/>
          </p:nvPr>
        </p:nvSpPr>
        <p:spPr/>
        <p:txBody>
          <a:bodyPr>
            <a:normAutofit/>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Study Hours per Week (continuous): Number of hours a student spends studying weekly.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Final Exam Score (continuous): Final exam score in percentage.</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Class Attendance (ordinal): Frequency of class attendance (Never, Rarely, Occasionally, Frequently).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Extracurricular Participation (categorical): Participation in extracurricular activities (Yes/No).</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Sleep Hours per Night (continuous): Average number of hours slept per night.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Socioeconomic Status (ordinal): Socioeconomic status categorized as Low, Medium, High.</a:t>
            </a:r>
          </a:p>
          <a:p>
            <a:pPr marL="0" indent="0">
              <a:buNone/>
            </a:pPr>
            <a:endParaRPr lang="en-US" dirty="0"/>
          </a:p>
        </p:txBody>
      </p:sp>
    </p:spTree>
    <p:extLst>
      <p:ext uri="{BB962C8B-B14F-4D97-AF65-F5344CB8AC3E}">
        <p14:creationId xmlns:p14="http://schemas.microsoft.com/office/powerpoint/2010/main" val="1980047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19C7E-0FB9-A4A1-8CFA-A93031B6C23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Histograms</a:t>
            </a:r>
          </a:p>
        </p:txBody>
      </p:sp>
      <p:pic>
        <p:nvPicPr>
          <p:cNvPr id="7" name="Content Placeholder 6">
            <a:extLst>
              <a:ext uri="{FF2B5EF4-FFF2-40B4-BE49-F238E27FC236}">
                <a16:creationId xmlns:a16="http://schemas.microsoft.com/office/drawing/2014/main" id="{835F41FC-B918-2B99-4601-CD53BC4DBADA}"/>
              </a:ext>
            </a:extLst>
          </p:cNvPr>
          <p:cNvPicPr>
            <a:picLocks noGrp="1" noChangeAspect="1"/>
          </p:cNvPicPr>
          <p:nvPr>
            <p:ph idx="1"/>
          </p:nvPr>
        </p:nvPicPr>
        <p:blipFill>
          <a:blip r:embed="rId2"/>
          <a:stretch>
            <a:fillRect/>
          </a:stretch>
        </p:blipFill>
        <p:spPr>
          <a:xfrm>
            <a:off x="947057" y="1825625"/>
            <a:ext cx="10254343" cy="4351338"/>
          </a:xfrm>
          <a:prstGeom prst="rect">
            <a:avLst/>
          </a:prstGeom>
        </p:spPr>
      </p:pic>
    </p:spTree>
    <p:extLst>
      <p:ext uri="{BB962C8B-B14F-4D97-AF65-F5344CB8AC3E}">
        <p14:creationId xmlns:p14="http://schemas.microsoft.com/office/powerpoint/2010/main" val="487017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9796B-F3FC-996D-024E-740E62450AC2}"/>
              </a:ext>
            </a:extLst>
          </p:cNvPr>
          <p:cNvSpPr>
            <a:spLocks noGrp="1"/>
          </p:cNvSpPr>
          <p:nvPr>
            <p:ph type="title"/>
          </p:nvPr>
        </p:nvSpPr>
        <p:spPr/>
        <p:txBody>
          <a:bodyPr/>
          <a:lstStyle/>
          <a:p>
            <a:pPr algn="ctr"/>
            <a:r>
              <a:rPr lang="en-US" dirty="0"/>
              <a:t>Descriptive Statistics Summary</a:t>
            </a:r>
          </a:p>
        </p:txBody>
      </p:sp>
      <p:sp>
        <p:nvSpPr>
          <p:cNvPr id="3" name="Content Placeholder 2">
            <a:extLst>
              <a:ext uri="{FF2B5EF4-FFF2-40B4-BE49-F238E27FC236}">
                <a16:creationId xmlns:a16="http://schemas.microsoft.com/office/drawing/2014/main" id="{9A68E428-3BD2-9944-3FA9-D3E58D5BCC90}"/>
              </a:ext>
            </a:extLst>
          </p:cNvPr>
          <p:cNvSpPr>
            <a:spLocks noGrp="1"/>
          </p:cNvSpPr>
          <p:nvPr>
            <p:ph sz="half" idx="1"/>
          </p:nvPr>
        </p:nvSpPr>
        <p:spPr/>
        <p:txBody>
          <a:bodyPr>
            <a:normAutofit fontScale="40000" lnSpcReduction="20000"/>
          </a:bodyPr>
          <a:lstStyle/>
          <a:p>
            <a:pPr marL="0" indent="0">
              <a:buNone/>
            </a:pPr>
            <a:r>
              <a:rPr lang="en-US" sz="3200" b="1" dirty="0">
                <a:latin typeface="Times New Roman" panose="02020603050405020304" pitchFamily="18" charset="0"/>
                <a:cs typeface="Times New Roman" panose="02020603050405020304" pitchFamily="18" charset="0"/>
              </a:rPr>
              <a:t>1. Study Hours per Week</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Mean:</a:t>
            </a:r>
            <a:r>
              <a:rPr lang="en-US" sz="3200" dirty="0">
                <a:latin typeface="Times New Roman" panose="02020603050405020304" pitchFamily="18" charset="0"/>
                <a:cs typeface="Times New Roman" panose="02020603050405020304" pitchFamily="18" charset="0"/>
              </a:rPr>
              <a:t> 14.06 hours</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Mode:</a:t>
            </a:r>
            <a:r>
              <a:rPr lang="en-US" sz="3200" dirty="0">
                <a:latin typeface="Times New Roman" panose="02020603050405020304" pitchFamily="18" charset="0"/>
                <a:cs typeface="Times New Roman" panose="02020603050405020304" pitchFamily="18" charset="0"/>
              </a:rPr>
              <a:t> 12.7 hours</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Standard Deviation:</a:t>
            </a:r>
            <a:r>
              <a:rPr lang="en-US" sz="3200" dirty="0">
                <a:latin typeface="Times New Roman" panose="02020603050405020304" pitchFamily="18" charset="0"/>
                <a:cs typeface="Times New Roman" panose="02020603050405020304" pitchFamily="18" charset="0"/>
              </a:rPr>
              <a:t> 4.50 hours</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Skewness:</a:t>
            </a:r>
            <a:r>
              <a:rPr lang="en-US" sz="3200" dirty="0">
                <a:latin typeface="Times New Roman" panose="02020603050405020304" pitchFamily="18" charset="0"/>
                <a:cs typeface="Times New Roman" panose="02020603050405020304" pitchFamily="18" charset="0"/>
              </a:rPr>
              <a:t> 0.14 (slightly skewed to the right)</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Kurtosis:</a:t>
            </a:r>
            <a:r>
              <a:rPr lang="en-US" sz="3200" dirty="0">
                <a:latin typeface="Times New Roman" panose="02020603050405020304" pitchFamily="18" charset="0"/>
                <a:cs typeface="Times New Roman" panose="02020603050405020304" pitchFamily="18" charset="0"/>
              </a:rPr>
              <a:t> -0.36 (light tails, indicating fewer extreme values)</a:t>
            </a:r>
          </a:p>
          <a:p>
            <a:pPr marL="0" indent="0">
              <a:buNone/>
            </a:pPr>
            <a:r>
              <a:rPr lang="en-US" sz="3200" b="1" dirty="0">
                <a:latin typeface="Times New Roman" panose="02020603050405020304" pitchFamily="18" charset="0"/>
                <a:cs typeface="Times New Roman" panose="02020603050405020304" pitchFamily="18" charset="0"/>
              </a:rPr>
              <a:t>2. Final Exam Score</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Mean:</a:t>
            </a:r>
            <a:r>
              <a:rPr lang="en-US" sz="3200" dirty="0">
                <a:latin typeface="Times New Roman" panose="02020603050405020304" pitchFamily="18" charset="0"/>
                <a:cs typeface="Times New Roman" panose="02020603050405020304" pitchFamily="18" charset="0"/>
              </a:rPr>
              <a:t> 73.78%</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Mode:</a:t>
            </a:r>
            <a:r>
              <a:rPr lang="en-US" sz="3200" dirty="0">
                <a:latin typeface="Times New Roman" panose="02020603050405020304" pitchFamily="18" charset="0"/>
                <a:cs typeface="Times New Roman" panose="02020603050405020304" pitchFamily="18" charset="0"/>
              </a:rPr>
              <a:t> 55.4%</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Standard Deviation:</a:t>
            </a:r>
            <a:r>
              <a:rPr lang="en-US" sz="3200" dirty="0">
                <a:latin typeface="Times New Roman" panose="02020603050405020304" pitchFamily="18" charset="0"/>
                <a:cs typeface="Times New Roman" panose="02020603050405020304" pitchFamily="18" charset="0"/>
              </a:rPr>
              <a:t> 9.31%</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Skewness:</a:t>
            </a:r>
            <a:r>
              <a:rPr lang="en-US" sz="3200" dirty="0">
                <a:latin typeface="Times New Roman" panose="02020603050405020304" pitchFamily="18" charset="0"/>
                <a:cs typeface="Times New Roman" panose="02020603050405020304" pitchFamily="18" charset="0"/>
              </a:rPr>
              <a:t> -0.10 (approximately symmetric)</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Kurtosis:</a:t>
            </a:r>
            <a:r>
              <a:rPr lang="en-US" sz="3200" dirty="0">
                <a:latin typeface="Times New Roman" panose="02020603050405020304" pitchFamily="18" charset="0"/>
                <a:cs typeface="Times New Roman" panose="02020603050405020304" pitchFamily="18" charset="0"/>
              </a:rPr>
              <a:t> -0.61 (light tails, suggesting fewer extreme scores)</a:t>
            </a:r>
          </a:p>
          <a:p>
            <a:endParaRPr lang="en-US" dirty="0"/>
          </a:p>
        </p:txBody>
      </p:sp>
      <p:sp>
        <p:nvSpPr>
          <p:cNvPr id="4" name="Content Placeholder 3">
            <a:extLst>
              <a:ext uri="{FF2B5EF4-FFF2-40B4-BE49-F238E27FC236}">
                <a16:creationId xmlns:a16="http://schemas.microsoft.com/office/drawing/2014/main" id="{423A8EFC-09AF-8840-686F-326CAA4DB35B}"/>
              </a:ext>
            </a:extLst>
          </p:cNvPr>
          <p:cNvSpPr>
            <a:spLocks noGrp="1"/>
          </p:cNvSpPr>
          <p:nvPr>
            <p:ph sz="half" idx="2"/>
          </p:nvPr>
        </p:nvSpPr>
        <p:spPr/>
        <p:txBody>
          <a:bodyPr>
            <a:normAutofit fontScale="40000" lnSpcReduction="20000"/>
          </a:bodyPr>
          <a:lstStyle/>
          <a:p>
            <a:pPr marL="0" indent="0">
              <a:buNone/>
            </a:pPr>
            <a:r>
              <a:rPr lang="en-US" sz="3200" b="1" dirty="0">
                <a:latin typeface="Times New Roman" panose="02020603050405020304" pitchFamily="18" charset="0"/>
                <a:cs typeface="Times New Roman" panose="02020603050405020304" pitchFamily="18" charset="0"/>
              </a:rPr>
              <a:t>3. Class Attendance</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Mode:</a:t>
            </a:r>
            <a:r>
              <a:rPr lang="en-US" sz="3200" dirty="0">
                <a:latin typeface="Times New Roman" panose="02020603050405020304" pitchFamily="18" charset="0"/>
                <a:cs typeface="Times New Roman" panose="02020603050405020304" pitchFamily="18" charset="0"/>
              </a:rPr>
              <a:t> "Occasionally"</a:t>
            </a:r>
            <a:endParaRPr lang="en-US" sz="3200" b="1" dirty="0">
              <a:latin typeface="Times New Roman" panose="02020603050405020304" pitchFamily="18" charset="0"/>
              <a:cs typeface="Times New Roman" panose="02020603050405020304" pitchFamily="18" charset="0"/>
            </a:endParaRPr>
          </a:p>
          <a:p>
            <a:pPr marL="0" indent="0">
              <a:buNone/>
            </a:pPr>
            <a:r>
              <a:rPr lang="en-US" sz="3200" b="1" dirty="0">
                <a:latin typeface="Times New Roman" panose="02020603050405020304" pitchFamily="18" charset="0"/>
                <a:cs typeface="Times New Roman" panose="02020603050405020304" pitchFamily="18" charset="0"/>
              </a:rPr>
              <a:t>4. Extracurricular Participation</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Mode:</a:t>
            </a:r>
            <a:r>
              <a:rPr lang="en-US" sz="3200" dirty="0">
                <a:latin typeface="Times New Roman" panose="02020603050405020304" pitchFamily="18" charset="0"/>
                <a:cs typeface="Times New Roman" panose="02020603050405020304" pitchFamily="18" charset="0"/>
              </a:rPr>
              <a:t> "Yes"</a:t>
            </a:r>
          </a:p>
          <a:p>
            <a:pPr marL="0" indent="0">
              <a:buNone/>
            </a:pPr>
            <a:r>
              <a:rPr lang="en-US" sz="3200" b="1" dirty="0">
                <a:latin typeface="Times New Roman" panose="02020603050405020304" pitchFamily="18" charset="0"/>
                <a:cs typeface="Times New Roman" panose="02020603050405020304" pitchFamily="18" charset="0"/>
              </a:rPr>
              <a:t>5. Sleep Hours per Night</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Mean:</a:t>
            </a:r>
            <a:r>
              <a:rPr lang="en-US" sz="3200" dirty="0">
                <a:latin typeface="Times New Roman" panose="02020603050405020304" pitchFamily="18" charset="0"/>
                <a:cs typeface="Times New Roman" panose="02020603050405020304" pitchFamily="18" charset="0"/>
              </a:rPr>
              <a:t> 7.0 hours</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Mode:</a:t>
            </a:r>
            <a:r>
              <a:rPr lang="en-US" sz="3200" dirty="0">
                <a:latin typeface="Times New Roman" panose="02020603050405020304" pitchFamily="18" charset="0"/>
                <a:cs typeface="Times New Roman" panose="02020603050405020304" pitchFamily="18" charset="0"/>
              </a:rPr>
              <a:t> 7.4 hours</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Standard Deviation:</a:t>
            </a:r>
            <a:r>
              <a:rPr lang="en-US" sz="3200" dirty="0">
                <a:latin typeface="Times New Roman" panose="02020603050405020304" pitchFamily="18" charset="0"/>
                <a:cs typeface="Times New Roman" panose="02020603050405020304" pitchFamily="18" charset="0"/>
              </a:rPr>
              <a:t> 1.32 hours</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Skewness:</a:t>
            </a:r>
            <a:r>
              <a:rPr lang="en-US" sz="3200" dirty="0">
                <a:latin typeface="Times New Roman" panose="02020603050405020304" pitchFamily="18" charset="0"/>
                <a:cs typeface="Times New Roman" panose="02020603050405020304" pitchFamily="18" charset="0"/>
              </a:rPr>
              <a:t> 0.48 (moderately skewed to the right)</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Kurtosis:</a:t>
            </a:r>
            <a:r>
              <a:rPr lang="en-US" sz="3200" dirty="0">
                <a:latin typeface="Times New Roman" panose="02020603050405020304" pitchFamily="18" charset="0"/>
                <a:cs typeface="Times New Roman" panose="02020603050405020304" pitchFamily="18" charset="0"/>
              </a:rPr>
              <a:t> 1.46 (heavier tails, suggesting more extreme sleep hours)</a:t>
            </a:r>
          </a:p>
          <a:p>
            <a:endParaRPr lang="en-US" dirty="0"/>
          </a:p>
        </p:txBody>
      </p:sp>
    </p:spTree>
    <p:extLst>
      <p:ext uri="{BB962C8B-B14F-4D97-AF65-F5344CB8AC3E}">
        <p14:creationId xmlns:p14="http://schemas.microsoft.com/office/powerpoint/2010/main" val="2453847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A3F07-F717-B765-DD5A-E2C3E11B5FEA}"/>
              </a:ext>
            </a:extLst>
          </p:cNvPr>
          <p:cNvSpPr>
            <a:spLocks noGrp="1"/>
          </p:cNvSpPr>
          <p:nvPr>
            <p:ph type="title"/>
          </p:nvPr>
        </p:nvSpPr>
        <p:spPr/>
        <p:txBody>
          <a:bodyPr>
            <a:normAutofit/>
          </a:bodyPr>
          <a:lstStyle/>
          <a:p>
            <a:pPr algn="ctr"/>
            <a:r>
              <a:rPr lang="en-US" sz="3600" dirty="0"/>
              <a:t>Analysis</a:t>
            </a:r>
          </a:p>
        </p:txBody>
      </p:sp>
      <p:sp>
        <p:nvSpPr>
          <p:cNvPr id="3" name="Content Placeholder 2">
            <a:extLst>
              <a:ext uri="{FF2B5EF4-FFF2-40B4-BE49-F238E27FC236}">
                <a16:creationId xmlns:a16="http://schemas.microsoft.com/office/drawing/2014/main" id="{0CC5F4FB-694D-8040-3223-DEC4FB235280}"/>
              </a:ext>
            </a:extLst>
          </p:cNvPr>
          <p:cNvSpPr>
            <a:spLocks noGrp="1"/>
          </p:cNvSpPr>
          <p:nvPr>
            <p:ph sz="half" idx="1"/>
          </p:nvPr>
        </p:nvSpPr>
        <p:spPr/>
        <p:txBody>
          <a:bodyPr>
            <a:noAutofit/>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Study Hours per </a:t>
            </a:r>
            <a:r>
              <a:rPr lang="en-US" sz="2000" dirty="0" err="1">
                <a:latin typeface="Times New Roman" panose="02020603050405020304" pitchFamily="18" charset="0"/>
                <a:cs typeface="Times New Roman" panose="02020603050405020304" pitchFamily="18" charset="0"/>
              </a:rPr>
              <a:t>Week:The</a:t>
            </a:r>
            <a:r>
              <a:rPr lang="en-US" sz="2000" dirty="0">
                <a:latin typeface="Times New Roman" panose="02020603050405020304" pitchFamily="18" charset="0"/>
                <a:cs typeface="Times New Roman" panose="02020603050405020304" pitchFamily="18" charset="0"/>
              </a:rPr>
              <a:t> distribution is nearly symmetric with a slight right skew. There are no significant outliers, indicating that the majority of students have a similar study pattern.</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Final Exam </a:t>
            </a:r>
            <a:r>
              <a:rPr lang="en-US" sz="2000" dirty="0" err="1">
                <a:latin typeface="Times New Roman" panose="02020603050405020304" pitchFamily="18" charset="0"/>
                <a:cs typeface="Times New Roman" panose="02020603050405020304" pitchFamily="18" charset="0"/>
              </a:rPr>
              <a:t>Score:The</a:t>
            </a:r>
            <a:r>
              <a:rPr lang="en-US" sz="2000" dirty="0">
                <a:latin typeface="Times New Roman" panose="02020603050405020304" pitchFamily="18" charset="0"/>
                <a:cs typeface="Times New Roman" panose="02020603050405020304" pitchFamily="18" charset="0"/>
              </a:rPr>
              <a:t> distribution is also approximately symmetric. The histogram shows one mode at 55.4%, but this isn't necessarily an outlier, as the distribution does not show any extreme deviations.</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Attendance:The</a:t>
            </a:r>
            <a:r>
              <a:rPr lang="en-US" sz="2000" dirty="0">
                <a:latin typeface="Times New Roman" panose="02020603050405020304" pitchFamily="18" charset="0"/>
                <a:cs typeface="Times New Roman" panose="02020603050405020304" pitchFamily="18" charset="0"/>
              </a:rPr>
              <a:t> most common attendance frequency is "Occasionally." There are no numerical outliers as this is categorical data.</a:t>
            </a:r>
          </a:p>
        </p:txBody>
      </p:sp>
      <p:sp>
        <p:nvSpPr>
          <p:cNvPr id="4" name="Content Placeholder 3">
            <a:extLst>
              <a:ext uri="{FF2B5EF4-FFF2-40B4-BE49-F238E27FC236}">
                <a16:creationId xmlns:a16="http://schemas.microsoft.com/office/drawing/2014/main" id="{4DFA170E-C1F8-0373-2C48-453EA5A2F44D}"/>
              </a:ext>
            </a:extLst>
          </p:cNvPr>
          <p:cNvSpPr>
            <a:spLocks noGrp="1"/>
          </p:cNvSpPr>
          <p:nvPr>
            <p:ph sz="half" idx="2"/>
          </p:nvPr>
        </p:nvSpPr>
        <p:spPr/>
        <p:txBody>
          <a:bodyPr>
            <a:normAutofit/>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Extracurricular </a:t>
            </a:r>
            <a:r>
              <a:rPr lang="en-US" sz="2000" dirty="0" err="1">
                <a:latin typeface="Times New Roman" panose="02020603050405020304" pitchFamily="18" charset="0"/>
                <a:cs typeface="Times New Roman" panose="02020603050405020304" pitchFamily="18" charset="0"/>
              </a:rPr>
              <a:t>Participation:Most</a:t>
            </a:r>
            <a:r>
              <a:rPr lang="en-US" sz="2000" dirty="0">
                <a:latin typeface="Times New Roman" panose="02020603050405020304" pitchFamily="18" charset="0"/>
                <a:cs typeface="Times New Roman" panose="02020603050405020304" pitchFamily="18" charset="0"/>
              </a:rPr>
              <a:t> students participate in extracurricular activities. As this is categorical, no outliers are present.</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Sleep Hours per </a:t>
            </a:r>
            <a:r>
              <a:rPr lang="en-US" sz="2000" dirty="0" err="1">
                <a:latin typeface="Times New Roman" panose="02020603050405020304" pitchFamily="18" charset="0"/>
                <a:cs typeface="Times New Roman" panose="02020603050405020304" pitchFamily="18" charset="0"/>
              </a:rPr>
              <a:t>Night:The</a:t>
            </a:r>
            <a:r>
              <a:rPr lang="en-US" sz="2000" dirty="0">
                <a:latin typeface="Times New Roman" panose="02020603050405020304" pitchFamily="18" charset="0"/>
                <a:cs typeface="Times New Roman" panose="02020603050405020304" pitchFamily="18" charset="0"/>
              </a:rPr>
              <a:t> distribution shows a moderate right skew with some students sleeping significantly more than others (e.g., 10.7 hours). These might be considered outliers, especially if they deviate greatly from the rest of the data. Handling these could involve investigating if these values are errors or if they represent valid but unusual cases.</a:t>
            </a:r>
          </a:p>
        </p:txBody>
      </p:sp>
    </p:spTree>
    <p:extLst>
      <p:ext uri="{BB962C8B-B14F-4D97-AF65-F5344CB8AC3E}">
        <p14:creationId xmlns:p14="http://schemas.microsoft.com/office/powerpoint/2010/main" val="2663568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C2319-4EC3-39C2-E0E4-CBAB75D6A7E0}"/>
              </a:ext>
            </a:extLst>
          </p:cNvPr>
          <p:cNvSpPr>
            <a:spLocks noGrp="1"/>
          </p:cNvSpPr>
          <p:nvPr>
            <p:ph type="title"/>
          </p:nvPr>
        </p:nvSpPr>
        <p:spPr/>
        <p:txBody>
          <a:bodyPr/>
          <a:lstStyle/>
          <a:p>
            <a:pPr algn="ctr"/>
            <a:r>
              <a:rPr lang="en-US" dirty="0"/>
              <a:t>Handling Outliers</a:t>
            </a:r>
          </a:p>
        </p:txBody>
      </p:sp>
      <p:sp>
        <p:nvSpPr>
          <p:cNvPr id="3" name="Content Placeholder 2">
            <a:extLst>
              <a:ext uri="{FF2B5EF4-FFF2-40B4-BE49-F238E27FC236}">
                <a16:creationId xmlns:a16="http://schemas.microsoft.com/office/drawing/2014/main" id="{91A98726-86EE-5A6B-EE9F-714FC674944B}"/>
              </a:ext>
            </a:extLst>
          </p:cNvPr>
          <p:cNvSpPr>
            <a:spLocks noGrp="1"/>
          </p:cNvSpPr>
          <p:nvPr>
            <p:ph idx="1"/>
          </p:nvPr>
        </p:nvSpPr>
        <p:spPr/>
        <p:txBody>
          <a:bodyPr>
            <a:normAutofit/>
          </a:bodyPr>
          <a:lstStyle/>
          <a:p>
            <a:pPr marL="0" indent="0">
              <a:buNone/>
            </a:pPr>
            <a:r>
              <a:rPr lang="en-US" sz="3600" dirty="0"/>
              <a:t>For the variables that are continuous (Study Hours, Final Exam Score, Sleep Hours), outliers could be examined more closely to understand if they represent data entry errors or valid extreme cases. If they are valid, they can be retained; if not, they could be corrected or excluded from further analysis.</a:t>
            </a:r>
          </a:p>
        </p:txBody>
      </p:sp>
    </p:spTree>
    <p:extLst>
      <p:ext uri="{BB962C8B-B14F-4D97-AF65-F5344CB8AC3E}">
        <p14:creationId xmlns:p14="http://schemas.microsoft.com/office/powerpoint/2010/main" val="2385118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83BF-147E-F09B-A308-BACC33886544}"/>
              </a:ext>
            </a:extLst>
          </p:cNvPr>
          <p:cNvSpPr>
            <a:spLocks noGrp="1"/>
          </p:cNvSpPr>
          <p:nvPr>
            <p:ph type="title"/>
          </p:nvPr>
        </p:nvSpPr>
        <p:spPr/>
        <p:txBody>
          <a:bodyPr>
            <a:normAutofit/>
          </a:bodyPr>
          <a:lstStyle/>
          <a:p>
            <a:pPr algn="ctr"/>
            <a:r>
              <a:rPr lang="en-US" b="1" kern="0" dirty="0">
                <a:effectLst/>
                <a:latin typeface="Times New Roman" panose="02020603050405020304" pitchFamily="18" charset="0"/>
                <a:ea typeface="Times New Roman" panose="02020603050405020304" pitchFamily="18" charset="0"/>
              </a:rPr>
              <a:t>PMF Comparison</a:t>
            </a:r>
            <a:endParaRPr lang="en-US" dirty="0"/>
          </a:p>
        </p:txBody>
      </p:sp>
      <p:pic>
        <p:nvPicPr>
          <p:cNvPr id="5" name="Content Placeholder 4">
            <a:extLst>
              <a:ext uri="{FF2B5EF4-FFF2-40B4-BE49-F238E27FC236}">
                <a16:creationId xmlns:a16="http://schemas.microsoft.com/office/drawing/2014/main" id="{BF586C92-98D3-9E55-E852-E926D06E1FE4}"/>
              </a:ext>
            </a:extLst>
          </p:cNvPr>
          <p:cNvPicPr>
            <a:picLocks noGrp="1" noChangeAspect="1"/>
          </p:cNvPicPr>
          <p:nvPr>
            <p:ph idx="1"/>
          </p:nvPr>
        </p:nvPicPr>
        <p:blipFill>
          <a:blip r:embed="rId2"/>
          <a:stretch>
            <a:fillRect/>
          </a:stretch>
        </p:blipFill>
        <p:spPr>
          <a:xfrm>
            <a:off x="2708413" y="2181225"/>
            <a:ext cx="6775174" cy="4176032"/>
          </a:xfrm>
          <a:prstGeom prst="rect">
            <a:avLst/>
          </a:prstGeom>
        </p:spPr>
      </p:pic>
    </p:spTree>
    <p:extLst>
      <p:ext uri="{BB962C8B-B14F-4D97-AF65-F5344CB8AC3E}">
        <p14:creationId xmlns:p14="http://schemas.microsoft.com/office/powerpoint/2010/main" val="2916739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D1D6B-CF37-15A6-6AFA-697FF5401976}"/>
              </a:ext>
            </a:extLst>
          </p:cNvPr>
          <p:cNvSpPr>
            <a:spLocks noGrp="1"/>
          </p:cNvSpPr>
          <p:nvPr>
            <p:ph type="title"/>
          </p:nvPr>
        </p:nvSpPr>
        <p:spPr/>
        <p:txBody>
          <a:bodyPr>
            <a:normAutofit fontScale="90000"/>
          </a:bodyPr>
          <a:lstStyle/>
          <a:p>
            <a:pPr algn="ctr"/>
            <a:br>
              <a:rPr lang="en-US" b="1" kern="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b="1" kern="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b="1" kern="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b="1" kern="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b="1" kern="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b="1" kern="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b="1" kern="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b="1"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3600" b="1" kern="0" dirty="0">
                <a:effectLst/>
                <a:latin typeface="Times New Roman" panose="02020603050405020304" pitchFamily="18" charset="0"/>
                <a:ea typeface="Times New Roman" panose="02020603050405020304" pitchFamily="18" charset="0"/>
                <a:cs typeface="Times New Roman" panose="02020603050405020304" pitchFamily="18" charset="0"/>
              </a:rPr>
              <a:t>CDF Analysis</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pic>
        <p:nvPicPr>
          <p:cNvPr id="5" name="Content Placeholder 4">
            <a:extLst>
              <a:ext uri="{FF2B5EF4-FFF2-40B4-BE49-F238E27FC236}">
                <a16:creationId xmlns:a16="http://schemas.microsoft.com/office/drawing/2014/main" id="{502FBB5F-0EB0-F5BB-0110-6B36A467DB42}"/>
              </a:ext>
            </a:extLst>
          </p:cNvPr>
          <p:cNvPicPr>
            <a:picLocks noGrp="1" noChangeAspect="1"/>
          </p:cNvPicPr>
          <p:nvPr>
            <p:ph idx="1"/>
          </p:nvPr>
        </p:nvPicPr>
        <p:blipFill>
          <a:blip r:embed="rId2"/>
          <a:stretch>
            <a:fillRect/>
          </a:stretch>
        </p:blipFill>
        <p:spPr>
          <a:xfrm>
            <a:off x="3048000" y="2181225"/>
            <a:ext cx="6945086" cy="3678238"/>
          </a:xfrm>
          <a:prstGeom prst="rect">
            <a:avLst/>
          </a:prstGeom>
        </p:spPr>
      </p:pic>
    </p:spTree>
    <p:extLst>
      <p:ext uri="{BB962C8B-B14F-4D97-AF65-F5344CB8AC3E}">
        <p14:creationId xmlns:p14="http://schemas.microsoft.com/office/powerpoint/2010/main" val="387880158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TM03457464[[fn=Dividend]]</Template>
  <TotalTime>218</TotalTime>
  <Words>852</Words>
  <Application>Microsoft Office PowerPoint</Application>
  <PresentationFormat>Widescreen</PresentationFormat>
  <Paragraphs>72</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Arial</vt:lpstr>
      <vt:lpstr>Gill Sans MT</vt:lpstr>
      <vt:lpstr>Times New Roman</vt:lpstr>
      <vt:lpstr>Wingdings</vt:lpstr>
      <vt:lpstr>Wingdings 2</vt:lpstr>
      <vt:lpstr>Dividend</vt:lpstr>
      <vt:lpstr>Statistical Analysis </vt:lpstr>
      <vt:lpstr>  Statistical Question/Hypothesis</vt:lpstr>
      <vt:lpstr>Variables</vt:lpstr>
      <vt:lpstr>Histograms</vt:lpstr>
      <vt:lpstr>Descriptive Statistics Summary</vt:lpstr>
      <vt:lpstr>Analysis</vt:lpstr>
      <vt:lpstr>Handling Outliers</vt:lpstr>
      <vt:lpstr>PMF Comparison</vt:lpstr>
      <vt:lpstr>        CDF Analysis </vt:lpstr>
      <vt:lpstr>Analytical Distribution </vt:lpstr>
      <vt:lpstr> Scatter Plots &amp; Correlation Analysis</vt:lpstr>
      <vt:lpstr>Regression Analysis</vt:lpstr>
      <vt:lpstr>PowerPoint Presentation</vt:lpstr>
      <vt:lpstr>Hypothesis Testing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Bobga-Herman Gwanvoma</dc:creator>
  <cp:lastModifiedBy>Bobga-Herman Gwanvoma</cp:lastModifiedBy>
  <cp:revision>4</cp:revision>
  <dcterms:created xsi:type="dcterms:W3CDTF">2024-08-12T00:51:50Z</dcterms:created>
  <dcterms:modified xsi:type="dcterms:W3CDTF">2024-08-12T04:30:33Z</dcterms:modified>
</cp:coreProperties>
</file>