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8fe765c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8fe765c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fe765c6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fe765c6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8fe765c6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8fe765c6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8fe765c6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8fe765c6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8fe765c6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8fe765c6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8fe765c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8fe765c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8fe765c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8fe765c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8fe765c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8fe765c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8fe765c6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8fe765c6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8fe765c6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8fe765c6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fe765c6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fe765c6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fe765c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fe765c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fe765c6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fe765c6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iso27001security.com/html/toolkit.html"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Security and DHIS2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Bob Jolliffe</a:t>
            </a:r>
            <a:endParaRPr/>
          </a:p>
        </p:txBody>
      </p:sp>
      <p:pic>
        <p:nvPicPr>
          <p:cNvPr id="56" name="Google Shape;56;p13"/>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bad things which have happened</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Some key person left and all the data was lost</a:t>
            </a:r>
            <a:endParaRPr/>
          </a:p>
          <a:p>
            <a:pPr indent="-342900" lvl="0" marL="457200" rtl="0" algn="l">
              <a:spcBef>
                <a:spcPts val="0"/>
              </a:spcBef>
              <a:spcAft>
                <a:spcPts val="0"/>
              </a:spcAft>
              <a:buSzPts val="1800"/>
              <a:buAutoNum type="arabicPeriod"/>
            </a:pPr>
            <a:r>
              <a:rPr lang="en"/>
              <a:t>The disk died, server room burned and all the data was lost</a:t>
            </a:r>
            <a:endParaRPr/>
          </a:p>
          <a:p>
            <a:pPr indent="-342900" lvl="0" marL="457200" rtl="0" algn="l">
              <a:spcBef>
                <a:spcPts val="0"/>
              </a:spcBef>
              <a:spcAft>
                <a:spcPts val="0"/>
              </a:spcAft>
              <a:buSzPts val="1800"/>
              <a:buAutoNum type="arabicPeriod"/>
            </a:pPr>
            <a:r>
              <a:rPr lang="en"/>
              <a:t>The cloud services account was not paid and the system was inaccessable for 2 months</a:t>
            </a:r>
            <a:endParaRPr/>
          </a:p>
          <a:p>
            <a:pPr indent="-342900" lvl="0" marL="457200" rtl="0" algn="l">
              <a:spcBef>
                <a:spcPts val="0"/>
              </a:spcBef>
              <a:spcAft>
                <a:spcPts val="0"/>
              </a:spcAft>
              <a:buSzPts val="1800"/>
              <a:buAutoNum type="arabicPeriod"/>
            </a:pPr>
            <a:r>
              <a:rPr lang="en"/>
              <a:t>The database was exposed on a public IP (with no username and password required)</a:t>
            </a:r>
            <a:endParaRPr/>
          </a:p>
          <a:p>
            <a:pPr indent="-342900" lvl="0" marL="457200" rtl="0" algn="l">
              <a:spcBef>
                <a:spcPts val="0"/>
              </a:spcBef>
              <a:spcAft>
                <a:spcPts val="0"/>
              </a:spcAft>
              <a:buSzPts val="1800"/>
              <a:buAutoNum type="arabicPeriod"/>
            </a:pPr>
            <a:r>
              <a:rPr lang="en"/>
              <a:t>Hacks:</a:t>
            </a:r>
            <a:endParaRPr/>
          </a:p>
          <a:p>
            <a:pPr indent="-317500" lvl="1" marL="914400" rtl="0" algn="l">
              <a:spcBef>
                <a:spcPts val="0"/>
              </a:spcBef>
              <a:spcAft>
                <a:spcPts val="0"/>
              </a:spcAft>
              <a:buSzPts val="1400"/>
              <a:buAutoNum type="alphaLcPeriod"/>
            </a:pPr>
            <a:r>
              <a:rPr lang="en"/>
              <a:t>A vulnerability gave attacker full access to files on disk</a:t>
            </a:r>
            <a:endParaRPr/>
          </a:p>
          <a:p>
            <a:pPr indent="-317500" lvl="1" marL="914400" rtl="0" algn="l">
              <a:spcBef>
                <a:spcPts val="0"/>
              </a:spcBef>
              <a:spcAft>
                <a:spcPts val="0"/>
              </a:spcAft>
              <a:buSzPts val="1400"/>
              <a:buAutoNum type="alphaLcPeriod"/>
            </a:pPr>
            <a:r>
              <a:rPr lang="en"/>
              <a:t>A vulnerability allowed remote code execution on host</a:t>
            </a:r>
            <a:endParaRPr/>
          </a:p>
          <a:p>
            <a:pPr indent="-317500" lvl="1" marL="914400" rtl="0" algn="l">
              <a:spcBef>
                <a:spcPts val="0"/>
              </a:spcBef>
              <a:spcAft>
                <a:spcPts val="0"/>
              </a:spcAft>
              <a:buSzPts val="1400"/>
              <a:buAutoNum type="alphaLcPeriod"/>
            </a:pPr>
            <a:r>
              <a:rPr lang="en"/>
              <a:t>A vulnerability allowed hacker to create a new superuser account</a:t>
            </a:r>
            <a:endParaRPr/>
          </a:p>
          <a:p>
            <a:pPr indent="-317500" lvl="1" marL="914400" rtl="0" algn="l">
              <a:spcBef>
                <a:spcPts val="0"/>
              </a:spcBef>
              <a:spcAft>
                <a:spcPts val="0"/>
              </a:spcAft>
              <a:buSzPts val="1400"/>
              <a:buAutoNum type="alphaLcPeriod"/>
            </a:pPr>
            <a:r>
              <a:rPr lang="en"/>
              <a:t>Unknown (????)</a:t>
            </a:r>
            <a:endParaRPr/>
          </a:p>
        </p:txBody>
      </p:sp>
      <p:pic>
        <p:nvPicPr>
          <p:cNvPr id="119" name="Google Shape;119;p22"/>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ongoing security projects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Development of simplified ISO27000-like process</a:t>
            </a:r>
            <a:endParaRPr sz="2400"/>
          </a:p>
          <a:p>
            <a:pPr indent="-381000" lvl="0" marL="457200" rtl="0" algn="l">
              <a:spcBef>
                <a:spcPts val="0"/>
              </a:spcBef>
              <a:spcAft>
                <a:spcPts val="0"/>
              </a:spcAft>
              <a:buSzPts val="2400"/>
              <a:buAutoNum type="arabicPeriod"/>
            </a:pPr>
            <a:r>
              <a:rPr lang="en" sz="2400"/>
              <a:t>Penetration testing of DHIS2</a:t>
            </a:r>
            <a:endParaRPr sz="2400"/>
          </a:p>
          <a:p>
            <a:pPr indent="-381000" lvl="0" marL="457200" rtl="0" algn="l">
              <a:spcBef>
                <a:spcPts val="0"/>
              </a:spcBef>
              <a:spcAft>
                <a:spcPts val="0"/>
              </a:spcAft>
              <a:buSzPts val="2400"/>
              <a:buAutoNum type="arabicPeriod"/>
            </a:pPr>
            <a:r>
              <a:rPr lang="en" sz="2400"/>
              <a:t>Development of Web App Firewall (WAF) rules for DHIS2</a:t>
            </a:r>
            <a:endParaRPr sz="2400"/>
          </a:p>
          <a:p>
            <a:pPr indent="-381000" lvl="0" marL="457200" rtl="0" algn="l">
              <a:spcBef>
                <a:spcPts val="0"/>
              </a:spcBef>
              <a:spcAft>
                <a:spcPts val="0"/>
              </a:spcAft>
              <a:buSzPts val="2400"/>
              <a:buAutoNum type="arabicPeriod"/>
            </a:pPr>
            <a:r>
              <a:rPr lang="en" sz="2400"/>
              <a:t>Application of OWASP ASVS (security by design)</a:t>
            </a:r>
            <a:endParaRPr sz="2400"/>
          </a:p>
          <a:p>
            <a:pPr indent="-381000" lvl="0" marL="457200" rtl="0" algn="l">
              <a:spcBef>
                <a:spcPts val="0"/>
              </a:spcBef>
              <a:spcAft>
                <a:spcPts val="0"/>
              </a:spcAft>
              <a:buSzPts val="2400"/>
              <a:buAutoNum type="arabicPeriod"/>
            </a:pPr>
            <a:r>
              <a:rPr lang="en" sz="2400"/>
              <a:t>Development of more secure deployment tooling (thats us!)</a:t>
            </a:r>
            <a:endParaRPr sz="2400"/>
          </a:p>
        </p:txBody>
      </p:sp>
      <p:pic>
        <p:nvPicPr>
          <p:cNvPr id="126" name="Google Shape;126;p23"/>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is difficult</a:t>
            </a:r>
            <a:endParaRPr/>
          </a:p>
          <a:p>
            <a:pPr indent="0" lvl="0" marL="0" rtl="0" algn="l">
              <a:spcBef>
                <a:spcPts val="1600"/>
              </a:spcBef>
              <a:spcAft>
                <a:spcPts val="0"/>
              </a:spcAft>
              <a:buNone/>
            </a:pPr>
            <a:r>
              <a:rPr lang="en"/>
              <a:t>It is always about people never just technology</a:t>
            </a:r>
            <a:endParaRPr/>
          </a:p>
          <a:p>
            <a:pPr indent="0" lvl="0" marL="0" rtl="0" algn="l">
              <a:spcBef>
                <a:spcPts val="1600"/>
              </a:spcBef>
              <a:spcAft>
                <a:spcPts val="1600"/>
              </a:spcAft>
              <a:buNone/>
            </a:pPr>
            <a:r>
              <a:rPr lang="en"/>
              <a:t>Even where we are not good at it, we are obliged to try and improve</a:t>
            </a:r>
            <a:endParaRPr/>
          </a:p>
        </p:txBody>
      </p:sp>
      <p:pic>
        <p:nvPicPr>
          <p:cNvPr id="133" name="Google Shape;133;p24"/>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(stay safe)</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DHIS2 has been around from around 2008</a:t>
            </a:r>
            <a:endParaRPr/>
          </a:p>
          <a:p>
            <a:pPr indent="-342900" lvl="0" marL="457200" rtl="0" algn="l">
              <a:spcBef>
                <a:spcPts val="0"/>
              </a:spcBef>
              <a:spcAft>
                <a:spcPts val="0"/>
              </a:spcAft>
              <a:buSzPts val="1800"/>
              <a:buChar char="●"/>
            </a:pPr>
            <a:r>
              <a:rPr lang="en"/>
              <a:t>Early implementations were quite naive (frequently no ssl, tomcat running as root, no dns etc etc) - dhis2-tools was created to address some of these</a:t>
            </a:r>
            <a:endParaRPr/>
          </a:p>
          <a:p>
            <a:pPr indent="-342900" lvl="0" marL="457200" rtl="0" algn="l">
              <a:spcBef>
                <a:spcPts val="0"/>
              </a:spcBef>
              <a:spcAft>
                <a:spcPts val="0"/>
              </a:spcAft>
              <a:buSzPts val="1800"/>
              <a:buChar char="●"/>
            </a:pPr>
            <a:r>
              <a:rPr lang="en"/>
              <a:t>Poorly configured user/role/sharing  </a:t>
            </a:r>
            <a:endParaRPr/>
          </a:p>
          <a:p>
            <a:pPr indent="-342900" lvl="0" marL="457200" rtl="0" algn="l">
              <a:spcBef>
                <a:spcPts val="0"/>
              </a:spcBef>
              <a:spcAft>
                <a:spcPts val="0"/>
              </a:spcAft>
              <a:buSzPts val="1800"/>
              <a:buChar char="●"/>
            </a:pPr>
            <a:r>
              <a:rPr lang="en"/>
              <a:t>Ownership and governance issues - where is it hosted, who controls the account, who has backend access, how is security managed etc</a:t>
            </a:r>
            <a:endParaRPr/>
          </a:p>
        </p:txBody>
      </p:sp>
      <p:pic>
        <p:nvPicPr>
          <p:cNvPr id="63" name="Google Shape;63;p14"/>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Maturing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AutoNum type="arabicPeriod"/>
            </a:pPr>
            <a:r>
              <a:rPr lang="en">
                <a:solidFill>
                  <a:srgbClr val="24292E"/>
                </a:solidFill>
              </a:rPr>
              <a:t>The surge of interest in DHIS2 Tracker, which enables the collection, storage and processing of identifiable data on rights-bearing subjects (humans), raises the bar in terms of what is acceptable security practice.</a:t>
            </a:r>
            <a:endParaRPr>
              <a:solidFill>
                <a:srgbClr val="24292E"/>
              </a:solidFill>
            </a:endParaRPr>
          </a:p>
          <a:p>
            <a:pPr indent="-342900" lvl="0" marL="457200" rtl="0" algn="l">
              <a:spcBef>
                <a:spcPts val="0"/>
              </a:spcBef>
              <a:spcAft>
                <a:spcPts val="0"/>
              </a:spcAft>
              <a:buClr>
                <a:srgbClr val="24292E"/>
              </a:buClr>
              <a:buSzPts val="1800"/>
              <a:buAutoNum type="arabicPeriod"/>
            </a:pPr>
            <a:r>
              <a:rPr lang="en">
                <a:solidFill>
                  <a:srgbClr val="24292E"/>
                </a:solidFill>
              </a:rPr>
              <a:t>The increasingly hostile nature of the internet as an environment for hosting resulting from a growing prevalence of criminal activity as well as hostile state and other actors.</a:t>
            </a:r>
            <a:endParaRPr>
              <a:solidFill>
                <a:srgbClr val="24292E"/>
              </a:solidFill>
            </a:endParaRPr>
          </a:p>
          <a:p>
            <a:pPr indent="-342900" lvl="0" marL="457200" rtl="0" algn="l">
              <a:spcBef>
                <a:spcPts val="0"/>
              </a:spcBef>
              <a:spcAft>
                <a:spcPts val="0"/>
              </a:spcAft>
              <a:buClr>
                <a:srgbClr val="24292E"/>
              </a:buClr>
              <a:buSzPts val="1800"/>
              <a:buAutoNum type="arabicPeriod"/>
            </a:pPr>
            <a:r>
              <a:rPr lang="en">
                <a:solidFill>
                  <a:srgbClr val="24292E"/>
                </a:solidFill>
              </a:rPr>
              <a:t>The growth in size of country systems require them to be better managed from a performance perspective as well a steadily increasing value of the data.</a:t>
            </a:r>
            <a:endParaRPr>
              <a:solidFill>
                <a:srgbClr val="24292E"/>
              </a:solidFill>
            </a:endParaRPr>
          </a:p>
          <a:p>
            <a:pPr indent="0" lvl="0" marL="0" rtl="0" algn="l">
              <a:spcBef>
                <a:spcPts val="12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need a security plan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security plan (sometimes called the security posture of the organisation) outlines the overall management approach to security.</a:t>
            </a:r>
            <a:endParaRPr/>
          </a:p>
          <a:p>
            <a:pPr indent="0" lvl="0" marL="0" rtl="0" algn="l">
              <a:spcBef>
                <a:spcPts val="1600"/>
              </a:spcBef>
              <a:spcAft>
                <a:spcPts val="0"/>
              </a:spcAft>
              <a:buNone/>
            </a:pPr>
            <a:r>
              <a:rPr lang="en"/>
              <a:t>It refers to the principles, policies, artefacts and people who make up the security management system.</a:t>
            </a:r>
            <a:endParaRPr/>
          </a:p>
          <a:p>
            <a:pPr indent="0" lvl="0" marL="0" rtl="0" algn="l">
              <a:spcBef>
                <a:spcPts val="1600"/>
              </a:spcBef>
              <a:spcAft>
                <a:spcPts val="0"/>
              </a:spcAft>
              <a:buNone/>
            </a:pPr>
            <a:r>
              <a:rPr lang="en"/>
              <a:t>Very hard to do bottom up.  Security is not the the primary mandate of technicians and developers. </a:t>
            </a:r>
            <a:endParaRPr/>
          </a:p>
          <a:p>
            <a:pPr indent="0" lvl="0" marL="0" rtl="0" algn="l">
              <a:spcBef>
                <a:spcPts val="1600"/>
              </a:spcBef>
              <a:spcAft>
                <a:spcPts val="0"/>
              </a:spcAft>
              <a:buNone/>
            </a:pPr>
            <a:r>
              <a:rPr lang="en"/>
              <a:t>Methodologies exist eg. ISO27001.  Need to be adapted.</a:t>
            </a:r>
            <a:endParaRPr/>
          </a:p>
          <a:p>
            <a:pPr indent="0" lvl="0" marL="0" rtl="0" algn="l">
              <a:spcBef>
                <a:spcPts val="1600"/>
              </a:spcBef>
              <a:spcAft>
                <a:spcPts val="1600"/>
              </a:spcAft>
              <a:buNone/>
            </a:pPr>
            <a:r>
              <a:rPr lang="en"/>
              <a:t>A bad plan is better than no plan.  It is meant to be dynamic.</a:t>
            </a:r>
            <a:endParaRPr/>
          </a:p>
        </p:txBody>
      </p:sp>
      <p:pic>
        <p:nvPicPr>
          <p:cNvPr id="77" name="Google Shape;77;p16"/>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principles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AutoNum type="arabicPeriod"/>
            </a:pPr>
            <a:r>
              <a:rPr lang="en">
                <a:solidFill>
                  <a:srgbClr val="24292E"/>
                </a:solidFill>
              </a:rPr>
              <a:t>An organisation that claims to take security seriously </a:t>
            </a:r>
            <a:r>
              <a:rPr i="1" lang="en">
                <a:solidFill>
                  <a:srgbClr val="24292E"/>
                </a:solidFill>
              </a:rPr>
              <a:t>must</a:t>
            </a:r>
            <a:r>
              <a:rPr lang="en">
                <a:solidFill>
                  <a:srgbClr val="24292E"/>
                </a:solidFill>
              </a:rPr>
              <a:t> have an explicit security plan or posture. What principles are important? What legislation/regulations apply? What processes and artefacts exist to manage security?</a:t>
            </a:r>
            <a:endParaRPr>
              <a:solidFill>
                <a:srgbClr val="24292E"/>
              </a:solidFill>
            </a:endParaRPr>
          </a:p>
          <a:p>
            <a:pPr indent="-342900" lvl="0" marL="457200" rtl="0" algn="l">
              <a:spcBef>
                <a:spcPts val="0"/>
              </a:spcBef>
              <a:spcAft>
                <a:spcPts val="0"/>
              </a:spcAft>
              <a:buClr>
                <a:srgbClr val="24292E"/>
              </a:buClr>
              <a:buSzPts val="1800"/>
              <a:buAutoNum type="arabicPeriod"/>
            </a:pPr>
            <a:r>
              <a:rPr lang="en">
                <a:solidFill>
                  <a:srgbClr val="24292E"/>
                </a:solidFill>
              </a:rPr>
              <a:t>Whose job is it? Is that person(s) sufficiently empowered and mandated to do the job?</a:t>
            </a:r>
            <a:endParaRPr>
              <a:solidFill>
                <a:srgbClr val="24292E"/>
              </a:solidFill>
            </a:endParaRPr>
          </a:p>
          <a:p>
            <a:pPr indent="-342900" lvl="0" marL="457200" rtl="0" algn="l">
              <a:spcBef>
                <a:spcPts val="0"/>
              </a:spcBef>
              <a:spcAft>
                <a:spcPts val="0"/>
              </a:spcAft>
              <a:buClr>
                <a:srgbClr val="24292E"/>
              </a:buClr>
              <a:buSzPts val="1800"/>
              <a:buAutoNum type="arabicPeriod"/>
            </a:pPr>
            <a:r>
              <a:rPr lang="en">
                <a:solidFill>
                  <a:srgbClr val="24292E"/>
                </a:solidFill>
              </a:rPr>
              <a:t>"The cloud" and "the web" are just metaphors. Donors are temporary partners.  Real systems have real concrete implications for cost, human capacity, maintenance, accounting etc.  Stay real.</a:t>
            </a:r>
            <a:endParaRPr>
              <a:solidFill>
                <a:srgbClr val="24292E"/>
              </a:solidFill>
            </a:endParaRPr>
          </a:p>
          <a:p>
            <a:pPr indent="0" lvl="0" marL="0" rtl="0" algn="l">
              <a:spcBef>
                <a:spcPts val="120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principles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Clr>
                <a:srgbClr val="24292E"/>
              </a:buClr>
              <a:buSzPts val="1400"/>
              <a:buAutoNum type="arabicPeriod" startAt="4"/>
            </a:pPr>
            <a:r>
              <a:rPr lang="en" sz="1400">
                <a:solidFill>
                  <a:srgbClr val="24292E"/>
                </a:solidFill>
              </a:rPr>
              <a:t>Human beings are supposed to enjoy recognition of certain rights, including the </a:t>
            </a:r>
            <a:r>
              <a:rPr b="1" lang="en" sz="1400">
                <a:solidFill>
                  <a:srgbClr val="24292E"/>
                </a:solidFill>
              </a:rPr>
              <a:t>protection of privacy</a:t>
            </a:r>
            <a:r>
              <a:rPr lang="en" sz="1400">
                <a:solidFill>
                  <a:srgbClr val="24292E"/>
                </a:solidFill>
              </a:rPr>
              <a:t>. Failure to protect the privacy of subjects in the DHIS2 application can lead to very tangible actual harm as well as blackmail, harassment, identity theft etc. As a system implementer you have the obligation to be able to demonstrate that adequate and appropriate provisons are being taken. (1 and 2 above are generally the first steps in making such a demonstration)</a:t>
            </a:r>
            <a:endParaRPr sz="1400">
              <a:solidFill>
                <a:srgbClr val="24292E"/>
              </a:solidFill>
            </a:endParaRPr>
          </a:p>
          <a:p>
            <a:pPr indent="0" lvl="0" marL="457200" rtl="0" algn="l">
              <a:spcBef>
                <a:spcPts val="1200"/>
              </a:spcBef>
              <a:spcAft>
                <a:spcPts val="0"/>
              </a:spcAft>
              <a:buNone/>
            </a:pPr>
            <a:r>
              <a:t/>
            </a:r>
            <a:endParaRPr sz="1400">
              <a:solidFill>
                <a:srgbClr val="24292E"/>
              </a:solidFill>
            </a:endParaRPr>
          </a:p>
          <a:p>
            <a:pPr indent="-317500" lvl="0" marL="457200" rtl="0" algn="l">
              <a:spcBef>
                <a:spcPts val="1200"/>
              </a:spcBef>
              <a:spcAft>
                <a:spcPts val="0"/>
              </a:spcAft>
              <a:buClr>
                <a:srgbClr val="24292E"/>
              </a:buClr>
              <a:buSzPts val="1400"/>
              <a:buAutoNum type="arabicPeriod" startAt="4"/>
            </a:pPr>
            <a:r>
              <a:rPr lang="en" sz="1400">
                <a:solidFill>
                  <a:srgbClr val="24292E"/>
                </a:solidFill>
              </a:rPr>
              <a:t>Both individual and aggregate data related to health can be critical to the ongoing treatment of patients as well as management of the system. Data which is lost or altered can have bad consequences. Implementers must also be able to </a:t>
            </a:r>
            <a:r>
              <a:rPr b="1" lang="en" sz="1400">
                <a:solidFill>
                  <a:srgbClr val="24292E"/>
                </a:solidFill>
              </a:rPr>
              <a:t>demonstrate </a:t>
            </a:r>
            <a:r>
              <a:rPr lang="en" sz="1400">
                <a:solidFill>
                  <a:srgbClr val="24292E"/>
                </a:solidFill>
              </a:rPr>
              <a:t>that adequate and appropriate provisions are taken to protect the availability and integrity of data. Again refer to 1 and 2 above.</a:t>
            </a:r>
            <a:endParaRPr sz="1400">
              <a:solidFill>
                <a:srgbClr val="24292E"/>
              </a:solidFill>
            </a:endParaRPr>
          </a:p>
          <a:p>
            <a:pPr indent="0" lvl="0" marL="457200" rtl="0" algn="l">
              <a:spcBef>
                <a:spcPts val="1200"/>
              </a:spcBef>
              <a:spcAft>
                <a:spcPts val="1200"/>
              </a:spcAft>
              <a:buNone/>
            </a:pPr>
            <a:r>
              <a:t/>
            </a:r>
            <a:endParaRPr sz="1400">
              <a:solidFill>
                <a:srgbClr val="24292E"/>
              </a:solidFill>
            </a:endParaRPr>
          </a:p>
        </p:txBody>
      </p:sp>
      <p:pic>
        <p:nvPicPr>
          <p:cNvPr id="91" name="Google Shape;91;p18"/>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principles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Clr>
                <a:srgbClr val="24292E"/>
              </a:buClr>
              <a:buSzPts val="1800"/>
              <a:buAutoNum type="arabicPeriod" startAt="6"/>
            </a:pPr>
            <a:r>
              <a:rPr lang="en">
                <a:solidFill>
                  <a:srgbClr val="24292E"/>
                </a:solidFill>
              </a:rPr>
              <a:t>An increasing number of countries have laws which aim to protect the data rights of citizens and others. Not paying sufficient attention to the above can lead to implementers, engineers and others falling foul of the law. Obey the law.</a:t>
            </a:r>
            <a:endParaRPr>
              <a:solidFill>
                <a:srgbClr val="24292E"/>
              </a:solidFill>
            </a:endParaRPr>
          </a:p>
          <a:p>
            <a:pPr indent="-304800" lvl="0" marL="457200" rtl="0" algn="l">
              <a:spcBef>
                <a:spcPts val="0"/>
              </a:spcBef>
              <a:spcAft>
                <a:spcPts val="0"/>
              </a:spcAft>
              <a:buClr>
                <a:srgbClr val="24292E"/>
              </a:buClr>
              <a:buSzPts val="1200"/>
              <a:buAutoNum type="arabicPeriod" startAt="6"/>
            </a:pPr>
            <a:r>
              <a:rPr lang="en"/>
              <a:t>Most data is lost through negligence/ignorance rather than hostile actions.  A regularly tested and automated backup plan is not an additional luxury feature.</a:t>
            </a:r>
            <a:endParaRPr/>
          </a:p>
          <a:p>
            <a:pPr indent="-304800" lvl="0" marL="457200" rtl="0" algn="l">
              <a:spcBef>
                <a:spcPts val="0"/>
              </a:spcBef>
              <a:spcAft>
                <a:spcPts val="0"/>
              </a:spcAft>
              <a:buClr>
                <a:srgbClr val="24292E"/>
              </a:buClr>
              <a:buSzPts val="1200"/>
              <a:buAutoNum type="arabicPeriod" startAt="6"/>
            </a:pPr>
            <a:r>
              <a:rPr lang="en"/>
              <a:t>Sunlight is the best cure for mud.  We need to open up systems for audit, peer evaluation etc</a:t>
            </a:r>
            <a:endParaRPr/>
          </a:p>
        </p:txBody>
      </p:sp>
      <p:pic>
        <p:nvPicPr>
          <p:cNvPr id="98" name="Google Shape;98;p19"/>
          <p:cNvPicPr preferRelativeResize="0"/>
          <p:nvPr/>
        </p:nvPicPr>
        <p:blipFill>
          <a:blip r:embed="rId3">
            <a:alphaModFix/>
          </a:blip>
          <a:stretch>
            <a:fillRect/>
          </a:stretch>
        </p:blipFill>
        <p:spPr>
          <a:xfrm>
            <a:off x="4857750" y="4524375"/>
            <a:ext cx="4286250" cy="61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Governance (courtesy of James Watt)</a:t>
            </a:r>
            <a:endParaRPr/>
          </a:p>
        </p:txBody>
      </p:sp>
      <p:pic>
        <p:nvPicPr>
          <p:cNvPr id="104" name="Google Shape;104;p20"/>
          <p:cNvPicPr preferRelativeResize="0"/>
          <p:nvPr/>
        </p:nvPicPr>
        <p:blipFill>
          <a:blip r:embed="rId3">
            <a:alphaModFix/>
          </a:blip>
          <a:stretch>
            <a:fillRect/>
          </a:stretch>
        </p:blipFill>
        <p:spPr>
          <a:xfrm>
            <a:off x="487850" y="1017725"/>
            <a:ext cx="3759629" cy="3820975"/>
          </a:xfrm>
          <a:prstGeom prst="rect">
            <a:avLst/>
          </a:prstGeom>
          <a:noFill/>
          <a:ln>
            <a:noFill/>
          </a:ln>
        </p:spPr>
      </p:pic>
      <p:sp>
        <p:nvSpPr>
          <p:cNvPr id="105" name="Google Shape;105;p20"/>
          <p:cNvSpPr txBox="1"/>
          <p:nvPr/>
        </p:nvSpPr>
        <p:spPr>
          <a:xfrm>
            <a:off x="5385775" y="1174050"/>
            <a:ext cx="3140100" cy="340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There are targets</a:t>
            </a:r>
            <a:endParaRPr/>
          </a:p>
          <a:p>
            <a:pPr indent="-317500" lvl="0" marL="457200" rtl="0" algn="l">
              <a:spcBef>
                <a:spcPts val="0"/>
              </a:spcBef>
              <a:spcAft>
                <a:spcPts val="0"/>
              </a:spcAft>
              <a:buSzPts val="1400"/>
              <a:buAutoNum type="arabicPeriod"/>
            </a:pPr>
            <a:r>
              <a:rPr lang="en"/>
              <a:t>There is reality which needs to be measured/monitored</a:t>
            </a:r>
            <a:endParaRPr/>
          </a:p>
          <a:p>
            <a:pPr indent="-317500" lvl="0" marL="457200" rtl="0" algn="l">
              <a:spcBef>
                <a:spcPts val="0"/>
              </a:spcBef>
              <a:spcAft>
                <a:spcPts val="0"/>
              </a:spcAft>
              <a:buSzPts val="1400"/>
              <a:buAutoNum type="arabicPeriod"/>
            </a:pPr>
            <a:r>
              <a:rPr lang="en"/>
              <a:t>There are actions which respond to the difference between reality and targets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plan involving people is more complicated than steel balls.  But the same feedback loop applies.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components of a security management system</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 Plan</a:t>
            </a:r>
            <a:endParaRPr/>
          </a:p>
          <a:p>
            <a:pPr indent="-342900" lvl="0" marL="457200" rtl="0" algn="l">
              <a:spcBef>
                <a:spcPts val="0"/>
              </a:spcBef>
              <a:spcAft>
                <a:spcPts val="0"/>
              </a:spcAft>
              <a:buSzPts val="1800"/>
              <a:buAutoNum type="arabicPeriod"/>
            </a:pPr>
            <a:r>
              <a:rPr lang="en"/>
              <a:t>Somebody with the mandate to implement the plan</a:t>
            </a:r>
            <a:endParaRPr/>
          </a:p>
          <a:p>
            <a:pPr indent="-342900" lvl="0" marL="457200" rtl="0" algn="l">
              <a:spcBef>
                <a:spcPts val="0"/>
              </a:spcBef>
              <a:spcAft>
                <a:spcPts val="0"/>
              </a:spcAft>
              <a:buSzPts val="1800"/>
              <a:buAutoNum type="arabicPeriod"/>
            </a:pPr>
            <a:r>
              <a:rPr lang="en"/>
              <a:t>Methods for assessing risks, incident response etc</a:t>
            </a:r>
            <a:endParaRPr/>
          </a:p>
          <a:p>
            <a:pPr indent="-342900" lvl="0" marL="457200" rtl="0" algn="l">
              <a:spcBef>
                <a:spcPts val="0"/>
              </a:spcBef>
              <a:spcAft>
                <a:spcPts val="0"/>
              </a:spcAft>
              <a:buSzPts val="1800"/>
              <a:buAutoNum type="arabicPeriod"/>
            </a:pPr>
            <a:r>
              <a:rPr lang="en"/>
              <a:t>Corrective actions</a:t>
            </a:r>
            <a:endParaRPr/>
          </a:p>
          <a:p>
            <a:pPr indent="-342900" lvl="0" marL="457200" rtl="0" algn="l">
              <a:spcBef>
                <a:spcPts val="0"/>
              </a:spcBef>
              <a:spcAft>
                <a:spcPts val="0"/>
              </a:spcAft>
              <a:buSzPts val="1800"/>
              <a:buAutoNum type="arabicPeriod"/>
            </a:pPr>
            <a:r>
              <a:rPr lang="en"/>
              <a:t>Monitoring, evaluation, adaption</a:t>
            </a:r>
            <a:endParaRPr/>
          </a:p>
          <a:p>
            <a:pPr indent="0" lvl="0" marL="0" rtl="0" algn="l">
              <a:spcBef>
                <a:spcPts val="1600"/>
              </a:spcBef>
              <a:spcAft>
                <a:spcPts val="0"/>
              </a:spcAft>
              <a:buNone/>
            </a:pPr>
            <a:r>
              <a:rPr lang="en"/>
              <a:t>ISO27001 - Plan Do Act</a:t>
            </a:r>
            <a:endParaRPr/>
          </a:p>
          <a:p>
            <a:pPr indent="0" lvl="0" marL="0" rtl="0" algn="l">
              <a:spcBef>
                <a:spcPts val="1600"/>
              </a:spcBef>
              <a:spcAft>
                <a:spcPts val="1600"/>
              </a:spcAft>
              <a:buNone/>
            </a:pPr>
            <a:r>
              <a:rPr lang="en"/>
              <a:t>Some useful material - </a:t>
            </a:r>
            <a:r>
              <a:rPr lang="en" u="sng">
                <a:solidFill>
                  <a:schemeClr val="hlink"/>
                </a:solidFill>
                <a:hlinkClick r:id="rId3"/>
              </a:rPr>
              <a:t>https://www.iso27001security.com/html/toolkit.html</a:t>
            </a:r>
            <a:endParaRPr/>
          </a:p>
        </p:txBody>
      </p:sp>
      <p:pic>
        <p:nvPicPr>
          <p:cNvPr id="112" name="Google Shape;112;p21"/>
          <p:cNvPicPr preferRelativeResize="0"/>
          <p:nvPr/>
        </p:nvPicPr>
        <p:blipFill>
          <a:blip r:embed="rId4">
            <a:alphaModFix/>
          </a:blip>
          <a:stretch>
            <a:fillRect/>
          </a:stretch>
        </p:blipFill>
        <p:spPr>
          <a:xfrm>
            <a:off x="4857750" y="4524375"/>
            <a:ext cx="4286250" cy="61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