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0" r:id="rId6"/>
    <p:sldId id="261" r:id="rId7"/>
    <p:sldId id="269" r:id="rId8"/>
    <p:sldId id="262" r:id="rId9"/>
    <p:sldId id="270" r:id="rId10"/>
    <p:sldId id="271" r:id="rId11"/>
    <p:sldId id="265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D44D3-DD59-4466-8431-0DF786909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A37CC-4CB0-4545-9A16-AA67A0F6E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01DA0-BD89-41D0-BA71-175F08CB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4CB1-0B4D-4514-89CC-886017D6222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D8CCB-48FE-4A26-AC2B-E9A03BDC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835FD-9BA7-4F5E-BA2A-E09C4957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817-7EB4-4833-AC73-6BD329EE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8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9DEF-A032-4CB4-A1B1-3AFDBBFF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A7451-A1ED-42F5-BD6F-C51D87CA9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7355D-AF97-4969-9409-0D5647AD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4CB1-0B4D-4514-89CC-886017D6222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50F5E-704E-4D24-93E0-496E0075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09D35-2934-42D6-9339-E8A38068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817-7EB4-4833-AC73-6BD329EE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19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30509-6EC3-4D06-B15B-DAB76916C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B6403-5AF8-414D-A22C-C229E0409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E4608-60C0-4A72-BE01-6705BE5A6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4CB1-0B4D-4514-89CC-886017D6222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67DD3-39CD-4B2F-9089-DA6EFA5F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76072-FF79-4B2A-BF4F-ED58D824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817-7EB4-4833-AC73-6BD329EE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5E77-21DC-46BA-B43B-80A8292C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8F66-1AC0-4D1B-B2E4-54260EFB6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5173C-685D-41B5-A4B6-83948F304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4CB1-0B4D-4514-89CC-886017D6222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E484F-5D20-4DA2-BD50-08D7DEE6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5EB92-F51F-42CF-8184-6241B05D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817-7EB4-4833-AC73-6BD329EE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1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CE73-B540-4D5C-A77C-642D9D1E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6B7A8-B7F9-4ECD-AA94-0C15B2388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63C9D-7186-4C82-A8D9-D10DA4F2B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4CB1-0B4D-4514-89CC-886017D6222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325A-9D39-418C-808E-DB3D3FAD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D7499-FAEF-4BC3-83AD-3C0F7A5E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817-7EB4-4833-AC73-6BD329EE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8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B99AD-C9B0-4587-9EFA-429FECDD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62838-F58A-4030-9578-E26CF2253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7606F-EE46-4C77-8E58-CC5708ACB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B79FF-EDE8-46DC-99DF-D3BEEDD2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4CB1-0B4D-4514-89CC-886017D6222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2A0EF-1768-4E59-813E-7F419412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C78FE-1EB5-4F94-83DD-BCEB23FA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817-7EB4-4833-AC73-6BD329EE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5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44C4-C015-4791-B9F4-77C7EF57D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9D3B5-4ADC-4970-9A5E-4F87600D1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29135-2FE2-4938-81A8-3366A6648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9605B-0472-4F59-8D06-D5846AFAE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040B9F-75B2-4273-811E-A90372A492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C3FC8-640D-4FFB-9CAF-AF22D8FD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4CB1-0B4D-4514-89CC-886017D6222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FEB4B-9E67-4C7F-8C6C-B3944D10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3FE6B-A528-457F-95DC-2DB1E8E6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817-7EB4-4833-AC73-6BD329EE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3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96FC3-8D5F-499C-95A6-D261E790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406759-FD0C-434C-BE09-5370A6617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4CB1-0B4D-4514-89CC-886017D6222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FBDAB-A7CE-4E6A-A8B6-5894A39C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A514E-966B-4681-A044-125D6C86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817-7EB4-4833-AC73-6BD329EE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7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1319C-0FE5-43A2-92A4-AF208815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4CB1-0B4D-4514-89CC-886017D6222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DAD28-0A39-4056-9816-26007D159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C0146-63BB-4C34-ADE8-83B9F314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817-7EB4-4833-AC73-6BD329EE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0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21A5B-0337-49D2-861D-D0E1B5457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9DDFA-B7A9-48F1-A111-5FA82C0C7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67AED-7E44-4CE6-9E2D-9496FE8D7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CA61B-DC2E-454D-ADC2-98293081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4CB1-0B4D-4514-89CC-886017D6222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B23C8-4841-46FE-9338-3AC13F747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5AFAD-CBCE-43E6-B473-56D4B2D6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817-7EB4-4833-AC73-6BD329EE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2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70D2-2731-4A46-B234-D9AC42C9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DB7511-1803-407E-9FB2-BEA3A60CB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AAA15-1329-4247-AB77-003CA6979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614EB-1CC6-4430-818A-130E386A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4CB1-0B4D-4514-89CC-886017D6222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CC236-EFC5-4532-9696-135CD6222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EA365-A570-4E5A-863D-B7E53D54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817-7EB4-4833-AC73-6BD329EE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7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AEBE80-EA02-4D6F-BCF1-70DC24328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5356D-D614-430C-BA47-B3B08AFCC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5A729-CE74-4235-8A1E-735F7864F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94CB1-0B4D-4514-89CC-886017D6222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72A59-FEB4-41B4-AF12-8A2CF29A0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A22D2-B086-454F-AB42-B75D485E7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3A817-7EB4-4833-AC73-6BD329EE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5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Princeton-Lean-Coffee-An-Agile-Meetup-Group/events/264502614/" TargetMode="External"/><Relationship Id="rId2" Type="http://schemas.openxmlformats.org/officeDocument/2006/relationships/hyperlink" Target="https://github.com/bobk/azurejirametric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robertkozlowski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bertkozlowski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bk/azurejirametrics" TargetMode="External"/><Relationship Id="rId2" Type="http://schemas.openxmlformats.org/officeDocument/2006/relationships/hyperlink" Target="https://azurejirametrics.atlassian.ne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tlassian.com/software/jira/docs/api/REST/8.3.3/" TargetMode="External"/><Relationship Id="rId2" Type="http://schemas.openxmlformats.org/officeDocument/2006/relationships/hyperlink" Target="https://github.com/pycontribs/jir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kleehammer/pyodbc" TargetMode="External"/><Relationship Id="rId2" Type="http://schemas.openxmlformats.org/officeDocument/2006/relationships/hyperlink" Target="https://github.com/pycontribs/jir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8608-624D-478E-9868-271BDBB64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/>
              <a:t>Simple Jira Agile Metrics </a:t>
            </a:r>
            <a:br>
              <a:rPr lang="en-US" dirty="0"/>
            </a:br>
            <a:r>
              <a:rPr lang="en-US" dirty="0"/>
              <a:t>via Python and SQL (and Azure)</a:t>
            </a:r>
            <a:br>
              <a:rPr lang="en-US" sz="5400" dirty="0"/>
            </a:br>
            <a:r>
              <a:rPr lang="en-US" sz="2700" b="1" dirty="0">
                <a:hlinkClick r:id="rId2"/>
              </a:rPr>
              <a:t>https://github.com/bobk/azurejirametrics</a:t>
            </a:r>
            <a:br>
              <a:rPr lang="en-US" sz="2200" b="1" dirty="0"/>
            </a:br>
            <a:endParaRPr lang="en-US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D4EB7-CA19-4D7A-92D8-92D660F65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0977"/>
            <a:ext cx="9144000" cy="2658648"/>
          </a:xfrm>
        </p:spPr>
        <p:txBody>
          <a:bodyPr>
            <a:normAutofit fontScale="70000" lnSpcReduction="20000"/>
          </a:bodyPr>
          <a:lstStyle/>
          <a:p>
            <a:r>
              <a:rPr lang="en-US" sz="4000" b="1" dirty="0"/>
              <a:t>meetup.com - Princeton Lean Coffee</a:t>
            </a:r>
          </a:p>
          <a:p>
            <a:r>
              <a:rPr lang="en-US" sz="4000" b="1" dirty="0">
                <a:hlinkClick r:id="rId3"/>
              </a:rPr>
              <a:t>Lightning Talk - Sep 25, 2019</a:t>
            </a:r>
            <a:endParaRPr lang="en-US" sz="4000" b="1" dirty="0"/>
          </a:p>
          <a:p>
            <a:endParaRPr lang="en-US" dirty="0"/>
          </a:p>
          <a:p>
            <a:r>
              <a:rPr lang="en-US" sz="3200" dirty="0"/>
              <a:t>Bob Kozlowski - </a:t>
            </a:r>
            <a:r>
              <a:rPr lang="en-US" sz="3200" dirty="0">
                <a:hlinkClick r:id="rId4"/>
              </a:rPr>
              <a:t>http://www.robertkozlowski.com</a:t>
            </a:r>
            <a:endParaRPr lang="en-US" sz="2900" dirty="0"/>
          </a:p>
          <a:p>
            <a:r>
              <a:rPr lang="en-US" sz="3200" dirty="0"/>
              <a:t>Versatile experienced Agile/SDLC/Jira/Windows/CI/CD DevOps engineer</a:t>
            </a:r>
          </a:p>
          <a:p>
            <a:r>
              <a:rPr lang="en-US" sz="2300" dirty="0"/>
              <a:t>25 years financial services IT experience - CSM, Microsoft Azure, Windows, ITIL certs</a:t>
            </a:r>
          </a:p>
          <a:p>
            <a:r>
              <a:rPr lang="en-US" sz="2000" dirty="0"/>
              <a:t> looking for short-term contracting, part-time or full-time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1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0D6A04-11A2-45B0-9BCF-3CD0D516C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205" y="320040"/>
            <a:ext cx="9233590" cy="638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1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253A-DD71-48BB-A32A-BBB995B0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2" y="1234002"/>
            <a:ext cx="11194742" cy="55574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Questions/Feedback?</a:t>
            </a:r>
          </a:p>
          <a:p>
            <a:pPr algn="ctr"/>
            <a:endParaRPr lang="en-US" sz="5400" b="1" dirty="0"/>
          </a:p>
          <a:p>
            <a:pPr marL="0" indent="0" algn="ctr">
              <a:buNone/>
            </a:pPr>
            <a:r>
              <a:rPr lang="en-US" sz="5400" b="1" dirty="0"/>
              <a:t>Thank You!</a:t>
            </a:r>
          </a:p>
          <a:p>
            <a:pPr marL="0" indent="0" algn="ctr">
              <a:buNone/>
            </a:pPr>
            <a:endParaRPr lang="en-US" sz="5400" b="1" dirty="0"/>
          </a:p>
          <a:p>
            <a:pPr marL="0" indent="0" algn="ctr">
              <a:buNone/>
            </a:pPr>
            <a:endParaRPr lang="en-US" sz="5400" b="1" dirty="0"/>
          </a:p>
          <a:p>
            <a:pPr marL="0" indent="0" algn="ctr">
              <a:buNone/>
            </a:pPr>
            <a:r>
              <a:rPr lang="en-US" sz="2000" dirty="0"/>
              <a:t>Robert Kozlowski</a:t>
            </a:r>
          </a:p>
          <a:p>
            <a:pPr marL="0" indent="0" algn="ctr">
              <a:buNone/>
            </a:pPr>
            <a:r>
              <a:rPr lang="en-US" sz="2000" dirty="0">
                <a:hlinkClick r:id="rId2"/>
              </a:rPr>
              <a:t>http://www.robertkozlowski.com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0378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A002-0E4C-4DAC-BCDA-8D71B5F7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32" y="223078"/>
            <a:ext cx="10515600" cy="726828"/>
          </a:xfrm>
        </p:spPr>
        <p:txBody>
          <a:bodyPr>
            <a:normAutofit/>
          </a:bodyPr>
          <a:lstStyle/>
          <a:p>
            <a:r>
              <a:rPr lang="en-US" dirty="0"/>
              <a:t>Appendix A: Azure Infra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253A-DD71-48BB-A32A-BBB995B0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2" y="1234002"/>
            <a:ext cx="11194742" cy="55574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Python code runs on Azure WS2016 VM</a:t>
            </a:r>
          </a:p>
          <a:p>
            <a:pPr lvl="1"/>
            <a:r>
              <a:rPr lang="en-US" dirty="0"/>
              <a:t>Prefer a container? </a:t>
            </a:r>
            <a:r>
              <a:rPr lang="en-US" dirty="0" err="1"/>
              <a:t>dockerfile</a:t>
            </a:r>
            <a:r>
              <a:rPr lang="en-US" dirty="0"/>
              <a:t> for Ubuntu 18 is also provided in repo</a:t>
            </a:r>
          </a:p>
          <a:p>
            <a:pPr lvl="1"/>
            <a:r>
              <a:rPr lang="en-US" dirty="0"/>
              <a:t>VM configured as build agent with manual deploy step in Azure DevOps</a:t>
            </a:r>
          </a:p>
          <a:p>
            <a:r>
              <a:rPr lang="en-US" dirty="0"/>
              <a:t>Azure SQL Database instance holds all collected data</a:t>
            </a:r>
          </a:p>
          <a:p>
            <a:pPr lvl="1"/>
            <a:r>
              <a:rPr lang="en-US" dirty="0"/>
              <a:t>List of Jira Cloud instances is stored in </a:t>
            </a:r>
            <a:r>
              <a:rPr lang="en-US" dirty="0" err="1"/>
              <a:t>jira_servers</a:t>
            </a:r>
            <a:r>
              <a:rPr lang="en-US" dirty="0"/>
              <a:t> table</a:t>
            </a:r>
          </a:p>
          <a:p>
            <a:pPr lvl="1"/>
            <a:r>
              <a:rPr lang="en-US" dirty="0"/>
              <a:t>DB DDL and SPs are in repo</a:t>
            </a:r>
          </a:p>
          <a:p>
            <a:r>
              <a:rPr lang="en-US" dirty="0"/>
              <a:t>Microsoft SSRS running on Azure Windows VM for reporting</a:t>
            </a:r>
          </a:p>
          <a:p>
            <a:pPr lvl="1"/>
            <a:r>
              <a:rPr lang="en-US" dirty="0"/>
              <a:t>SSRS report files are in repo</a:t>
            </a:r>
          </a:p>
          <a:p>
            <a:r>
              <a:rPr lang="en-US" dirty="0"/>
              <a:t>If you want to test these reports yourself, create a Jira Cloud project, send me read-only access info, and I will add the Jira project to my tables and generate a sample report for you</a:t>
            </a:r>
          </a:p>
          <a:p>
            <a:r>
              <a:rPr lang="en-US" dirty="0">
                <a:hlinkClick r:id="rId2"/>
              </a:rPr>
              <a:t>https://azurejirametrics.atlassian.net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https://github.com/bobk/azurejirametrics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894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A002-0E4C-4DAC-BCDA-8D71B5F7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32" y="223078"/>
            <a:ext cx="10515600" cy="726828"/>
          </a:xfrm>
        </p:spPr>
        <p:txBody>
          <a:bodyPr/>
          <a:lstStyle/>
          <a:p>
            <a:r>
              <a:rPr lang="en-US" dirty="0"/>
              <a:t>Appendix B: Jira-Python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253A-DD71-48BB-A32A-BBB995B0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2" y="1234002"/>
            <a:ext cx="11194742" cy="5557421"/>
          </a:xfrm>
        </p:spPr>
        <p:txBody>
          <a:bodyPr>
            <a:normAutofit/>
          </a:bodyPr>
          <a:lstStyle/>
          <a:p>
            <a:r>
              <a:rPr lang="en-US" sz="3200" dirty="0"/>
              <a:t>Method 1: </a:t>
            </a:r>
            <a:r>
              <a:rPr lang="en-US" sz="3200" dirty="0" err="1"/>
              <a:t>jira</a:t>
            </a:r>
            <a:r>
              <a:rPr lang="en-US" sz="3200" dirty="0"/>
              <a:t>-python library </a:t>
            </a:r>
          </a:p>
          <a:p>
            <a:pPr lvl="1"/>
            <a:r>
              <a:rPr lang="en-US" dirty="0">
                <a:hlinkClick r:id="rId2"/>
              </a:rPr>
              <a:t>https://github.com/pycontribs/jira</a:t>
            </a:r>
            <a:endParaRPr lang="en-US" dirty="0"/>
          </a:p>
          <a:p>
            <a:pPr lvl="1"/>
            <a:r>
              <a:rPr lang="en-US" dirty="0"/>
              <a:t>Much easier to use</a:t>
            </a:r>
          </a:p>
          <a:p>
            <a:pPr lvl="1"/>
            <a:r>
              <a:rPr lang="en-US" dirty="0"/>
              <a:t>Install via “pip install </a:t>
            </a:r>
            <a:r>
              <a:rPr lang="en-US" dirty="0" err="1"/>
              <a:t>jira</a:t>
            </a:r>
            <a:r>
              <a:rPr lang="en-US" dirty="0"/>
              <a:t>”, supports both Python 2.7 and 3.x</a:t>
            </a:r>
          </a:p>
          <a:p>
            <a:pPr lvl="1"/>
            <a:r>
              <a:rPr lang="en-US" dirty="0"/>
              <a:t>Limited functionality but has all the basics (issues, JQL, projects, transitions, attachments, history, sprint data, comments)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3200" dirty="0"/>
              <a:t>Method 2: direct REST API access </a:t>
            </a:r>
          </a:p>
          <a:p>
            <a:pPr lvl="1"/>
            <a:r>
              <a:rPr lang="en-US" dirty="0">
                <a:hlinkClick r:id="rId3"/>
              </a:rPr>
              <a:t>https://docs.atlassian.com/software/jira/docs/api/REST/8.3.3/</a:t>
            </a:r>
            <a:endParaRPr lang="en-US" dirty="0"/>
          </a:p>
          <a:p>
            <a:pPr lvl="1"/>
            <a:r>
              <a:rPr lang="en-US" dirty="0"/>
              <a:t>Harder to use, requires basic REST API understanding</a:t>
            </a:r>
          </a:p>
          <a:p>
            <a:pPr lvl="1"/>
            <a:r>
              <a:rPr lang="en-US" dirty="0"/>
              <a:t>Results typically in JSON and need to be parsed</a:t>
            </a:r>
          </a:p>
          <a:p>
            <a:pPr lvl="1"/>
            <a:r>
              <a:rPr lang="en-US" dirty="0"/>
              <a:t>Extensive functionality (almost nothing is hidden or inaccessible)</a:t>
            </a:r>
          </a:p>
          <a:p>
            <a:pPr lvl="1"/>
            <a:r>
              <a:rPr lang="en-US" dirty="0"/>
              <a:t>Only realistic way to get some “extended” Jira data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70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A002-0E4C-4DAC-BCDA-8D71B5F7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253A-DD71-48BB-A32A-BBB995B0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341"/>
            <a:ext cx="10515600" cy="531340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For reporting from Jira, the vast majority of users only use dashboards, Agile boards (scrum or </a:t>
            </a:r>
            <a:r>
              <a:rPr lang="en-US" sz="2400" dirty="0" err="1"/>
              <a:t>kanban</a:t>
            </a:r>
            <a:r>
              <a:rPr lang="en-US" sz="2400" dirty="0"/>
              <a:t>), gadgets and email notifications</a:t>
            </a:r>
          </a:p>
          <a:p>
            <a:r>
              <a:rPr lang="en-US" sz="2400" dirty="0"/>
              <a:t>However (with minimal code) additional simple, useful and interesting work metrics (Agile and otherwise) can be gathered from Jira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Value proposition: Loading Jira data into a DB sidesteps x-instance limitations (most Jira versions) and allows the use of DB tools (joins, lookup tables, SPs, etc.) along with addition of other data sources to get results + insights not possible via Jira UI alone</a:t>
            </a:r>
          </a:p>
          <a:p>
            <a:r>
              <a:rPr lang="en-US" sz="2400" dirty="0"/>
              <a:t>This presentation is a quick demo/POC of what is possible, rather than an exhaustive treatment of all metrics</a:t>
            </a:r>
          </a:p>
          <a:p>
            <a:r>
              <a:rPr lang="en-US" sz="3000" dirty="0"/>
              <a:t>TOPICS:</a:t>
            </a:r>
          </a:p>
          <a:p>
            <a:pPr lvl="1"/>
            <a:r>
              <a:rPr lang="en-US" sz="2600" dirty="0"/>
              <a:t>Accessing Jira + SQL via Python</a:t>
            </a:r>
          </a:p>
          <a:p>
            <a:pPr lvl="2"/>
            <a:r>
              <a:rPr lang="en-US" sz="2200" dirty="0"/>
              <a:t>DEMO: Sample code (Python 3.x) to collect data from Jira cloud projects</a:t>
            </a:r>
          </a:p>
          <a:p>
            <a:pPr lvl="1"/>
            <a:r>
              <a:rPr lang="en-US" sz="2600" dirty="0"/>
              <a:t>Loading data into SQL DB</a:t>
            </a:r>
          </a:p>
          <a:p>
            <a:pPr lvl="2"/>
            <a:r>
              <a:rPr lang="en-US" sz="2200" dirty="0"/>
              <a:t>DEMO: Useful SQL metrics queries based on that data</a:t>
            </a:r>
          </a:p>
          <a:p>
            <a:pPr lvl="1"/>
            <a:r>
              <a:rPr lang="en-US" sz="2600" dirty="0"/>
              <a:t>Exposing the data via SSRS reporting</a:t>
            </a:r>
          </a:p>
          <a:p>
            <a:pPr lvl="1"/>
            <a:r>
              <a:rPr lang="en-US" sz="2600" dirty="0"/>
              <a:t>Questions/feedback</a:t>
            </a:r>
          </a:p>
          <a:p>
            <a:pPr lvl="1"/>
            <a:r>
              <a:rPr lang="en-US" sz="2600" dirty="0"/>
              <a:t>Appendices A (Azure Infra), B (Jira-Python access)</a:t>
            </a:r>
          </a:p>
        </p:txBody>
      </p:sp>
    </p:spTree>
    <p:extLst>
      <p:ext uri="{BB962C8B-B14F-4D97-AF65-F5344CB8AC3E}">
        <p14:creationId xmlns:p14="http://schemas.microsoft.com/office/powerpoint/2010/main" val="240252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A002-0E4C-4DAC-BCDA-8D71B5F7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32" y="223078"/>
            <a:ext cx="10515600" cy="726828"/>
          </a:xfrm>
        </p:spPr>
        <p:txBody>
          <a:bodyPr/>
          <a:lstStyle/>
          <a:p>
            <a:r>
              <a:rPr lang="en-US" dirty="0"/>
              <a:t>Accessing Jira + SQL via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253A-DD71-48BB-A32A-BBB995B0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2" y="1234002"/>
            <a:ext cx="11194742" cy="5557421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Easiest method to access Jira: </a:t>
            </a:r>
            <a:r>
              <a:rPr lang="en-US" sz="3200" dirty="0" err="1"/>
              <a:t>jira</a:t>
            </a:r>
            <a:r>
              <a:rPr lang="en-US" sz="3200" dirty="0"/>
              <a:t>-python library </a:t>
            </a:r>
          </a:p>
          <a:p>
            <a:pPr lvl="1"/>
            <a:r>
              <a:rPr lang="en-US" sz="2600" dirty="0">
                <a:hlinkClick r:id="rId2"/>
              </a:rPr>
              <a:t>https://github.com/pycontribs/jira</a:t>
            </a:r>
            <a:endParaRPr lang="en-US" sz="2600" dirty="0"/>
          </a:p>
          <a:p>
            <a:pPr lvl="1"/>
            <a:r>
              <a:rPr lang="en-US" sz="2600" dirty="0"/>
              <a:t>Much easier to use than direct REST API access - </a:t>
            </a:r>
            <a:r>
              <a:rPr lang="en-US" sz="2600" dirty="0">
                <a:solidFill>
                  <a:srgbClr val="FF0000"/>
                </a:solidFill>
              </a:rPr>
              <a:t>see Appendix B</a:t>
            </a:r>
          </a:p>
          <a:p>
            <a:pPr lvl="1"/>
            <a:r>
              <a:rPr lang="en-US" sz="2600" dirty="0"/>
              <a:t>Install via “pip install </a:t>
            </a:r>
            <a:r>
              <a:rPr lang="en-US" sz="2600" dirty="0" err="1"/>
              <a:t>jira</a:t>
            </a:r>
            <a:r>
              <a:rPr lang="en-US" sz="2600" dirty="0"/>
              <a:t>”, supports both Python 2.7 and 3.x</a:t>
            </a:r>
          </a:p>
          <a:p>
            <a:pPr lvl="1"/>
            <a:r>
              <a:rPr lang="en-US" sz="2600" dirty="0"/>
              <a:t>reasonable functionality set and has all the key tables (issues, JQL, projects, transitions, attachments, history, sprint data, comments)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3200" dirty="0"/>
              <a:t>Easiest method to access SQL: </a:t>
            </a:r>
            <a:r>
              <a:rPr lang="en-US" sz="3200" dirty="0" err="1"/>
              <a:t>pyodbc</a:t>
            </a:r>
            <a:r>
              <a:rPr lang="en-US" sz="3200" dirty="0"/>
              <a:t> library</a:t>
            </a:r>
          </a:p>
          <a:p>
            <a:pPr lvl="1"/>
            <a:r>
              <a:rPr lang="en-US" sz="2800" dirty="0">
                <a:hlinkClick r:id="rId3"/>
              </a:rPr>
              <a:t>https://github.com/mkleehammer/pyodbc</a:t>
            </a:r>
            <a:endParaRPr lang="en-US" sz="2800" dirty="0"/>
          </a:p>
          <a:p>
            <a:pPr lvl="1"/>
            <a:r>
              <a:rPr lang="en-US" sz="2800" dirty="0"/>
              <a:t>Simple, functional interface to ODBC DB data sources</a:t>
            </a:r>
          </a:p>
          <a:p>
            <a:pPr lvl="2"/>
            <a:r>
              <a:rPr lang="en-US" sz="2400" dirty="0"/>
              <a:t>We will use an Azure SQL Server/VM for this demo</a:t>
            </a:r>
          </a:p>
          <a:p>
            <a:pPr lvl="1"/>
            <a:r>
              <a:rPr lang="en-US" sz="2800" dirty="0"/>
              <a:t>Install via “pip install </a:t>
            </a:r>
            <a:r>
              <a:rPr lang="en-US" sz="2800" dirty="0" err="1"/>
              <a:t>pyodbc</a:t>
            </a:r>
            <a:r>
              <a:rPr lang="en-US" sz="2800" dirty="0"/>
              <a:t>”</a:t>
            </a:r>
          </a:p>
          <a:p>
            <a:pPr lvl="1"/>
            <a:r>
              <a:rPr lang="en-US" sz="2800" dirty="0"/>
              <a:t>Demo uses direct SELECT, DELETE and INSERT statements for simplicity</a:t>
            </a:r>
          </a:p>
          <a:p>
            <a:pPr lvl="1"/>
            <a:r>
              <a:rPr lang="en-US" sz="2800" dirty="0"/>
              <a:t>Tables we create = </a:t>
            </a:r>
            <a:r>
              <a:rPr lang="en-US" sz="2800" dirty="0" err="1"/>
              <a:t>jira_servers</a:t>
            </a:r>
            <a:r>
              <a:rPr lang="en-US" sz="2800" dirty="0"/>
              <a:t>, projects, issues, history, metrics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3200" dirty="0"/>
              <a:t>QUICK SAMPLE CODE DEMO</a:t>
            </a:r>
          </a:p>
        </p:txBody>
      </p:sp>
    </p:spTree>
    <p:extLst>
      <p:ext uri="{BB962C8B-B14F-4D97-AF65-F5344CB8AC3E}">
        <p14:creationId xmlns:p14="http://schemas.microsoft.com/office/powerpoint/2010/main" val="45320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7BFBE7-7848-49E9-A8F4-4EC608EFE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41" y="171220"/>
            <a:ext cx="10997996" cy="643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8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A002-0E4C-4DAC-BCDA-8D71B5F7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32" y="223077"/>
            <a:ext cx="10515600" cy="1623477"/>
          </a:xfrm>
        </p:spPr>
        <p:txBody>
          <a:bodyPr>
            <a:normAutofit/>
          </a:bodyPr>
          <a:lstStyle/>
          <a:p>
            <a:r>
              <a:rPr lang="en-US" dirty="0"/>
              <a:t>The Most Important “Non-Technical” Agile </a:t>
            </a:r>
            <a:br>
              <a:rPr lang="en-US" dirty="0"/>
            </a:br>
            <a:r>
              <a:rPr lang="en-US" dirty="0"/>
              <a:t>Success Metrics Are, Of Course, Things Like: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253A-DD71-48BB-A32A-BBB995B0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2" y="2024109"/>
            <a:ext cx="11194742" cy="4767314"/>
          </a:xfrm>
        </p:spPr>
        <p:txBody>
          <a:bodyPr>
            <a:normAutofit fontScale="70000" lnSpcReduction="20000"/>
          </a:bodyPr>
          <a:lstStyle/>
          <a:p>
            <a:endParaRPr lang="en-US" sz="3200" dirty="0"/>
          </a:p>
          <a:p>
            <a:pPr marL="0" indent="0" algn="ctr">
              <a:buNone/>
            </a:pPr>
            <a:r>
              <a:rPr lang="en-US" sz="4800" b="1" dirty="0">
                <a:solidFill>
                  <a:srgbClr val="0070C0"/>
                </a:solidFill>
              </a:rPr>
              <a:t>How much Business Value is the Product bringing </a:t>
            </a:r>
          </a:p>
          <a:p>
            <a:pPr marL="0" indent="0" algn="ctr">
              <a:buNone/>
            </a:pPr>
            <a:r>
              <a:rPr lang="en-US" sz="4800" b="1" dirty="0">
                <a:solidFill>
                  <a:srgbClr val="0070C0"/>
                </a:solidFill>
              </a:rPr>
              <a:t>to your Organization?</a:t>
            </a:r>
          </a:p>
          <a:p>
            <a:pPr marL="0" indent="0" algn="ctr">
              <a:buNone/>
            </a:pPr>
            <a:endParaRPr lang="en-US" sz="4800" b="1" dirty="0"/>
          </a:p>
          <a:p>
            <a:pPr marL="0" indent="0" algn="ctr">
              <a:buNone/>
            </a:pPr>
            <a:r>
              <a:rPr lang="en-US" sz="4800" b="1" dirty="0">
                <a:solidFill>
                  <a:srgbClr val="00B050"/>
                </a:solidFill>
              </a:rPr>
              <a:t>How Satisfied and Engaged are your Customers</a:t>
            </a:r>
          </a:p>
          <a:p>
            <a:pPr marL="0" indent="0" algn="ctr">
              <a:buNone/>
            </a:pPr>
            <a:r>
              <a:rPr lang="en-US" sz="4800" b="1" dirty="0">
                <a:solidFill>
                  <a:srgbClr val="00B050"/>
                </a:solidFill>
              </a:rPr>
              <a:t>and Product Owners?</a:t>
            </a:r>
          </a:p>
          <a:p>
            <a:pPr marL="0" indent="0" algn="ctr">
              <a:buNone/>
            </a:pPr>
            <a:endParaRPr lang="en-US" sz="4800" b="1" dirty="0"/>
          </a:p>
          <a:p>
            <a:pPr marL="0" indent="0" algn="ctr">
              <a:buNone/>
            </a:pPr>
            <a:r>
              <a:rPr lang="en-US" sz="4800" b="1" dirty="0">
                <a:solidFill>
                  <a:srgbClr val="7030A0"/>
                </a:solidFill>
              </a:rPr>
              <a:t>How Happy and Motivated is your Agile Team?</a:t>
            </a:r>
          </a:p>
          <a:p>
            <a:pPr marL="0" indent="0" algn="ctr">
              <a:buNone/>
            </a:pPr>
            <a:endParaRPr lang="en-US" sz="4800" b="1" dirty="0"/>
          </a:p>
          <a:p>
            <a:pPr marL="0" indent="0" algn="ctr">
              <a:buNone/>
            </a:pPr>
            <a:r>
              <a:rPr lang="en-US" sz="4800" b="1" dirty="0" err="1"/>
              <a:t>etc</a:t>
            </a:r>
            <a:r>
              <a:rPr lang="en-US" sz="48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5754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A002-0E4C-4DAC-BCDA-8D71B5F7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32" y="223078"/>
            <a:ext cx="10515600" cy="726828"/>
          </a:xfrm>
        </p:spPr>
        <p:txBody>
          <a:bodyPr>
            <a:normAutofit fontScale="90000"/>
          </a:bodyPr>
          <a:lstStyle/>
          <a:p>
            <a:r>
              <a:rPr lang="en-US" dirty="0"/>
              <a:t>But we can now also generate some Simple, Useful, Interesting “Technical” Agile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253A-DD71-48BB-A32A-BBB995B0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2" y="1234002"/>
            <a:ext cx="11194742" cy="5557421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/>
              <a:t>First, talk about “improvement” vs “protective” metrics</a:t>
            </a:r>
          </a:p>
          <a:p>
            <a:r>
              <a:rPr lang="en-US" sz="3200" dirty="0"/>
              <a:t>WIP &gt; N?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Successful Agile teams generally limit WIP, either by person or by team</a:t>
            </a:r>
          </a:p>
          <a:p>
            <a:pPr lvl="1"/>
            <a:r>
              <a:rPr lang="en-US" sz="2800" dirty="0"/>
              <a:t>A single person assigned to more than N “In Progress” issues across all projects/instances</a:t>
            </a:r>
          </a:p>
          <a:p>
            <a:pPr lvl="1"/>
            <a:r>
              <a:rPr lang="en-US" sz="2800" dirty="0"/>
              <a:t>Could be refactored to “team WIP limit” by defining a team table</a:t>
            </a:r>
          </a:p>
          <a:p>
            <a:pPr lvl="1"/>
            <a:r>
              <a:rPr lang="en-US" sz="2800" dirty="0"/>
              <a:t>Using SQL, it is *possible* to do this by general “</a:t>
            </a:r>
            <a:r>
              <a:rPr lang="en-US" sz="2800" dirty="0" err="1"/>
              <a:t>statuscategory</a:t>
            </a:r>
            <a:r>
              <a:rPr lang="en-US" sz="2800" dirty="0"/>
              <a:t>” (an actual JQL variable), rather than specific statuses, which is brittle, e.g. </a:t>
            </a:r>
          </a:p>
          <a:p>
            <a:endParaRPr lang="en-US" sz="3200" dirty="0"/>
          </a:p>
          <a:p>
            <a:r>
              <a:rPr lang="en-US" sz="3200" dirty="0"/>
              <a:t>Issues that required Rework?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Rework (cards moving right to left) generally means waste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missing/bad unit/integration/functional tests?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human error for something that should be automated?</a:t>
            </a:r>
          </a:p>
          <a:p>
            <a:pPr lvl="1"/>
            <a:r>
              <a:rPr lang="en-US" sz="2800" dirty="0"/>
              <a:t>Issues moved to a Done status, then back to an “In Progress” status</a:t>
            </a:r>
          </a:p>
          <a:p>
            <a:pPr lvl="1"/>
            <a:r>
              <a:rPr lang="en-US" sz="2800" dirty="0"/>
              <a:t>It is possible to do this (awkwardly) via JQL using the “status changed from” or “was” operators, but again not across instances or taking into account board columns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200" dirty="0"/>
              <a:t>QUICK CODE DEMO of SQL SP</a:t>
            </a:r>
          </a:p>
        </p:txBody>
      </p:sp>
    </p:spTree>
    <p:extLst>
      <p:ext uri="{BB962C8B-B14F-4D97-AF65-F5344CB8AC3E}">
        <p14:creationId xmlns:p14="http://schemas.microsoft.com/office/powerpoint/2010/main" val="165235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43D51B-981C-4F60-8CF9-132420A6B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65" y="950976"/>
            <a:ext cx="10220325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38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A002-0E4C-4DAC-BCDA-8D71B5F7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32" y="223078"/>
            <a:ext cx="10812336" cy="579810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Simple, Useful, Interesting “Technical” Agile Metrics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253A-DD71-48BB-A32A-BBB995B0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2" y="1059367"/>
            <a:ext cx="11194742" cy="5887844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Issues taking &gt; N days?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Last move to In Progress was &gt; N days ago - some teams may want to limit cards to N days (as a result of breaking up larger stories into smaller tasks) </a:t>
            </a:r>
          </a:p>
          <a:p>
            <a:pPr lvl="1"/>
            <a:r>
              <a:rPr lang="en-US" dirty="0"/>
              <a:t>This is not necessarily a big problem in and of itself – needs to be used judiciously</a:t>
            </a:r>
          </a:p>
          <a:p>
            <a:r>
              <a:rPr lang="en-US" sz="2400" dirty="0"/>
              <a:t>Issues not updated in N days?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Updated = any field - some dev teams have conventions about updates to issues (comments, history, pull requests/check-ins)</a:t>
            </a:r>
          </a:p>
          <a:p>
            <a:pPr lvl="1"/>
            <a:r>
              <a:rPr lang="en-US" dirty="0"/>
              <a:t>if an issue hasn’t been updated in &gt; N days, someone may want to know (is the developer struggling, has the issue been forgotten about, should it be flagged impediment/blocker?)</a:t>
            </a:r>
          </a:p>
          <a:p>
            <a:pPr lvl="1"/>
            <a:r>
              <a:rPr lang="en-US" dirty="0"/>
              <a:t>Most SCM products (Git, Perforce, etc.) store basic extended properties in Jira custom fields (“</a:t>
            </a:r>
            <a:r>
              <a:rPr lang="en-US" dirty="0" err="1"/>
              <a:t>cf</a:t>
            </a:r>
            <a:r>
              <a:rPr lang="en-US" dirty="0"/>
              <a:t>[</a:t>
            </a:r>
            <a:r>
              <a:rPr lang="en-US" dirty="0" err="1"/>
              <a:t>xxxx</a:t>
            </a:r>
            <a:r>
              <a:rPr lang="en-US" dirty="0"/>
              <a:t>]”) that will also touch the </a:t>
            </a:r>
            <a:r>
              <a:rPr lang="en-US" dirty="0" err="1"/>
              <a:t>lastupdated</a:t>
            </a:r>
            <a:r>
              <a:rPr lang="en-US" dirty="0"/>
              <a:t> time field</a:t>
            </a:r>
          </a:p>
          <a:p>
            <a:r>
              <a:rPr lang="en-US" sz="2400" dirty="0"/>
              <a:t>Lead Time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With Cycle Time and others, this is one measure of how soon work gets to the Customer</a:t>
            </a:r>
          </a:p>
          <a:p>
            <a:pPr lvl="1"/>
            <a:r>
              <a:rPr lang="en-US" dirty="0"/>
              <a:t>Different definitions used by different teams:</a:t>
            </a:r>
          </a:p>
          <a:p>
            <a:pPr lvl="2"/>
            <a:r>
              <a:rPr lang="en-US" sz="1700" dirty="0"/>
              <a:t>For Scrum, compare date issue inserted into Sprint, to date moved to Done (assume Done date = deployment date)</a:t>
            </a:r>
          </a:p>
          <a:p>
            <a:pPr lvl="2"/>
            <a:r>
              <a:rPr lang="en-US" sz="1700" dirty="0"/>
              <a:t>For Kanban/Lean, compare date added to Backlog to date moved to Done (Not always the same as JQL “</a:t>
            </a:r>
            <a:r>
              <a:rPr lang="en-US" sz="1700" dirty="0" err="1"/>
              <a:t>fixversion</a:t>
            </a:r>
            <a:r>
              <a:rPr lang="en-US" sz="1700" dirty="0"/>
              <a:t> changed”)</a:t>
            </a:r>
            <a:endParaRPr lang="en-US" sz="2400" dirty="0"/>
          </a:p>
          <a:p>
            <a:r>
              <a:rPr lang="en-US" sz="2400" dirty="0"/>
              <a:t>QUICK CODE DEMO of SQL SP + SSRS REPORT</a:t>
            </a:r>
          </a:p>
          <a:p>
            <a:r>
              <a:rPr lang="en-US" sz="2400" dirty="0"/>
              <a:t>The CHANGELOG option (to get History) in the REST API is key for many interesting Agile metrics</a:t>
            </a:r>
          </a:p>
        </p:txBody>
      </p:sp>
    </p:spTree>
    <p:extLst>
      <p:ext uri="{BB962C8B-B14F-4D97-AF65-F5344CB8AC3E}">
        <p14:creationId xmlns:p14="http://schemas.microsoft.com/office/powerpoint/2010/main" val="402990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902B40-6016-423F-9368-C470F34A2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247650"/>
            <a:ext cx="10334625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52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2367</TotalTime>
  <Words>1202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Simple Jira Agile Metrics  via Python and SQL (and Azure) https://github.com/bobk/azurejirametrics </vt:lpstr>
      <vt:lpstr>Summary</vt:lpstr>
      <vt:lpstr>Accessing Jira + SQL via Python</vt:lpstr>
      <vt:lpstr>PowerPoint Presentation</vt:lpstr>
      <vt:lpstr>The Most Important “Non-Technical” Agile  Success Metrics Are, Of Course, Things Like:</vt:lpstr>
      <vt:lpstr>But we can now also generate some Simple, Useful, Interesting “Technical” Agile Metrics</vt:lpstr>
      <vt:lpstr>PowerPoint Presentation</vt:lpstr>
      <vt:lpstr>Simple, Useful, Interesting “Technical” Agile Metrics (continued)</vt:lpstr>
      <vt:lpstr>PowerPoint Presentation</vt:lpstr>
      <vt:lpstr>PowerPoint Presentation</vt:lpstr>
      <vt:lpstr>PowerPoint Presentation</vt:lpstr>
      <vt:lpstr>Appendix A: Azure Infra </vt:lpstr>
      <vt:lpstr>Appendix B: Jira-Python access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Jira Agile Metrics via REST API, Python and Azure</dc:title>
  <dc:creator>Robert Kozlowski</dc:creator>
  <cp:lastModifiedBy>Robert Kozlowski</cp:lastModifiedBy>
  <cp:revision>75</cp:revision>
  <dcterms:created xsi:type="dcterms:W3CDTF">2019-09-02T12:48:34Z</dcterms:created>
  <dcterms:modified xsi:type="dcterms:W3CDTF">2019-09-26T13:47:35Z</dcterms:modified>
</cp:coreProperties>
</file>