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69" r:id="rId5"/>
    <p:sldId id="270" r:id="rId6"/>
    <p:sldId id="262" r:id="rId7"/>
    <p:sldId id="263" r:id="rId8"/>
    <p:sldId id="265" r:id="rId9"/>
    <p:sldId id="272" r:id="rId10"/>
    <p:sldId id="261" r:id="rId11"/>
    <p:sldId id="274" r:id="rId12"/>
    <p:sldId id="275" r:id="rId13"/>
    <p:sldId id="259" r:id="rId14"/>
    <p:sldId id="266" r:id="rId15"/>
    <p:sldId id="276" r:id="rId16"/>
    <p:sldId id="273"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27" autoAdjust="0"/>
  </p:normalViewPr>
  <p:slideViewPr>
    <p:cSldViewPr>
      <p:cViewPr varScale="1">
        <p:scale>
          <a:sx n="86" d="100"/>
          <a:sy n="86" d="100"/>
        </p:scale>
        <p:origin x="93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88549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964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1712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A6BEE4-E33E-4C0D-BC48-E181CF9D9753}"/>
              </a:ext>
            </a:extLst>
          </p:cNvPr>
          <p:cNvSpPr>
            <a:spLocks noGrp="1"/>
          </p:cNvSpPr>
          <p:nvPr>
            <p:ph type="dt" sz="half" idx="10"/>
          </p:nvPr>
        </p:nvSpPr>
        <p:spPr/>
        <p:txBody>
          <a:bodyPr/>
          <a:lstStyle/>
          <a:p>
            <a:fld id="{799B01D3-E541-42FD-B1E6-9E7097F8E480}" type="datetimeFigureOut">
              <a:rPr lang="en-US" smtClean="0"/>
              <a:t>11/23/2019</a:t>
            </a:fld>
            <a:endParaRPr lang="en-US"/>
          </a:p>
        </p:txBody>
      </p:sp>
      <p:sp>
        <p:nvSpPr>
          <p:cNvPr id="8" name="Footer Placeholder 7">
            <a:extLst>
              <a:ext uri="{FF2B5EF4-FFF2-40B4-BE49-F238E27FC236}">
                <a16:creationId xmlns:a16="http://schemas.microsoft.com/office/drawing/2014/main" id="{5F30CD6E-EF8E-4C40-9844-28705CA5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E4ED-223B-4D08-92A2-56F98055394F}"/>
              </a:ext>
            </a:extLst>
          </p:cNvPr>
          <p:cNvSpPr>
            <a:spLocks noGrp="1"/>
          </p:cNvSpPr>
          <p:nvPr>
            <p:ph type="sldNum" sz="quarter" idx="12"/>
          </p:nvPr>
        </p:nvSpPr>
        <p:spPr/>
        <p:txBody>
          <a:bodyPr/>
          <a:lstStyle/>
          <a:p>
            <a:fld id="{E785B871-5D38-44A3-86D4-75F519726428}" type="slidenum">
              <a:rPr lang="en-US" smtClean="0"/>
              <a:t>‹#›</a:t>
            </a:fld>
            <a:endParaRPr lang="en-US"/>
          </a:p>
        </p:txBody>
      </p:sp>
      <p:sp>
        <p:nvSpPr>
          <p:cNvPr id="10" name="Title 9">
            <a:extLst>
              <a:ext uri="{FF2B5EF4-FFF2-40B4-BE49-F238E27FC236}">
                <a16:creationId xmlns:a16="http://schemas.microsoft.com/office/drawing/2014/main" id="{47FB925B-9882-4EBA-8CD4-EE4772544D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707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5078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9B01D3-E541-42FD-B1E6-9E7097F8E480}"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7374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9B01D3-E541-42FD-B1E6-9E7097F8E480}"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3999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9B01D3-E541-42FD-B1E6-9E7097F8E480}"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96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B01D3-E541-42FD-B1E6-9E7097F8E480}"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381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2655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2797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01D3-E541-42FD-B1E6-9E7097F8E480}" type="datetimeFigureOut">
              <a:rPr lang="en-US" smtClean="0"/>
              <a:t>11/23/2019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5B871-5D38-44A3-86D4-75F519726428}" type="slidenum">
              <a:rPr lang="en-US" smtClean="0"/>
              <a:t>‹#›</a:t>
            </a:fld>
            <a:endParaRPr lang="en-US"/>
          </a:p>
        </p:txBody>
      </p:sp>
      <p:sp>
        <p:nvSpPr>
          <p:cNvPr id="11" name="fl" descr="Information Classification: General"/>
          <p:cNvSpPr txBox="1"/>
          <p:nvPr userDrawn="1"/>
        </p:nvSpPr>
        <p:spPr>
          <a:xfrm>
            <a:off x="0" y="6530340"/>
            <a:ext cx="9144000" cy="230832"/>
          </a:xfrm>
          <a:prstGeom prst="rect">
            <a:avLst/>
          </a:prstGeom>
          <a:noFill/>
        </p:spPr>
        <p:txBody>
          <a:bodyPr vert="horz" rtlCol="0">
            <a:spAutoFit/>
          </a:bodyPr>
          <a:lstStyle/>
          <a:p>
            <a:pPr algn="l"/>
            <a:r>
              <a:rPr lang="en-US" sz="900" b="0" i="0" u="none" baseline="0">
                <a:solidFill>
                  <a:srgbClr val="000000"/>
                </a:solidFill>
                <a:latin typeface="Arial"/>
              </a:rPr>
              <a:t>Information Classification: General</a:t>
            </a:r>
          </a:p>
        </p:txBody>
      </p:sp>
    </p:spTree>
    <p:extLst>
      <p:ext uri="{BB962C8B-B14F-4D97-AF65-F5344CB8AC3E}">
        <p14:creationId xmlns:p14="http://schemas.microsoft.com/office/powerpoint/2010/main" val="156952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eetup.com/Princeton-Lean-Coffee-An-Agile-Meetup-Group/events/266164345/" TargetMode="External"/><Relationship Id="rId2" Type="http://schemas.openxmlformats.org/officeDocument/2006/relationships/hyperlink" Target="https://github.com/bobk/jirapresentations" TargetMode="External"/><Relationship Id="rId1" Type="http://schemas.openxmlformats.org/officeDocument/2006/relationships/slideLayout" Target="../slideLayouts/slideLayout1.xml"/><Relationship Id="rId4" Type="http://schemas.openxmlformats.org/officeDocument/2006/relationships/hyperlink" Target="http://www.robertkozlowski.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1.17:8080/rest/api/2/status" TargetMode="External"/><Relationship Id="rId2" Type="http://schemas.openxmlformats.org/officeDocument/2006/relationships/hyperlink" Target="http://192.168.1.17:8080/rest/api/2/search?jql=project=JIRAMETR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duscreate.com/blog/jira-using-epics-vs-components-vs-lab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8608-624D-478E-9868-271BDBB64CE6}"/>
              </a:ext>
            </a:extLst>
          </p:cNvPr>
          <p:cNvSpPr>
            <a:spLocks noGrp="1"/>
          </p:cNvSpPr>
          <p:nvPr>
            <p:ph type="ctrTitle"/>
          </p:nvPr>
        </p:nvSpPr>
        <p:spPr>
          <a:xfrm>
            <a:off x="381000" y="1424992"/>
            <a:ext cx="8229600" cy="1699208"/>
          </a:xfrm>
        </p:spPr>
        <p:txBody>
          <a:bodyPr anchor="t">
            <a:normAutofit fontScale="90000"/>
          </a:bodyPr>
          <a:lstStyle/>
          <a:p>
            <a:r>
              <a:rPr lang="en-US" dirty="0"/>
              <a:t>Lightning Talk 1: Jira Epic Thoughts</a:t>
            </a:r>
            <a:br>
              <a:rPr lang="en-US" dirty="0"/>
            </a:br>
            <a:r>
              <a:rPr lang="en-US" dirty="0"/>
              <a:t>Lighting Talk 2: Jira Agile Tips + Tricks 1</a:t>
            </a:r>
            <a:br>
              <a:rPr lang="en-US" sz="4050" dirty="0"/>
            </a:br>
            <a:r>
              <a:rPr lang="en-US" sz="2025" b="1" dirty="0">
                <a:hlinkClick r:id="rId2"/>
              </a:rPr>
              <a:t>https://github.com/bobk/jirapresentations</a:t>
            </a:r>
            <a:br>
              <a:rPr lang="en-US" sz="2025" b="1" dirty="0"/>
            </a:br>
            <a:br>
              <a:rPr lang="en-US" sz="1650" b="1" dirty="0"/>
            </a:br>
            <a:endParaRPr lang="en-US" sz="4050" b="1" dirty="0"/>
          </a:p>
        </p:txBody>
      </p:sp>
      <p:sp>
        <p:nvSpPr>
          <p:cNvPr id="3" name="Subtitle 2">
            <a:extLst>
              <a:ext uri="{FF2B5EF4-FFF2-40B4-BE49-F238E27FC236}">
                <a16:creationId xmlns:a16="http://schemas.microsoft.com/office/drawing/2014/main" id="{462D4EB7-CA19-4D7A-92D8-92D660F6543F}"/>
              </a:ext>
            </a:extLst>
          </p:cNvPr>
          <p:cNvSpPr>
            <a:spLocks noGrp="1"/>
          </p:cNvSpPr>
          <p:nvPr>
            <p:ph type="subTitle" idx="1"/>
          </p:nvPr>
        </p:nvSpPr>
        <p:spPr>
          <a:xfrm>
            <a:off x="609600" y="3581400"/>
            <a:ext cx="7848600" cy="2743200"/>
          </a:xfrm>
        </p:spPr>
        <p:txBody>
          <a:bodyPr>
            <a:normAutofit fontScale="85000" lnSpcReduction="10000"/>
          </a:bodyPr>
          <a:lstStyle/>
          <a:p>
            <a:r>
              <a:rPr lang="en-US" sz="3000" b="1" dirty="0">
                <a:solidFill>
                  <a:schemeClr val="tx1"/>
                </a:solidFill>
              </a:rPr>
              <a:t>meetup.com - Princeton Lean Coffee</a:t>
            </a:r>
          </a:p>
          <a:p>
            <a:r>
              <a:rPr lang="en-US" sz="3000" b="1" dirty="0">
                <a:hlinkClick r:id="rId3"/>
              </a:rPr>
              <a:t>Lightning Talk – Dec 4, 2019</a:t>
            </a:r>
            <a:endParaRPr lang="en-US" sz="3000" b="1" dirty="0"/>
          </a:p>
          <a:p>
            <a:endParaRPr lang="en-US" dirty="0"/>
          </a:p>
          <a:p>
            <a:r>
              <a:rPr lang="en-US" sz="2600" dirty="0">
                <a:solidFill>
                  <a:schemeClr val="tx1"/>
                </a:solidFill>
              </a:rPr>
              <a:t>Bob Kozlowski - </a:t>
            </a:r>
            <a:r>
              <a:rPr lang="en-US" sz="2600" dirty="0">
                <a:hlinkClick r:id="rId4"/>
              </a:rPr>
              <a:t>http://www.robertkozlowski.com</a:t>
            </a:r>
            <a:endParaRPr lang="en-US" sz="2600" dirty="0"/>
          </a:p>
          <a:p>
            <a:r>
              <a:rPr lang="en-US" sz="2400" dirty="0">
                <a:solidFill>
                  <a:schemeClr val="tx1"/>
                </a:solidFill>
              </a:rPr>
              <a:t>Versatile experienced Agile/SDLC/Jira/Windows/CI/CD DevOps engineer</a:t>
            </a:r>
          </a:p>
          <a:p>
            <a:r>
              <a:rPr lang="en-US" sz="2000" dirty="0">
                <a:solidFill>
                  <a:schemeClr val="tx1"/>
                </a:solidFill>
              </a:rPr>
              <a:t>25 years financial services IT experience - CSM, Microsoft Azure, Windows, ITIL certs</a:t>
            </a:r>
          </a:p>
          <a:p>
            <a:r>
              <a:rPr lang="en-US" sz="1900" b="1" dirty="0">
                <a:solidFill>
                  <a:schemeClr val="tx1"/>
                </a:solidFill>
              </a:rPr>
              <a:t> available Jan 2020 for short-term/part-time contracting roles</a:t>
            </a:r>
            <a:endParaRPr lang="en-US" sz="3800" b="1" dirty="0">
              <a:solidFill>
                <a:schemeClr val="tx1"/>
              </a:solidFill>
            </a:endParaRPr>
          </a:p>
        </p:txBody>
      </p:sp>
    </p:spTree>
    <p:extLst>
      <p:ext uri="{BB962C8B-B14F-4D97-AF65-F5344CB8AC3E}">
        <p14:creationId xmlns:p14="http://schemas.microsoft.com/office/powerpoint/2010/main" val="35164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r>
              <a:rPr lang="en-US" dirty="0" err="1"/>
              <a:t>watchedIssues</a:t>
            </a:r>
            <a:r>
              <a:rPr lang="en-US" dirty="0"/>
              <a:t>()</a:t>
            </a:r>
          </a:p>
          <a:p>
            <a:pPr lvl="1"/>
            <a:r>
              <a:rPr lang="en-US" dirty="0"/>
              <a:t>Use: “not in </a:t>
            </a:r>
            <a:r>
              <a:rPr lang="en-US" dirty="0" err="1"/>
              <a:t>watchedIssues</a:t>
            </a:r>
            <a:r>
              <a:rPr lang="en-US" dirty="0"/>
              <a:t>()”</a:t>
            </a:r>
          </a:p>
          <a:p>
            <a:pPr lvl="1"/>
            <a:r>
              <a:rPr lang="en-US" dirty="0"/>
              <a:t>Instead of: “watcher != </a:t>
            </a:r>
            <a:r>
              <a:rPr lang="en-US" dirty="0" err="1"/>
              <a:t>currentUser</a:t>
            </a:r>
            <a:r>
              <a:rPr lang="en-US" dirty="0"/>
              <a:t>()” </a:t>
            </a:r>
          </a:p>
          <a:p>
            <a:pPr lvl="1"/>
            <a:r>
              <a:rPr lang="en-US" dirty="0"/>
              <a:t>to avoid EMPTY issues</a:t>
            </a:r>
          </a:p>
          <a:p>
            <a:r>
              <a:rPr lang="en-US" dirty="0" err="1"/>
              <a:t>statusCategory</a:t>
            </a:r>
            <a:endParaRPr lang="en-US" dirty="0"/>
          </a:p>
          <a:p>
            <a:pPr lvl="1"/>
            <a:r>
              <a:rPr lang="en-US" dirty="0"/>
              <a:t>Each status has a </a:t>
            </a:r>
            <a:r>
              <a:rPr lang="en-US" dirty="0" err="1"/>
              <a:t>statusCategory</a:t>
            </a:r>
            <a:r>
              <a:rPr lang="en-US" dirty="0"/>
              <a:t> (To Do, In Progress, Done)</a:t>
            </a:r>
          </a:p>
          <a:p>
            <a:pPr lvl="1"/>
            <a:r>
              <a:rPr lang="en-US" dirty="0" err="1"/>
              <a:t>statusCategory</a:t>
            </a:r>
            <a:r>
              <a:rPr lang="en-US" dirty="0"/>
              <a:t> values are fixed (default status colors and agile board column colors come from </a:t>
            </a:r>
            <a:r>
              <a:rPr lang="en-US" dirty="0" err="1"/>
              <a:t>statusCategory</a:t>
            </a:r>
            <a:r>
              <a:rPr lang="en-US" dirty="0"/>
              <a:t>)</a:t>
            </a:r>
          </a:p>
          <a:p>
            <a:pPr lvl="1"/>
            <a:r>
              <a:rPr lang="en-US" dirty="0"/>
              <a:t>Query on </a:t>
            </a:r>
            <a:r>
              <a:rPr lang="en-US" dirty="0" err="1"/>
              <a:t>statusCategory</a:t>
            </a:r>
            <a:r>
              <a:rPr lang="en-US" dirty="0"/>
              <a:t> to avoid problems with Status names</a:t>
            </a:r>
          </a:p>
          <a:p>
            <a:pPr lvl="1"/>
            <a:r>
              <a:rPr lang="en-US" dirty="0"/>
              <a:t>“where </a:t>
            </a:r>
            <a:r>
              <a:rPr lang="en-US" dirty="0" err="1"/>
              <a:t>statusCategory</a:t>
            </a:r>
            <a:r>
              <a:rPr lang="en-US" dirty="0"/>
              <a:t> in (To Do, In Progress)”</a:t>
            </a:r>
          </a:p>
          <a:p>
            <a:r>
              <a:rPr lang="en-US" dirty="0"/>
              <a:t>category (should actually be “</a:t>
            </a:r>
            <a:r>
              <a:rPr lang="en-US" dirty="0" err="1"/>
              <a:t>projectCategory</a:t>
            </a:r>
            <a:r>
              <a:rPr lang="en-US" dirty="0"/>
              <a:t>”)</a:t>
            </a:r>
          </a:p>
          <a:p>
            <a:pPr lvl="1"/>
            <a:r>
              <a:rPr lang="en-US" dirty="0"/>
              <a:t>Holds value of Project Category from Project Details screen</a:t>
            </a:r>
          </a:p>
          <a:p>
            <a:pPr lvl="1"/>
            <a:r>
              <a:rPr lang="en-US" dirty="0"/>
              <a:t>Restrict queries to an easy set of projects without having to use “project in (“FOO”, “BAR”, “ACK”)”</a:t>
            </a:r>
          </a:p>
          <a:p>
            <a:pPr lvl="1"/>
            <a:r>
              <a:rPr lang="en-US" dirty="0"/>
              <a:t>Jira admin will need to set up your categories</a:t>
            </a:r>
          </a:p>
        </p:txBody>
      </p:sp>
    </p:spTree>
    <p:extLst>
      <p:ext uri="{BB962C8B-B14F-4D97-AF65-F5344CB8AC3E}">
        <p14:creationId xmlns:p14="http://schemas.microsoft.com/office/powerpoint/2010/main" val="124310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a:bodyPr>
          <a:lstStyle/>
          <a:p>
            <a:r>
              <a:rPr lang="en-US" sz="2800" dirty="0"/>
              <a:t>WAS/WAS IN (searches through Jira History table (actually </a:t>
            </a:r>
            <a:r>
              <a:rPr lang="en-US" sz="2800" dirty="0" err="1"/>
              <a:t>dbo.changegroup</a:t>
            </a:r>
            <a:r>
              <a:rPr lang="en-US" sz="2800" dirty="0"/>
              <a:t>, </a:t>
            </a:r>
            <a:r>
              <a:rPr lang="en-US" sz="2800" dirty="0" err="1"/>
              <a:t>dbo.changeissue</a:t>
            </a:r>
            <a:r>
              <a:rPr lang="en-US" sz="2800" dirty="0"/>
              <a:t>), not Issues table)</a:t>
            </a:r>
          </a:p>
          <a:p>
            <a:pPr lvl="1"/>
            <a:r>
              <a:rPr lang="en-US" sz="2400" dirty="0"/>
              <a:t>AFTER, BEFORE, BY, DURING, ON</a:t>
            </a:r>
          </a:p>
          <a:p>
            <a:pPr lvl="1"/>
            <a:r>
              <a:rPr lang="en-US" sz="2400" dirty="0"/>
              <a:t>status WAS “Resolved” BY </a:t>
            </a:r>
            <a:r>
              <a:rPr lang="en-US" sz="2400" dirty="0" err="1"/>
              <a:t>bobk</a:t>
            </a:r>
            <a:r>
              <a:rPr lang="en-US" sz="2400" dirty="0"/>
              <a:t> BEFORE “2019/02/02”</a:t>
            </a:r>
          </a:p>
          <a:p>
            <a:r>
              <a:rPr lang="en-US" dirty="0"/>
              <a:t>CHANGED</a:t>
            </a:r>
          </a:p>
          <a:p>
            <a:pPr lvl="1"/>
            <a:r>
              <a:rPr lang="en-US" sz="2400" dirty="0"/>
              <a:t>above predicates + FROM, TO</a:t>
            </a:r>
          </a:p>
          <a:p>
            <a:pPr lvl="1"/>
            <a:r>
              <a:rPr lang="en-US" sz="2400" dirty="0"/>
              <a:t>priority CHANGED BY </a:t>
            </a:r>
            <a:r>
              <a:rPr lang="en-US" sz="2400" dirty="0" err="1"/>
              <a:t>bobk</a:t>
            </a:r>
            <a:r>
              <a:rPr lang="en-US" sz="2400" dirty="0"/>
              <a:t> AFTER </a:t>
            </a:r>
            <a:r>
              <a:rPr lang="en-US" sz="2400" dirty="0" err="1"/>
              <a:t>startOfWeek</a:t>
            </a:r>
            <a:r>
              <a:rPr lang="en-US" sz="2400" dirty="0"/>
              <a:t>()</a:t>
            </a:r>
          </a:p>
          <a:p>
            <a:pPr marL="0" indent="0">
              <a:buNone/>
            </a:pPr>
            <a:endParaRPr lang="en-US" sz="3600" dirty="0"/>
          </a:p>
        </p:txBody>
      </p:sp>
    </p:spTree>
    <p:extLst>
      <p:ext uri="{BB962C8B-B14F-4D97-AF65-F5344CB8AC3E}">
        <p14:creationId xmlns:p14="http://schemas.microsoft.com/office/powerpoint/2010/main" val="183576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fontScale="92500" lnSpcReduction="20000"/>
          </a:bodyPr>
          <a:lstStyle/>
          <a:p>
            <a:r>
              <a:rPr lang="en-US" sz="2400" dirty="0"/>
              <a:t>FILTER (= &lt;filter ID&gt;)</a:t>
            </a:r>
          </a:p>
          <a:p>
            <a:pPr lvl="1"/>
            <a:r>
              <a:rPr lang="en-US" sz="2400" dirty="0"/>
              <a:t>Let’s you take an existing filter and add more conditions to it to further restrict it</a:t>
            </a:r>
          </a:p>
          <a:p>
            <a:pPr lvl="1"/>
            <a:r>
              <a:rPr lang="en-US" sz="2400" dirty="0"/>
              <a:t>So you can create one base filter and then use that in other filters</a:t>
            </a:r>
          </a:p>
          <a:p>
            <a:pPr lvl="1"/>
            <a:r>
              <a:rPr lang="en-US" sz="2400" dirty="0"/>
              <a:t>Get filter ID from URL (…?filter=10200)</a:t>
            </a:r>
          </a:p>
          <a:p>
            <a:pPr lvl="1"/>
            <a:r>
              <a:rPr lang="en-US" sz="2400" dirty="0"/>
              <a:t>FILTER = 10200 and resolution in (Done, Won’t Do)</a:t>
            </a:r>
          </a:p>
          <a:p>
            <a:r>
              <a:rPr lang="en-US" sz="2400" dirty="0"/>
              <a:t>TEXT</a:t>
            </a:r>
          </a:p>
          <a:p>
            <a:pPr lvl="1"/>
            <a:r>
              <a:rPr lang="en-US" sz="2400" dirty="0"/>
              <a:t>Only operator that takes only ~</a:t>
            </a:r>
          </a:p>
          <a:p>
            <a:pPr lvl="1"/>
            <a:r>
              <a:rPr lang="en-US" sz="2400" dirty="0"/>
              <a:t>Searches all “true” text fields simultaneously (Summary, Description, Environment, Comments) also includes custom fields if you created them with the free text searcher</a:t>
            </a:r>
          </a:p>
          <a:p>
            <a:pPr lvl="1"/>
            <a:r>
              <a:rPr lang="en-US" sz="2400" dirty="0"/>
              <a:t>Can take time to run, especially if you have a lot of custom fields</a:t>
            </a:r>
          </a:p>
          <a:p>
            <a:pPr lvl="1"/>
            <a:r>
              <a:rPr lang="en-US" sz="2400" dirty="0"/>
              <a:t>Jira blue Search box uses this</a:t>
            </a:r>
          </a:p>
        </p:txBody>
      </p:sp>
    </p:spTree>
    <p:extLst>
      <p:ext uri="{BB962C8B-B14F-4D97-AF65-F5344CB8AC3E}">
        <p14:creationId xmlns:p14="http://schemas.microsoft.com/office/powerpoint/2010/main" val="342457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Tip: Small Old Epic Bug</a:t>
            </a:r>
          </a:p>
        </p:txBody>
      </p:sp>
      <p:sp>
        <p:nvSpPr>
          <p:cNvPr id="3" name="Content Placeholder 2"/>
          <p:cNvSpPr>
            <a:spLocks noGrp="1"/>
          </p:cNvSpPr>
          <p:nvPr>
            <p:ph idx="1"/>
          </p:nvPr>
        </p:nvSpPr>
        <p:spPr/>
        <p:txBody>
          <a:bodyPr>
            <a:normAutofit fontScale="92500" lnSpcReduction="20000"/>
          </a:bodyPr>
          <a:lstStyle/>
          <a:p>
            <a:r>
              <a:rPr lang="en-US" dirty="0"/>
              <a:t>Less-well-known fact: Epics have an internal Epic Status custom field (controlled by “Mark as Done” from Epics panel), separate from their workflow status, and there are cases where that field can get set to NULL or default to NULL </a:t>
            </a:r>
          </a:p>
          <a:p>
            <a:r>
              <a:rPr lang="en-US" dirty="0"/>
              <a:t>Pre-Jira 7 Epic bug, if you enumerated the issues on an agile board via the REST API, and one of the Epics referenced by at least one of those issues had a NULL (not EMPTY and not NONE) Epic Status, then that REST API call returned an error code/exception</a:t>
            </a:r>
          </a:p>
          <a:p>
            <a:pPr marL="0" indent="0">
              <a:buNone/>
            </a:pPr>
            <a:endParaRPr lang="en-US" dirty="0"/>
          </a:p>
        </p:txBody>
      </p:sp>
    </p:spTree>
    <p:extLst>
      <p:ext uri="{BB962C8B-B14F-4D97-AF65-F5344CB8AC3E}">
        <p14:creationId xmlns:p14="http://schemas.microsoft.com/office/powerpoint/2010/main" val="3155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Trick: Kanban Board Across Instances</a:t>
            </a:r>
          </a:p>
        </p:txBody>
      </p:sp>
      <p:sp>
        <p:nvSpPr>
          <p:cNvPr id="3" name="Content Placeholder 2"/>
          <p:cNvSpPr>
            <a:spLocks noGrp="1"/>
          </p:cNvSpPr>
          <p:nvPr>
            <p:ph idx="1"/>
          </p:nvPr>
        </p:nvSpPr>
        <p:spPr/>
        <p:txBody>
          <a:bodyPr>
            <a:normAutofit fontScale="92500"/>
          </a:bodyPr>
          <a:lstStyle/>
          <a:p>
            <a:r>
              <a:rPr lang="en-US" sz="2400" dirty="0"/>
              <a:t>GitHub repo </a:t>
            </a:r>
            <a:r>
              <a:rPr lang="en-US" sz="2400" dirty="0" err="1"/>
              <a:t>bobk</a:t>
            </a:r>
            <a:r>
              <a:rPr lang="en-US" sz="2400" dirty="0"/>
              <a:t>/</a:t>
            </a:r>
            <a:r>
              <a:rPr lang="en-US" sz="2400" dirty="0" err="1"/>
              <a:t>azurejirametrics</a:t>
            </a:r>
            <a:r>
              <a:rPr lang="en-US" sz="2400" dirty="0"/>
              <a:t> gives you a prebuilt solution for getting issues, issue history and metrics into Microsoft SQL Server</a:t>
            </a:r>
          </a:p>
          <a:p>
            <a:r>
              <a:rPr lang="en-US" sz="2400" dirty="0" err="1"/>
              <a:t>jira_issues</a:t>
            </a:r>
            <a:r>
              <a:rPr lang="en-US" sz="2400" dirty="0"/>
              <a:t> table is the (concatenated) output of this REST call for each instance/project combo: </a:t>
            </a:r>
            <a:r>
              <a:rPr lang="en-US" sz="1800" dirty="0">
                <a:hlinkClick r:id="rId2"/>
              </a:rPr>
              <a:t>http://&lt;INSTANCE&gt;/rest/api/2/search?jql=project=&lt;PROJECT&gt;</a:t>
            </a:r>
            <a:endParaRPr lang="en-US" sz="1800" dirty="0"/>
          </a:p>
          <a:p>
            <a:r>
              <a:rPr lang="en-US" sz="2400" dirty="0"/>
              <a:t>Add a </a:t>
            </a:r>
            <a:r>
              <a:rPr lang="en-US" sz="2400" dirty="0" err="1"/>
              <a:t>jira_statuses</a:t>
            </a:r>
            <a:r>
              <a:rPr lang="en-US" sz="2400" dirty="0"/>
              <a:t> table as the (concatenated) output of this REST call for each instance: </a:t>
            </a:r>
            <a:r>
              <a:rPr lang="en-US" sz="1800" dirty="0">
                <a:hlinkClick r:id="rId3"/>
              </a:rPr>
              <a:t>http://&lt;INSTANCE&gt;/rest/api/2/status</a:t>
            </a:r>
            <a:endParaRPr lang="en-US" sz="1800" dirty="0"/>
          </a:p>
          <a:p>
            <a:r>
              <a:rPr lang="en-US" sz="2400" dirty="0"/>
              <a:t>Join the </a:t>
            </a:r>
            <a:r>
              <a:rPr lang="en-US" sz="2400" dirty="0" err="1"/>
              <a:t>jira_issues</a:t>
            </a:r>
            <a:r>
              <a:rPr lang="en-US" sz="2400" dirty="0"/>
              <a:t> and </a:t>
            </a:r>
            <a:r>
              <a:rPr lang="en-US" sz="2400" dirty="0" err="1"/>
              <a:t>jira_statuses</a:t>
            </a:r>
            <a:r>
              <a:rPr lang="en-US" sz="2400" dirty="0"/>
              <a:t> tables on the status/name columns to get </a:t>
            </a:r>
            <a:r>
              <a:rPr lang="en-US" sz="2400" dirty="0" err="1"/>
              <a:t>statusCategory</a:t>
            </a:r>
            <a:r>
              <a:rPr lang="en-US" sz="2400" dirty="0"/>
              <a:t> by issue (To Do, In Progress, Done)</a:t>
            </a:r>
          </a:p>
          <a:p>
            <a:r>
              <a:rPr lang="en-US" sz="2400" dirty="0"/>
              <a:t>Use a Python </a:t>
            </a:r>
            <a:r>
              <a:rPr lang="en-US" sz="2400" dirty="0" err="1"/>
              <a:t>kanban</a:t>
            </a:r>
            <a:r>
              <a:rPr lang="en-US" sz="2400" dirty="0"/>
              <a:t> board generation package like:</a:t>
            </a:r>
          </a:p>
          <a:p>
            <a:pPr lvl="1"/>
            <a:r>
              <a:rPr lang="en-US" sz="1800" dirty="0" err="1"/>
              <a:t>MrChuckomo</a:t>
            </a:r>
            <a:r>
              <a:rPr lang="en-US" sz="1800" dirty="0"/>
              <a:t>/</a:t>
            </a:r>
            <a:r>
              <a:rPr lang="en-US" sz="1800" dirty="0" err="1"/>
              <a:t>kanban_tkinter</a:t>
            </a:r>
            <a:endParaRPr lang="en-US" sz="1800" dirty="0"/>
          </a:p>
          <a:p>
            <a:pPr lvl="1"/>
            <a:r>
              <a:rPr lang="en-US" sz="1800" dirty="0" err="1"/>
              <a:t>FloatingOctothorpe</a:t>
            </a:r>
            <a:r>
              <a:rPr lang="en-US" sz="1800" dirty="0"/>
              <a:t>/python-</a:t>
            </a:r>
            <a:r>
              <a:rPr lang="en-US" sz="1800" dirty="0" err="1"/>
              <a:t>kanban</a:t>
            </a:r>
            <a:endParaRPr lang="en-US" sz="1800" dirty="0"/>
          </a:p>
          <a:p>
            <a:endParaRPr lang="en-US" sz="2400" dirty="0"/>
          </a:p>
        </p:txBody>
      </p:sp>
    </p:spTree>
    <p:extLst>
      <p:ext uri="{BB962C8B-B14F-4D97-AF65-F5344CB8AC3E}">
        <p14:creationId xmlns:p14="http://schemas.microsoft.com/office/powerpoint/2010/main" val="141843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 Admin Timeout</a:t>
            </a:r>
          </a:p>
        </p:txBody>
      </p:sp>
      <p:sp>
        <p:nvSpPr>
          <p:cNvPr id="3" name="Content Placeholder 2"/>
          <p:cNvSpPr>
            <a:spLocks noGrp="1"/>
          </p:cNvSpPr>
          <p:nvPr>
            <p:ph idx="1"/>
          </p:nvPr>
        </p:nvSpPr>
        <p:spPr/>
        <p:txBody>
          <a:bodyPr>
            <a:normAutofit fontScale="92500" lnSpcReduction="10000"/>
          </a:bodyPr>
          <a:lstStyle/>
          <a:p>
            <a:r>
              <a:rPr lang="en-US" sz="2000" dirty="0"/>
              <a:t>Disabling secure admin sessions</a:t>
            </a:r>
          </a:p>
          <a:p>
            <a:pPr lvl="1"/>
            <a:r>
              <a:rPr lang="en-US" sz="1600" dirty="0"/>
              <a:t>Secure administrator sessions (i.e. password confirmation before accessing administration functions) are enabled by default. If this causes issues for your Jira instance (e.g. if you are using a custom authentication mechanism), you can disable this feature by specifying the following line in your </a:t>
            </a:r>
            <a:r>
              <a:rPr lang="en-US" sz="1600" dirty="0" err="1">
                <a:hlinkClick r:id="rId2"/>
              </a:rPr>
              <a:t>jira-config.properties</a:t>
            </a:r>
            <a:r>
              <a:rPr lang="en-US" sz="1600" dirty="0"/>
              <a:t> file:</a:t>
            </a:r>
          </a:p>
          <a:p>
            <a:pPr lvl="1"/>
            <a:r>
              <a:rPr lang="en-US" sz="1600" dirty="0" err="1"/>
              <a:t>jira.websudo.is.disabled</a:t>
            </a:r>
            <a:r>
              <a:rPr lang="en-US" sz="1600" dirty="0"/>
              <a:t> = true</a:t>
            </a:r>
          </a:p>
          <a:p>
            <a:pPr lvl="1"/>
            <a:r>
              <a:rPr lang="en-US" sz="1600" dirty="0"/>
              <a:t>You will need to restart your Jira server for this setting to take effect</a:t>
            </a:r>
          </a:p>
          <a:p>
            <a:r>
              <a:rPr lang="en-US" sz="2000" dirty="0"/>
              <a:t>Changing the timeout for secure admin sessions</a:t>
            </a:r>
          </a:p>
          <a:p>
            <a:pPr lvl="1"/>
            <a:r>
              <a:rPr lang="en-US" sz="1600" dirty="0"/>
              <a:t>To change the number of minutes of inactivity after which a secure administrator session will time out, specify the </a:t>
            </a:r>
            <a:r>
              <a:rPr lang="en-US" sz="1600" dirty="0" err="1"/>
              <a:t>jira.websudo.timeout</a:t>
            </a:r>
            <a:r>
              <a:rPr lang="en-US" sz="1600" dirty="0"/>
              <a:t> property (in your </a:t>
            </a:r>
            <a:r>
              <a:rPr lang="en-US" sz="1600" dirty="0" err="1">
                <a:hlinkClick r:id="rId2"/>
              </a:rPr>
              <a:t>jira-config.properties</a:t>
            </a:r>
            <a:r>
              <a:rPr lang="en-US" sz="1600" dirty="0"/>
              <a:t> file) whose value is the number of minutes of inactivity required before a secure administration session times out.</a:t>
            </a:r>
          </a:p>
          <a:p>
            <a:pPr lvl="1"/>
            <a:r>
              <a:rPr lang="en-US" sz="1600" dirty="0"/>
              <a:t>For example, the following line in your </a:t>
            </a:r>
            <a:r>
              <a:rPr lang="en-US" sz="1600" dirty="0" err="1"/>
              <a:t>jira-config.properties</a:t>
            </a:r>
            <a:r>
              <a:rPr lang="en-US" sz="1600" dirty="0"/>
              <a:t> file will end a secure administration session in 10 minutes:</a:t>
            </a:r>
          </a:p>
          <a:p>
            <a:pPr lvl="1"/>
            <a:r>
              <a:rPr lang="en-US" sz="1600" dirty="0" err="1"/>
              <a:t>jira.websudo.timeout</a:t>
            </a:r>
            <a:r>
              <a:rPr lang="en-US" sz="1600" dirty="0"/>
              <a:t> = 10</a:t>
            </a:r>
          </a:p>
          <a:p>
            <a:pPr lvl="1"/>
            <a:r>
              <a:rPr lang="en-US" sz="1600" dirty="0"/>
              <a:t>You will need to restart your Jira server for this setting to take effect</a:t>
            </a:r>
          </a:p>
          <a:p>
            <a:r>
              <a:rPr lang="en-US" sz="2000" dirty="0"/>
              <a:t>Make sure you understand your company’s password policies prior to doing these! Jira authentication may or may not be AD/LDAP driven!</a:t>
            </a:r>
          </a:p>
          <a:p>
            <a:pPr marL="0" indent="0">
              <a:buNone/>
            </a:pPr>
            <a:endParaRPr lang="en-US" sz="2000" dirty="0"/>
          </a:p>
        </p:txBody>
      </p:sp>
    </p:spTree>
    <p:extLst>
      <p:ext uri="{BB962C8B-B14F-4D97-AF65-F5344CB8AC3E}">
        <p14:creationId xmlns:p14="http://schemas.microsoft.com/office/powerpoint/2010/main" val="95861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361267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Next Time?</a:t>
            </a:r>
          </a:p>
        </p:txBody>
      </p:sp>
      <p:sp>
        <p:nvSpPr>
          <p:cNvPr id="3" name="Content Placeholder 2"/>
          <p:cNvSpPr>
            <a:spLocks noGrp="1"/>
          </p:cNvSpPr>
          <p:nvPr>
            <p:ph idx="1"/>
          </p:nvPr>
        </p:nvSpPr>
        <p:spPr/>
        <p:txBody>
          <a:bodyPr>
            <a:normAutofit/>
          </a:bodyPr>
          <a:lstStyle/>
          <a:p>
            <a:r>
              <a:rPr lang="en-US" dirty="0"/>
              <a:t>Issue Collectors and what to use them for</a:t>
            </a:r>
          </a:p>
          <a:p>
            <a:r>
              <a:rPr lang="en-US" dirty="0"/>
              <a:t>Git/GitHub plug-ins overview (from Atlassian and </a:t>
            </a:r>
            <a:r>
              <a:rPr lang="en-US" dirty="0" err="1"/>
              <a:t>BigBrassBand</a:t>
            </a:r>
            <a:r>
              <a:rPr lang="en-US" dirty="0"/>
              <a:t>)</a:t>
            </a:r>
          </a:p>
          <a:p>
            <a:r>
              <a:rPr lang="en-US" dirty="0"/>
              <a:t>Python as poor-man’s Jira command-line (via </a:t>
            </a:r>
            <a:r>
              <a:rPr lang="en-US" dirty="0" err="1"/>
              <a:t>jira</a:t>
            </a:r>
            <a:r>
              <a:rPr lang="en-US" dirty="0"/>
              <a:t>-python/</a:t>
            </a:r>
            <a:r>
              <a:rPr lang="en-US" dirty="0" err="1"/>
              <a:t>jirashell</a:t>
            </a:r>
            <a:r>
              <a:rPr lang="en-US" dirty="0"/>
              <a:t> interpreter)</a:t>
            </a:r>
          </a:p>
          <a:p>
            <a:r>
              <a:rPr lang="en-US" dirty="0"/>
              <a:t>Review of good Jira tech books</a:t>
            </a:r>
          </a:p>
          <a:p>
            <a:pPr marL="0" indent="0">
              <a:buNone/>
            </a:pPr>
            <a:endParaRPr lang="en-US" dirty="0"/>
          </a:p>
        </p:txBody>
      </p:sp>
    </p:spTree>
    <p:extLst>
      <p:ext uri="{BB962C8B-B14F-4D97-AF65-F5344CB8AC3E}">
        <p14:creationId xmlns:p14="http://schemas.microsoft.com/office/powerpoint/2010/main" val="188099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p:txBody>
          <a:bodyPr>
            <a:normAutofit/>
          </a:bodyPr>
          <a:lstStyle/>
          <a:p>
            <a:r>
              <a:rPr lang="en-US" sz="4000" dirty="0"/>
              <a:t>Lightning Talk 1: Jira Epic Thoughts</a:t>
            </a:r>
          </a:p>
        </p:txBody>
      </p:sp>
    </p:spTree>
    <p:extLst>
      <p:ext uri="{BB962C8B-B14F-4D97-AF65-F5344CB8AC3E}">
        <p14:creationId xmlns:p14="http://schemas.microsoft.com/office/powerpoint/2010/main" val="44048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Autofit/>
          </a:bodyPr>
          <a:lstStyle/>
          <a:p>
            <a:pPr marL="365760">
              <a:spcBef>
                <a:spcPts val="0"/>
              </a:spcBef>
            </a:pPr>
            <a:r>
              <a:rPr lang="en-US" sz="2400" dirty="0"/>
              <a:t>One of the biggest “misuses” I see is the use of Epics as “attributes” or “categories” for issues (like Labels), or in place of Components, or occasionally as a Release</a:t>
            </a:r>
          </a:p>
          <a:p>
            <a:pPr marL="365760">
              <a:spcBef>
                <a:spcPts val="0"/>
              </a:spcBef>
            </a:pPr>
            <a:r>
              <a:rPr lang="en-US" sz="1800" dirty="0">
                <a:hlinkClick r:id="rId2"/>
              </a:rPr>
              <a:t>https://www.atlassian.com/agile/project-management/epics-stories-themes</a:t>
            </a:r>
            <a:endParaRPr lang="en-US" sz="1800" dirty="0"/>
          </a:p>
          <a:p>
            <a:pPr marL="342900" lvl="1" indent="-342900">
              <a:spcBef>
                <a:spcPts val="0"/>
              </a:spcBef>
              <a:buFont typeface="Arial" panose="020B0604020202020204" pitchFamily="34" charset="0"/>
              <a:buChar char="•"/>
            </a:pPr>
            <a:r>
              <a:rPr lang="en-US" sz="2400" dirty="0"/>
              <a:t>Epics: contain a large body of work such as a collection of stories/features</a:t>
            </a:r>
          </a:p>
          <a:p>
            <a:pPr marL="342900" lvl="1" indent="-342900">
              <a:spcBef>
                <a:spcPts val="0"/>
              </a:spcBef>
              <a:buFont typeface="Arial" panose="020B0604020202020204" pitchFamily="34" charset="0"/>
              <a:buChar char="•"/>
            </a:pPr>
            <a:r>
              <a:rPr lang="en-US" sz="2400" dirty="0"/>
              <a:t>stretch through a finite number of Sprints</a:t>
            </a:r>
          </a:p>
          <a:p>
            <a:pPr marL="342900" lvl="1" indent="-342900">
              <a:spcBef>
                <a:spcPts val="0"/>
              </a:spcBef>
              <a:buFont typeface="Arial" panose="020B0604020202020204" pitchFamily="34" charset="0"/>
              <a:buChar char="•"/>
            </a:pPr>
            <a:r>
              <a:rPr lang="en-US" sz="2400" dirty="0"/>
              <a:t>contain a finite (but possibly changing) number of issues, each of which is a finite amount of work</a:t>
            </a:r>
          </a:p>
          <a:p>
            <a:pPr marL="342900" lvl="1" indent="-342900">
              <a:spcBef>
                <a:spcPts val="0"/>
              </a:spcBef>
              <a:buFont typeface="Arial" panose="020B0604020202020204" pitchFamily="34" charset="0"/>
              <a:buChar char="•"/>
            </a:pPr>
            <a:r>
              <a:rPr lang="en-US" sz="2400" dirty="0"/>
              <a:t>therefore Epics are finite - </a:t>
            </a:r>
            <a:r>
              <a:rPr lang="en-US" sz="2400" b="1" dirty="0"/>
              <a:t>they have an end</a:t>
            </a:r>
            <a:r>
              <a:rPr lang="en-US" sz="2400" dirty="0"/>
              <a:t> (even though you may not yet know when that is)</a:t>
            </a:r>
          </a:p>
          <a:p>
            <a:pPr marL="342900" lvl="1" indent="-342900">
              <a:spcBef>
                <a:spcPts val="0"/>
              </a:spcBef>
              <a:buFont typeface="Arial" panose="020B0604020202020204" pitchFamily="34" charset="0"/>
              <a:buChar char="•"/>
            </a:pPr>
            <a:r>
              <a:rPr lang="en-US" sz="2400" dirty="0"/>
              <a:t>If the thing you are trying to group by does not have an end, then it should not be an Epic</a:t>
            </a:r>
          </a:p>
        </p:txBody>
      </p:sp>
    </p:spTree>
    <p:extLst>
      <p:ext uri="{BB962C8B-B14F-4D97-AF65-F5344CB8AC3E}">
        <p14:creationId xmlns:p14="http://schemas.microsoft.com/office/powerpoint/2010/main" val="16046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400" dirty="0">
                <a:solidFill>
                  <a:srgbClr val="FF0000"/>
                </a:solidFill>
              </a:rPr>
              <a:t>Why is this important (for Agile)? </a:t>
            </a:r>
            <a:r>
              <a:rPr lang="en-US" sz="2400" dirty="0"/>
              <a:t>If you use Epics like a Label, Component, category or attribute you lose some semantics and Jira charting capabilities (e.g. Epic Reports, Epic Burndown) become less meaningful</a:t>
            </a:r>
          </a:p>
          <a:p>
            <a:r>
              <a:rPr lang="en-US" sz="2400" dirty="0"/>
              <a:t>If you use an Epic instead of a Release you lose the ability to track Releases independently of Epic items</a:t>
            </a:r>
          </a:p>
          <a:p>
            <a:r>
              <a:rPr lang="en-US" sz="2400" dirty="0"/>
              <a:t>Examples of </a:t>
            </a:r>
            <a:r>
              <a:rPr lang="en-US" sz="2400" b="1" dirty="0"/>
              <a:t>bad Epics</a:t>
            </a:r>
            <a:r>
              <a:rPr lang="en-US" sz="2400" dirty="0"/>
              <a:t>:</a:t>
            </a:r>
          </a:p>
          <a:p>
            <a:pPr lvl="1"/>
            <a:r>
              <a:rPr lang="en-US" sz="1800" dirty="0"/>
              <a:t>“Back-End Changes” (should instead be a Component)</a:t>
            </a:r>
          </a:p>
          <a:p>
            <a:pPr lvl="1"/>
            <a:r>
              <a:rPr lang="en-US" sz="1800" dirty="0"/>
              <a:t>“Operational Support Issues” (should instead be a Label or Component)</a:t>
            </a:r>
          </a:p>
          <a:p>
            <a:pPr lvl="1"/>
            <a:r>
              <a:rPr lang="en-US" sz="1800" dirty="0"/>
              <a:t>“Joe’s Team’s Work” (should instead be a rollup from Assignee (join with LDAP) or a custom field)</a:t>
            </a:r>
          </a:p>
          <a:p>
            <a:pPr lvl="1"/>
            <a:r>
              <a:rPr lang="en-US" sz="1800" dirty="0"/>
              <a:t>“September Release” (should instead be a better-named Release)</a:t>
            </a:r>
          </a:p>
          <a:p>
            <a:pPr lvl="1"/>
            <a:r>
              <a:rPr lang="en-US" sz="1800" dirty="0"/>
              <a:t>Remember to choose Epic Name as a short succinct term and save the details for Summary</a:t>
            </a:r>
          </a:p>
          <a:p>
            <a:r>
              <a:rPr lang="en-US" sz="2400" dirty="0"/>
              <a:t>Examples of </a:t>
            </a:r>
            <a:r>
              <a:rPr lang="en-US" sz="2400" b="1" dirty="0"/>
              <a:t>good Epics</a:t>
            </a:r>
            <a:r>
              <a:rPr lang="en-US" sz="2400" dirty="0"/>
              <a:t>:</a:t>
            </a:r>
          </a:p>
          <a:p>
            <a:pPr lvl="1"/>
            <a:r>
              <a:rPr lang="en-US" sz="1800" dirty="0"/>
              <a:t>“Front-End Renovation for Client X” (where the renovation has a finite set of Stories/Tasks)</a:t>
            </a:r>
          </a:p>
          <a:p>
            <a:pPr lvl="1"/>
            <a:r>
              <a:rPr lang="en-US" sz="1800" dirty="0"/>
              <a:t>“Oracle DB Migration”</a:t>
            </a:r>
          </a:p>
          <a:p>
            <a:pPr lvl="1"/>
            <a:endParaRPr lang="en-US" sz="1800" dirty="0"/>
          </a:p>
        </p:txBody>
      </p:sp>
    </p:spTree>
    <p:extLst>
      <p:ext uri="{BB962C8B-B14F-4D97-AF65-F5344CB8AC3E}">
        <p14:creationId xmlns:p14="http://schemas.microsoft.com/office/powerpoint/2010/main" val="267438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a:t>Need to group Epics? (e.g., for initiatives or themes, but don’t have Jira Portfolio) </a:t>
            </a:r>
          </a:p>
          <a:p>
            <a:pPr lvl="1"/>
            <a:r>
              <a:rPr lang="en-US" dirty="0"/>
              <a:t>Consider using Labels first, otherwise use a VERY SHORT prefix in the Epic Name surrounded by separators (brackets or parentheses) “[]” – can be LIKE-queried with ~</a:t>
            </a:r>
          </a:p>
          <a:p>
            <a:r>
              <a:rPr lang="en-US" dirty="0"/>
              <a:t>Given the above, can you base agile board </a:t>
            </a:r>
            <a:r>
              <a:rPr lang="en-US" dirty="0" err="1"/>
              <a:t>swimlanes</a:t>
            </a:r>
            <a:r>
              <a:rPr lang="en-US" dirty="0"/>
              <a:t> on something other than Epics? Yes - use JQL to group by Labels or Components</a:t>
            </a:r>
          </a:p>
          <a:p>
            <a:r>
              <a:rPr lang="en-US" dirty="0"/>
              <a:t>All of the built-in Jira reporting works best when you use Epics and Sprints the way they were intended to be used – including summing up Story Points or Logged Time by Epic (plugin or REST API)</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0268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p:txBody>
          <a:bodyPr>
            <a:normAutofit fontScale="62500" lnSpcReduction="20000"/>
          </a:bodyPr>
          <a:lstStyle/>
          <a:p>
            <a:r>
              <a:rPr lang="en-US" dirty="0"/>
              <a:t>Components - generally intended to represent physical components/modules/stack layers</a:t>
            </a:r>
          </a:p>
          <a:p>
            <a:r>
              <a:rPr lang="en-US" dirty="0"/>
              <a:t>Sometime Components are used as assigned team names or even sub-projects, this is not best practice either, the fact that sometimes dev teams are by Component and that Components have an auto-assign workflow to a Component lead contributes to this misuse</a:t>
            </a:r>
          </a:p>
          <a:p>
            <a:r>
              <a:rPr lang="en-US" dirty="0"/>
              <a:t>Can organize Components in a namespace (e.g. “Database/Server”, “Database/API”, etc.), but cannot search on subsets of them unless you use IN with the whole list, or something like </a:t>
            </a:r>
            <a:r>
              <a:rPr lang="en-US" dirty="0" err="1"/>
              <a:t>ScriptRunner</a:t>
            </a:r>
            <a:r>
              <a:rPr lang="en-US" dirty="0"/>
              <a:t>, or the REST API</a:t>
            </a:r>
          </a:p>
          <a:p>
            <a:r>
              <a:rPr lang="en-US" dirty="0"/>
              <a:t>Components cannot span projects (but you can assign the same name to Components in &gt; 1 project), people sometimes also misuse Epics like Components for this reason</a:t>
            </a:r>
          </a:p>
          <a:p>
            <a:r>
              <a:rPr lang="en-US" dirty="0"/>
              <a:t>Don’t be vague, be granular – use “Database API Layer” and “Database Server” instead of just “DB”, but don’t overdo it</a:t>
            </a:r>
          </a:p>
          <a:p>
            <a:r>
              <a:rPr lang="en-US" dirty="0">
                <a:solidFill>
                  <a:srgbClr val="FF0000"/>
                </a:solidFill>
              </a:rPr>
              <a:t>Why is this important (for Agile)?</a:t>
            </a:r>
            <a:r>
              <a:rPr lang="en-US" dirty="0"/>
              <a:t> As per the previous slide, using Components correctly frees you up to use Epics correctly</a:t>
            </a:r>
            <a:endParaRPr lang="en-US" dirty="0">
              <a:solidFill>
                <a:srgbClr val="FF0000"/>
              </a:solidFill>
            </a:endParaRP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60271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a:xfrm>
            <a:off x="304800" y="1219200"/>
            <a:ext cx="8534400" cy="5562600"/>
          </a:xfrm>
        </p:spPr>
        <p:txBody>
          <a:bodyPr>
            <a:normAutofit fontScale="92500"/>
          </a:bodyPr>
          <a:lstStyle/>
          <a:p>
            <a:r>
              <a:rPr lang="en-US" sz="1800" dirty="0"/>
              <a:t>paraphrased from </a:t>
            </a:r>
            <a:r>
              <a:rPr lang="en-US" sz="1800" dirty="0">
                <a:hlinkClick r:id="rId2"/>
              </a:rPr>
              <a:t>https://moduscreate.com/blog/jira-using-epics-vs-components-vs-labels/ </a:t>
            </a:r>
            <a:endParaRPr lang="en-US" sz="1800" dirty="0"/>
          </a:p>
          <a:p>
            <a:r>
              <a:rPr lang="en-US" sz="1800" dirty="0"/>
              <a:t>Labels are like tags on the side of an object that convey some random and typically uncommon attribute that has no other home in Jira, or cannot be put into a pulldown list, and is not something worthy of a custom field</a:t>
            </a:r>
          </a:p>
          <a:p>
            <a:r>
              <a:rPr lang="en-US" sz="1800" b="1" dirty="0"/>
              <a:t>Don’t </a:t>
            </a:r>
            <a:r>
              <a:rPr lang="en-US" sz="1800" dirty="0"/>
              <a:t>create numerous spelling, capitalization, or grammar variations:</a:t>
            </a:r>
          </a:p>
          <a:p>
            <a:pPr lvl="1"/>
            <a:r>
              <a:rPr lang="en-US" sz="1600" dirty="0"/>
              <a:t>Login vs. login,  User vs. user, Database vs. DB</a:t>
            </a:r>
          </a:p>
          <a:p>
            <a:r>
              <a:rPr lang="en-US" sz="1800" b="1" dirty="0"/>
              <a:t>Don’t</a:t>
            </a:r>
            <a:r>
              <a:rPr lang="en-US" sz="1800" dirty="0"/>
              <a:t> use poor abbreviations. Use abbreviations sparingly and be thoughtful of their use. If you must abbreviate, make sure the abbreviation is widely understood by your team</a:t>
            </a:r>
          </a:p>
          <a:p>
            <a:r>
              <a:rPr lang="en-US" sz="1800" b="1" dirty="0"/>
              <a:t>Don’t</a:t>
            </a:r>
            <a:r>
              <a:rPr lang="en-US" sz="1800" dirty="0"/>
              <a:t> create too many Labels. Managing a large list of Labels is almost impossible. For example, if you use too many Labels you’ll find it difficult to efficiently query and monitor</a:t>
            </a:r>
          </a:p>
          <a:p>
            <a:r>
              <a:rPr lang="en-US" sz="1800" b="1" dirty="0"/>
              <a:t>Do</a:t>
            </a:r>
            <a:r>
              <a:rPr lang="en-US" sz="1800" dirty="0"/>
              <a:t> consider prefixing Labels with project name (Labels share a single instance-wide namespace)</a:t>
            </a:r>
          </a:p>
          <a:p>
            <a:r>
              <a:rPr lang="en-US" sz="1800" b="1" dirty="0"/>
              <a:t>Do</a:t>
            </a:r>
            <a:r>
              <a:rPr lang="en-US" sz="1800" dirty="0"/>
              <a:t> consider using semicolons to break up Label sections into a namespace</a:t>
            </a:r>
          </a:p>
          <a:p>
            <a:pPr lvl="1"/>
            <a:r>
              <a:rPr lang="en-US" sz="1600" dirty="0"/>
              <a:t>VENDOR:ORACLE:V19C:BUG, VENDOR:MICROSOFT:SQL2016:HOTFIX</a:t>
            </a:r>
          </a:p>
          <a:p>
            <a:pPr lvl="1"/>
            <a:r>
              <a:rPr lang="en-US" sz="1600" dirty="0"/>
              <a:t>Same concern as with Components for searching</a:t>
            </a:r>
          </a:p>
          <a:p>
            <a:r>
              <a:rPr lang="en-US" sz="1800" b="1" dirty="0"/>
              <a:t>Do</a:t>
            </a:r>
            <a:r>
              <a:rPr lang="en-US" sz="1800" dirty="0"/>
              <a:t> occasionally perform a Label cleanup (using Bulk Edit if needed)</a:t>
            </a:r>
          </a:p>
          <a:p>
            <a:r>
              <a:rPr lang="en-US" sz="1800" dirty="0">
                <a:solidFill>
                  <a:srgbClr val="FF0000"/>
                </a:solidFill>
              </a:rPr>
              <a:t>Why is this important (for Agile)? </a:t>
            </a:r>
            <a:r>
              <a:rPr lang="en-US" sz="1800" dirty="0"/>
              <a:t>By using Labels judiciously, you lessen the need to create custom fields and put unnecessary things in people’s way</a:t>
            </a:r>
          </a:p>
        </p:txBody>
      </p:sp>
    </p:spTree>
    <p:extLst>
      <p:ext uri="{BB962C8B-B14F-4D97-AF65-F5344CB8AC3E}">
        <p14:creationId xmlns:p14="http://schemas.microsoft.com/office/powerpoint/2010/main" val="198126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170037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a:xfrm>
            <a:off x="304800" y="2130425"/>
            <a:ext cx="8534400" cy="1470025"/>
          </a:xfrm>
        </p:spPr>
        <p:txBody>
          <a:bodyPr>
            <a:normAutofit/>
          </a:bodyPr>
          <a:lstStyle/>
          <a:p>
            <a:r>
              <a:rPr lang="en-US" sz="4000" dirty="0"/>
              <a:t>Lightning Talk 2: Jira Agile Tips + Tricks 1</a:t>
            </a:r>
          </a:p>
        </p:txBody>
      </p:sp>
    </p:spTree>
    <p:extLst>
      <p:ext uri="{BB962C8B-B14F-4D97-AF65-F5344CB8AC3E}">
        <p14:creationId xmlns:p14="http://schemas.microsoft.com/office/powerpoint/2010/main" val="148282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1848</Words>
  <Application>Microsoft Office PowerPoint</Application>
  <PresentationFormat>On-screen Show (4:3)</PresentationFormat>
  <Paragraphs>132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Lightning Talk 1: Jira Epic Thoughts Lighting Talk 2: Jira Agile Tips + Tricks 1 https://github.com/bobk/jirapresentations  </vt:lpstr>
      <vt:lpstr>Lightning Talk 1: Jira Epic Thoughts</vt:lpstr>
      <vt:lpstr>Thoughts: “Misuse” of Jira Epics</vt:lpstr>
      <vt:lpstr>Thoughts: “Misuse” of Jira Epics</vt:lpstr>
      <vt:lpstr>Thoughts: “Misuse” of Jira Epics</vt:lpstr>
      <vt:lpstr>Thoughts: Components and Labels</vt:lpstr>
      <vt:lpstr>Thoughts: Components and Labels</vt:lpstr>
      <vt:lpstr>PowerPoint Presentation</vt:lpstr>
      <vt:lpstr>Lightning Talk 2: Jira Agile Tips + Tricks 1</vt:lpstr>
      <vt:lpstr>Tricks: Misc JQL Nuggets</vt:lpstr>
      <vt:lpstr>Tricks: Misc JQL Nuggets</vt:lpstr>
      <vt:lpstr>Tricks: Misc JQL Nuggets</vt:lpstr>
      <vt:lpstr>Tip: Small Old Epic Bug</vt:lpstr>
      <vt:lpstr>Trick: Kanban Board Across Instances</vt:lpstr>
      <vt:lpstr>Trick: Admin Timeout</vt:lpstr>
      <vt:lpstr>PowerPoint Presentation</vt:lpstr>
      <vt:lpstr>Next Time?</vt:lpstr>
    </vt:vector>
  </TitlesOfParts>
  <Company>State Street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Kozlowski, Robert</dc:creator>
  <cp:keywords>General</cp:keywords>
  <cp:lastModifiedBy>Robert Kozlowski</cp:lastModifiedBy>
  <cp:revision>52</cp:revision>
  <dcterms:created xsi:type="dcterms:W3CDTF">2019-11-19T13:55:41Z</dcterms:created>
  <dcterms:modified xsi:type="dcterms:W3CDTF">2019-11-24T01:14:50Z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f0d6f35f-81fc-42e9-81d3-e815180f60eb</vt:lpwstr>
  </property>
  <property fmtid="{D5CDD505-2E9C-101B-9397-08002B2CF9AE}" pid="3" name="SSCClassification">
    <vt:lpwstr>G</vt:lpwstr>
  </property>
  <property fmtid="{D5CDD505-2E9C-101B-9397-08002B2CF9AE}" pid="4" name="SSCVisualMarks">
    <vt:lpwstr>Y</vt:lpwstr>
  </property>
  <property fmtid="{D5CDD505-2E9C-101B-9397-08002B2CF9AE}" pid="5" name="_AdHocReviewCycleID">
    <vt:i4>-903118032</vt:i4>
  </property>
  <property fmtid="{D5CDD505-2E9C-101B-9397-08002B2CF9AE}" pid="6" name="_NewReviewCycle">
    <vt:lpwstr/>
  </property>
  <property fmtid="{D5CDD505-2E9C-101B-9397-08002B2CF9AE}" pid="7" name="_EmailSubject">
    <vt:lpwstr/>
  </property>
  <property fmtid="{D5CDD505-2E9C-101B-9397-08002B2CF9AE}" pid="8" name="_AuthorEmail">
    <vt:lpwstr>RKozlowski1@StateStreet.com</vt:lpwstr>
  </property>
  <property fmtid="{D5CDD505-2E9C-101B-9397-08002B2CF9AE}" pid="9" name="_AuthorEmailDisplayName">
    <vt:lpwstr>Kozlowski, Robert</vt:lpwstr>
  </property>
</Properties>
</file>