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1" r:id="rId4"/>
    <p:sldId id="277" r:id="rId5"/>
    <p:sldId id="280" r:id="rId6"/>
    <p:sldId id="279" r:id="rId7"/>
    <p:sldId id="278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6327" autoAdjust="0"/>
  </p:normalViewPr>
  <p:slideViewPr>
    <p:cSldViewPr>
      <p:cViewPr varScale="1">
        <p:scale>
          <a:sx n="108" d="100"/>
          <a:sy n="108" d="100"/>
        </p:scale>
        <p:origin x="51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9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3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2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6BEE4-E33E-4C0D-BC48-E181CF9D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0CD6E-EF8E-4C40-9844-28705CA5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5E4ED-223B-4D08-92A2-56F9805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7FB925B-9882-4EBA-8CD4-EE477254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707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8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4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9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7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B01D3-E541-42FD-B1E6-9E7097F8E48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l" descr="Information Classification: General"/>
          <p:cNvSpPr txBox="1"/>
          <p:nvPr userDrawn="1"/>
        </p:nvSpPr>
        <p:spPr>
          <a:xfrm>
            <a:off x="0" y="6530340"/>
            <a:ext cx="9144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 b="0" i="0" u="none" baseline="0">
                <a:solidFill>
                  <a:srgbClr val="000000"/>
                </a:solidFill>
                <a:latin typeface="Arial"/>
              </a:rPr>
              <a:t>Information Classification: General</a:t>
            </a:r>
          </a:p>
        </p:txBody>
      </p:sp>
    </p:spTree>
    <p:extLst>
      <p:ext uri="{BB962C8B-B14F-4D97-AF65-F5344CB8AC3E}">
        <p14:creationId xmlns:p14="http://schemas.microsoft.com/office/powerpoint/2010/main" val="156952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Princeton-Lean-Coffee-An-Agile-Meetup-Group/events/272835882/" TargetMode="External"/><Relationship Id="rId2" Type="http://schemas.openxmlformats.org/officeDocument/2006/relationships/hyperlink" Target="https://github.com/bobk/jirapresentation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robertkozlowski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iracli.com/" TargetMode="External"/><Relationship Id="rId2" Type="http://schemas.openxmlformats.org/officeDocument/2006/relationships/hyperlink" Target="https://marketplace.atlassian.com/apps/639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bk/jirac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amazon.com/JIRA-Strategy-Admin-Workbook-administrator-ebook/dp/B07D7JMYH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bertkozlowski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8608-624D-478E-9868-271BDBB64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990600"/>
            <a:ext cx="8229600" cy="1699208"/>
          </a:xfrm>
        </p:spPr>
        <p:txBody>
          <a:bodyPr anchor="t">
            <a:normAutofit fontScale="90000"/>
          </a:bodyPr>
          <a:lstStyle/>
          <a:p>
            <a:br>
              <a:rPr lang="en-US" dirty="0"/>
            </a:br>
            <a:r>
              <a:rPr lang="en-US" dirty="0"/>
              <a:t>Jira Agile Tips and Tricks 2</a:t>
            </a:r>
            <a:br>
              <a:rPr lang="en-US" sz="4050" dirty="0"/>
            </a:br>
            <a:r>
              <a:rPr lang="en-US" sz="2025" b="1" dirty="0">
                <a:hlinkClick r:id="rId2"/>
              </a:rPr>
              <a:t>https://github.com/bobk/jirapresentations</a:t>
            </a:r>
            <a:br>
              <a:rPr lang="en-US" sz="2025" b="1" dirty="0"/>
            </a:br>
            <a:br>
              <a:rPr lang="en-US" sz="1650" b="1" dirty="0"/>
            </a:br>
            <a:endParaRPr lang="en-US" sz="405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D4EB7-CA19-4D7A-92D8-92D660F65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276600"/>
            <a:ext cx="7848600" cy="3276600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meetup.com - Princeton Lean Coffee Agile Meetup</a:t>
            </a:r>
          </a:p>
          <a:p>
            <a:r>
              <a:rPr lang="en-US" sz="2600" b="1" dirty="0">
                <a:hlinkClick r:id="rId3"/>
              </a:rPr>
              <a:t>Online Lean/Agile Lightning Talk – Sep 30, 2020</a:t>
            </a:r>
            <a:endParaRPr lang="en-US" sz="2600" b="1" dirty="0"/>
          </a:p>
          <a:p>
            <a:endParaRPr lang="en-US" dirty="0"/>
          </a:p>
          <a:p>
            <a:r>
              <a:rPr lang="en-US" sz="2400" dirty="0">
                <a:solidFill>
                  <a:schemeClr val="tx1"/>
                </a:solidFill>
              </a:rPr>
              <a:t>Bob Kozlowski - </a:t>
            </a:r>
            <a:r>
              <a:rPr lang="en-US" sz="2400" dirty="0">
                <a:hlinkClick r:id="rId4"/>
              </a:rPr>
              <a:t>http://www.robertkozlowski.com</a:t>
            </a:r>
            <a:endParaRPr lang="en-US" sz="2400" dirty="0"/>
          </a:p>
          <a:p>
            <a:r>
              <a:rPr lang="en-US" sz="1800" dirty="0">
                <a:solidFill>
                  <a:schemeClr val="tx1"/>
                </a:solidFill>
              </a:rPr>
              <a:t>versatile experienced Azure/Jira/Windows/SDLC/DevOps engineer</a:t>
            </a:r>
          </a:p>
          <a:p>
            <a:r>
              <a:rPr lang="en-US" sz="1800" dirty="0">
                <a:solidFill>
                  <a:schemeClr val="tx1"/>
                </a:solidFill>
              </a:rPr>
              <a:t>25 years global FinServ IT experience - Azure, Windows, CSM, Qualys, ITIL certs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 available Nov 2020 for next contracting/advisory role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4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This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Simple Jira Command Line in Python</a:t>
            </a:r>
          </a:p>
          <a:p>
            <a:r>
              <a:rPr lang="en-US" dirty="0"/>
              <a:t>Jira Book Review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9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Does Jira Have a Command Line?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5334000"/>
          </a:xfrm>
        </p:spPr>
        <p:txBody>
          <a:bodyPr>
            <a:noAutofit/>
          </a:bodyPr>
          <a:lstStyle/>
          <a:p>
            <a:pPr marL="22860" indent="0" algn="ctr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B050"/>
                </a:solidFill>
              </a:rPr>
              <a:t>For end-users? - Yes and No – not in the box</a:t>
            </a:r>
          </a:p>
          <a:p>
            <a:pPr marL="22860" indent="0">
              <a:spcBef>
                <a:spcPts val="0"/>
              </a:spcBef>
              <a:buNone/>
            </a:pPr>
            <a:endParaRPr lang="en-US" sz="2400" b="1" dirty="0">
              <a:solidFill>
                <a:srgbClr val="00B050"/>
              </a:solidFill>
            </a:endParaRPr>
          </a:p>
          <a:p>
            <a:pPr marL="2286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B050"/>
                </a:solidFill>
              </a:rPr>
              <a:t>SEVERAL OPTIONS</a:t>
            </a:r>
          </a:p>
          <a:p>
            <a:pPr marL="365760">
              <a:spcBef>
                <a:spcPts val="0"/>
              </a:spcBef>
            </a:pPr>
            <a:r>
              <a:rPr lang="en-US" sz="2400" dirty="0"/>
              <a:t>Bob Swift Apps:</a:t>
            </a:r>
          </a:p>
          <a:p>
            <a:pPr marL="765810" lvl="1">
              <a:spcBef>
                <a:spcPts val="0"/>
              </a:spcBef>
            </a:pPr>
            <a:r>
              <a:rPr lang="en-US" sz="2000" dirty="0">
                <a:hlinkClick r:id="rId2"/>
              </a:rPr>
              <a:t>https://marketplace.atlassian.com/apps/6398</a:t>
            </a:r>
            <a:endParaRPr lang="en-US" sz="2000" dirty="0"/>
          </a:p>
          <a:p>
            <a:pPr marL="765810" lvl="1">
              <a:spcBef>
                <a:spcPts val="0"/>
              </a:spcBef>
            </a:pPr>
            <a:r>
              <a:rPr lang="en-US" sz="2000" dirty="0"/>
              <a:t>Not free, not open source</a:t>
            </a:r>
          </a:p>
          <a:p>
            <a:pPr marL="765810" lvl="1">
              <a:spcBef>
                <a:spcPts val="0"/>
              </a:spcBef>
            </a:pPr>
            <a:r>
              <a:rPr lang="en-US" sz="2000" dirty="0"/>
              <a:t>Very powerful</a:t>
            </a:r>
          </a:p>
          <a:p>
            <a:pPr marL="765810" lvl="1">
              <a:spcBef>
                <a:spcPts val="0"/>
              </a:spcBef>
            </a:pPr>
            <a:r>
              <a:rPr lang="en-US" sz="2000" dirty="0"/>
              <a:t>Requires server plug-in and client download</a:t>
            </a:r>
          </a:p>
          <a:p>
            <a:pPr marL="365760">
              <a:spcBef>
                <a:spcPts val="0"/>
              </a:spcBef>
            </a:pPr>
            <a:r>
              <a:rPr lang="en-US" sz="2400" dirty="0"/>
              <a:t>JIRA CLI</a:t>
            </a:r>
          </a:p>
          <a:p>
            <a:pPr marL="765810" lvl="1">
              <a:spcBef>
                <a:spcPts val="0"/>
              </a:spcBef>
            </a:pPr>
            <a:r>
              <a:rPr lang="en-US" sz="2000" dirty="0">
                <a:hlinkClick r:id="rId3"/>
              </a:rPr>
              <a:t>https://docs.jiracli.com</a:t>
            </a:r>
            <a:endParaRPr lang="en-US" sz="2000" dirty="0"/>
          </a:p>
          <a:p>
            <a:pPr marL="765810" lvl="1">
              <a:spcBef>
                <a:spcPts val="0"/>
              </a:spcBef>
            </a:pPr>
            <a:r>
              <a:rPr lang="en-US" sz="2000" dirty="0"/>
              <a:t>Free, open-source</a:t>
            </a:r>
          </a:p>
          <a:p>
            <a:pPr marL="765810" lvl="1">
              <a:spcBef>
                <a:spcPts val="0"/>
              </a:spcBef>
            </a:pPr>
            <a:r>
              <a:rPr lang="en-US" sz="2000" dirty="0"/>
              <a:t>Requires node.js, which can be difficult to manage at times</a:t>
            </a:r>
          </a:p>
          <a:p>
            <a:pPr marL="765810" lvl="1">
              <a:spcBef>
                <a:spcPts val="0"/>
              </a:spcBef>
            </a:pPr>
            <a:r>
              <a:rPr lang="en-US" sz="2000" dirty="0"/>
              <a:t>Good functionality</a:t>
            </a:r>
          </a:p>
          <a:p>
            <a:pPr marL="365760">
              <a:spcBef>
                <a:spcPts val="0"/>
              </a:spcBef>
            </a:pPr>
            <a:r>
              <a:rPr lang="en-US" sz="2400" dirty="0"/>
              <a:t>Several others available via Google search</a:t>
            </a:r>
          </a:p>
          <a:p>
            <a:pPr marL="765810" lvl="1">
              <a:spcBef>
                <a:spcPts val="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714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Why another 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334000"/>
          </a:xfrm>
        </p:spPr>
        <p:txBody>
          <a:bodyPr>
            <a:noAutofit/>
          </a:bodyPr>
          <a:lstStyle/>
          <a:p>
            <a:pPr marL="22860" indent="0" algn="ctr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B050"/>
                </a:solidFill>
              </a:rPr>
              <a:t>To show how simple it can be</a:t>
            </a:r>
          </a:p>
          <a:p>
            <a:pPr marL="22860" indent="0" algn="ctr">
              <a:spcBef>
                <a:spcPts val="0"/>
              </a:spcBef>
              <a:buNone/>
            </a:pPr>
            <a:endParaRPr lang="en-US" sz="3600" b="1" dirty="0">
              <a:solidFill>
                <a:srgbClr val="00B050"/>
              </a:solidFill>
            </a:endParaRPr>
          </a:p>
          <a:p>
            <a:pPr marL="22860" indent="0" algn="ctr">
              <a:spcBef>
                <a:spcPts val="0"/>
              </a:spcBef>
              <a:buNone/>
            </a:pPr>
            <a:endParaRPr lang="en-US" sz="3600" b="1" dirty="0">
              <a:solidFill>
                <a:srgbClr val="00B050"/>
              </a:solidFill>
            </a:endParaRPr>
          </a:p>
          <a:p>
            <a:pPr marL="22860" indent="0">
              <a:spcBef>
                <a:spcPts val="0"/>
              </a:spcBef>
              <a:buNone/>
            </a:pPr>
            <a:endParaRPr lang="en-US" sz="2400" b="1" dirty="0">
              <a:solidFill>
                <a:srgbClr val="00B050"/>
              </a:solidFill>
            </a:endParaRPr>
          </a:p>
          <a:p>
            <a:pPr marL="765810" lvl="1">
              <a:spcBef>
                <a:spcPts val="0"/>
              </a:spcBef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0B1E0-1D98-497B-B86E-68454D2411D2}"/>
              </a:ext>
            </a:extLst>
          </p:cNvPr>
          <p:cNvSpPr txBox="1"/>
          <p:nvPr/>
        </p:nvSpPr>
        <p:spPr>
          <a:xfrm>
            <a:off x="228600" y="1914435"/>
            <a:ext cx="861060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0866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Requires only Python + two easily “pip install”-able modules</a:t>
            </a:r>
          </a:p>
          <a:p>
            <a:pPr marL="70866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https://github.com/bobk/jiracl</a:t>
            </a:r>
            <a:endParaRPr lang="en-US" sz="2000" dirty="0"/>
          </a:p>
          <a:p>
            <a:pPr marL="70866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Less than 150 lines </a:t>
            </a:r>
          </a:p>
          <a:p>
            <a:pPr marL="70866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Easily customizable to your needs</a:t>
            </a:r>
          </a:p>
          <a:p>
            <a:pPr marL="70866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Supports command files</a:t>
            </a:r>
          </a:p>
          <a:p>
            <a:pPr marL="708660" indent="-342900">
              <a:buFont typeface="Arial" panose="020B0604020202020204" pitchFamily="34" charset="0"/>
              <a:buChar char="•"/>
            </a:pPr>
            <a:r>
              <a:rPr lang="en-US" sz="2000" dirty="0"/>
              <a:t>Using this, Jira automation can be added to centralized CI/CD tools that don’t yet have full support for it, or to your own local IDE build scripts</a:t>
            </a:r>
          </a:p>
          <a:p>
            <a:pPr marL="708660" indent="-342900">
              <a:buFont typeface="Arial" panose="020B0604020202020204" pitchFamily="34" charset="0"/>
              <a:buChar char="•"/>
            </a:pPr>
            <a:r>
              <a:rPr lang="en-US" sz="2000" dirty="0"/>
              <a:t>Sweet-spot: anything you want to do locally that is 90% bringing up a GUI + finding an issue and 10% changing a field</a:t>
            </a:r>
          </a:p>
          <a:p>
            <a:pPr marL="1165860" lvl="1" indent="-342900">
              <a:buFont typeface="Arial" panose="020B0604020202020204" pitchFamily="34" charset="0"/>
              <a:buChar char="•"/>
            </a:pPr>
            <a:r>
              <a:rPr lang="en-US" dirty="0"/>
              <a:t>Create a issue with basic fields</a:t>
            </a:r>
          </a:p>
          <a:p>
            <a:pPr marL="1165860" lvl="1" indent="-342900">
              <a:buFont typeface="Arial" panose="020B0604020202020204" pitchFamily="34" charset="0"/>
              <a:buChar char="•"/>
            </a:pPr>
            <a:r>
              <a:rPr lang="en-US" dirty="0"/>
              <a:t>Change an issue assignee</a:t>
            </a:r>
          </a:p>
          <a:p>
            <a:pPr marL="1165860" lvl="1" indent="-342900">
              <a:buFont typeface="Arial" panose="020B0604020202020204" pitchFamily="34" charset="0"/>
              <a:buChar char="•"/>
            </a:pPr>
            <a:r>
              <a:rPr lang="en-US" dirty="0"/>
              <a:t>Update an issue description</a:t>
            </a:r>
          </a:p>
          <a:p>
            <a:pPr marL="1165860" lvl="1" indent="-342900">
              <a:buFont typeface="Arial" panose="020B0604020202020204" pitchFamily="34" charset="0"/>
              <a:buChar char="•"/>
            </a:pPr>
            <a:r>
              <a:rPr lang="en-US" dirty="0"/>
              <a:t>Change an issue status</a:t>
            </a:r>
          </a:p>
          <a:p>
            <a:pPr marL="70866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Quick demo</a:t>
            </a:r>
          </a:p>
          <a:p>
            <a:pPr marL="70866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618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2860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Demo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F75530-32EA-42FE-8C95-9F1EB1A03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74638"/>
            <a:ext cx="5913527" cy="643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6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84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Jira Book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62" y="1066800"/>
            <a:ext cx="6607637" cy="5314950"/>
          </a:xfrm>
        </p:spPr>
        <p:txBody>
          <a:bodyPr>
            <a:noAutofit/>
          </a:bodyPr>
          <a:lstStyle/>
          <a:p>
            <a:pPr marL="22860" indent="0" algn="ctr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B050"/>
                </a:solidFill>
              </a:rPr>
              <a:t>Some Jira books are rehashes of the user docs, some deal with older Jira versions, some are just rather light technically</a:t>
            </a:r>
          </a:p>
          <a:p>
            <a:pPr marL="365760">
              <a:spcBef>
                <a:spcPts val="0"/>
              </a:spcBef>
            </a:pPr>
            <a:r>
              <a:rPr lang="en-US" sz="2400" dirty="0"/>
              <a:t>This is my most-used Jira book</a:t>
            </a:r>
          </a:p>
          <a:p>
            <a:pPr marL="365760">
              <a:spcBef>
                <a:spcPts val="0"/>
              </a:spcBef>
            </a:pPr>
            <a:r>
              <a:rPr lang="en-US" sz="2400" b="1" dirty="0"/>
              <a:t>Jira Strategy Admin Workbook - Rachel Wright</a:t>
            </a:r>
            <a:endParaRPr lang="en-US" sz="2400" b="1" dirty="0">
              <a:hlinkClick r:id="rId2"/>
            </a:endParaRPr>
          </a:p>
          <a:p>
            <a:pPr marL="365760">
              <a:spcBef>
                <a:spcPts val="0"/>
              </a:spcBef>
            </a:pPr>
            <a:r>
              <a:rPr lang="en-US" sz="2000" dirty="0">
                <a:hlinkClick r:id="rId2"/>
              </a:rPr>
              <a:t>https://www.amazon.com/JIRA-Strategy-Admin-Workbook-administrator-ebook/dp/B07D7JMYHC</a:t>
            </a:r>
            <a:endParaRPr lang="en-US" sz="2000" dirty="0"/>
          </a:p>
          <a:p>
            <a:pPr marL="365760">
              <a:spcBef>
                <a:spcPts val="0"/>
              </a:spcBef>
            </a:pPr>
            <a:r>
              <a:rPr lang="en-US" sz="1800" dirty="0"/>
              <a:t>Contains good templates for each critical decision process within Jira (initial setup, new projects, new fields, etc.)</a:t>
            </a:r>
          </a:p>
          <a:p>
            <a:pPr marL="365760">
              <a:spcBef>
                <a:spcPts val="0"/>
              </a:spcBef>
            </a:pPr>
            <a:r>
              <a:rPr lang="en-US" sz="1800" dirty="0"/>
              <a:t>A lot of good information about practical impacts of making certain setup and configuration choices, as well as information on the technical debt that can accumulate in poorly- or non-managed Jira instances over time</a:t>
            </a:r>
          </a:p>
          <a:p>
            <a:pPr marL="365760">
              <a:spcBef>
                <a:spcPts val="0"/>
              </a:spcBef>
            </a:pPr>
            <a:r>
              <a:rPr lang="en-US" sz="1800" dirty="0"/>
              <a:t>If you are someone who has Jira instance maintenance in their job description, under “other duties as assigned”, this book may help</a:t>
            </a:r>
            <a:endParaRPr lang="en-US" sz="2000" dirty="0"/>
          </a:p>
          <a:p>
            <a:pPr marL="765810" lvl="1">
              <a:spcBef>
                <a:spcPts val="0"/>
              </a:spcBef>
            </a:pPr>
            <a:endParaRPr lang="en-US" sz="2000" dirty="0"/>
          </a:p>
        </p:txBody>
      </p:sp>
      <p:pic>
        <p:nvPicPr>
          <p:cNvPr id="1026" name="Picture 2" descr="JIRA Strategy Admin Workbook: Templates for the application administrator to set up, clean up, and maintain JIRA by [Rachel Wright]">
            <a:extLst>
              <a:ext uri="{FF2B5EF4-FFF2-40B4-BE49-F238E27FC236}">
                <a16:creationId xmlns:a16="http://schemas.microsoft.com/office/drawing/2014/main" id="{DB1D2367-A7E5-4A4A-9D10-02D0AE653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276" y="1417638"/>
            <a:ext cx="2260761" cy="31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78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Next Time?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 </a:t>
            </a:r>
            <a:r>
              <a:rPr lang="en-US" strike="sngStrike" dirty="0"/>
              <a:t>Simple Jira Agile Metrics via Python and SQL (and Azure)</a:t>
            </a:r>
          </a:p>
          <a:p>
            <a:r>
              <a:rPr lang="en-US" dirty="0"/>
              <a:t> </a:t>
            </a:r>
            <a:r>
              <a:rPr lang="en-US" strike="sngStrike" dirty="0"/>
              <a:t>Jira Epic Thoughts and Jira Agile Tips and Tricks 1</a:t>
            </a:r>
          </a:p>
          <a:p>
            <a:r>
              <a:rPr lang="en-US" dirty="0"/>
              <a:t> </a:t>
            </a:r>
            <a:r>
              <a:rPr lang="en-US" strike="sngStrike" dirty="0"/>
              <a:t>Git Integration Options for Jira</a:t>
            </a:r>
          </a:p>
          <a:p>
            <a:r>
              <a:rPr lang="en-US" dirty="0"/>
              <a:t> </a:t>
            </a:r>
            <a:r>
              <a:rPr lang="en-US" strike="sngStrike" dirty="0"/>
              <a:t>Jira Agile Tips and Tricks 2/Command Line/Book Review</a:t>
            </a:r>
          </a:p>
          <a:p>
            <a:r>
              <a:rPr lang="en-US" dirty="0"/>
              <a:t>Jira Issue Collectors and what to use them for</a:t>
            </a:r>
          </a:p>
          <a:p>
            <a:r>
              <a:rPr lang="en-US" dirty="0"/>
              <a:t>Jira Agile Tips and Tricks 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277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253A-DD71-48BB-A32A-BBB995B0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04" y="1782752"/>
            <a:ext cx="8396057" cy="416806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50" dirty="0"/>
              <a:t>Questions/Feedback?</a:t>
            </a:r>
          </a:p>
          <a:p>
            <a:pPr algn="ctr"/>
            <a:endParaRPr lang="en-US" sz="4050" b="1" dirty="0"/>
          </a:p>
          <a:p>
            <a:pPr marL="0" indent="0" algn="ctr">
              <a:buNone/>
            </a:pPr>
            <a:r>
              <a:rPr lang="en-US" sz="4050" b="1" dirty="0"/>
              <a:t>Thank You!</a:t>
            </a:r>
          </a:p>
          <a:p>
            <a:pPr marL="0" indent="0" algn="ctr">
              <a:buNone/>
            </a:pPr>
            <a:endParaRPr lang="en-US" sz="4050" b="1" dirty="0"/>
          </a:p>
          <a:p>
            <a:pPr marL="0" indent="0" algn="ctr">
              <a:buNone/>
            </a:pPr>
            <a:endParaRPr lang="en-US" sz="4050" b="1" dirty="0"/>
          </a:p>
          <a:p>
            <a:pPr marL="0" indent="0" algn="ctr">
              <a:buNone/>
            </a:pPr>
            <a:r>
              <a:rPr lang="en-US" sz="1500" dirty="0"/>
              <a:t>Robert Kozlowski</a:t>
            </a:r>
          </a:p>
          <a:p>
            <a:pPr marL="0" indent="0" algn="ctr">
              <a:buNone/>
            </a:pPr>
            <a:r>
              <a:rPr lang="en-US" sz="1500" dirty="0">
                <a:hlinkClick r:id="rId2"/>
              </a:rPr>
              <a:t>http://www.robertkozlowski.com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0037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516</Words>
  <Application>Microsoft Office PowerPoint</Application>
  <PresentationFormat>On-screen Show (4:3)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 Jira Agile Tips and Tricks 2 https://github.com/bobk/jirapresentations  </vt:lpstr>
      <vt:lpstr>This Time</vt:lpstr>
      <vt:lpstr>Does Jira Have a Command Line?</vt:lpstr>
      <vt:lpstr>Why another one?</vt:lpstr>
      <vt:lpstr>Demo</vt:lpstr>
      <vt:lpstr>Jira Book Review</vt:lpstr>
      <vt:lpstr>Next Time?</vt:lpstr>
      <vt:lpstr>PowerPoint Presentation</vt:lpstr>
    </vt:vector>
  </TitlesOfParts>
  <Company>State Street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Kozlowski, Robert</dc:creator>
  <cp:keywords>General</cp:keywords>
  <cp:lastModifiedBy>Robert Kozlowski</cp:lastModifiedBy>
  <cp:revision>138</cp:revision>
  <dcterms:created xsi:type="dcterms:W3CDTF">2019-11-19T13:55:41Z</dcterms:created>
  <dcterms:modified xsi:type="dcterms:W3CDTF">2020-09-27T19:53:01Z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f0d6f35f-81fc-42e9-81d3-e815180f60eb</vt:lpwstr>
  </property>
  <property fmtid="{D5CDD505-2E9C-101B-9397-08002B2CF9AE}" pid="3" name="SSCClassification">
    <vt:lpwstr>G</vt:lpwstr>
  </property>
  <property fmtid="{D5CDD505-2E9C-101B-9397-08002B2CF9AE}" pid="4" name="SSCVisualMarks">
    <vt:lpwstr>Y</vt:lpwstr>
  </property>
  <property fmtid="{D5CDD505-2E9C-101B-9397-08002B2CF9AE}" pid="5" name="_AdHocReviewCycleID">
    <vt:i4>-903118032</vt:i4>
  </property>
  <property fmtid="{D5CDD505-2E9C-101B-9397-08002B2CF9AE}" pid="6" name="_NewReviewCycle">
    <vt:lpwstr/>
  </property>
  <property fmtid="{D5CDD505-2E9C-101B-9397-08002B2CF9AE}" pid="7" name="_EmailSubject">
    <vt:lpwstr/>
  </property>
  <property fmtid="{D5CDD505-2E9C-101B-9397-08002B2CF9AE}" pid="8" name="_AuthorEmail">
    <vt:lpwstr>RKozlowski1@StateStreet.com</vt:lpwstr>
  </property>
  <property fmtid="{D5CDD505-2E9C-101B-9397-08002B2CF9AE}" pid="9" name="_AuthorEmailDisplayName">
    <vt:lpwstr>Kozlowski, Robert</vt:lpwstr>
  </property>
</Properties>
</file>