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7" r:id="rId8"/>
    <p:sldId id="276" r:id="rId9"/>
    <p:sldId id="279" r:id="rId10"/>
    <p:sldId id="260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6327" autoAdjust="0"/>
  </p:normalViewPr>
  <p:slideViewPr>
    <p:cSldViewPr>
      <p:cViewPr varScale="1">
        <p:scale>
          <a:sx n="116" d="100"/>
          <a:sy n="116" d="100"/>
        </p:scale>
        <p:origin x="298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9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3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2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6BEE4-E33E-4C0D-BC48-E181CF9D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0CD6E-EF8E-4C40-9844-28705CA5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5E4ED-223B-4D08-92A2-56F9805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7FB925B-9882-4EBA-8CD4-EE477254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707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8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4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9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7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B01D3-E541-42FD-B1E6-9E7097F8E48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l" descr="Information Classification: General"/>
          <p:cNvSpPr txBox="1"/>
          <p:nvPr userDrawn="1"/>
        </p:nvSpPr>
        <p:spPr>
          <a:xfrm>
            <a:off x="0" y="6530340"/>
            <a:ext cx="9144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0" i="0" u="none" baseline="0">
                <a:solidFill>
                  <a:srgbClr val="000000"/>
                </a:solidFill>
                <a:latin typeface="Arial"/>
              </a:rPr>
              <a:t>Information Classification: General</a:t>
            </a:r>
          </a:p>
        </p:txBody>
      </p:sp>
    </p:spTree>
    <p:extLst>
      <p:ext uri="{BB962C8B-B14F-4D97-AF65-F5344CB8AC3E}">
        <p14:creationId xmlns:p14="http://schemas.microsoft.com/office/powerpoint/2010/main" val="156952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ertkozlowski.com/" TargetMode="External"/><Relationship Id="rId2" Type="http://schemas.openxmlformats.org/officeDocument/2006/relationships/hyperlink" Target="https://github.com/bobk/jirapresentat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bertkozlowski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igbrassband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bobk/jiragithu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8608-624D-478E-9868-271BDBB64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990600"/>
            <a:ext cx="8229600" cy="1699208"/>
          </a:xfrm>
        </p:spPr>
        <p:txBody>
          <a:bodyPr anchor="t">
            <a:normAutofit fontScale="90000"/>
          </a:bodyPr>
          <a:lstStyle/>
          <a:p>
            <a:br>
              <a:rPr lang="en-US" dirty="0"/>
            </a:br>
            <a:r>
              <a:rPr lang="en-US" dirty="0"/>
              <a:t>Git Integration Options </a:t>
            </a:r>
            <a:r>
              <a:rPr lang="en-US"/>
              <a:t>for Jira</a:t>
            </a:r>
            <a:br>
              <a:rPr lang="en-US" sz="4050" dirty="0"/>
            </a:br>
            <a:r>
              <a:rPr lang="en-US" sz="2025" b="1" dirty="0">
                <a:hlinkClick r:id="rId2"/>
              </a:rPr>
              <a:t>https://github.com/bobk/jirapresentations</a:t>
            </a:r>
            <a:br>
              <a:rPr lang="en-US" sz="2025" b="1" dirty="0"/>
            </a:br>
            <a:br>
              <a:rPr lang="en-US" sz="1650" b="1" dirty="0"/>
            </a:br>
            <a:endParaRPr lang="en-US" sz="405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D4EB7-CA19-4D7A-92D8-92D660F65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276600"/>
            <a:ext cx="7848600" cy="3276600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meetup.com - Princeton Lean Coffee Agile Meetup</a:t>
            </a:r>
          </a:p>
          <a:p>
            <a:r>
              <a:rPr lang="en-US" sz="2600" b="1" dirty="0"/>
              <a:t>Lightning Talk – Mar 25, 2020 (add link here)</a:t>
            </a:r>
          </a:p>
          <a:p>
            <a:endParaRPr lang="en-US" dirty="0"/>
          </a:p>
          <a:p>
            <a:r>
              <a:rPr lang="en-US" sz="2600" dirty="0">
                <a:solidFill>
                  <a:schemeClr val="tx1"/>
                </a:solidFill>
              </a:rPr>
              <a:t>Bob Kozlowski - </a:t>
            </a:r>
            <a:r>
              <a:rPr lang="en-US" sz="2600" dirty="0">
                <a:hlinkClick r:id="rId3"/>
              </a:rPr>
              <a:t>http://www.robertkozlowski.com</a:t>
            </a:r>
            <a:endParaRPr lang="en-US" sz="2600" dirty="0"/>
          </a:p>
          <a:p>
            <a:r>
              <a:rPr lang="en-US" sz="2000" dirty="0">
                <a:solidFill>
                  <a:schemeClr val="tx1"/>
                </a:solidFill>
              </a:rPr>
              <a:t>Versatile experienced Agile/SDLC/Jira/Windows/CI/CD DevOps engineer</a:t>
            </a:r>
          </a:p>
          <a:p>
            <a:r>
              <a:rPr lang="en-US" sz="2000" dirty="0">
                <a:solidFill>
                  <a:schemeClr val="tx1"/>
                </a:solidFill>
              </a:rPr>
              <a:t>25 years global FinServ IT experience - CSM, Azure, Windows, ITIL certs</a:t>
            </a:r>
          </a:p>
          <a:p>
            <a:r>
              <a:rPr lang="en-US" sz="1900" b="1" dirty="0">
                <a:solidFill>
                  <a:schemeClr val="tx1"/>
                </a:solidFill>
              </a:rPr>
              <a:t> available Apr 2020 for next contracting/advisory role</a:t>
            </a:r>
            <a:endParaRPr lang="en-US" sz="3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4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Next 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strike="sngStrike" dirty="0"/>
              <a:t>Simple Jira Agile Metrics via Python and SQL (and Azure)</a:t>
            </a:r>
          </a:p>
          <a:p>
            <a:r>
              <a:rPr lang="en-US" dirty="0"/>
              <a:t> </a:t>
            </a:r>
            <a:r>
              <a:rPr lang="en-US" strike="sngStrike" dirty="0"/>
              <a:t>Jira Epic Thoughts and Jira Agile Tips and Tricks 1</a:t>
            </a:r>
          </a:p>
          <a:p>
            <a:r>
              <a:rPr lang="en-US" dirty="0"/>
              <a:t> </a:t>
            </a:r>
            <a:r>
              <a:rPr lang="en-US" strike="sngStrike" dirty="0"/>
              <a:t>Git Integration Options for Jira</a:t>
            </a:r>
          </a:p>
          <a:p>
            <a:r>
              <a:rPr lang="en-US" dirty="0"/>
              <a:t>Jira Issue Collectors and what to use them for</a:t>
            </a:r>
          </a:p>
          <a:p>
            <a:r>
              <a:rPr lang="en-US" dirty="0"/>
              <a:t> Python as poor-man’s Jira command-line or </a:t>
            </a:r>
            <a:r>
              <a:rPr lang="en-US"/>
              <a:t>a Jira DSL </a:t>
            </a:r>
            <a:r>
              <a:rPr lang="en-US" dirty="0"/>
              <a:t>(via </a:t>
            </a:r>
            <a:r>
              <a:rPr lang="en-US" dirty="0" err="1"/>
              <a:t>jira</a:t>
            </a:r>
            <a:r>
              <a:rPr lang="en-US" dirty="0"/>
              <a:t>-python/</a:t>
            </a:r>
            <a:r>
              <a:rPr lang="en-US" dirty="0" err="1"/>
              <a:t>jirashell</a:t>
            </a:r>
            <a:r>
              <a:rPr lang="en-US" dirty="0"/>
              <a:t>/</a:t>
            </a:r>
            <a:r>
              <a:rPr lang="en-US" dirty="0" err="1"/>
              <a:t>pydsl</a:t>
            </a:r>
            <a:r>
              <a:rPr lang="en-US" dirty="0"/>
              <a:t>)</a:t>
            </a:r>
          </a:p>
          <a:p>
            <a:r>
              <a:rPr lang="en-US" dirty="0"/>
              <a:t> Jira Agile Tips 2</a:t>
            </a:r>
          </a:p>
          <a:p>
            <a:r>
              <a:rPr lang="en-US" dirty="0"/>
              <a:t> Review of good Jira tech books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9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04" y="1782752"/>
            <a:ext cx="8396057" cy="41680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50" dirty="0"/>
              <a:t>Questions/Feedback?</a:t>
            </a:r>
          </a:p>
          <a:p>
            <a:pPr algn="ctr"/>
            <a:endParaRPr lang="en-US" sz="4050" b="1" dirty="0"/>
          </a:p>
          <a:p>
            <a:pPr marL="0" indent="0" algn="ctr">
              <a:buNone/>
            </a:pPr>
            <a:r>
              <a:rPr lang="en-US" sz="4050" b="1" dirty="0"/>
              <a:t>Thank You!</a:t>
            </a:r>
          </a:p>
          <a:p>
            <a:pPr marL="0" indent="0" algn="ctr">
              <a:buNone/>
            </a:pPr>
            <a:endParaRPr lang="en-US" sz="4050" b="1" dirty="0"/>
          </a:p>
          <a:p>
            <a:pPr marL="0" indent="0" algn="ctr">
              <a:buNone/>
            </a:pPr>
            <a:endParaRPr lang="en-US" sz="4050" b="1" dirty="0"/>
          </a:p>
          <a:p>
            <a:pPr marL="0" indent="0" algn="ctr">
              <a:buNone/>
            </a:pPr>
            <a:r>
              <a:rPr lang="en-US" sz="1500" dirty="0"/>
              <a:t>Robert Kozlowski</a:t>
            </a:r>
          </a:p>
          <a:p>
            <a:pPr marL="0" indent="0" algn="ctr">
              <a:buNone/>
            </a:pPr>
            <a:r>
              <a:rPr lang="en-US" sz="1500" dirty="0">
                <a:hlinkClick r:id="rId2"/>
              </a:rPr>
              <a:t>http://www.robertkozlowski.com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0037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What is “Git Integration for Jira”?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334000"/>
          </a:xfrm>
        </p:spPr>
        <p:txBody>
          <a:bodyPr>
            <a:noAutofit/>
          </a:bodyPr>
          <a:lstStyle/>
          <a:p>
            <a:pPr marL="2286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</a:rPr>
              <a:t>BASICS</a:t>
            </a:r>
          </a:p>
          <a:p>
            <a:pPr marL="365760">
              <a:spcBef>
                <a:spcPts val="0"/>
              </a:spcBef>
            </a:pPr>
            <a:r>
              <a:rPr lang="en-US" sz="2400" b="1" dirty="0"/>
              <a:t>Functionality to automatically associate Git commits with Jira issues, so that everyone knows what code was written for a given issue</a:t>
            </a:r>
          </a:p>
          <a:p>
            <a:pPr marL="765810" lvl="1">
              <a:spcBef>
                <a:spcPts val="0"/>
              </a:spcBef>
            </a:pPr>
            <a:r>
              <a:rPr lang="en-US" sz="2000" dirty="0"/>
              <a:t>A process runs on the Jira side/the Git side/a third location to scan for commits + issues that are related (typically by including the Jira </a:t>
            </a:r>
            <a:r>
              <a:rPr lang="en-US" sz="2000" dirty="0" err="1"/>
              <a:t>issuekey</a:t>
            </a:r>
            <a:r>
              <a:rPr lang="en-US" sz="2000" dirty="0"/>
              <a:t> in the commit message) and record them, usually in the Jira issues themselves</a:t>
            </a:r>
          </a:p>
          <a:p>
            <a:pPr marL="2286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50"/>
                </a:solidFill>
              </a:rPr>
              <a:t>EXTRA CREDIT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make Git additional commit information and statistics available in Jira, including extending JQL to support key Git parameters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perform certain basic Git commands from Jira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perform certain basic Jira actions from Git (via commit messages)</a:t>
            </a:r>
          </a:p>
        </p:txBody>
      </p:sp>
    </p:spTree>
    <p:extLst>
      <p:ext uri="{BB962C8B-B14F-4D97-AF65-F5344CB8AC3E}">
        <p14:creationId xmlns:p14="http://schemas.microsoft.com/office/powerpoint/2010/main" val="266714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What Are The Benefits? Who Is The Customer? How Does This Improve Agility?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Autofit/>
          </a:bodyPr>
          <a:lstStyle/>
          <a:p>
            <a:pPr marL="365760">
              <a:spcBef>
                <a:spcPts val="0"/>
              </a:spcBef>
            </a:pPr>
            <a:r>
              <a:rPr lang="en-US" sz="2000" b="1" dirty="0"/>
              <a:t>Anyone who needs to know what code was written for Jira issues and review it in a familiar environment – who coded this feature, how “big” was the change, what components were touched (</a:t>
            </a:r>
            <a:r>
              <a:rPr lang="en-US" sz="2000" b="1" dirty="0">
                <a:solidFill>
                  <a:srgbClr val="00B050"/>
                </a:solidFill>
              </a:rPr>
              <a:t>developers</a:t>
            </a:r>
            <a:r>
              <a:rPr lang="en-US" sz="2000" b="1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b="1" dirty="0"/>
              <a:t>Anyone who wants to (lightly) track progress against features and create automated issue lists for CI/CD releases based on commits (</a:t>
            </a:r>
            <a:r>
              <a:rPr lang="en-US" sz="2000" b="1" dirty="0">
                <a:solidFill>
                  <a:srgbClr val="00B0F0"/>
                </a:solidFill>
              </a:rPr>
              <a:t>product managers, release managers</a:t>
            </a:r>
            <a:r>
              <a:rPr lang="en-US" sz="2000" b="1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b="1" dirty="0"/>
              <a:t>Anyone who needs to support the code in production, or be able to answer questions/resolve problems related to new functionality or security (</a:t>
            </a:r>
            <a:r>
              <a:rPr lang="en-US" sz="2000" b="1" dirty="0">
                <a:solidFill>
                  <a:srgbClr val="7030A0"/>
                </a:solidFill>
              </a:rPr>
              <a:t>operational support, helpdesk, security engineers/pen testers</a:t>
            </a:r>
            <a:r>
              <a:rPr lang="en-US" sz="2000" b="1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Anyone who needs to pull statistics on code relative to Jira issues such as complexity vs. commits, rollbacks of releases, bugs against features (</a:t>
            </a:r>
            <a:r>
              <a:rPr lang="en-US" sz="2000" dirty="0">
                <a:solidFill>
                  <a:srgbClr val="FF0000"/>
                </a:solidFill>
              </a:rPr>
              <a:t>scrum masters, dev team leads</a:t>
            </a:r>
            <a:r>
              <a:rPr lang="en-US" sz="2000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Anyone who wants to automate certain Jira functions during code dev cycle (</a:t>
            </a:r>
            <a:r>
              <a:rPr lang="en-US" sz="2000" dirty="0">
                <a:solidFill>
                  <a:srgbClr val="00B0F0"/>
                </a:solidFill>
              </a:rPr>
              <a:t>release managers</a:t>
            </a:r>
            <a:r>
              <a:rPr lang="en-US" sz="2000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Anyone doing CI/CD who wants to build specific branches containing the code for specific Jira issues (</a:t>
            </a:r>
            <a:r>
              <a:rPr lang="en-US" sz="2000" dirty="0">
                <a:solidFill>
                  <a:srgbClr val="00B050"/>
                </a:solidFill>
              </a:rPr>
              <a:t>release managers, DevOps engineers</a:t>
            </a:r>
            <a:r>
              <a:rPr lang="en-US" sz="2000" dirty="0"/>
              <a:t>)</a:t>
            </a:r>
          </a:p>
          <a:p>
            <a:pPr marL="22860" indent="0"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674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Product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365760">
              <a:spcBef>
                <a:spcPts val="0"/>
              </a:spcBef>
              <a:buFontTx/>
              <a:buChar char="-"/>
            </a:pPr>
            <a:r>
              <a:rPr lang="en-US" sz="2800" dirty="0"/>
              <a:t>Third-party Jira plug-ins (cloud, server)</a:t>
            </a:r>
          </a:p>
          <a:p>
            <a:pPr marL="765810" lvl="1">
              <a:spcBef>
                <a:spcPts val="0"/>
              </a:spcBef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e.g., </a:t>
            </a:r>
            <a:r>
              <a:rPr lang="en-US" sz="2000" b="1" dirty="0">
                <a:solidFill>
                  <a:srgbClr val="FF0000"/>
                </a:solidFill>
              </a:rPr>
              <a:t>Git Integration for Jira plug-in from </a:t>
            </a:r>
            <a:r>
              <a:rPr lang="en-US" sz="2000" b="1" dirty="0" err="1">
                <a:solidFill>
                  <a:srgbClr val="FF0000"/>
                </a:solidFill>
              </a:rPr>
              <a:t>BigBrassBand</a:t>
            </a:r>
            <a:endParaRPr lang="en-US" sz="2000" b="1" dirty="0">
              <a:solidFill>
                <a:srgbClr val="FF0000"/>
              </a:solidFill>
            </a:endParaRPr>
          </a:p>
          <a:p>
            <a:pPr marL="365760">
              <a:spcBef>
                <a:spcPts val="0"/>
              </a:spcBef>
              <a:buFontTx/>
              <a:buChar char="-"/>
            </a:pPr>
            <a:r>
              <a:rPr lang="en-US" sz="2800" dirty="0"/>
              <a:t>scripts (home-grown or OSS)</a:t>
            </a:r>
          </a:p>
          <a:p>
            <a:pPr marL="765810" lvl="1">
              <a:spcBef>
                <a:spcPts val="0"/>
              </a:spcBef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use Jira and GitHub REST APIs + modules</a:t>
            </a:r>
          </a:p>
          <a:p>
            <a:pPr marL="765810" lvl="1">
              <a:spcBef>
                <a:spcPts val="0"/>
              </a:spcBef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e.g., </a:t>
            </a:r>
            <a:r>
              <a:rPr lang="en-US" sz="2000" b="1" dirty="0" err="1">
                <a:solidFill>
                  <a:srgbClr val="FF0000"/>
                </a:solidFill>
              </a:rPr>
              <a:t>jiragithub</a:t>
            </a:r>
            <a:r>
              <a:rPr lang="en-US" sz="2000" b="1" dirty="0">
                <a:solidFill>
                  <a:srgbClr val="FF0000"/>
                </a:solidFill>
              </a:rPr>
              <a:t> sync script (yes, it’s on GitHub)</a:t>
            </a:r>
          </a:p>
          <a:p>
            <a:pPr marL="365760">
              <a:spcBef>
                <a:spcPts val="0"/>
              </a:spcBef>
              <a:buFontTx/>
              <a:buChar char="-"/>
            </a:pPr>
            <a:r>
              <a:rPr lang="en-US" sz="2800" dirty="0"/>
              <a:t>Atlassian’s built-in integration (cloud, server)</a:t>
            </a:r>
          </a:p>
          <a:p>
            <a:pPr marL="365760">
              <a:spcBef>
                <a:spcPts val="0"/>
              </a:spcBef>
              <a:buFontTx/>
              <a:buChar char="-"/>
            </a:pPr>
            <a:r>
              <a:rPr lang="en-US" sz="2800" dirty="0"/>
              <a:t>GitHub’s built-in integration (cloud)</a:t>
            </a:r>
          </a:p>
          <a:p>
            <a:pPr marL="365760">
              <a:spcBef>
                <a:spcPts val="0"/>
              </a:spcBef>
            </a:pPr>
            <a:endParaRPr lang="en-US" sz="2400" dirty="0"/>
          </a:p>
          <a:p>
            <a:pPr marL="22860" indent="0">
              <a:spcBef>
                <a:spcPts val="0"/>
              </a:spcBef>
              <a:buNone/>
            </a:pPr>
            <a:endParaRPr lang="en-US" sz="1400" dirty="0"/>
          </a:p>
          <a:p>
            <a:pPr marL="22860" indent="0">
              <a:spcBef>
                <a:spcPts val="0"/>
              </a:spcBef>
              <a:buNone/>
            </a:pPr>
            <a:r>
              <a:rPr lang="en-US" sz="1400" dirty="0"/>
              <a:t>* using GitHub cloud specifically as an example - some products do not fully support GitHub Enterprise or third-party Git incarnations)</a:t>
            </a:r>
          </a:p>
          <a:p>
            <a:pPr marL="22860" indent="0">
              <a:spcBef>
                <a:spcPts val="0"/>
              </a:spcBef>
              <a:buNone/>
            </a:pPr>
            <a:r>
              <a:rPr lang="en-US" sz="1400" dirty="0"/>
              <a:t>** GitHub has “issue” functionality, but not a strong customizable workflow model, and their integration marketplace is not yet as mature as Atlassian’s</a:t>
            </a:r>
          </a:p>
          <a:p>
            <a:pPr marL="365760"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324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Pros/Cons: Plug-In vs Script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04F73FD-F461-4FB0-9C62-271DCEF41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849261"/>
              </p:ext>
            </p:extLst>
          </p:nvPr>
        </p:nvGraphicFramePr>
        <p:xfrm>
          <a:off x="457200" y="1417638"/>
          <a:ext cx="8229600" cy="4525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39328944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6630259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6273586"/>
                    </a:ext>
                  </a:extLst>
                </a:gridCol>
              </a:tblGrid>
              <a:tr h="625422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96124"/>
                  </a:ext>
                </a:extLst>
              </a:tr>
              <a:tr h="1954781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Plug-In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typically better integrated into Jira UI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more functionality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vendor support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runs all the time - quick updates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repo indexing handled on Jira server side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can use Jira permissions to control actions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license 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stability is a major concern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admin friction/elevated rights/migrations/testing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can change Jira settings + add custom fields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83895"/>
                  </a:ext>
                </a:extLst>
              </a:tr>
              <a:tr h="194575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Script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no license cost (but != free)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stability not a major concern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no admin friction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can run just once a day manually, e.g., after offshore team leaves for the day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you can understand, change and extend what it does if you have the source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no vendor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Less well-integrated into Jira UI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no permissions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need to rack up and run yourself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9361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E56DE8E-80CD-4E2B-917A-BC7E2748A3EF}"/>
              </a:ext>
            </a:extLst>
          </p:cNvPr>
          <p:cNvSpPr/>
          <p:nvPr/>
        </p:nvSpPr>
        <p:spPr>
          <a:xfrm>
            <a:off x="397933" y="6103272"/>
            <a:ext cx="8348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(Above pros/cons are general and are not intended to represent any particular product.)</a:t>
            </a:r>
          </a:p>
        </p:txBody>
      </p:sp>
    </p:spTree>
    <p:extLst>
      <p:ext uri="{BB962C8B-B14F-4D97-AF65-F5344CB8AC3E}">
        <p14:creationId xmlns:p14="http://schemas.microsoft.com/office/powerpoint/2010/main" val="148237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Git Integration for Jira</a:t>
            </a:r>
            <a:r>
              <a:rPr lang="en-US" sz="2800" dirty="0"/>
              <a:t> plug-in from </a:t>
            </a:r>
            <a:r>
              <a:rPr lang="en-US" sz="2800" dirty="0" err="1"/>
              <a:t>BigBrassBand</a:t>
            </a:r>
            <a:br>
              <a:rPr lang="en-US" sz="2800" dirty="0"/>
            </a:br>
            <a:r>
              <a:rPr lang="en-US" sz="2800" dirty="0"/>
              <a:t>Screen 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9D57B-BB46-4E98-B36C-C665CF11B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85207"/>
            <a:ext cx="8763000" cy="532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Git Integration for Jira</a:t>
            </a:r>
            <a:r>
              <a:rPr lang="en-US" sz="2800" dirty="0"/>
              <a:t> plug-in from </a:t>
            </a:r>
            <a:r>
              <a:rPr lang="en-US" sz="2800" dirty="0" err="1"/>
              <a:t>BigBrassBand</a:t>
            </a:r>
            <a:br>
              <a:rPr lang="en-US" sz="2800" dirty="0"/>
            </a:br>
            <a:r>
              <a:rPr lang="en-US" sz="2800" dirty="0"/>
              <a:t>Features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AD2EA2-2568-4015-953C-72DE05BE5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Autofit/>
          </a:bodyPr>
          <a:lstStyle/>
          <a:p>
            <a:pPr marL="365760">
              <a:spcBef>
                <a:spcPts val="0"/>
              </a:spcBef>
            </a:pPr>
            <a:r>
              <a:rPr lang="en-US" sz="2000" dirty="0"/>
              <a:t>View Git commit/branch information in Jira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Places information in separate tab next to Comments, Work Log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“Smart Commits” – add comments, transition issues etc. via commit messages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Manually associate commits with issues when needed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Direct links to branches and commits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Git-specific JQL fields (</a:t>
            </a:r>
            <a:r>
              <a:rPr lang="en-US" sz="2000" dirty="0" err="1"/>
              <a:t>gitCommitsReferenced</a:t>
            </a:r>
            <a:r>
              <a:rPr lang="en-US" sz="2000" dirty="0"/>
              <a:t>, </a:t>
            </a:r>
            <a:r>
              <a:rPr lang="en-US" sz="2000" dirty="0" err="1"/>
              <a:t>gitBranch</a:t>
            </a:r>
            <a:r>
              <a:rPr lang="en-US" sz="2000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Create branches from Jira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Create pull requests from Jira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Permissions model to control viewing Git data from Jira</a:t>
            </a:r>
          </a:p>
          <a:p>
            <a:pPr marL="365760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My recommended option, if you choose to go the plug-in route</a:t>
            </a:r>
          </a:p>
          <a:p>
            <a:pPr marL="365760">
              <a:spcBef>
                <a:spcPts val="0"/>
              </a:spcBef>
            </a:pPr>
            <a:r>
              <a:rPr lang="en-US" sz="2000" dirty="0">
                <a:hlinkClick r:id="rId2"/>
              </a:rPr>
              <a:t>https://bigbrassband.com</a:t>
            </a:r>
            <a:endParaRPr lang="en-US" sz="2000" dirty="0"/>
          </a:p>
          <a:p>
            <a:pPr marL="22860" indent="0">
              <a:spcBef>
                <a:spcPts val="0"/>
              </a:spcBef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91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 err="1"/>
              <a:t>jiragithub</a:t>
            </a:r>
            <a:r>
              <a:rPr lang="en-US" sz="2800" dirty="0"/>
              <a:t> script</a:t>
            </a:r>
            <a:br>
              <a:rPr lang="en-US" sz="2800" dirty="0"/>
            </a:br>
            <a:r>
              <a:rPr lang="en-US" sz="2800" dirty="0"/>
              <a:t>Screen 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57DDA-42CB-40FF-9700-8B4912B0D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467379"/>
            <a:ext cx="86010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9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 err="1"/>
              <a:t>jiragithub</a:t>
            </a:r>
            <a:r>
              <a:rPr lang="en-US" sz="2800" dirty="0"/>
              <a:t> script</a:t>
            </a:r>
            <a:br>
              <a:rPr lang="en-US" sz="2800" dirty="0"/>
            </a:br>
            <a:r>
              <a:rPr lang="en-US" sz="2800" dirty="0"/>
              <a:t>Features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AD2EA2-2568-4015-953C-72DE05BE5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983162"/>
          </a:xfrm>
        </p:spPr>
        <p:txBody>
          <a:bodyPr>
            <a:noAutofit/>
          </a:bodyPr>
          <a:lstStyle/>
          <a:p>
            <a:pPr marL="365760">
              <a:spcBef>
                <a:spcPts val="0"/>
              </a:spcBef>
            </a:pPr>
            <a:r>
              <a:rPr lang="en-US" sz="2000" dirty="0"/>
              <a:t>View Git commit/branch information in Jira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Places Git commit information in Jira as comments (user-definable format)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“Semi-Smart Commits” - transition + reassign issues via commit messages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Also inserts direct links to branches and commits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Control via easy-to-read config file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Schedule it to run with </a:t>
            </a:r>
            <a:r>
              <a:rPr lang="en-US" sz="2000" dirty="0" err="1"/>
              <a:t>cron</a:t>
            </a:r>
            <a:r>
              <a:rPr lang="en-US" sz="2000" dirty="0"/>
              <a:t> or Task Scheduler or as a CI job step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Run it under a Jira API key (cloud) or dedicated username (server)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Uses </a:t>
            </a:r>
            <a:r>
              <a:rPr lang="en-US" sz="2000" dirty="0" err="1"/>
              <a:t>pyGitHub</a:t>
            </a:r>
            <a:r>
              <a:rPr lang="en-US" sz="2000" dirty="0"/>
              <a:t> and </a:t>
            </a:r>
            <a:r>
              <a:rPr lang="en-US" sz="2000" dirty="0" err="1"/>
              <a:t>jira</a:t>
            </a:r>
            <a:r>
              <a:rPr lang="en-US" sz="2000" dirty="0"/>
              <a:t>-python libraries</a:t>
            </a:r>
          </a:p>
          <a:p>
            <a:pPr marL="365760">
              <a:spcBef>
                <a:spcPts val="0"/>
              </a:spcBef>
            </a:pPr>
            <a:r>
              <a:rPr lang="en-US" sz="2000" dirty="0">
                <a:solidFill>
                  <a:srgbClr val="00B050"/>
                </a:solidFill>
              </a:rPr>
              <a:t>Don’t like the way it works? Fork it and change it!</a:t>
            </a:r>
          </a:p>
          <a:p>
            <a:pPr marL="365760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My recommended option to start with, if you want to roll your own</a:t>
            </a:r>
          </a:p>
          <a:p>
            <a:pPr marL="365760">
              <a:spcBef>
                <a:spcPts val="0"/>
              </a:spcBef>
            </a:pPr>
            <a:r>
              <a:rPr lang="en-US" sz="2000" dirty="0">
                <a:hlinkClick r:id="rId2"/>
              </a:rPr>
              <a:t>http://github.com/bobk/jiragithub</a:t>
            </a:r>
            <a:endParaRPr lang="en-US" sz="2000" dirty="0">
              <a:solidFill>
                <a:srgbClr val="FF0000"/>
              </a:solidFill>
            </a:endParaRPr>
          </a:p>
          <a:p>
            <a:pPr marL="365760">
              <a:spcBef>
                <a:spcPts val="0"/>
              </a:spcBef>
            </a:pP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8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992</Words>
  <Application>Microsoft Office PowerPoint</Application>
  <PresentationFormat>On-screen Show (4:3)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 Git Integration Options for Jira https://github.com/bobk/jirapresentations  </vt:lpstr>
      <vt:lpstr>What is “Git Integration for Jira”?</vt:lpstr>
      <vt:lpstr>What Are The Benefits? Who Is The Customer? How Does This Improve Agility?</vt:lpstr>
      <vt:lpstr>Product Landscape</vt:lpstr>
      <vt:lpstr>Pros/Cons: Plug-In vs Script</vt:lpstr>
      <vt:lpstr>Git Integration for Jira plug-in from BigBrassBand Screen Shots</vt:lpstr>
      <vt:lpstr>Git Integration for Jira plug-in from BigBrassBand Features</vt:lpstr>
      <vt:lpstr>jiragithub script Screen Shots</vt:lpstr>
      <vt:lpstr>jiragithub script Features</vt:lpstr>
      <vt:lpstr>Next Time?</vt:lpstr>
      <vt:lpstr>PowerPoint Presentation</vt:lpstr>
    </vt:vector>
  </TitlesOfParts>
  <Company>State Street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Kozlowski, Robert</dc:creator>
  <cp:keywords>General</cp:keywords>
  <cp:lastModifiedBy>Robert Kozlowski</cp:lastModifiedBy>
  <cp:revision>120</cp:revision>
  <dcterms:created xsi:type="dcterms:W3CDTF">2019-11-19T13:55:41Z</dcterms:created>
  <dcterms:modified xsi:type="dcterms:W3CDTF">2020-03-01T20:17:00Z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f0d6f35f-81fc-42e9-81d3-e815180f60eb</vt:lpwstr>
  </property>
  <property fmtid="{D5CDD505-2E9C-101B-9397-08002B2CF9AE}" pid="3" name="SSCClassification">
    <vt:lpwstr>G</vt:lpwstr>
  </property>
  <property fmtid="{D5CDD505-2E9C-101B-9397-08002B2CF9AE}" pid="4" name="SSCVisualMarks">
    <vt:lpwstr>Y</vt:lpwstr>
  </property>
  <property fmtid="{D5CDD505-2E9C-101B-9397-08002B2CF9AE}" pid="5" name="_AdHocReviewCycleID">
    <vt:i4>-903118032</vt:i4>
  </property>
  <property fmtid="{D5CDD505-2E9C-101B-9397-08002B2CF9AE}" pid="6" name="_NewReviewCycle">
    <vt:lpwstr/>
  </property>
  <property fmtid="{D5CDD505-2E9C-101B-9397-08002B2CF9AE}" pid="7" name="_EmailSubject">
    <vt:lpwstr/>
  </property>
  <property fmtid="{D5CDD505-2E9C-101B-9397-08002B2CF9AE}" pid="8" name="_AuthorEmail">
    <vt:lpwstr>RKozlowski1@StateStreet.com</vt:lpwstr>
  </property>
  <property fmtid="{D5CDD505-2E9C-101B-9397-08002B2CF9AE}" pid="9" name="_AuthorEmailDisplayName">
    <vt:lpwstr>Kozlowski, Robert</vt:lpwstr>
  </property>
</Properties>
</file>