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74" r:id="rId6"/>
    <p:sldId id="277" r:id="rId7"/>
    <p:sldId id="275" r:id="rId8"/>
    <p:sldId id="279" r:id="rId9"/>
    <p:sldId id="276" r:id="rId10"/>
    <p:sldId id="260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27" autoAdjust="0"/>
  </p:normalViewPr>
  <p:slideViewPr>
    <p:cSldViewPr>
      <p:cViewPr varScale="1">
        <p:scale>
          <a:sx n="116" d="100"/>
          <a:sy n="116" d="100"/>
        </p:scale>
        <p:origin x="308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92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32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28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A6BEE4-E33E-4C0D-BC48-E181CF9D9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30CD6E-EF8E-4C40-9844-28705CA5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C5E4ED-223B-4D08-92A2-56F98055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47FB925B-9882-4EBA-8CD4-EE4772544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7071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8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43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93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4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4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3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7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B01D3-E541-42FD-B1E6-9E7097F8E480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l" descr="Information Classification: General"/>
          <p:cNvSpPr txBox="1"/>
          <p:nvPr userDrawn="1"/>
        </p:nvSpPr>
        <p:spPr>
          <a:xfrm>
            <a:off x="0" y="6530340"/>
            <a:ext cx="9144000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900" b="0" i="0" u="none" baseline="0">
                <a:solidFill>
                  <a:srgbClr val="000000"/>
                </a:solidFill>
                <a:latin typeface="Arial"/>
              </a:rPr>
              <a:t>Information Classification: General</a:t>
            </a:r>
          </a:p>
        </p:txBody>
      </p:sp>
    </p:spTree>
    <p:extLst>
      <p:ext uri="{BB962C8B-B14F-4D97-AF65-F5344CB8AC3E}">
        <p14:creationId xmlns:p14="http://schemas.microsoft.com/office/powerpoint/2010/main" val="1569522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bertkozlowski.com/" TargetMode="External"/><Relationship Id="rId2" Type="http://schemas.openxmlformats.org/officeDocument/2006/relationships/hyperlink" Target="https://github.com/bobk/jirapresentation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obertkozlowski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igbrassband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bobk/jiragithub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48608-624D-478E-9868-271BDBB64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990600"/>
            <a:ext cx="8229600" cy="1699208"/>
          </a:xfrm>
        </p:spPr>
        <p:txBody>
          <a:bodyPr anchor="t">
            <a:normAutofit fontScale="90000"/>
          </a:bodyPr>
          <a:lstStyle/>
          <a:p>
            <a:br>
              <a:rPr lang="en-US" dirty="0"/>
            </a:br>
            <a:r>
              <a:rPr lang="en-US" dirty="0"/>
              <a:t>Git Integration Options for Jira</a:t>
            </a:r>
            <a:br>
              <a:rPr lang="en-US" sz="4050" dirty="0"/>
            </a:br>
            <a:r>
              <a:rPr lang="en-US" sz="2025" b="1" dirty="0">
                <a:hlinkClick r:id="rId2"/>
              </a:rPr>
              <a:t>https://github.com/bobk/jirapresentations</a:t>
            </a:r>
            <a:br>
              <a:rPr lang="en-US" sz="2025" b="1" dirty="0"/>
            </a:br>
            <a:br>
              <a:rPr lang="en-US" sz="1650" b="1" dirty="0"/>
            </a:br>
            <a:endParaRPr lang="en-US" sz="405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D4EB7-CA19-4D7A-92D8-92D660F65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276600"/>
            <a:ext cx="7848600" cy="3276600"/>
          </a:xfrm>
        </p:spPr>
        <p:txBody>
          <a:bodyPr>
            <a:normAutofit/>
          </a:bodyPr>
          <a:lstStyle/>
          <a:p>
            <a:r>
              <a:rPr lang="en-US" sz="2600" b="1" dirty="0">
                <a:solidFill>
                  <a:schemeClr val="tx1"/>
                </a:solidFill>
              </a:rPr>
              <a:t>meetup.com - Princeton Lean Coffee Agile Meetup</a:t>
            </a:r>
          </a:p>
          <a:p>
            <a:r>
              <a:rPr lang="en-US" sz="2600" b="1" dirty="0"/>
              <a:t>Lightning Talk – Mar 25, 2020 (add link here)</a:t>
            </a:r>
          </a:p>
          <a:p>
            <a:endParaRPr lang="en-US" dirty="0"/>
          </a:p>
          <a:p>
            <a:r>
              <a:rPr lang="en-US" sz="2600" dirty="0">
                <a:solidFill>
                  <a:schemeClr val="tx1"/>
                </a:solidFill>
              </a:rPr>
              <a:t>Bob Kozlowski - </a:t>
            </a:r>
            <a:r>
              <a:rPr lang="en-US" sz="2600" dirty="0">
                <a:hlinkClick r:id="rId3"/>
              </a:rPr>
              <a:t>http://www.robertkozlowski.com</a:t>
            </a:r>
            <a:endParaRPr lang="en-US" sz="2600" dirty="0"/>
          </a:p>
          <a:p>
            <a:r>
              <a:rPr lang="en-US" sz="2000" dirty="0">
                <a:solidFill>
                  <a:schemeClr val="tx1"/>
                </a:solidFill>
              </a:rPr>
              <a:t>Versatile experienced Agile/SDLC/Jira/Windows/CI/CD DevOps engineer</a:t>
            </a:r>
          </a:p>
          <a:p>
            <a:r>
              <a:rPr lang="en-US" sz="2000" dirty="0">
                <a:solidFill>
                  <a:schemeClr val="tx1"/>
                </a:solidFill>
              </a:rPr>
              <a:t>25 years global FinServ IT experience - CSM, Azure, Windows, ITIL certs</a:t>
            </a:r>
          </a:p>
          <a:p>
            <a:r>
              <a:rPr lang="en-US" sz="1900" b="1" dirty="0">
                <a:solidFill>
                  <a:schemeClr val="tx1"/>
                </a:solidFill>
              </a:rPr>
              <a:t> available Apr 2020 for next contracting/advisory role</a:t>
            </a:r>
            <a:endParaRPr lang="en-US" sz="3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41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Next Time?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 </a:t>
            </a:r>
            <a:r>
              <a:rPr lang="en-US" strike="sngStrike" dirty="0"/>
              <a:t>Simple Jira Agile Metrics via Python and SQL (and Azure)</a:t>
            </a:r>
          </a:p>
          <a:p>
            <a:r>
              <a:rPr lang="en-US" dirty="0"/>
              <a:t> </a:t>
            </a:r>
            <a:r>
              <a:rPr lang="en-US" strike="sngStrike" dirty="0"/>
              <a:t>Jira Epic Thoughts and Jira Agile Tips and Tricks 1</a:t>
            </a:r>
          </a:p>
          <a:p>
            <a:r>
              <a:rPr lang="en-US" dirty="0"/>
              <a:t> </a:t>
            </a:r>
            <a:r>
              <a:rPr lang="en-US" strike="sngStrike" dirty="0"/>
              <a:t>Git Integration Options for Jira</a:t>
            </a:r>
          </a:p>
          <a:p>
            <a:r>
              <a:rPr lang="en-US" dirty="0"/>
              <a:t>Jira Issue Collectors and what to use them for</a:t>
            </a:r>
          </a:p>
          <a:p>
            <a:r>
              <a:rPr lang="en-US" dirty="0"/>
              <a:t> Python as poor-man’s Jira command-line (via </a:t>
            </a:r>
            <a:r>
              <a:rPr lang="en-US" dirty="0" err="1"/>
              <a:t>jira</a:t>
            </a:r>
            <a:r>
              <a:rPr lang="en-US" dirty="0"/>
              <a:t>-python/</a:t>
            </a:r>
            <a:r>
              <a:rPr lang="en-US" dirty="0" err="1"/>
              <a:t>jirashell</a:t>
            </a:r>
            <a:r>
              <a:rPr lang="en-US" dirty="0"/>
              <a:t> interpreter)</a:t>
            </a:r>
          </a:p>
          <a:p>
            <a:r>
              <a:rPr lang="en-US" dirty="0"/>
              <a:t> Jira Agile Tips 2</a:t>
            </a:r>
          </a:p>
          <a:p>
            <a:r>
              <a:rPr lang="en-US" dirty="0"/>
              <a:t> Review of good Jira tech books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991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D253A-DD71-48BB-A32A-BBB995B0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204" y="1782752"/>
            <a:ext cx="8396057" cy="416806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050" dirty="0"/>
              <a:t>Questions/Feedback?</a:t>
            </a:r>
          </a:p>
          <a:p>
            <a:pPr algn="ctr"/>
            <a:endParaRPr lang="en-US" sz="4050" b="1" dirty="0"/>
          </a:p>
          <a:p>
            <a:pPr marL="0" indent="0" algn="ctr">
              <a:buNone/>
            </a:pPr>
            <a:r>
              <a:rPr lang="en-US" sz="4050" b="1" dirty="0"/>
              <a:t>Thank You!</a:t>
            </a:r>
          </a:p>
          <a:p>
            <a:pPr marL="0" indent="0" algn="ctr">
              <a:buNone/>
            </a:pPr>
            <a:endParaRPr lang="en-US" sz="4050" b="1" dirty="0"/>
          </a:p>
          <a:p>
            <a:pPr marL="0" indent="0" algn="ctr">
              <a:buNone/>
            </a:pPr>
            <a:endParaRPr lang="en-US" sz="4050" b="1" dirty="0"/>
          </a:p>
          <a:p>
            <a:pPr marL="0" indent="0" algn="ctr">
              <a:buNone/>
            </a:pPr>
            <a:r>
              <a:rPr lang="en-US" sz="1500" dirty="0"/>
              <a:t>Robert Kozlowski</a:t>
            </a:r>
          </a:p>
          <a:p>
            <a:pPr marL="0" indent="0" algn="ctr">
              <a:buNone/>
            </a:pPr>
            <a:r>
              <a:rPr lang="en-US" sz="1500" dirty="0">
                <a:hlinkClick r:id="rId2"/>
              </a:rPr>
              <a:t>http://www.robertkozlowski.com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700378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What is “Git Integration for Jira”?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5334000"/>
          </a:xfrm>
        </p:spPr>
        <p:txBody>
          <a:bodyPr>
            <a:noAutofit/>
          </a:bodyPr>
          <a:lstStyle/>
          <a:p>
            <a:pPr marL="2286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FF0000"/>
                </a:solidFill>
              </a:rPr>
              <a:t>BASICS</a:t>
            </a:r>
          </a:p>
          <a:p>
            <a:pPr marL="365760">
              <a:spcBef>
                <a:spcPts val="0"/>
              </a:spcBef>
            </a:pPr>
            <a:r>
              <a:rPr lang="en-US" sz="2400" b="1" dirty="0"/>
              <a:t>Functionality to automatically associate Git commits with Jira issues, so that everyone knows what code was written for a given issue</a:t>
            </a:r>
          </a:p>
          <a:p>
            <a:pPr marL="365760">
              <a:spcBef>
                <a:spcPts val="0"/>
              </a:spcBef>
            </a:pPr>
            <a:r>
              <a:rPr lang="en-US" sz="2400" dirty="0"/>
              <a:t>A process runs on the Jira side/the Git side/a third location to scan for commits + issues that are related (typically by including the Jira </a:t>
            </a:r>
            <a:r>
              <a:rPr lang="en-US" sz="2400" dirty="0" err="1"/>
              <a:t>issuekey</a:t>
            </a:r>
            <a:r>
              <a:rPr lang="en-US" sz="2400" dirty="0"/>
              <a:t> in the commit message) and record them, usually in the Jira issues themselves</a:t>
            </a:r>
          </a:p>
          <a:p>
            <a:pPr marL="2286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B050"/>
                </a:solidFill>
              </a:rPr>
              <a:t>EXTRA CREDIT</a:t>
            </a:r>
          </a:p>
          <a:p>
            <a:pPr marL="365760">
              <a:spcBef>
                <a:spcPts val="0"/>
              </a:spcBef>
            </a:pPr>
            <a:r>
              <a:rPr lang="en-US" sz="2400" dirty="0"/>
              <a:t>make Git additional commit information and statistics available in Jira, including extending JQL to support key Git parameters</a:t>
            </a:r>
          </a:p>
          <a:p>
            <a:pPr marL="365760">
              <a:spcBef>
                <a:spcPts val="0"/>
              </a:spcBef>
            </a:pPr>
            <a:r>
              <a:rPr lang="en-US" sz="2400" dirty="0"/>
              <a:t>perform certain basic Git commands from Jira</a:t>
            </a:r>
          </a:p>
          <a:p>
            <a:pPr marL="365760">
              <a:spcBef>
                <a:spcPts val="0"/>
              </a:spcBef>
            </a:pPr>
            <a:r>
              <a:rPr lang="en-US" sz="2400" dirty="0"/>
              <a:t>perform certain basic Jira actions from Git (via commit messages)</a:t>
            </a:r>
          </a:p>
          <a:p>
            <a:pPr marL="22860" indent="0">
              <a:spcBef>
                <a:spcPts val="0"/>
              </a:spcBef>
              <a:buNone/>
            </a:pPr>
            <a:endParaRPr lang="en-US" sz="2400" dirty="0"/>
          </a:p>
          <a:p>
            <a:pPr marL="365760">
              <a:spcBef>
                <a:spcPts val="0"/>
              </a:spcBef>
            </a:pPr>
            <a:endParaRPr lang="en-US" sz="2400" dirty="0"/>
          </a:p>
          <a:p>
            <a:pPr marL="365760">
              <a:spcBef>
                <a:spcPts val="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7143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/>
              <a:t>What Are The Benefits?</a:t>
            </a:r>
            <a:br>
              <a:rPr lang="en-US" sz="3600" dirty="0"/>
            </a:br>
            <a:r>
              <a:rPr lang="en-US" sz="3600" dirty="0"/>
              <a:t>Who Is The Customer?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Autofit/>
          </a:bodyPr>
          <a:lstStyle/>
          <a:p>
            <a:pPr marL="365760">
              <a:spcBef>
                <a:spcPts val="0"/>
              </a:spcBef>
            </a:pPr>
            <a:r>
              <a:rPr lang="en-US" sz="2000" b="1" dirty="0"/>
              <a:t>Anyone who needs to know what code was written for Jira issues and review it in a familiar environment – who coded this feature, how “big” was the change, what components were touched (</a:t>
            </a:r>
            <a:r>
              <a:rPr lang="en-US" sz="2000" b="1" dirty="0">
                <a:solidFill>
                  <a:srgbClr val="00B050"/>
                </a:solidFill>
              </a:rPr>
              <a:t>developers</a:t>
            </a:r>
            <a:r>
              <a:rPr lang="en-US" sz="2000" b="1" dirty="0"/>
              <a:t>)</a:t>
            </a:r>
          </a:p>
          <a:p>
            <a:pPr marL="365760">
              <a:spcBef>
                <a:spcPts val="0"/>
              </a:spcBef>
            </a:pPr>
            <a:r>
              <a:rPr lang="en-US" sz="2000" b="1" dirty="0"/>
              <a:t>Anyone who wants to (lightly) track progress against features and create automated issue lists for CI/CD releases based on commits (</a:t>
            </a:r>
            <a:r>
              <a:rPr lang="en-US" sz="2000" b="1" dirty="0">
                <a:solidFill>
                  <a:srgbClr val="00B0F0"/>
                </a:solidFill>
              </a:rPr>
              <a:t>product managers, release managers</a:t>
            </a:r>
            <a:r>
              <a:rPr lang="en-US" sz="2000" b="1" dirty="0"/>
              <a:t>)</a:t>
            </a:r>
          </a:p>
          <a:p>
            <a:pPr marL="365760">
              <a:spcBef>
                <a:spcPts val="0"/>
              </a:spcBef>
            </a:pPr>
            <a:r>
              <a:rPr lang="en-US" sz="2000" b="1" dirty="0"/>
              <a:t>Anyone who needs to support the code in production, or be able to answer questions/resolve problems related to new functionality or security (</a:t>
            </a:r>
            <a:r>
              <a:rPr lang="en-US" sz="2000" b="1" dirty="0">
                <a:solidFill>
                  <a:srgbClr val="7030A0"/>
                </a:solidFill>
              </a:rPr>
              <a:t>operational support, helpdesk, security engineers/pen testers</a:t>
            </a:r>
            <a:r>
              <a:rPr lang="en-US" sz="2000" b="1" dirty="0"/>
              <a:t>)</a:t>
            </a:r>
          </a:p>
          <a:p>
            <a:pPr marL="365760">
              <a:spcBef>
                <a:spcPts val="0"/>
              </a:spcBef>
            </a:pPr>
            <a:r>
              <a:rPr lang="en-US" sz="2000" dirty="0"/>
              <a:t>Anyone who needs to pull statistics on code relative to Jira issues such as complexity vs. commits, rollbacks of commits, bugs against features (</a:t>
            </a:r>
            <a:r>
              <a:rPr lang="en-US" sz="2000" dirty="0">
                <a:solidFill>
                  <a:srgbClr val="FF0000"/>
                </a:solidFill>
              </a:rPr>
              <a:t>scrum masters, dev team leads</a:t>
            </a:r>
            <a:r>
              <a:rPr lang="en-US" sz="2000" dirty="0"/>
              <a:t>)</a:t>
            </a:r>
          </a:p>
          <a:p>
            <a:pPr marL="365760">
              <a:spcBef>
                <a:spcPts val="0"/>
              </a:spcBef>
            </a:pPr>
            <a:r>
              <a:rPr lang="en-US" sz="2000" dirty="0"/>
              <a:t>Anyone who wants to automate certain Jira functions during code dev cycle (</a:t>
            </a:r>
            <a:r>
              <a:rPr lang="en-US" sz="2000" dirty="0">
                <a:solidFill>
                  <a:srgbClr val="00B0F0"/>
                </a:solidFill>
              </a:rPr>
              <a:t>release managers</a:t>
            </a:r>
            <a:r>
              <a:rPr lang="en-US" sz="2000" dirty="0"/>
              <a:t>)</a:t>
            </a:r>
          </a:p>
          <a:p>
            <a:pPr marL="365760">
              <a:spcBef>
                <a:spcPts val="0"/>
              </a:spcBef>
            </a:pPr>
            <a:r>
              <a:rPr lang="en-US" sz="2000" dirty="0"/>
              <a:t>Anyone doing CI/CD who wants to build specific branches containing the code for specific Jira issues (</a:t>
            </a:r>
            <a:r>
              <a:rPr lang="en-US" sz="2000" dirty="0">
                <a:solidFill>
                  <a:srgbClr val="00B050"/>
                </a:solidFill>
              </a:rPr>
              <a:t>release managers, DevOps engineers</a:t>
            </a:r>
            <a:r>
              <a:rPr lang="en-US" sz="2000" dirty="0"/>
              <a:t>)</a:t>
            </a:r>
          </a:p>
          <a:p>
            <a:pPr marL="365760">
              <a:spcBef>
                <a:spcPts val="0"/>
              </a:spcBef>
            </a:pPr>
            <a:endParaRPr lang="en-US" sz="2000" dirty="0"/>
          </a:p>
          <a:p>
            <a:pPr marL="365760">
              <a:spcBef>
                <a:spcPts val="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6743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Product Landscape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Autofit/>
          </a:bodyPr>
          <a:lstStyle/>
          <a:p>
            <a:pPr marL="22860" indent="0">
              <a:spcBef>
                <a:spcPts val="0"/>
              </a:spcBef>
              <a:buNone/>
            </a:pPr>
            <a:r>
              <a:rPr lang="en-US" sz="1800" dirty="0"/>
              <a:t>(using public GitHub specifically as an example - some products do not support GitHub Enterprise, GitLab or other third-party Git incarnations)</a:t>
            </a:r>
          </a:p>
          <a:p>
            <a:pPr marL="22860" indent="0">
              <a:spcBef>
                <a:spcPts val="0"/>
              </a:spcBef>
              <a:buNone/>
            </a:pPr>
            <a:endParaRPr lang="en-US" sz="2400" dirty="0"/>
          </a:p>
          <a:p>
            <a:pPr marL="365760">
              <a:spcBef>
                <a:spcPts val="0"/>
              </a:spcBef>
              <a:buFontTx/>
              <a:buChar char="-"/>
            </a:pPr>
            <a:r>
              <a:rPr lang="en-US" sz="2800" dirty="0"/>
              <a:t>Atlassian’s built-in integration (cloud, server)</a:t>
            </a:r>
          </a:p>
          <a:p>
            <a:pPr marL="365760">
              <a:spcBef>
                <a:spcPts val="0"/>
              </a:spcBef>
              <a:buFontTx/>
              <a:buChar char="-"/>
            </a:pPr>
            <a:r>
              <a:rPr lang="en-US" sz="2800" dirty="0"/>
              <a:t>GitHub’s built-in integration (cloud)*</a:t>
            </a:r>
          </a:p>
          <a:p>
            <a:pPr marL="365760">
              <a:spcBef>
                <a:spcPts val="0"/>
              </a:spcBef>
              <a:buFontTx/>
              <a:buChar char="-"/>
            </a:pPr>
            <a:r>
              <a:rPr lang="en-US" sz="2800" dirty="0"/>
              <a:t>Third-party Jira plug-ins (cloud, server)</a:t>
            </a:r>
          </a:p>
          <a:p>
            <a:pPr marL="765810" lvl="1">
              <a:spcBef>
                <a:spcPts val="0"/>
              </a:spcBef>
              <a:buFontTx/>
              <a:buChar char="-"/>
            </a:pPr>
            <a:r>
              <a:rPr lang="en-US" sz="2000" dirty="0">
                <a:solidFill>
                  <a:srgbClr val="FF0000"/>
                </a:solidFill>
              </a:rPr>
              <a:t>e.g., </a:t>
            </a:r>
            <a:r>
              <a:rPr lang="en-US" sz="2000" b="1" dirty="0">
                <a:solidFill>
                  <a:srgbClr val="FF0000"/>
                </a:solidFill>
              </a:rPr>
              <a:t>Git Integration for Jira plug-in from </a:t>
            </a:r>
            <a:r>
              <a:rPr lang="en-US" sz="2000" b="1" dirty="0" err="1">
                <a:solidFill>
                  <a:srgbClr val="FF0000"/>
                </a:solidFill>
              </a:rPr>
              <a:t>BigBrassBand</a:t>
            </a:r>
            <a:endParaRPr lang="en-US" sz="2000" b="1" dirty="0">
              <a:solidFill>
                <a:srgbClr val="FF0000"/>
              </a:solidFill>
            </a:endParaRPr>
          </a:p>
          <a:p>
            <a:pPr marL="365760">
              <a:spcBef>
                <a:spcPts val="0"/>
              </a:spcBef>
              <a:buFontTx/>
              <a:buChar char="-"/>
            </a:pPr>
            <a:r>
              <a:rPr lang="en-US" sz="2800" dirty="0"/>
              <a:t>scripts (home-grown or OSS)</a:t>
            </a:r>
          </a:p>
          <a:p>
            <a:pPr marL="765810" lvl="1">
              <a:spcBef>
                <a:spcPts val="0"/>
              </a:spcBef>
              <a:buFontTx/>
              <a:buChar char="-"/>
            </a:pPr>
            <a:r>
              <a:rPr lang="en-US" sz="2000" dirty="0">
                <a:solidFill>
                  <a:srgbClr val="FF0000"/>
                </a:solidFill>
              </a:rPr>
              <a:t>use Jira and GitHub REST APIs + modules</a:t>
            </a:r>
          </a:p>
          <a:p>
            <a:pPr marL="765810" lvl="1">
              <a:spcBef>
                <a:spcPts val="0"/>
              </a:spcBef>
              <a:buFontTx/>
              <a:buChar char="-"/>
            </a:pPr>
            <a:r>
              <a:rPr lang="en-US" sz="2000" dirty="0">
                <a:solidFill>
                  <a:srgbClr val="FF0000"/>
                </a:solidFill>
              </a:rPr>
              <a:t>e.g., </a:t>
            </a:r>
            <a:r>
              <a:rPr lang="en-US" sz="2000" b="1" dirty="0" err="1">
                <a:solidFill>
                  <a:srgbClr val="FF0000"/>
                </a:solidFill>
              </a:rPr>
              <a:t>jiragithub</a:t>
            </a:r>
            <a:r>
              <a:rPr lang="en-US" sz="2000" b="1" dirty="0">
                <a:solidFill>
                  <a:srgbClr val="FF0000"/>
                </a:solidFill>
              </a:rPr>
              <a:t> sync script (yes, it’s on GitHub)</a:t>
            </a:r>
          </a:p>
          <a:p>
            <a:pPr marL="365760">
              <a:spcBef>
                <a:spcPts val="0"/>
              </a:spcBef>
            </a:pPr>
            <a:endParaRPr lang="en-US" sz="2400" dirty="0"/>
          </a:p>
          <a:p>
            <a:pPr marL="22860" indent="0">
              <a:spcBef>
                <a:spcPts val="0"/>
              </a:spcBef>
              <a:buNone/>
            </a:pPr>
            <a:r>
              <a:rPr lang="en-US" sz="1400" dirty="0"/>
              <a:t>* GitHub has “issue” functionality, but not a strong customizable workflow model, and their integration marketplace is not yet as mature as Atlassian’s</a:t>
            </a:r>
          </a:p>
          <a:p>
            <a:pPr marL="365760">
              <a:spcBef>
                <a:spcPts val="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3240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Pros/Cons: Plug-In vs Script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04F73FD-F461-4FB0-9C62-271DCEF41A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050881"/>
              </p:ext>
            </p:extLst>
          </p:nvPr>
        </p:nvGraphicFramePr>
        <p:xfrm>
          <a:off x="457200" y="1417638"/>
          <a:ext cx="8229600" cy="4685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839328944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663025966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136273586"/>
                    </a:ext>
                  </a:extLst>
                </a:gridCol>
              </a:tblGrid>
              <a:tr h="516687"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496124"/>
                  </a:ext>
                </a:extLst>
              </a:tr>
              <a:tr h="2561475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Plug-In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typically better integrated into the Jira UI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more functionality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repo indexing handled on Jira server side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can use Jira permissions to control actions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vendor support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license cost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stability concerns?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admin friction/elevated rights/migrations/testing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can change Jira settings + add custom fields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83895"/>
                  </a:ext>
                </a:extLst>
              </a:tr>
              <a:tr h="160747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Script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no license cost (!= free)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stability not a big concern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no admin friction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you can understand, change and extend what it does if you have the source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no vendor support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no permissions model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Less well-integrated into Jira UI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need to rack up and run yourself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9361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E56DE8E-80CD-4E2B-917A-BC7E2748A3EF}"/>
              </a:ext>
            </a:extLst>
          </p:cNvPr>
          <p:cNvSpPr/>
          <p:nvPr/>
        </p:nvSpPr>
        <p:spPr>
          <a:xfrm>
            <a:off x="397933" y="6103272"/>
            <a:ext cx="83481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(Above pros/cons are general and are not intended to represent any particular product.)</a:t>
            </a:r>
          </a:p>
        </p:txBody>
      </p:sp>
    </p:spTree>
    <p:extLst>
      <p:ext uri="{BB962C8B-B14F-4D97-AF65-F5344CB8AC3E}">
        <p14:creationId xmlns:p14="http://schemas.microsoft.com/office/powerpoint/2010/main" val="1482377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b="1" dirty="0"/>
              <a:t>Git Integration for Jira</a:t>
            </a:r>
            <a:r>
              <a:rPr lang="en-US" sz="2800" dirty="0"/>
              <a:t> plug-in from </a:t>
            </a:r>
            <a:r>
              <a:rPr lang="en-US" sz="2800" dirty="0" err="1"/>
              <a:t>BigBrassBand</a:t>
            </a:r>
            <a:br>
              <a:rPr lang="en-US" sz="2800" dirty="0"/>
            </a:br>
            <a:r>
              <a:rPr lang="en-US" sz="2800" dirty="0"/>
              <a:t>Features</a:t>
            </a:r>
            <a:endParaRPr lang="en-US" sz="3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8AD2EA2-2568-4015-953C-72DE05BE5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Autofit/>
          </a:bodyPr>
          <a:lstStyle/>
          <a:p>
            <a:pPr marL="365760">
              <a:spcBef>
                <a:spcPts val="0"/>
              </a:spcBef>
            </a:pPr>
            <a:r>
              <a:rPr lang="en-US" sz="2000" dirty="0"/>
              <a:t>View Git commit information in Jira</a:t>
            </a:r>
          </a:p>
          <a:p>
            <a:pPr marL="365760">
              <a:spcBef>
                <a:spcPts val="0"/>
              </a:spcBef>
            </a:pPr>
            <a:r>
              <a:rPr lang="en-US" sz="2000" dirty="0"/>
              <a:t>“Smart Commits” – add comments, transition issues etc. via commit messages</a:t>
            </a:r>
          </a:p>
          <a:p>
            <a:pPr marL="365760">
              <a:spcBef>
                <a:spcPts val="0"/>
              </a:spcBef>
            </a:pPr>
            <a:r>
              <a:rPr lang="en-US" sz="2000" dirty="0"/>
              <a:t>Manually associate commits when needed</a:t>
            </a:r>
          </a:p>
          <a:p>
            <a:pPr marL="365760">
              <a:spcBef>
                <a:spcPts val="0"/>
              </a:spcBef>
            </a:pPr>
            <a:r>
              <a:rPr lang="en-US" sz="2000" dirty="0"/>
              <a:t>Direct links to branches and commits</a:t>
            </a:r>
          </a:p>
          <a:p>
            <a:pPr marL="365760">
              <a:spcBef>
                <a:spcPts val="0"/>
              </a:spcBef>
            </a:pPr>
            <a:r>
              <a:rPr lang="en-US" sz="2000" dirty="0"/>
              <a:t>Git-specific JQL fields (</a:t>
            </a:r>
            <a:r>
              <a:rPr lang="en-US" sz="2000" dirty="0" err="1"/>
              <a:t>gitCommitsReferenced</a:t>
            </a:r>
            <a:r>
              <a:rPr lang="en-US" sz="2000" dirty="0"/>
              <a:t>, </a:t>
            </a:r>
            <a:r>
              <a:rPr lang="en-US" sz="2000" dirty="0" err="1"/>
              <a:t>gitBranch</a:t>
            </a:r>
            <a:r>
              <a:rPr lang="en-US" sz="2000" dirty="0"/>
              <a:t>)</a:t>
            </a:r>
          </a:p>
          <a:p>
            <a:pPr marL="365760">
              <a:spcBef>
                <a:spcPts val="0"/>
              </a:spcBef>
            </a:pPr>
            <a:r>
              <a:rPr lang="en-US" sz="2000" dirty="0"/>
              <a:t>Create branches from Jira</a:t>
            </a:r>
          </a:p>
          <a:p>
            <a:pPr marL="365760">
              <a:spcBef>
                <a:spcPts val="0"/>
              </a:spcBef>
            </a:pPr>
            <a:r>
              <a:rPr lang="en-US" sz="2000" dirty="0"/>
              <a:t>Create pull requests from Jira</a:t>
            </a:r>
          </a:p>
          <a:p>
            <a:pPr marL="365760">
              <a:spcBef>
                <a:spcPts val="0"/>
              </a:spcBef>
            </a:pPr>
            <a:r>
              <a:rPr lang="en-US" sz="2000" dirty="0"/>
              <a:t>Permissions model to control source code access from Jira</a:t>
            </a:r>
          </a:p>
          <a:p>
            <a:pPr marL="365760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My recommended option, if you choose to go the plug-in route</a:t>
            </a:r>
          </a:p>
          <a:p>
            <a:pPr marL="365760">
              <a:spcBef>
                <a:spcPts val="0"/>
              </a:spcBef>
            </a:pPr>
            <a:r>
              <a:rPr lang="en-US" sz="2000" dirty="0">
                <a:hlinkClick r:id="rId2"/>
              </a:rPr>
              <a:t>https://bigbrassband.com</a:t>
            </a:r>
            <a:endParaRPr lang="en-US" sz="2000" dirty="0"/>
          </a:p>
          <a:p>
            <a:pPr marL="22860" indent="0">
              <a:spcBef>
                <a:spcPts val="0"/>
              </a:spcBef>
              <a:buNone/>
            </a:pP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919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b="1" dirty="0"/>
              <a:t>Git Integration for Jira</a:t>
            </a:r>
            <a:r>
              <a:rPr lang="en-US" sz="2800" dirty="0"/>
              <a:t> plug-in from </a:t>
            </a:r>
            <a:r>
              <a:rPr lang="en-US" sz="2800" dirty="0" err="1"/>
              <a:t>BigBrassBand</a:t>
            </a:r>
            <a:br>
              <a:rPr lang="en-US" sz="2800" dirty="0"/>
            </a:br>
            <a:r>
              <a:rPr lang="en-US" sz="2800" dirty="0"/>
              <a:t>Screen Shots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99D57B-BB46-4E98-B36C-C665CF11B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85207"/>
            <a:ext cx="8763000" cy="532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49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b="1" dirty="0" err="1"/>
              <a:t>jiragithub</a:t>
            </a:r>
            <a:r>
              <a:rPr lang="en-US" sz="2800" dirty="0"/>
              <a:t> script</a:t>
            </a:r>
            <a:br>
              <a:rPr lang="en-US" sz="2800" dirty="0"/>
            </a:br>
            <a:r>
              <a:rPr lang="en-US" sz="2800" dirty="0"/>
              <a:t>Features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8AD2EA2-2568-4015-953C-72DE05BE5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Autofit/>
          </a:bodyPr>
          <a:lstStyle/>
          <a:p>
            <a:pPr marL="365760">
              <a:spcBef>
                <a:spcPts val="0"/>
              </a:spcBef>
            </a:pPr>
            <a:r>
              <a:rPr lang="en-US" sz="2000" dirty="0"/>
              <a:t>Uses </a:t>
            </a:r>
            <a:r>
              <a:rPr lang="en-US" sz="2000" dirty="0" err="1"/>
              <a:t>pyGitHub</a:t>
            </a:r>
            <a:r>
              <a:rPr lang="en-US" sz="2000" dirty="0"/>
              <a:t> and </a:t>
            </a:r>
            <a:r>
              <a:rPr lang="en-US" sz="2000" dirty="0" err="1"/>
              <a:t>jira</a:t>
            </a:r>
            <a:r>
              <a:rPr lang="en-US" sz="2000" dirty="0"/>
              <a:t>-python libraries to exchange information between GitHub and Jira</a:t>
            </a:r>
          </a:p>
          <a:p>
            <a:pPr marL="365760">
              <a:spcBef>
                <a:spcPts val="0"/>
              </a:spcBef>
            </a:pPr>
            <a:r>
              <a:rPr lang="en-US" sz="2000" dirty="0"/>
              <a:t>Places Git commit information in Jira as comments (user-definable format)</a:t>
            </a:r>
          </a:p>
          <a:p>
            <a:pPr marL="365760">
              <a:spcBef>
                <a:spcPts val="0"/>
              </a:spcBef>
            </a:pPr>
            <a:r>
              <a:rPr lang="en-US" sz="2000" dirty="0"/>
              <a:t>Also inserts direct links to branches and commits</a:t>
            </a:r>
          </a:p>
          <a:p>
            <a:pPr marL="365760">
              <a:spcBef>
                <a:spcPts val="0"/>
              </a:spcBef>
            </a:pPr>
            <a:r>
              <a:rPr lang="en-US" sz="2000" dirty="0"/>
              <a:t>“Semi-Smart Commits” - Can transition or reassign issues via commit messages</a:t>
            </a:r>
          </a:p>
          <a:p>
            <a:pPr marL="365760">
              <a:spcBef>
                <a:spcPts val="0"/>
              </a:spcBef>
            </a:pPr>
            <a:r>
              <a:rPr lang="en-US" sz="2000" dirty="0"/>
              <a:t>Control via easy-to-read config file</a:t>
            </a:r>
          </a:p>
          <a:p>
            <a:pPr marL="365760">
              <a:spcBef>
                <a:spcPts val="0"/>
              </a:spcBef>
            </a:pPr>
            <a:r>
              <a:rPr lang="en-US" sz="2000" dirty="0"/>
              <a:t>Schedule it to run with </a:t>
            </a:r>
            <a:r>
              <a:rPr lang="en-US" sz="2000" dirty="0" err="1"/>
              <a:t>cron</a:t>
            </a:r>
            <a:r>
              <a:rPr lang="en-US" sz="2000" dirty="0"/>
              <a:t> or Task Scheduler</a:t>
            </a:r>
          </a:p>
          <a:p>
            <a:pPr marL="365760">
              <a:spcBef>
                <a:spcPts val="0"/>
              </a:spcBef>
            </a:pPr>
            <a:r>
              <a:rPr lang="en-US" sz="2000" dirty="0"/>
              <a:t>Run it under a API key (cloud) or dedicated account (server)</a:t>
            </a:r>
          </a:p>
          <a:p>
            <a:pPr marL="365760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My recommended option to start with, if you want to roll your own</a:t>
            </a:r>
          </a:p>
          <a:p>
            <a:pPr marL="365760">
              <a:spcBef>
                <a:spcPts val="0"/>
              </a:spcBef>
            </a:pPr>
            <a:r>
              <a:rPr lang="en-US" sz="2000" dirty="0">
                <a:hlinkClick r:id="rId2"/>
              </a:rPr>
              <a:t>http://github.com/bobk/jiragithub</a:t>
            </a:r>
            <a:endParaRPr lang="en-US" sz="2000" dirty="0">
              <a:solidFill>
                <a:srgbClr val="FF0000"/>
              </a:solidFill>
            </a:endParaRPr>
          </a:p>
          <a:p>
            <a:pPr marL="365760">
              <a:spcBef>
                <a:spcPts val="0"/>
              </a:spcBef>
            </a:pP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386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b="1" dirty="0" err="1"/>
              <a:t>jiragithub</a:t>
            </a:r>
            <a:r>
              <a:rPr lang="en-US" sz="2800" dirty="0"/>
              <a:t> script</a:t>
            </a:r>
            <a:br>
              <a:rPr lang="en-US" sz="2800" dirty="0"/>
            </a:br>
            <a:r>
              <a:rPr lang="en-US" sz="2800" dirty="0"/>
              <a:t>Screen Shots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657DDA-42CB-40FF-9700-8B4912B0D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" y="1467379"/>
            <a:ext cx="860107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999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</TotalTime>
  <Words>920</Words>
  <Application>Microsoft Office PowerPoint</Application>
  <PresentationFormat>On-screen Show (4:3)</PresentationFormat>
  <Paragraphs>102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 Git Integration Options for Jira https://github.com/bobk/jirapresentations  </vt:lpstr>
      <vt:lpstr>What is “Git Integration for Jira”?</vt:lpstr>
      <vt:lpstr>What Are The Benefits? Who Is The Customer?</vt:lpstr>
      <vt:lpstr>Product Landscape</vt:lpstr>
      <vt:lpstr>Pros/Cons: Plug-In vs Script</vt:lpstr>
      <vt:lpstr>Git Integration for Jira plug-in from BigBrassBand Features</vt:lpstr>
      <vt:lpstr>Git Integration for Jira plug-in from BigBrassBand Screen Shots</vt:lpstr>
      <vt:lpstr>jiragithub script Features</vt:lpstr>
      <vt:lpstr>jiragithub script Screen Shots</vt:lpstr>
      <vt:lpstr>Next Time?</vt:lpstr>
      <vt:lpstr>PowerPoint Presentation</vt:lpstr>
    </vt:vector>
  </TitlesOfParts>
  <Company>State Street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Kozlowski, Robert</dc:creator>
  <cp:keywords>General</cp:keywords>
  <cp:lastModifiedBy>Robert Kozlowski</cp:lastModifiedBy>
  <cp:revision>101</cp:revision>
  <dcterms:created xsi:type="dcterms:W3CDTF">2019-11-19T13:55:41Z</dcterms:created>
  <dcterms:modified xsi:type="dcterms:W3CDTF">2020-02-25T18:02:46Z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f0d6f35f-81fc-42e9-81d3-e815180f60eb</vt:lpwstr>
  </property>
  <property fmtid="{D5CDD505-2E9C-101B-9397-08002B2CF9AE}" pid="3" name="SSCClassification">
    <vt:lpwstr>G</vt:lpwstr>
  </property>
  <property fmtid="{D5CDD505-2E9C-101B-9397-08002B2CF9AE}" pid="4" name="SSCVisualMarks">
    <vt:lpwstr>Y</vt:lpwstr>
  </property>
  <property fmtid="{D5CDD505-2E9C-101B-9397-08002B2CF9AE}" pid="5" name="_AdHocReviewCycleID">
    <vt:i4>-903118032</vt:i4>
  </property>
  <property fmtid="{D5CDD505-2E9C-101B-9397-08002B2CF9AE}" pid="6" name="_NewReviewCycle">
    <vt:lpwstr/>
  </property>
  <property fmtid="{D5CDD505-2E9C-101B-9397-08002B2CF9AE}" pid="7" name="_EmailSubject">
    <vt:lpwstr/>
  </property>
  <property fmtid="{D5CDD505-2E9C-101B-9397-08002B2CF9AE}" pid="8" name="_AuthorEmail">
    <vt:lpwstr>RKozlowski1@StateStreet.com</vt:lpwstr>
  </property>
  <property fmtid="{D5CDD505-2E9C-101B-9397-08002B2CF9AE}" pid="9" name="_AuthorEmailDisplayName">
    <vt:lpwstr>Kozlowski, Robert</vt:lpwstr>
  </property>
</Properties>
</file>