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63" r:id="rId6"/>
    <p:sldId id="268" r:id="rId7"/>
    <p:sldId id="290" r:id="rId8"/>
    <p:sldId id="287" r:id="rId9"/>
    <p:sldId id="288" r:id="rId10"/>
    <p:sldId id="271" r:id="rId11"/>
    <p:sldId id="291" r:id="rId12"/>
    <p:sldId id="292" r:id="rId13"/>
    <p:sldId id="278" r:id="rId14"/>
    <p:sldId id="285" r:id="rId15"/>
    <p:sldId id="286" r:id="rId1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56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702B39-26C9-4333-BAAC-8247BD4F7C0C}"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B70E233D-9E96-4914-918F-D8EF9ADBECA4}">
      <dgm:prSet phldrT="[Text]" custT="1"/>
      <dgm:spPr/>
      <dgm:t>
        <a:bodyPr/>
        <a:lstStyle/>
        <a:p>
          <a:r>
            <a:rPr lang="en-US" sz="2800" b="1" dirty="0"/>
            <a:t>Sathish Ashwin</a:t>
          </a:r>
        </a:p>
      </dgm:t>
    </dgm:pt>
    <dgm:pt modelId="{36DF63E3-DC15-4F4F-AD15-0C11FCD758B5}" type="parTrans" cxnId="{DF636094-68B1-42AB-ADC5-3DE2AEB7E868}">
      <dgm:prSet/>
      <dgm:spPr/>
      <dgm:t>
        <a:bodyPr/>
        <a:lstStyle/>
        <a:p>
          <a:endParaRPr lang="en-US"/>
        </a:p>
      </dgm:t>
    </dgm:pt>
    <dgm:pt modelId="{C4DEA8B1-9248-4CFD-B241-738CE05117B1}" type="sibTrans" cxnId="{DF636094-68B1-42AB-ADC5-3DE2AEB7E868}">
      <dgm:prSet/>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40000" r="-40000"/>
          </a:stretch>
        </a:blipFill>
      </dgm:spPr>
      <dgm:t>
        <a:bodyPr/>
        <a:lstStyle/>
        <a:p>
          <a:endParaRPr lang="en-US"/>
        </a:p>
      </dgm:t>
    </dgm:pt>
    <dgm:pt modelId="{F0037BE1-4A8B-44B3-BF4E-DC038D86735A}" type="pres">
      <dgm:prSet presAssocID="{29702B39-26C9-4333-BAAC-8247BD4F7C0C}" presName="Name0" presStyleCnt="0">
        <dgm:presLayoutVars>
          <dgm:chMax val="7"/>
          <dgm:chPref val="7"/>
          <dgm:dir/>
        </dgm:presLayoutVars>
      </dgm:prSet>
      <dgm:spPr/>
    </dgm:pt>
    <dgm:pt modelId="{28324892-53D2-4E2F-89FB-8A4E79126EB6}" type="pres">
      <dgm:prSet presAssocID="{29702B39-26C9-4333-BAAC-8247BD4F7C0C}" presName="Name1" presStyleCnt="0"/>
      <dgm:spPr/>
    </dgm:pt>
    <dgm:pt modelId="{00B1A7AD-1FBD-4E89-8534-A24DC66951B4}" type="pres">
      <dgm:prSet presAssocID="{C4DEA8B1-9248-4CFD-B241-738CE05117B1}" presName="picture_1" presStyleCnt="0"/>
      <dgm:spPr/>
    </dgm:pt>
    <dgm:pt modelId="{B35FCE34-EF2D-44BF-9B01-47337DFCA09E}" type="pres">
      <dgm:prSet presAssocID="{C4DEA8B1-9248-4CFD-B241-738CE05117B1}" presName="pictureRepeatNode" presStyleLbl="alignImgPlace1" presStyleIdx="0" presStyleCnt="1" custScaleX="136448" custScaleY="132610" custLinFactNeighborX="-6850" custLinFactNeighborY="-816"/>
      <dgm:spPr/>
    </dgm:pt>
    <dgm:pt modelId="{4AB0ED82-EF1A-4EF5-AE9F-7010434C5F09}" type="pres">
      <dgm:prSet presAssocID="{B70E233D-9E96-4914-918F-D8EF9ADBECA4}" presName="text_1" presStyleLbl="node1" presStyleIdx="0" presStyleCnt="0" custScaleX="249575" custScaleY="24790" custLinFactY="-100000" custLinFactNeighborX="-9785" custLinFactNeighborY="-191130">
        <dgm:presLayoutVars>
          <dgm:bulletEnabled val="1"/>
        </dgm:presLayoutVars>
      </dgm:prSet>
      <dgm:spPr/>
    </dgm:pt>
  </dgm:ptLst>
  <dgm:cxnLst>
    <dgm:cxn modelId="{B6E6D359-5A8D-482A-97BA-0DA9F61FDE83}" type="presOf" srcId="{C4DEA8B1-9248-4CFD-B241-738CE05117B1}" destId="{B35FCE34-EF2D-44BF-9B01-47337DFCA09E}" srcOrd="0" destOrd="0" presId="urn:microsoft.com/office/officeart/2008/layout/CircularPictureCallout"/>
    <dgm:cxn modelId="{8139678B-7078-427C-9D6C-0246D0A4D4B3}" type="presOf" srcId="{29702B39-26C9-4333-BAAC-8247BD4F7C0C}" destId="{F0037BE1-4A8B-44B3-BF4E-DC038D86735A}" srcOrd="0" destOrd="0" presId="urn:microsoft.com/office/officeart/2008/layout/CircularPictureCallout"/>
    <dgm:cxn modelId="{DF636094-68B1-42AB-ADC5-3DE2AEB7E868}" srcId="{29702B39-26C9-4333-BAAC-8247BD4F7C0C}" destId="{B70E233D-9E96-4914-918F-D8EF9ADBECA4}" srcOrd="0" destOrd="0" parTransId="{36DF63E3-DC15-4F4F-AD15-0C11FCD758B5}" sibTransId="{C4DEA8B1-9248-4CFD-B241-738CE05117B1}"/>
    <dgm:cxn modelId="{4AD0DAE3-A90B-41A0-8404-98A2AD5A95C4}" type="presOf" srcId="{B70E233D-9E96-4914-918F-D8EF9ADBECA4}" destId="{4AB0ED82-EF1A-4EF5-AE9F-7010434C5F09}" srcOrd="0" destOrd="0" presId="urn:microsoft.com/office/officeart/2008/layout/CircularPictureCallout"/>
    <dgm:cxn modelId="{4C0AF494-A4BC-4253-88BD-3835828B6316}" type="presParOf" srcId="{F0037BE1-4A8B-44B3-BF4E-DC038D86735A}" destId="{28324892-53D2-4E2F-89FB-8A4E79126EB6}" srcOrd="0" destOrd="0" presId="urn:microsoft.com/office/officeart/2008/layout/CircularPictureCallout"/>
    <dgm:cxn modelId="{AFCAE10E-9ED6-4E14-8304-EBDBA2876A95}" type="presParOf" srcId="{28324892-53D2-4E2F-89FB-8A4E79126EB6}" destId="{00B1A7AD-1FBD-4E89-8534-A24DC66951B4}" srcOrd="0" destOrd="0" presId="urn:microsoft.com/office/officeart/2008/layout/CircularPictureCallout"/>
    <dgm:cxn modelId="{2F638250-4C3D-4634-9130-42B9D328461D}" type="presParOf" srcId="{00B1A7AD-1FBD-4E89-8534-A24DC66951B4}" destId="{B35FCE34-EF2D-44BF-9B01-47337DFCA09E}" srcOrd="0" destOrd="0" presId="urn:microsoft.com/office/officeart/2008/layout/CircularPictureCallout"/>
    <dgm:cxn modelId="{A27885C9-9EDE-4C9D-8B37-150D008A30A8}" type="presParOf" srcId="{28324892-53D2-4E2F-89FB-8A4E79126EB6}" destId="{4AB0ED82-EF1A-4EF5-AE9F-7010434C5F09}"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FCE34-EF2D-44BF-9B01-47337DFCA09E}">
      <dsp:nvSpPr>
        <dsp:cNvPr id="0" name=""/>
        <dsp:cNvSpPr/>
      </dsp:nvSpPr>
      <dsp:spPr>
        <a:xfrm>
          <a:off x="551052" y="878320"/>
          <a:ext cx="3016527" cy="2931678"/>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40000" r="-4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B0ED82-EF1A-4EF5-AE9F-7010434C5F09}">
      <dsp:nvSpPr>
        <dsp:cNvPr id="0" name=""/>
        <dsp:cNvSpPr/>
      </dsp:nvSpPr>
      <dsp:spPr>
        <a:xfrm>
          <a:off x="306710" y="581145"/>
          <a:ext cx="3531190" cy="18085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244600">
            <a:lnSpc>
              <a:spcPct val="90000"/>
            </a:lnSpc>
            <a:spcBef>
              <a:spcPct val="0"/>
            </a:spcBef>
            <a:spcAft>
              <a:spcPct val="35000"/>
            </a:spcAft>
            <a:buNone/>
          </a:pPr>
          <a:r>
            <a:rPr lang="en-US" sz="2800" b="1" kern="1200" dirty="0"/>
            <a:t>Sathish Ashwin</a:t>
          </a:r>
        </a:p>
      </dsp:txBody>
      <dsp:txXfrm>
        <a:off x="306710" y="581145"/>
        <a:ext cx="3531190" cy="180855"/>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3999" cy="5143499"/>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124" y="0"/>
            <a:ext cx="9144000" cy="4370705"/>
          </a:xfrm>
          <a:custGeom>
            <a:avLst/>
            <a:gdLst/>
            <a:ahLst/>
            <a:cxnLst/>
            <a:rect l="l" t="t" r="r" b="b"/>
            <a:pathLst>
              <a:path w="9144000" h="4370705">
                <a:moveTo>
                  <a:pt x="0" y="0"/>
                </a:moveTo>
                <a:lnTo>
                  <a:pt x="9143999" y="0"/>
                </a:lnTo>
                <a:lnTo>
                  <a:pt x="9143999" y="4370699"/>
                </a:lnTo>
                <a:lnTo>
                  <a:pt x="0" y="4370699"/>
                </a:lnTo>
                <a:lnTo>
                  <a:pt x="0" y="0"/>
                </a:lnTo>
                <a:close/>
              </a:path>
            </a:pathLst>
          </a:custGeom>
          <a:solidFill>
            <a:srgbClr val="144748">
              <a:alpha val="49618"/>
            </a:srgbClr>
          </a:solidFill>
        </p:spPr>
        <p:txBody>
          <a:bodyPr wrap="square" lIns="0" tIns="0" rIns="0" bIns="0" rtlCol="0"/>
          <a:lstStyle/>
          <a:p>
            <a:endParaRPr/>
          </a:p>
        </p:txBody>
      </p:sp>
      <p:sp>
        <p:nvSpPr>
          <p:cNvPr id="2" name="Holder 2"/>
          <p:cNvSpPr>
            <a:spLocks noGrp="1"/>
          </p:cNvSpPr>
          <p:nvPr>
            <p:ph type="ctrTitle"/>
          </p:nvPr>
        </p:nvSpPr>
        <p:spPr>
          <a:xfrm>
            <a:off x="3266051" y="264102"/>
            <a:ext cx="2611897" cy="54356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652780" y="2918067"/>
            <a:ext cx="3838439" cy="1282700"/>
          </a:xfrm>
          <a:prstGeom prst="rect">
            <a:avLst/>
          </a:prstGeom>
        </p:spPr>
        <p:txBody>
          <a:bodyPr wrap="square" lIns="0" tIns="0" rIns="0" bIns="0">
            <a:spAutoFit/>
          </a:bodyPr>
          <a:lstStyle>
            <a:lvl1pPr>
              <a:defRPr sz="2400" b="0" i="0">
                <a:solidFill>
                  <a:schemeClr val="bg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0" i="0">
                <a:solidFill>
                  <a:schemeClr val="bg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3999" cy="5143499"/>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124" y="0"/>
            <a:ext cx="9144000" cy="4370705"/>
          </a:xfrm>
          <a:custGeom>
            <a:avLst/>
            <a:gdLst/>
            <a:ahLst/>
            <a:cxnLst/>
            <a:rect l="l" t="t" r="r" b="b"/>
            <a:pathLst>
              <a:path w="9144000" h="4370705">
                <a:moveTo>
                  <a:pt x="0" y="0"/>
                </a:moveTo>
                <a:lnTo>
                  <a:pt x="9143999" y="0"/>
                </a:lnTo>
                <a:lnTo>
                  <a:pt x="9143999" y="4370699"/>
                </a:lnTo>
                <a:lnTo>
                  <a:pt x="0" y="4370699"/>
                </a:lnTo>
                <a:lnTo>
                  <a:pt x="0" y="0"/>
                </a:lnTo>
                <a:close/>
              </a:path>
            </a:pathLst>
          </a:custGeom>
          <a:solidFill>
            <a:srgbClr val="144748">
              <a:alpha val="5673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0" i="0">
                <a:solidFill>
                  <a:schemeClr val="bg1"/>
                </a:solidFill>
                <a:latin typeface="Calibri"/>
                <a:cs typeface="Calibri"/>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804131" y="1024000"/>
            <a:ext cx="3937634" cy="3168650"/>
          </a:xfrm>
          <a:prstGeom prst="rect">
            <a:avLst/>
          </a:prstGeom>
        </p:spPr>
        <p:txBody>
          <a:bodyPr wrap="square" lIns="0" tIns="0" rIns="0" bIns="0">
            <a:spAutoFit/>
          </a:bodyPr>
          <a:lstStyle>
            <a:lvl1pPr>
              <a:defRPr sz="1800" b="0" i="0">
                <a:solidFill>
                  <a:schemeClr val="bg1"/>
                </a:solidFill>
                <a:latin typeface="Calibri"/>
                <a:cs typeface="Calibri"/>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3999" cy="5143499"/>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422025" y="1750274"/>
            <a:ext cx="4283710" cy="2200910"/>
          </a:xfrm>
          <a:custGeom>
            <a:avLst/>
            <a:gdLst/>
            <a:ahLst/>
            <a:cxnLst/>
            <a:rect l="l" t="t" r="r" b="b"/>
            <a:pathLst>
              <a:path w="4283710" h="2200910">
                <a:moveTo>
                  <a:pt x="0" y="0"/>
                </a:moveTo>
                <a:lnTo>
                  <a:pt x="4283099" y="0"/>
                </a:lnTo>
                <a:lnTo>
                  <a:pt x="4283099" y="2200799"/>
                </a:lnTo>
                <a:lnTo>
                  <a:pt x="0" y="2200799"/>
                </a:lnTo>
                <a:lnTo>
                  <a:pt x="0" y="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3999" cy="514349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530225" y="286635"/>
            <a:ext cx="8083550" cy="513080"/>
          </a:xfrm>
          <a:prstGeom prst="rect">
            <a:avLst/>
          </a:prstGeom>
        </p:spPr>
        <p:txBody>
          <a:bodyPr wrap="square" lIns="0" tIns="0" rIns="0" bIns="0">
            <a:spAutoFit/>
          </a:bodyPr>
          <a:lstStyle>
            <a:lvl1pPr>
              <a:defRPr sz="3200" b="0" i="0">
                <a:solidFill>
                  <a:schemeClr val="bg1"/>
                </a:solidFill>
                <a:latin typeface="Calibri"/>
                <a:cs typeface="Calibri"/>
              </a:defRPr>
            </a:lvl1pPr>
          </a:lstStyle>
          <a:p>
            <a:endParaRPr/>
          </a:p>
        </p:txBody>
      </p:sp>
      <p:sp>
        <p:nvSpPr>
          <p:cNvPr id="3" name="Holder 3"/>
          <p:cNvSpPr>
            <a:spLocks noGrp="1"/>
          </p:cNvSpPr>
          <p:nvPr>
            <p:ph type="body" idx="1"/>
          </p:nvPr>
        </p:nvSpPr>
        <p:spPr>
          <a:xfrm>
            <a:off x="679800" y="1243965"/>
            <a:ext cx="7784398" cy="2139950"/>
          </a:xfrm>
          <a:prstGeom prst="rect">
            <a:avLst/>
          </a:prstGeom>
        </p:spPr>
        <p:txBody>
          <a:bodyPr wrap="square" lIns="0" tIns="0" rIns="0" bIns="0">
            <a:spAutoFit/>
          </a:bodyPr>
          <a:lstStyle>
            <a:lvl1pPr>
              <a:defRPr sz="2000" b="0" i="0">
                <a:solidFill>
                  <a:schemeClr val="bg1"/>
                </a:solidFill>
                <a:latin typeface="Calibri"/>
                <a:cs typeface="Calibri"/>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6/15/2020</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mailto:sath9600@gmail.com" TargetMode="External"/><Relationship Id="rId7"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mailto:contact@thecyberschool.org" TargetMode="External"/><Relationship Id="rId4" Type="http://schemas.openxmlformats.org/officeDocument/2006/relationships/hyperlink" Target="mailto:satihsh.ashwin@ncdrc.co.in"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hyperlink" Target="https://owaspsamm.org/"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9"/>
          </a:xfrm>
          <a:prstGeom prst="rect">
            <a:avLst/>
          </a:prstGeom>
          <a:blipFill>
            <a:blip r:embed="rId2" cstate="print"/>
            <a:stretch>
              <a:fillRect/>
            </a:stretch>
          </a:blipFill>
        </p:spPr>
        <p:txBody>
          <a:bodyPr wrap="square" lIns="0" tIns="0" rIns="0" bIns="0" rtlCol="0"/>
          <a:lstStyle/>
          <a:p>
            <a:endParaRPr lang="en-US" dirty="0"/>
          </a:p>
          <a:p>
            <a:endParaRPr lang="en-US" dirty="0"/>
          </a:p>
          <a:p>
            <a:endParaRPr lang="en-US" dirty="0"/>
          </a:p>
          <a:p>
            <a:r>
              <a:rPr lang="en-US" dirty="0"/>
              <a:t>				</a:t>
            </a:r>
            <a:endParaRPr dirty="0"/>
          </a:p>
        </p:txBody>
      </p:sp>
      <p:sp>
        <p:nvSpPr>
          <p:cNvPr id="4" name="object 4"/>
          <p:cNvSpPr txBox="1"/>
          <p:nvPr/>
        </p:nvSpPr>
        <p:spPr>
          <a:xfrm>
            <a:off x="6096000" y="4592344"/>
            <a:ext cx="3196590" cy="437556"/>
          </a:xfrm>
          <a:prstGeom prst="rect">
            <a:avLst/>
          </a:prstGeom>
        </p:spPr>
        <p:txBody>
          <a:bodyPr vert="horz" wrap="square" lIns="0" tIns="12700" rIns="0" bIns="0" rtlCol="0">
            <a:spAutoFit/>
          </a:bodyPr>
          <a:lstStyle/>
          <a:p>
            <a:pPr marL="12700" marR="5080">
              <a:lnSpc>
                <a:spcPct val="114599"/>
              </a:lnSpc>
              <a:spcBef>
                <a:spcPts val="100"/>
              </a:spcBef>
            </a:pPr>
            <a:r>
              <a:rPr lang="en-US" sz="2400" spc="20" dirty="0">
                <a:solidFill>
                  <a:srgbClr val="FFFFFF"/>
                </a:solidFill>
                <a:latin typeface="Calibri"/>
                <a:cs typeface="Calibri"/>
              </a:rPr>
              <a:t>Tuesday</a:t>
            </a:r>
            <a:r>
              <a:rPr sz="2400" spc="20" dirty="0">
                <a:solidFill>
                  <a:srgbClr val="FFFFFF"/>
                </a:solidFill>
                <a:latin typeface="Calibri"/>
                <a:cs typeface="Calibri"/>
              </a:rPr>
              <a:t>, </a:t>
            </a:r>
            <a:r>
              <a:rPr lang="en-US" sz="2400" spc="35" dirty="0">
                <a:solidFill>
                  <a:srgbClr val="FFFFFF"/>
                </a:solidFill>
                <a:latin typeface="Calibri"/>
                <a:cs typeface="Calibri"/>
              </a:rPr>
              <a:t>June</a:t>
            </a:r>
            <a:r>
              <a:rPr sz="2400" spc="35" dirty="0">
                <a:solidFill>
                  <a:srgbClr val="FFFFFF"/>
                </a:solidFill>
                <a:latin typeface="Calibri"/>
                <a:cs typeface="Calibri"/>
              </a:rPr>
              <a:t> </a:t>
            </a:r>
            <a:r>
              <a:rPr lang="en-US" sz="2400" spc="-20" dirty="0">
                <a:solidFill>
                  <a:srgbClr val="FFFFFF"/>
                </a:solidFill>
                <a:latin typeface="Calibri"/>
                <a:cs typeface="Calibri"/>
              </a:rPr>
              <a:t>16</a:t>
            </a:r>
            <a:r>
              <a:rPr sz="2400" spc="-20" dirty="0">
                <a:solidFill>
                  <a:srgbClr val="FFFFFF"/>
                </a:solidFill>
                <a:latin typeface="Calibri"/>
                <a:cs typeface="Calibri"/>
              </a:rPr>
              <a:t>,</a:t>
            </a:r>
            <a:r>
              <a:rPr sz="2400" spc="-305" dirty="0">
                <a:solidFill>
                  <a:srgbClr val="FFFFFF"/>
                </a:solidFill>
                <a:latin typeface="Calibri"/>
                <a:cs typeface="Calibri"/>
              </a:rPr>
              <a:t> </a:t>
            </a:r>
            <a:r>
              <a:rPr sz="2400" spc="-25" dirty="0">
                <a:solidFill>
                  <a:srgbClr val="FFFFFF"/>
                </a:solidFill>
                <a:latin typeface="Calibri"/>
                <a:cs typeface="Calibri"/>
              </a:rPr>
              <a:t>2020</a:t>
            </a:r>
            <a:endParaRPr sz="2400" dirty="0">
              <a:latin typeface="Calibri"/>
              <a:cs typeface="Calibri"/>
            </a:endParaRPr>
          </a:p>
        </p:txBody>
      </p:sp>
      <p:sp>
        <p:nvSpPr>
          <p:cNvPr id="5" name="object 5"/>
          <p:cNvSpPr/>
          <p:nvPr/>
        </p:nvSpPr>
        <p:spPr>
          <a:xfrm>
            <a:off x="422024" y="452625"/>
            <a:ext cx="2292600" cy="8207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629400" y="361950"/>
            <a:ext cx="2173781" cy="820700"/>
          </a:xfrm>
          <a:prstGeom prst="rect">
            <a:avLst/>
          </a:prstGeom>
          <a:blipFill>
            <a:blip r:embed="rId4" cstate="print"/>
            <a:stretch>
              <a:fillRect/>
            </a:stretch>
          </a:blipFill>
        </p:spPr>
        <p:txBody>
          <a:bodyPr wrap="square" lIns="0" tIns="0" rIns="0" bIns="0" rtlCol="0"/>
          <a:lstStyle/>
          <a:p>
            <a:endParaRPr/>
          </a:p>
        </p:txBody>
      </p:sp>
      <p:sp>
        <p:nvSpPr>
          <p:cNvPr id="7" name="Rectangle 6">
            <a:extLst>
              <a:ext uri="{FF2B5EF4-FFF2-40B4-BE49-F238E27FC236}">
                <a16:creationId xmlns:a16="http://schemas.microsoft.com/office/drawing/2014/main" id="{92AB3241-B31B-4384-808D-7E4C92FEBB54}"/>
              </a:ext>
            </a:extLst>
          </p:cNvPr>
          <p:cNvSpPr/>
          <p:nvPr/>
        </p:nvSpPr>
        <p:spPr>
          <a:xfrm>
            <a:off x="609600" y="2254304"/>
            <a:ext cx="7620000" cy="954107"/>
          </a:xfrm>
          <a:prstGeom prst="rect">
            <a:avLst/>
          </a:prstGeom>
          <a:noFill/>
        </p:spPr>
        <p:txBody>
          <a:bodyPr wrap="square" lIns="91440" tIns="45720" rIns="91440" bIns="45720">
            <a:spAutoFit/>
          </a:bodyPr>
          <a:lstStyle/>
          <a:p>
            <a:pPr algn="ctr"/>
            <a:r>
              <a:rPr lang="en-US" sz="2800" b="1" cap="none" spc="0" dirty="0">
                <a:ln w="0"/>
                <a:solidFill>
                  <a:schemeClr val="bg1"/>
                </a:solidFill>
                <a:effectLst>
                  <a:outerShdw blurRad="38100" dist="19050" dir="2700000" algn="tl" rotWithShape="0">
                    <a:schemeClr val="dk1">
                      <a:alpha val="40000"/>
                    </a:schemeClr>
                  </a:outerShdw>
                </a:effectLst>
              </a:rPr>
              <a:t>Improve your Software Security posture with SAMM 2.0 Dashboard</a:t>
            </a:r>
          </a:p>
        </p:txBody>
      </p:sp>
      <p:pic>
        <p:nvPicPr>
          <p:cNvPr id="8" name="Picture 7">
            <a:extLst>
              <a:ext uri="{FF2B5EF4-FFF2-40B4-BE49-F238E27FC236}">
                <a16:creationId xmlns:a16="http://schemas.microsoft.com/office/drawing/2014/main" id="{21403037-BDA8-432A-B144-D6F9014A6D7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 y="4429708"/>
            <a:ext cx="1371600" cy="6482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4" y="0"/>
            <a:ext cx="9144000" cy="4370705"/>
          </a:xfrm>
          <a:custGeom>
            <a:avLst/>
            <a:gdLst/>
            <a:ahLst/>
            <a:cxnLst/>
            <a:rect l="l" t="t" r="r" b="b"/>
            <a:pathLst>
              <a:path w="9144000" h="4370705">
                <a:moveTo>
                  <a:pt x="0" y="0"/>
                </a:moveTo>
                <a:lnTo>
                  <a:pt x="9143999" y="0"/>
                </a:lnTo>
                <a:lnTo>
                  <a:pt x="9143999" y="4370699"/>
                </a:lnTo>
                <a:lnTo>
                  <a:pt x="0" y="4370699"/>
                </a:lnTo>
                <a:lnTo>
                  <a:pt x="0" y="0"/>
                </a:lnTo>
                <a:close/>
              </a:path>
            </a:pathLst>
          </a:custGeom>
          <a:solidFill>
            <a:srgbClr val="144748">
              <a:alpha val="56739"/>
            </a:srgbClr>
          </a:solidFill>
        </p:spPr>
        <p:txBody>
          <a:bodyPr wrap="square" lIns="0" tIns="0" rIns="0" bIns="0" rtlCol="0"/>
          <a:lstStyle/>
          <a:p>
            <a:endParaRPr dirty="0"/>
          </a:p>
        </p:txBody>
      </p:sp>
      <p:graphicFrame>
        <p:nvGraphicFramePr>
          <p:cNvPr id="7" name="object 23">
            <a:extLst>
              <a:ext uri="{FF2B5EF4-FFF2-40B4-BE49-F238E27FC236}">
                <a16:creationId xmlns:a16="http://schemas.microsoft.com/office/drawing/2014/main" id="{35D276D3-7F36-4DD5-9CC1-D357F02BE232}"/>
              </a:ext>
            </a:extLst>
          </p:cNvPr>
          <p:cNvGraphicFramePr>
            <a:graphicFrameLocks noGrp="1"/>
          </p:cNvGraphicFramePr>
          <p:nvPr>
            <p:extLst>
              <p:ext uri="{D42A27DB-BD31-4B8C-83A1-F6EECF244321}">
                <p14:modId xmlns:p14="http://schemas.microsoft.com/office/powerpoint/2010/main" val="92274189"/>
              </p:ext>
            </p:extLst>
          </p:nvPr>
        </p:nvGraphicFramePr>
        <p:xfrm>
          <a:off x="990600" y="1352550"/>
          <a:ext cx="7309976" cy="2125980"/>
        </p:xfrm>
        <a:graphic>
          <a:graphicData uri="http://schemas.openxmlformats.org/drawingml/2006/table">
            <a:tbl>
              <a:tblPr firstRow="1" bandRow="1">
                <a:tableStyleId>{2D5ABB26-0587-4C30-8999-92F81FD0307C}</a:tableStyleId>
              </a:tblPr>
              <a:tblGrid>
                <a:gridCol w="7309976">
                  <a:extLst>
                    <a:ext uri="{9D8B030D-6E8A-4147-A177-3AD203B41FA5}">
                      <a16:colId xmlns:a16="http://schemas.microsoft.com/office/drawing/2014/main" val="20000"/>
                    </a:ext>
                  </a:extLst>
                </a:gridCol>
              </a:tblGrid>
              <a:tr h="1961995">
                <a:tc>
                  <a:txBody>
                    <a:bodyPr/>
                    <a:lstStyle/>
                    <a:p>
                      <a:pPr marL="318135" indent="-306070">
                        <a:lnSpc>
                          <a:spcPct val="100000"/>
                        </a:lnSpc>
                        <a:spcBef>
                          <a:spcPts val="475"/>
                        </a:spcBef>
                        <a:buChar char="•"/>
                        <a:tabLst>
                          <a:tab pos="318135" algn="l"/>
                          <a:tab pos="318770" algn="l"/>
                        </a:tabLst>
                      </a:pPr>
                      <a:r>
                        <a:rPr lang="en-US" sz="1800" spc="-15" dirty="0">
                          <a:solidFill>
                            <a:srgbClr val="FFFFFF"/>
                          </a:solidFill>
                          <a:cs typeface="Calibri"/>
                        </a:rPr>
                        <a:t>Maturity scores can be produced by any users once onboarded to the portal and the reviewer will verify the artifacts submitted by the user and confirm the maturity score. </a:t>
                      </a:r>
                    </a:p>
                    <a:p>
                      <a:pPr marL="318135" indent="-306070">
                        <a:lnSpc>
                          <a:spcPct val="100000"/>
                        </a:lnSpc>
                        <a:spcBef>
                          <a:spcPts val="475"/>
                        </a:spcBef>
                        <a:buChar char="•"/>
                        <a:tabLst>
                          <a:tab pos="318135" algn="l"/>
                          <a:tab pos="318770" algn="l"/>
                        </a:tabLst>
                      </a:pPr>
                      <a:r>
                        <a:rPr lang="en-US" sz="1800" spc="-15" dirty="0">
                          <a:solidFill>
                            <a:srgbClr val="FFFFFF"/>
                          </a:solidFill>
                          <a:cs typeface="Calibri"/>
                        </a:rPr>
                        <a:t>Reports can be transferred to any number of users specified by the organization through mail automatically rather than downloading the reports manually.</a:t>
                      </a:r>
                    </a:p>
                    <a:p>
                      <a:pPr marL="318135" indent="-306070">
                        <a:lnSpc>
                          <a:spcPct val="100000"/>
                        </a:lnSpc>
                        <a:spcBef>
                          <a:spcPts val="475"/>
                        </a:spcBef>
                        <a:buChar char="•"/>
                        <a:tabLst>
                          <a:tab pos="318135" algn="l"/>
                          <a:tab pos="318770" algn="l"/>
                        </a:tabLst>
                      </a:pPr>
                      <a:r>
                        <a:rPr lang="en-US" sz="1800" spc="-15" dirty="0">
                          <a:solidFill>
                            <a:srgbClr val="FFFFFF"/>
                          </a:solidFill>
                          <a:cs typeface="Calibri"/>
                        </a:rPr>
                        <a:t>This enhances the ease of transferring data between multiple stakeholders.</a:t>
                      </a:r>
                    </a:p>
                  </a:txBody>
                  <a:tcPr marL="0" marR="0" marT="78740" marB="0">
                    <a:lnL w="9525">
                      <a:solidFill>
                        <a:srgbClr val="71B8B8"/>
                      </a:solidFill>
                      <a:prstDash val="solid"/>
                    </a:lnL>
                    <a:lnR w="9525" cap="flat" cmpd="sng" algn="ctr">
                      <a:solidFill>
                        <a:srgbClr val="71B8B8"/>
                      </a:solidFill>
                      <a:prstDash val="solid"/>
                      <a:round/>
                      <a:headEnd type="none" w="med" len="med"/>
                      <a:tailEnd type="none" w="med" len="med"/>
                    </a:lnR>
                    <a:lnT w="9525">
                      <a:solidFill>
                        <a:srgbClr val="71B8B8"/>
                      </a:solidFill>
                      <a:prstDash val="solid"/>
                    </a:lnT>
                    <a:lnB w="9525" cap="flat" cmpd="sng" algn="ctr">
                      <a:solidFill>
                        <a:srgbClr val="71B8B8"/>
                      </a:solidFill>
                      <a:prstDash val="solid"/>
                      <a:round/>
                      <a:headEnd type="none" w="med" len="med"/>
                      <a:tailEnd type="none" w="med" len="med"/>
                    </a:lnB>
                    <a:solidFill>
                      <a:srgbClr val="144748">
                        <a:alpha val="56739"/>
                      </a:srgbClr>
                    </a:solidFill>
                  </a:tcPr>
                </a:tc>
                <a:extLst>
                  <a:ext uri="{0D108BD9-81ED-4DB2-BD59-A6C34878D82A}">
                    <a16:rowId xmlns:a16="http://schemas.microsoft.com/office/drawing/2014/main" val="10000"/>
                  </a:ext>
                </a:extLst>
              </a:tr>
            </a:tbl>
          </a:graphicData>
        </a:graphic>
      </p:graphicFrame>
      <p:sp>
        <p:nvSpPr>
          <p:cNvPr id="8" name="Rectangle 7">
            <a:extLst>
              <a:ext uri="{FF2B5EF4-FFF2-40B4-BE49-F238E27FC236}">
                <a16:creationId xmlns:a16="http://schemas.microsoft.com/office/drawing/2014/main" id="{96505665-8534-4A8E-87CB-82E1A0C7DD2C}"/>
              </a:ext>
            </a:extLst>
          </p:cNvPr>
          <p:cNvSpPr/>
          <p:nvPr/>
        </p:nvSpPr>
        <p:spPr>
          <a:xfrm>
            <a:off x="381000" y="328910"/>
            <a:ext cx="6257547" cy="461665"/>
          </a:xfrm>
          <a:prstGeom prst="rect">
            <a:avLst/>
          </a:prstGeom>
        </p:spPr>
        <p:txBody>
          <a:bodyPr wrap="none">
            <a:spAutoFit/>
          </a:bodyPr>
          <a:lstStyle/>
          <a:p>
            <a:pPr marL="12065">
              <a:lnSpc>
                <a:spcPct val="100000"/>
              </a:lnSpc>
              <a:spcBef>
                <a:spcPts val="475"/>
              </a:spcBef>
              <a:tabLst>
                <a:tab pos="318135" algn="l"/>
                <a:tab pos="318770" algn="l"/>
              </a:tabLst>
            </a:pPr>
            <a:r>
              <a:rPr lang="en-US" sz="2400" b="1" spc="-15" dirty="0">
                <a:solidFill>
                  <a:srgbClr val="FFFFFF"/>
                </a:solidFill>
                <a:cs typeface="Calibri"/>
              </a:rPr>
              <a:t>Automated Interviews, Task and Report Transfer</a:t>
            </a:r>
          </a:p>
        </p:txBody>
      </p:sp>
      <p:pic>
        <p:nvPicPr>
          <p:cNvPr id="9" name="Picture 8">
            <a:extLst>
              <a:ext uri="{FF2B5EF4-FFF2-40B4-BE49-F238E27FC236}">
                <a16:creationId xmlns:a16="http://schemas.microsoft.com/office/drawing/2014/main" id="{25E8A72B-CC3C-46FF-A74D-C28EDD8D19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4429708"/>
            <a:ext cx="1371600" cy="648217"/>
          </a:xfrm>
          <a:prstGeom prst="rect">
            <a:avLst/>
          </a:prstGeom>
        </p:spPr>
      </p:pic>
      <p:sp>
        <p:nvSpPr>
          <p:cNvPr id="11" name="object 6">
            <a:extLst>
              <a:ext uri="{FF2B5EF4-FFF2-40B4-BE49-F238E27FC236}">
                <a16:creationId xmlns:a16="http://schemas.microsoft.com/office/drawing/2014/main" id="{CE88E62D-C3E5-4FF1-98A8-9CD9D70B23EE}"/>
              </a:ext>
            </a:extLst>
          </p:cNvPr>
          <p:cNvSpPr/>
          <p:nvPr/>
        </p:nvSpPr>
        <p:spPr>
          <a:xfrm>
            <a:off x="7315200" y="4477539"/>
            <a:ext cx="1600200" cy="5793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4" y="0"/>
            <a:ext cx="9144000" cy="4370705"/>
          </a:xfrm>
          <a:custGeom>
            <a:avLst/>
            <a:gdLst/>
            <a:ahLst/>
            <a:cxnLst/>
            <a:rect l="l" t="t" r="r" b="b"/>
            <a:pathLst>
              <a:path w="9144000" h="4370705">
                <a:moveTo>
                  <a:pt x="0" y="0"/>
                </a:moveTo>
                <a:lnTo>
                  <a:pt x="9143999" y="0"/>
                </a:lnTo>
                <a:lnTo>
                  <a:pt x="9143999" y="4370699"/>
                </a:lnTo>
                <a:lnTo>
                  <a:pt x="0" y="4370699"/>
                </a:lnTo>
                <a:lnTo>
                  <a:pt x="0" y="0"/>
                </a:lnTo>
                <a:close/>
              </a:path>
            </a:pathLst>
          </a:custGeom>
          <a:solidFill>
            <a:srgbClr val="144748">
              <a:alpha val="56739"/>
            </a:srgbClr>
          </a:solidFill>
        </p:spPr>
        <p:txBody>
          <a:bodyPr wrap="square" lIns="0" tIns="0" rIns="0" bIns="0" rtlCol="0"/>
          <a:lstStyle/>
          <a:p>
            <a:endParaRPr dirty="0"/>
          </a:p>
        </p:txBody>
      </p:sp>
      <p:graphicFrame>
        <p:nvGraphicFramePr>
          <p:cNvPr id="7" name="object 23">
            <a:extLst>
              <a:ext uri="{FF2B5EF4-FFF2-40B4-BE49-F238E27FC236}">
                <a16:creationId xmlns:a16="http://schemas.microsoft.com/office/drawing/2014/main" id="{35D276D3-7F36-4DD5-9CC1-D357F02BE232}"/>
              </a:ext>
            </a:extLst>
          </p:cNvPr>
          <p:cNvGraphicFramePr>
            <a:graphicFrameLocks noGrp="1"/>
          </p:cNvGraphicFramePr>
          <p:nvPr>
            <p:extLst>
              <p:ext uri="{D42A27DB-BD31-4B8C-83A1-F6EECF244321}">
                <p14:modId xmlns:p14="http://schemas.microsoft.com/office/powerpoint/2010/main" val="3140700032"/>
              </p:ext>
            </p:extLst>
          </p:nvPr>
        </p:nvGraphicFramePr>
        <p:xfrm>
          <a:off x="762000" y="898052"/>
          <a:ext cx="7309976" cy="3012440"/>
        </p:xfrm>
        <a:graphic>
          <a:graphicData uri="http://schemas.openxmlformats.org/drawingml/2006/table">
            <a:tbl>
              <a:tblPr firstRow="1" bandRow="1">
                <a:tableStyleId>{2D5ABB26-0587-4C30-8999-92F81FD0307C}</a:tableStyleId>
              </a:tblPr>
              <a:tblGrid>
                <a:gridCol w="7309976">
                  <a:extLst>
                    <a:ext uri="{9D8B030D-6E8A-4147-A177-3AD203B41FA5}">
                      <a16:colId xmlns:a16="http://schemas.microsoft.com/office/drawing/2014/main" val="20000"/>
                    </a:ext>
                  </a:extLst>
                </a:gridCol>
              </a:tblGrid>
              <a:tr h="759298">
                <a:tc>
                  <a:txBody>
                    <a:bodyPr/>
                    <a:lstStyle/>
                    <a:p>
                      <a:pPr marL="318135" indent="-306070">
                        <a:lnSpc>
                          <a:spcPct val="100000"/>
                        </a:lnSpc>
                        <a:spcBef>
                          <a:spcPts val="475"/>
                        </a:spcBef>
                        <a:buChar char="•"/>
                        <a:tabLst>
                          <a:tab pos="318135" algn="l"/>
                          <a:tab pos="318770" algn="l"/>
                        </a:tabLst>
                      </a:pPr>
                      <a:r>
                        <a:rPr lang="en-US" sz="1800" spc="-15" dirty="0">
                          <a:solidFill>
                            <a:srgbClr val="FFFFFF"/>
                          </a:solidFill>
                          <a:cs typeface="Calibri"/>
                        </a:rPr>
                        <a:t>Documents can be evaluated automatically and scorings can be provided based on the artifacts submitted by the respective stakeholders.</a:t>
                      </a:r>
                    </a:p>
                    <a:p>
                      <a:pPr marL="318135" indent="-306070">
                        <a:lnSpc>
                          <a:spcPct val="100000"/>
                        </a:lnSpc>
                        <a:spcBef>
                          <a:spcPts val="475"/>
                        </a:spcBef>
                        <a:buChar char="•"/>
                        <a:tabLst>
                          <a:tab pos="318135" algn="l"/>
                          <a:tab pos="318770" algn="l"/>
                        </a:tabLst>
                      </a:pPr>
                      <a:r>
                        <a:rPr lang="en-US" sz="1800" spc="-15" dirty="0">
                          <a:solidFill>
                            <a:srgbClr val="FFFFFF"/>
                          </a:solidFill>
                          <a:cs typeface="Calibri"/>
                        </a:rPr>
                        <a:t>Automated evaluation of strategies employed by integration SAMM to the existing security road map that it performs evaluation automatically on each of the phases of strategy been employed and gets updated automatically in the SAMM Software.</a:t>
                      </a:r>
                    </a:p>
                    <a:p>
                      <a:pPr marL="318135" indent="-306070">
                        <a:lnSpc>
                          <a:spcPct val="100000"/>
                        </a:lnSpc>
                        <a:spcBef>
                          <a:spcPts val="475"/>
                        </a:spcBef>
                        <a:buChar char="•"/>
                        <a:tabLst>
                          <a:tab pos="318135" algn="l"/>
                          <a:tab pos="318770" algn="l"/>
                        </a:tabLst>
                      </a:pPr>
                      <a:r>
                        <a:rPr lang="en-US" sz="1800" spc="-15" dirty="0">
                          <a:solidFill>
                            <a:srgbClr val="FFFFFF"/>
                          </a:solidFill>
                          <a:cs typeface="Calibri"/>
                        </a:rPr>
                        <a:t>Enormous time consumption to perform audit on the documents been evaluated.</a:t>
                      </a:r>
                    </a:p>
                    <a:p>
                      <a:pPr marL="318135" indent="-306070">
                        <a:lnSpc>
                          <a:spcPct val="100000"/>
                        </a:lnSpc>
                        <a:spcBef>
                          <a:spcPts val="475"/>
                        </a:spcBef>
                        <a:buChar char="•"/>
                        <a:tabLst>
                          <a:tab pos="318135" algn="l"/>
                          <a:tab pos="318770" algn="l"/>
                        </a:tabLst>
                      </a:pPr>
                      <a:r>
                        <a:rPr lang="en-US" sz="1800" spc="-15" dirty="0">
                          <a:solidFill>
                            <a:srgbClr val="FFFFFF"/>
                          </a:solidFill>
                          <a:cs typeface="Calibri"/>
                        </a:rPr>
                        <a:t>An AI mechanism will be used to perform automated audit on the factors once the artifacts have been evaluated.</a:t>
                      </a:r>
                    </a:p>
                  </a:txBody>
                  <a:tcPr marL="0" marR="0" marT="78740" marB="0">
                    <a:lnL w="9525">
                      <a:solidFill>
                        <a:srgbClr val="71B8B8"/>
                      </a:solidFill>
                      <a:prstDash val="solid"/>
                    </a:lnL>
                    <a:lnR w="9525" cap="flat" cmpd="sng" algn="ctr">
                      <a:solidFill>
                        <a:srgbClr val="71B8B8"/>
                      </a:solidFill>
                      <a:prstDash val="solid"/>
                      <a:round/>
                      <a:headEnd type="none" w="med" len="med"/>
                      <a:tailEnd type="none" w="med" len="med"/>
                    </a:lnR>
                    <a:lnT w="9525">
                      <a:solidFill>
                        <a:srgbClr val="71B8B8"/>
                      </a:solidFill>
                      <a:prstDash val="solid"/>
                    </a:lnT>
                    <a:lnB w="9525" cap="flat" cmpd="sng" algn="ctr">
                      <a:solidFill>
                        <a:srgbClr val="71B8B8"/>
                      </a:solidFill>
                      <a:prstDash val="solid"/>
                      <a:round/>
                      <a:headEnd type="none" w="med" len="med"/>
                      <a:tailEnd type="none" w="med" len="med"/>
                    </a:lnB>
                    <a:solidFill>
                      <a:srgbClr val="144748">
                        <a:alpha val="56739"/>
                      </a:srgbClr>
                    </a:solidFill>
                  </a:tcPr>
                </a:tc>
                <a:extLst>
                  <a:ext uri="{0D108BD9-81ED-4DB2-BD59-A6C34878D82A}">
                    <a16:rowId xmlns:a16="http://schemas.microsoft.com/office/drawing/2014/main" val="10000"/>
                  </a:ext>
                </a:extLst>
              </a:tr>
            </a:tbl>
          </a:graphicData>
        </a:graphic>
      </p:graphicFrame>
      <p:sp>
        <p:nvSpPr>
          <p:cNvPr id="8" name="Rectangle 7">
            <a:extLst>
              <a:ext uri="{FF2B5EF4-FFF2-40B4-BE49-F238E27FC236}">
                <a16:creationId xmlns:a16="http://schemas.microsoft.com/office/drawing/2014/main" id="{96505665-8534-4A8E-87CB-82E1A0C7DD2C}"/>
              </a:ext>
            </a:extLst>
          </p:cNvPr>
          <p:cNvSpPr/>
          <p:nvPr/>
        </p:nvSpPr>
        <p:spPr>
          <a:xfrm>
            <a:off x="381000" y="328910"/>
            <a:ext cx="4144468" cy="461665"/>
          </a:xfrm>
          <a:prstGeom prst="rect">
            <a:avLst/>
          </a:prstGeom>
        </p:spPr>
        <p:txBody>
          <a:bodyPr wrap="none">
            <a:spAutoFit/>
          </a:bodyPr>
          <a:lstStyle/>
          <a:p>
            <a:pPr marL="12065">
              <a:lnSpc>
                <a:spcPct val="100000"/>
              </a:lnSpc>
              <a:spcBef>
                <a:spcPts val="475"/>
              </a:spcBef>
              <a:tabLst>
                <a:tab pos="318135" algn="l"/>
                <a:tab pos="318770" algn="l"/>
              </a:tabLst>
            </a:pPr>
            <a:r>
              <a:rPr lang="en-US" sz="2400" b="1" spc="-15" dirty="0">
                <a:solidFill>
                  <a:srgbClr val="FFFFFF"/>
                </a:solidFill>
                <a:cs typeface="Calibri"/>
              </a:rPr>
              <a:t>Automated Scoring Mechanism</a:t>
            </a:r>
          </a:p>
        </p:txBody>
      </p:sp>
      <p:pic>
        <p:nvPicPr>
          <p:cNvPr id="11" name="Picture 10">
            <a:extLst>
              <a:ext uri="{FF2B5EF4-FFF2-40B4-BE49-F238E27FC236}">
                <a16:creationId xmlns:a16="http://schemas.microsoft.com/office/drawing/2014/main" id="{4107EA33-3000-4C96-8708-2C69BCB772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4429708"/>
            <a:ext cx="1371600" cy="648217"/>
          </a:xfrm>
          <a:prstGeom prst="rect">
            <a:avLst/>
          </a:prstGeom>
        </p:spPr>
      </p:pic>
      <p:sp>
        <p:nvSpPr>
          <p:cNvPr id="12" name="object 6">
            <a:extLst>
              <a:ext uri="{FF2B5EF4-FFF2-40B4-BE49-F238E27FC236}">
                <a16:creationId xmlns:a16="http://schemas.microsoft.com/office/drawing/2014/main" id="{03517A29-6EBF-40A3-810F-0088AB4E3463}"/>
              </a:ext>
            </a:extLst>
          </p:cNvPr>
          <p:cNvSpPr/>
          <p:nvPr/>
        </p:nvSpPr>
        <p:spPr>
          <a:xfrm>
            <a:off x="7315200" y="4477539"/>
            <a:ext cx="1600200" cy="5793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05220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4" y="0"/>
            <a:ext cx="9144000" cy="4370705"/>
          </a:xfrm>
          <a:custGeom>
            <a:avLst/>
            <a:gdLst/>
            <a:ahLst/>
            <a:cxnLst/>
            <a:rect l="l" t="t" r="r" b="b"/>
            <a:pathLst>
              <a:path w="9144000" h="4370705">
                <a:moveTo>
                  <a:pt x="0" y="0"/>
                </a:moveTo>
                <a:lnTo>
                  <a:pt x="9143999" y="0"/>
                </a:lnTo>
                <a:lnTo>
                  <a:pt x="9143999" y="4370699"/>
                </a:lnTo>
                <a:lnTo>
                  <a:pt x="0" y="4370699"/>
                </a:lnTo>
                <a:lnTo>
                  <a:pt x="0" y="0"/>
                </a:lnTo>
                <a:close/>
              </a:path>
            </a:pathLst>
          </a:custGeom>
          <a:solidFill>
            <a:srgbClr val="144748">
              <a:alpha val="56739"/>
            </a:srgbClr>
          </a:solidFill>
        </p:spPr>
        <p:txBody>
          <a:bodyPr wrap="square" lIns="0" tIns="0" rIns="0" bIns="0" rtlCol="0"/>
          <a:lstStyle/>
          <a:p>
            <a:endParaRPr dirty="0"/>
          </a:p>
        </p:txBody>
      </p:sp>
      <p:graphicFrame>
        <p:nvGraphicFramePr>
          <p:cNvPr id="7" name="object 23">
            <a:extLst>
              <a:ext uri="{FF2B5EF4-FFF2-40B4-BE49-F238E27FC236}">
                <a16:creationId xmlns:a16="http://schemas.microsoft.com/office/drawing/2014/main" id="{35D276D3-7F36-4DD5-9CC1-D357F02BE232}"/>
              </a:ext>
            </a:extLst>
          </p:cNvPr>
          <p:cNvGraphicFramePr>
            <a:graphicFrameLocks noGrp="1"/>
          </p:cNvGraphicFramePr>
          <p:nvPr>
            <p:extLst>
              <p:ext uri="{D42A27DB-BD31-4B8C-83A1-F6EECF244321}">
                <p14:modId xmlns:p14="http://schemas.microsoft.com/office/powerpoint/2010/main" val="3491912696"/>
              </p:ext>
            </p:extLst>
          </p:nvPr>
        </p:nvGraphicFramePr>
        <p:xfrm>
          <a:off x="840123" y="1396682"/>
          <a:ext cx="7309976" cy="1577340"/>
        </p:xfrm>
        <a:graphic>
          <a:graphicData uri="http://schemas.openxmlformats.org/drawingml/2006/table">
            <a:tbl>
              <a:tblPr firstRow="1" bandRow="1">
                <a:tableStyleId>{2D5ABB26-0587-4C30-8999-92F81FD0307C}</a:tableStyleId>
              </a:tblPr>
              <a:tblGrid>
                <a:gridCol w="7309976">
                  <a:extLst>
                    <a:ext uri="{9D8B030D-6E8A-4147-A177-3AD203B41FA5}">
                      <a16:colId xmlns:a16="http://schemas.microsoft.com/office/drawing/2014/main" val="20000"/>
                    </a:ext>
                  </a:extLst>
                </a:gridCol>
              </a:tblGrid>
              <a:tr h="759298">
                <a:tc>
                  <a:txBody>
                    <a:bodyPr/>
                    <a:lstStyle/>
                    <a:p>
                      <a:pPr marL="318135" indent="-306070">
                        <a:lnSpc>
                          <a:spcPct val="100000"/>
                        </a:lnSpc>
                        <a:spcBef>
                          <a:spcPts val="475"/>
                        </a:spcBef>
                        <a:buChar char="•"/>
                        <a:tabLst>
                          <a:tab pos="318135" algn="l"/>
                          <a:tab pos="318770" algn="l"/>
                        </a:tabLst>
                      </a:pPr>
                      <a:r>
                        <a:rPr lang="en-US" sz="1800" spc="-15" dirty="0">
                          <a:solidFill>
                            <a:srgbClr val="FFFFFF"/>
                          </a:solidFill>
                          <a:cs typeface="Calibri"/>
                        </a:rPr>
                        <a:t>Create different types of users such as administrator, auditor, users. </a:t>
                      </a:r>
                    </a:p>
                    <a:p>
                      <a:pPr marL="318135" indent="-306070">
                        <a:lnSpc>
                          <a:spcPct val="100000"/>
                        </a:lnSpc>
                        <a:spcBef>
                          <a:spcPts val="475"/>
                        </a:spcBef>
                        <a:buChar char="•"/>
                        <a:tabLst>
                          <a:tab pos="318135" algn="l"/>
                          <a:tab pos="318770" algn="l"/>
                        </a:tabLst>
                      </a:pPr>
                      <a:r>
                        <a:rPr lang="en-US" sz="1800" spc="-15" dirty="0">
                          <a:solidFill>
                            <a:srgbClr val="FFFFFF"/>
                          </a:solidFill>
                          <a:cs typeface="Calibri"/>
                        </a:rPr>
                        <a:t>A Detailed Comparison Report can be generated on the documents been uploaded for Analysis and for Audit-support Document for future Reference and Analysis.</a:t>
                      </a:r>
                    </a:p>
                    <a:p>
                      <a:pPr marL="318135" indent="-306070">
                        <a:lnSpc>
                          <a:spcPct val="100000"/>
                        </a:lnSpc>
                        <a:spcBef>
                          <a:spcPts val="475"/>
                        </a:spcBef>
                        <a:buChar char="•"/>
                        <a:tabLst>
                          <a:tab pos="318135" algn="l"/>
                          <a:tab pos="318770" algn="l"/>
                        </a:tabLst>
                      </a:pPr>
                      <a:r>
                        <a:rPr lang="en-US" sz="1800" spc="-15" dirty="0">
                          <a:solidFill>
                            <a:srgbClr val="FFFFFF"/>
                          </a:solidFill>
                          <a:cs typeface="Calibri"/>
                        </a:rPr>
                        <a:t>Dashboard with multi-view and different maturity scores. </a:t>
                      </a:r>
                    </a:p>
                  </a:txBody>
                  <a:tcPr marL="0" marR="0" marT="78740" marB="0">
                    <a:lnL w="9525">
                      <a:solidFill>
                        <a:srgbClr val="71B8B8"/>
                      </a:solidFill>
                      <a:prstDash val="solid"/>
                    </a:lnL>
                    <a:lnR w="9525" cap="flat" cmpd="sng" algn="ctr">
                      <a:solidFill>
                        <a:srgbClr val="71B8B8"/>
                      </a:solidFill>
                      <a:prstDash val="solid"/>
                      <a:round/>
                      <a:headEnd type="none" w="med" len="med"/>
                      <a:tailEnd type="none" w="med" len="med"/>
                    </a:lnR>
                    <a:lnT w="9525">
                      <a:solidFill>
                        <a:srgbClr val="71B8B8"/>
                      </a:solidFill>
                      <a:prstDash val="solid"/>
                    </a:lnT>
                    <a:lnB w="9525" cap="flat" cmpd="sng" algn="ctr">
                      <a:solidFill>
                        <a:srgbClr val="71B8B8"/>
                      </a:solidFill>
                      <a:prstDash val="solid"/>
                      <a:round/>
                      <a:headEnd type="none" w="med" len="med"/>
                      <a:tailEnd type="none" w="med" len="med"/>
                    </a:lnB>
                    <a:solidFill>
                      <a:srgbClr val="144748">
                        <a:alpha val="56739"/>
                      </a:srgbClr>
                    </a:solidFill>
                  </a:tcPr>
                </a:tc>
                <a:extLst>
                  <a:ext uri="{0D108BD9-81ED-4DB2-BD59-A6C34878D82A}">
                    <a16:rowId xmlns:a16="http://schemas.microsoft.com/office/drawing/2014/main" val="10000"/>
                  </a:ext>
                </a:extLst>
              </a:tr>
            </a:tbl>
          </a:graphicData>
        </a:graphic>
      </p:graphicFrame>
      <p:sp>
        <p:nvSpPr>
          <p:cNvPr id="8" name="Rectangle 7">
            <a:extLst>
              <a:ext uri="{FF2B5EF4-FFF2-40B4-BE49-F238E27FC236}">
                <a16:creationId xmlns:a16="http://schemas.microsoft.com/office/drawing/2014/main" id="{96505665-8534-4A8E-87CB-82E1A0C7DD2C}"/>
              </a:ext>
            </a:extLst>
          </p:cNvPr>
          <p:cNvSpPr/>
          <p:nvPr/>
        </p:nvSpPr>
        <p:spPr>
          <a:xfrm>
            <a:off x="381000" y="328910"/>
            <a:ext cx="4261231" cy="461665"/>
          </a:xfrm>
          <a:prstGeom prst="rect">
            <a:avLst/>
          </a:prstGeom>
        </p:spPr>
        <p:txBody>
          <a:bodyPr wrap="none">
            <a:spAutoFit/>
          </a:bodyPr>
          <a:lstStyle/>
          <a:p>
            <a:pPr marL="12065">
              <a:lnSpc>
                <a:spcPct val="100000"/>
              </a:lnSpc>
              <a:spcBef>
                <a:spcPts val="475"/>
              </a:spcBef>
              <a:tabLst>
                <a:tab pos="318135" algn="l"/>
                <a:tab pos="318770" algn="l"/>
              </a:tabLst>
            </a:pPr>
            <a:r>
              <a:rPr lang="en-US" sz="2400" b="1" spc="-15" dirty="0">
                <a:solidFill>
                  <a:srgbClr val="FFFFFF"/>
                </a:solidFill>
                <a:cs typeface="Calibri"/>
              </a:rPr>
              <a:t>Users, Dashboard and Reporting</a:t>
            </a:r>
          </a:p>
        </p:txBody>
      </p:sp>
      <p:pic>
        <p:nvPicPr>
          <p:cNvPr id="6" name="Picture 5">
            <a:extLst>
              <a:ext uri="{FF2B5EF4-FFF2-40B4-BE49-F238E27FC236}">
                <a16:creationId xmlns:a16="http://schemas.microsoft.com/office/drawing/2014/main" id="{58264E1C-540B-4F43-BA7A-182D71F718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4429708"/>
            <a:ext cx="1371600" cy="648217"/>
          </a:xfrm>
          <a:prstGeom prst="rect">
            <a:avLst/>
          </a:prstGeom>
        </p:spPr>
      </p:pic>
      <p:sp>
        <p:nvSpPr>
          <p:cNvPr id="9" name="object 6">
            <a:extLst>
              <a:ext uri="{FF2B5EF4-FFF2-40B4-BE49-F238E27FC236}">
                <a16:creationId xmlns:a16="http://schemas.microsoft.com/office/drawing/2014/main" id="{F2D1FDD6-E951-4F48-A718-96873232E7C6}"/>
              </a:ext>
            </a:extLst>
          </p:cNvPr>
          <p:cNvSpPr/>
          <p:nvPr/>
        </p:nvSpPr>
        <p:spPr>
          <a:xfrm>
            <a:off x="7315200" y="4477539"/>
            <a:ext cx="1600200" cy="5793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50823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4" y="0"/>
            <a:ext cx="9144000" cy="4370705"/>
          </a:xfrm>
          <a:custGeom>
            <a:avLst/>
            <a:gdLst/>
            <a:ahLst/>
            <a:cxnLst/>
            <a:rect l="l" t="t" r="r" b="b"/>
            <a:pathLst>
              <a:path w="9144000" h="4370705">
                <a:moveTo>
                  <a:pt x="0" y="0"/>
                </a:moveTo>
                <a:lnTo>
                  <a:pt x="9143999" y="0"/>
                </a:lnTo>
                <a:lnTo>
                  <a:pt x="9143999" y="4370699"/>
                </a:lnTo>
                <a:lnTo>
                  <a:pt x="0" y="4370699"/>
                </a:lnTo>
                <a:lnTo>
                  <a:pt x="0" y="0"/>
                </a:lnTo>
                <a:close/>
              </a:path>
            </a:pathLst>
          </a:custGeom>
          <a:solidFill>
            <a:srgbClr val="144748">
              <a:alpha val="56739"/>
            </a:srgbClr>
          </a:solidFill>
        </p:spPr>
        <p:txBody>
          <a:bodyPr wrap="square" lIns="0" tIns="0" rIns="0" bIns="0" rtlCol="0"/>
          <a:lstStyle/>
          <a:p>
            <a:endParaRPr/>
          </a:p>
        </p:txBody>
      </p:sp>
      <p:sp>
        <p:nvSpPr>
          <p:cNvPr id="4" name="object 4"/>
          <p:cNvSpPr txBox="1"/>
          <p:nvPr/>
        </p:nvSpPr>
        <p:spPr>
          <a:xfrm>
            <a:off x="530225" y="1243965"/>
            <a:ext cx="7914005" cy="2830903"/>
          </a:xfrm>
          <a:prstGeom prst="rect">
            <a:avLst/>
          </a:prstGeom>
        </p:spPr>
        <p:txBody>
          <a:bodyPr vert="horz" wrap="square" lIns="0" tIns="60325" rIns="0" bIns="0" rtlCol="0">
            <a:spAutoFit/>
          </a:bodyPr>
          <a:lstStyle/>
          <a:p>
            <a:pPr marL="469900" indent="-306070">
              <a:lnSpc>
                <a:spcPct val="100000"/>
              </a:lnSpc>
              <a:spcBef>
                <a:spcPts val="375"/>
              </a:spcBef>
              <a:buChar char="•"/>
              <a:tabLst>
                <a:tab pos="469265" algn="l"/>
                <a:tab pos="469900" algn="l"/>
              </a:tabLst>
            </a:pPr>
            <a:r>
              <a:rPr lang="en-US" sz="2000" spc="35" dirty="0">
                <a:solidFill>
                  <a:srgbClr val="FFFFFF"/>
                </a:solidFill>
                <a:latin typeface="Calibri"/>
                <a:cs typeface="Calibri"/>
              </a:rPr>
              <a:t>Remediate the existing vulnerabilities and upgrade the dependency libraries. </a:t>
            </a:r>
          </a:p>
          <a:p>
            <a:pPr marL="469900" indent="-306070">
              <a:lnSpc>
                <a:spcPct val="100000"/>
              </a:lnSpc>
              <a:spcBef>
                <a:spcPts val="375"/>
              </a:spcBef>
              <a:buChar char="•"/>
              <a:tabLst>
                <a:tab pos="469265" algn="l"/>
                <a:tab pos="469900" algn="l"/>
              </a:tabLst>
            </a:pPr>
            <a:r>
              <a:rPr lang="en-US" sz="2000" spc="35" dirty="0">
                <a:solidFill>
                  <a:srgbClr val="FFFFFF"/>
                </a:solidFill>
                <a:latin typeface="Calibri"/>
                <a:cs typeface="Calibri"/>
              </a:rPr>
              <a:t>Roadmap features. </a:t>
            </a:r>
          </a:p>
          <a:p>
            <a:pPr marL="469900" indent="-306070">
              <a:lnSpc>
                <a:spcPct val="100000"/>
              </a:lnSpc>
              <a:spcBef>
                <a:spcPts val="375"/>
              </a:spcBef>
              <a:buChar char="•"/>
              <a:tabLst>
                <a:tab pos="469265" algn="l"/>
                <a:tab pos="469900" algn="l"/>
              </a:tabLst>
            </a:pPr>
            <a:r>
              <a:rPr lang="en-US" sz="2000" spc="35" dirty="0">
                <a:solidFill>
                  <a:srgbClr val="FFFFFF"/>
                </a:solidFill>
                <a:latin typeface="Calibri"/>
                <a:cs typeface="Calibri"/>
              </a:rPr>
              <a:t>Notification feature.</a:t>
            </a:r>
          </a:p>
          <a:p>
            <a:pPr marL="469900" indent="-306070">
              <a:lnSpc>
                <a:spcPct val="100000"/>
              </a:lnSpc>
              <a:spcBef>
                <a:spcPts val="375"/>
              </a:spcBef>
              <a:buChar char="•"/>
              <a:tabLst>
                <a:tab pos="469265" algn="l"/>
                <a:tab pos="469900" algn="l"/>
              </a:tabLst>
            </a:pPr>
            <a:r>
              <a:rPr lang="en-US" sz="2000" spc="35" dirty="0">
                <a:solidFill>
                  <a:srgbClr val="FFFFFF"/>
                </a:solidFill>
                <a:latin typeface="Calibri"/>
                <a:cs typeface="Calibri"/>
              </a:rPr>
              <a:t>Integration with existing SDLC. </a:t>
            </a:r>
          </a:p>
          <a:p>
            <a:pPr marL="469900" indent="-306070">
              <a:lnSpc>
                <a:spcPct val="100000"/>
              </a:lnSpc>
              <a:spcBef>
                <a:spcPts val="375"/>
              </a:spcBef>
              <a:buChar char="•"/>
              <a:tabLst>
                <a:tab pos="469265" algn="l"/>
                <a:tab pos="469900" algn="l"/>
              </a:tabLst>
            </a:pPr>
            <a:r>
              <a:rPr lang="en-US" sz="2000" spc="35" dirty="0">
                <a:solidFill>
                  <a:srgbClr val="FFFFFF"/>
                </a:solidFill>
                <a:latin typeface="Calibri"/>
                <a:cs typeface="Calibri"/>
              </a:rPr>
              <a:t>Customized reporting. </a:t>
            </a:r>
          </a:p>
          <a:p>
            <a:pPr marL="469900" indent="-306070">
              <a:lnSpc>
                <a:spcPct val="100000"/>
              </a:lnSpc>
              <a:spcBef>
                <a:spcPts val="375"/>
              </a:spcBef>
              <a:buChar char="•"/>
              <a:tabLst>
                <a:tab pos="469265" algn="l"/>
                <a:tab pos="469900" algn="l"/>
              </a:tabLst>
            </a:pPr>
            <a:r>
              <a:rPr lang="en-US" sz="2000" spc="35" dirty="0">
                <a:solidFill>
                  <a:srgbClr val="FFFFFF"/>
                </a:solidFill>
                <a:latin typeface="Calibri"/>
                <a:cs typeface="Calibri"/>
              </a:rPr>
              <a:t>Artifacts review and automated scoring </a:t>
            </a:r>
          </a:p>
          <a:p>
            <a:pPr marL="469900" indent="-306070">
              <a:lnSpc>
                <a:spcPct val="100000"/>
              </a:lnSpc>
              <a:spcBef>
                <a:spcPts val="375"/>
              </a:spcBef>
              <a:buChar char="•"/>
              <a:tabLst>
                <a:tab pos="469265" algn="l"/>
                <a:tab pos="469900" algn="l"/>
              </a:tabLst>
            </a:pPr>
            <a:endParaRPr lang="en-US" sz="2000" dirty="0">
              <a:latin typeface="Calibri"/>
              <a:cs typeface="Calibri"/>
            </a:endParaRPr>
          </a:p>
        </p:txBody>
      </p:sp>
      <p:sp>
        <p:nvSpPr>
          <p:cNvPr id="8" name="Rectangle 7">
            <a:extLst>
              <a:ext uri="{FF2B5EF4-FFF2-40B4-BE49-F238E27FC236}">
                <a16:creationId xmlns:a16="http://schemas.microsoft.com/office/drawing/2014/main" id="{7C9D3742-50CC-4AB4-BEA6-1B4DE5488EBF}"/>
              </a:ext>
            </a:extLst>
          </p:cNvPr>
          <p:cNvSpPr/>
          <p:nvPr/>
        </p:nvSpPr>
        <p:spPr>
          <a:xfrm>
            <a:off x="381000" y="298817"/>
            <a:ext cx="5937523" cy="646331"/>
          </a:xfrm>
          <a:prstGeom prst="rect">
            <a:avLst/>
          </a:prstGeom>
        </p:spPr>
        <p:txBody>
          <a:bodyPr wrap="none">
            <a:spAutoFit/>
          </a:bodyPr>
          <a:lstStyle/>
          <a:p>
            <a:r>
              <a:rPr lang="en-US" sz="3600" b="1" spc="20" dirty="0">
                <a:solidFill>
                  <a:srgbClr val="FFFFFF"/>
                </a:solidFill>
                <a:cs typeface="Calibri"/>
              </a:rPr>
              <a:t>Would you like to contribute?</a:t>
            </a:r>
            <a:endParaRPr lang="en-US" sz="3600" b="1" dirty="0"/>
          </a:p>
        </p:txBody>
      </p:sp>
      <p:sp>
        <p:nvSpPr>
          <p:cNvPr id="9" name="object 7">
            <a:extLst>
              <a:ext uri="{FF2B5EF4-FFF2-40B4-BE49-F238E27FC236}">
                <a16:creationId xmlns:a16="http://schemas.microsoft.com/office/drawing/2014/main" id="{9A17CE2B-0507-4DF7-9647-CFCF980A693A}"/>
              </a:ext>
            </a:extLst>
          </p:cNvPr>
          <p:cNvSpPr/>
          <p:nvPr/>
        </p:nvSpPr>
        <p:spPr>
          <a:xfrm>
            <a:off x="6174056" y="1648604"/>
            <a:ext cx="2056633" cy="2076098"/>
          </a:xfrm>
          <a:prstGeom prst="rect">
            <a:avLst/>
          </a:prstGeom>
          <a:blipFill>
            <a:blip r:embed="rId2" cstate="print"/>
            <a:stretch>
              <a:fillRect/>
            </a:stretch>
          </a:blipFill>
        </p:spPr>
        <p:txBody>
          <a:bodyPr wrap="square" lIns="0" tIns="0" rIns="0" bIns="0" rtlCol="0"/>
          <a:lstStyle/>
          <a:p>
            <a:endParaRPr/>
          </a:p>
        </p:txBody>
      </p:sp>
      <p:sp>
        <p:nvSpPr>
          <p:cNvPr id="10" name="object 8">
            <a:extLst>
              <a:ext uri="{FF2B5EF4-FFF2-40B4-BE49-F238E27FC236}">
                <a16:creationId xmlns:a16="http://schemas.microsoft.com/office/drawing/2014/main" id="{0F5E999B-4FE8-49BE-B943-91F8C8F5761C}"/>
              </a:ext>
            </a:extLst>
          </p:cNvPr>
          <p:cNvSpPr txBox="1"/>
          <p:nvPr/>
        </p:nvSpPr>
        <p:spPr>
          <a:xfrm>
            <a:off x="5791200" y="3363900"/>
            <a:ext cx="2832100" cy="330200"/>
          </a:xfrm>
          <a:prstGeom prst="rect">
            <a:avLst/>
          </a:prstGeom>
        </p:spPr>
        <p:txBody>
          <a:bodyPr vert="horz" wrap="square" lIns="0" tIns="12700" rIns="0" bIns="0" rtlCol="0">
            <a:spAutoFit/>
          </a:bodyPr>
          <a:lstStyle/>
          <a:p>
            <a:pPr marL="12700">
              <a:lnSpc>
                <a:spcPct val="100000"/>
              </a:lnSpc>
              <a:spcBef>
                <a:spcPts val="100"/>
              </a:spcBef>
            </a:pPr>
            <a:r>
              <a:rPr sz="2000" u="heavy" spc="5" dirty="0">
                <a:solidFill>
                  <a:srgbClr val="FFFFFF"/>
                </a:solidFill>
                <a:uFill>
                  <a:solidFill>
                    <a:srgbClr val="FFFFFF"/>
                  </a:solidFill>
                </a:uFill>
                <a:latin typeface="Calibri"/>
                <a:cs typeface="Calibri"/>
              </a:rPr>
              <a:t>github.com/OWASP/samm</a:t>
            </a:r>
            <a:endParaRPr sz="2000" dirty="0">
              <a:latin typeface="Calibri"/>
              <a:cs typeface="Calibri"/>
            </a:endParaRPr>
          </a:p>
        </p:txBody>
      </p:sp>
      <p:pic>
        <p:nvPicPr>
          <p:cNvPr id="11" name="Picture 10">
            <a:extLst>
              <a:ext uri="{FF2B5EF4-FFF2-40B4-BE49-F238E27FC236}">
                <a16:creationId xmlns:a16="http://schemas.microsoft.com/office/drawing/2014/main" id="{97AF98FE-0E89-49FF-9571-25058F0919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4429708"/>
            <a:ext cx="1371600" cy="648217"/>
          </a:xfrm>
          <a:prstGeom prst="rect">
            <a:avLst/>
          </a:prstGeom>
        </p:spPr>
      </p:pic>
      <p:sp>
        <p:nvSpPr>
          <p:cNvPr id="12" name="object 6">
            <a:extLst>
              <a:ext uri="{FF2B5EF4-FFF2-40B4-BE49-F238E27FC236}">
                <a16:creationId xmlns:a16="http://schemas.microsoft.com/office/drawing/2014/main" id="{5F6CC3E8-78B2-4BFD-B37F-E796C0F5DE87}"/>
              </a:ext>
            </a:extLst>
          </p:cNvPr>
          <p:cNvSpPr/>
          <p:nvPr/>
        </p:nvSpPr>
        <p:spPr>
          <a:xfrm>
            <a:off x="7315200" y="4477539"/>
            <a:ext cx="1600200" cy="5793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9917" y="2306353"/>
            <a:ext cx="2646045" cy="1057910"/>
          </a:xfrm>
          <a:prstGeom prst="rect">
            <a:avLst/>
          </a:prstGeom>
        </p:spPr>
        <p:txBody>
          <a:bodyPr vert="horz" wrap="square" lIns="0" tIns="33020" rIns="0" bIns="0" rtlCol="0">
            <a:spAutoFit/>
          </a:bodyPr>
          <a:lstStyle/>
          <a:p>
            <a:pPr marL="60960" marR="5080" indent="-48895">
              <a:lnSpc>
                <a:spcPts val="4050"/>
              </a:lnSpc>
              <a:spcBef>
                <a:spcPts val="260"/>
              </a:spcBef>
            </a:pPr>
            <a:r>
              <a:rPr sz="3400" spc="465" dirty="0">
                <a:solidFill>
                  <a:srgbClr val="144748"/>
                </a:solidFill>
                <a:latin typeface="Calibri"/>
                <a:cs typeface="Calibri"/>
              </a:rPr>
              <a:t>Questions?  </a:t>
            </a:r>
            <a:r>
              <a:rPr sz="3400" spc="565" dirty="0">
                <a:solidFill>
                  <a:srgbClr val="144748"/>
                </a:solidFill>
                <a:latin typeface="Calibri"/>
                <a:cs typeface="Calibri"/>
              </a:rPr>
              <a:t>Feedback?</a:t>
            </a:r>
            <a:endParaRPr sz="3400" dirty="0">
              <a:latin typeface="Calibri"/>
              <a:cs typeface="Calibri"/>
            </a:endParaRPr>
          </a:p>
        </p:txBody>
      </p:sp>
      <p:sp>
        <p:nvSpPr>
          <p:cNvPr id="3" name="object 3"/>
          <p:cNvSpPr/>
          <p:nvPr/>
        </p:nvSpPr>
        <p:spPr>
          <a:xfrm>
            <a:off x="422024" y="452625"/>
            <a:ext cx="2292600" cy="8207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595194" y="395472"/>
            <a:ext cx="2173781" cy="820700"/>
          </a:xfrm>
          <a:prstGeom prst="rect">
            <a:avLst/>
          </a:prstGeom>
          <a:blipFill>
            <a:blip r:embed="rId3" cstate="print"/>
            <a:stretch>
              <a:fillRect/>
            </a:stretch>
          </a:blipFill>
        </p:spPr>
        <p:txBody>
          <a:bodyPr wrap="square" lIns="0" tIns="0" rIns="0" bIns="0" rtlCol="0"/>
          <a:lstStyle/>
          <a:p>
            <a:endParaRPr/>
          </a:p>
        </p:txBody>
      </p:sp>
      <p:pic>
        <p:nvPicPr>
          <p:cNvPr id="6" name="Picture 5">
            <a:extLst>
              <a:ext uri="{FF2B5EF4-FFF2-40B4-BE49-F238E27FC236}">
                <a16:creationId xmlns:a16="http://schemas.microsoft.com/office/drawing/2014/main" id="{0BBBCD78-7A0D-4C17-93EF-97D2778E66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4429708"/>
            <a:ext cx="1371600" cy="648217"/>
          </a:xfrm>
          <a:prstGeom prst="rect">
            <a:avLst/>
          </a:prstGeom>
        </p:spPr>
      </p:pic>
      <p:sp>
        <p:nvSpPr>
          <p:cNvPr id="7" name="object 6">
            <a:extLst>
              <a:ext uri="{FF2B5EF4-FFF2-40B4-BE49-F238E27FC236}">
                <a16:creationId xmlns:a16="http://schemas.microsoft.com/office/drawing/2014/main" id="{83851566-32F6-4C90-8FFF-4A800FD44F95}"/>
              </a:ext>
            </a:extLst>
          </p:cNvPr>
          <p:cNvSpPr/>
          <p:nvPr/>
        </p:nvSpPr>
        <p:spPr>
          <a:xfrm>
            <a:off x="7315200" y="4477539"/>
            <a:ext cx="1600200" cy="5793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200399" y="944392"/>
            <a:ext cx="2606675" cy="543560"/>
          </a:xfrm>
          <a:prstGeom prst="rect">
            <a:avLst/>
          </a:prstGeom>
        </p:spPr>
        <p:txBody>
          <a:bodyPr vert="horz" wrap="square" lIns="0" tIns="12700" rIns="0" bIns="0" rtlCol="0">
            <a:spAutoFit/>
          </a:bodyPr>
          <a:lstStyle/>
          <a:p>
            <a:pPr marL="12700">
              <a:lnSpc>
                <a:spcPct val="100000"/>
              </a:lnSpc>
              <a:spcBef>
                <a:spcPts val="100"/>
              </a:spcBef>
              <a:tabLst>
                <a:tab pos="1609090" algn="l"/>
              </a:tabLst>
            </a:pPr>
            <a:r>
              <a:rPr sz="3400" spc="600" dirty="0">
                <a:solidFill>
                  <a:srgbClr val="FFFFFF"/>
                </a:solidFill>
                <a:latin typeface="Calibri"/>
                <a:cs typeface="Calibri"/>
              </a:rPr>
              <a:t>Than</a:t>
            </a:r>
            <a:r>
              <a:rPr sz="3400" spc="550" dirty="0">
                <a:solidFill>
                  <a:srgbClr val="FFFFFF"/>
                </a:solidFill>
                <a:latin typeface="Calibri"/>
                <a:cs typeface="Calibri"/>
              </a:rPr>
              <a:t>k</a:t>
            </a:r>
            <a:r>
              <a:rPr sz="3400" dirty="0">
                <a:solidFill>
                  <a:srgbClr val="FFFFFF"/>
                </a:solidFill>
                <a:latin typeface="Calibri"/>
                <a:cs typeface="Calibri"/>
              </a:rPr>
              <a:t>	</a:t>
            </a:r>
            <a:r>
              <a:rPr sz="3400" spc="375" dirty="0">
                <a:solidFill>
                  <a:srgbClr val="FFFFFF"/>
                </a:solidFill>
                <a:latin typeface="Calibri"/>
                <a:cs typeface="Calibri"/>
              </a:rPr>
              <a:t>you!</a:t>
            </a:r>
            <a:endParaRPr sz="3400" dirty="0">
              <a:latin typeface="Calibri"/>
              <a:cs typeface="Calibri"/>
            </a:endParaRPr>
          </a:p>
        </p:txBody>
      </p:sp>
      <p:sp>
        <p:nvSpPr>
          <p:cNvPr id="4" name="object 4"/>
          <p:cNvSpPr txBox="1">
            <a:spLocks noGrp="1"/>
          </p:cNvSpPr>
          <p:nvPr>
            <p:ph type="subTitle" idx="4"/>
          </p:nvPr>
        </p:nvSpPr>
        <p:spPr>
          <a:xfrm>
            <a:off x="2714624" y="1870744"/>
            <a:ext cx="3838439" cy="2187778"/>
          </a:xfrm>
          <a:prstGeom prst="rect">
            <a:avLst/>
          </a:prstGeom>
        </p:spPr>
        <p:txBody>
          <a:bodyPr vert="horz" wrap="square" lIns="0" tIns="12700" rIns="0" bIns="0" rtlCol="0">
            <a:spAutoFit/>
          </a:bodyPr>
          <a:lstStyle/>
          <a:p>
            <a:pPr marL="12700" marR="5080" algn="ctr">
              <a:lnSpc>
                <a:spcPct val="114599"/>
              </a:lnSpc>
              <a:spcBef>
                <a:spcPts val="100"/>
              </a:spcBef>
            </a:pPr>
            <a:r>
              <a:rPr lang="en-US" spc="20" dirty="0"/>
              <a:t>Google – SathIsh AshwIn</a:t>
            </a:r>
          </a:p>
          <a:p>
            <a:pPr marL="12700" marR="5080" algn="ctr">
              <a:lnSpc>
                <a:spcPct val="114599"/>
              </a:lnSpc>
              <a:spcBef>
                <a:spcPts val="100"/>
              </a:spcBef>
            </a:pPr>
            <a:r>
              <a:rPr lang="en-US" spc="20" dirty="0">
                <a:hlinkClick r:id="rId3"/>
              </a:rPr>
              <a:t>sath9600</a:t>
            </a:r>
            <a:r>
              <a:rPr spc="20" dirty="0">
                <a:hlinkClick r:id="rId3"/>
              </a:rPr>
              <a:t>@</a:t>
            </a:r>
            <a:r>
              <a:rPr lang="en-US" spc="20" dirty="0">
                <a:hlinkClick r:id="rId3"/>
              </a:rPr>
              <a:t>gmail.com</a:t>
            </a:r>
            <a:r>
              <a:rPr lang="en-US" spc="20" dirty="0"/>
              <a:t> </a:t>
            </a:r>
          </a:p>
          <a:p>
            <a:pPr marL="12700" marR="5080" algn="ctr">
              <a:lnSpc>
                <a:spcPct val="114599"/>
              </a:lnSpc>
              <a:spcBef>
                <a:spcPts val="100"/>
              </a:spcBef>
            </a:pPr>
            <a:r>
              <a:rPr lang="en-US" spc="20" dirty="0"/>
              <a:t> </a:t>
            </a:r>
            <a:r>
              <a:rPr lang="en-US" spc="25" dirty="0">
                <a:hlinkClick r:id="rId4"/>
              </a:rPr>
              <a:t>satihsh.ashwin@ncdrc.co.in</a:t>
            </a:r>
            <a:endParaRPr lang="en-US" spc="25" dirty="0"/>
          </a:p>
          <a:p>
            <a:pPr marL="12700" marR="5080" algn="ctr">
              <a:lnSpc>
                <a:spcPct val="114599"/>
              </a:lnSpc>
              <a:spcBef>
                <a:spcPts val="100"/>
              </a:spcBef>
            </a:pPr>
            <a:r>
              <a:rPr lang="en-US" spc="30" dirty="0">
                <a:hlinkClick r:id="rId5"/>
              </a:rPr>
              <a:t>contact@thecyberschool.org</a:t>
            </a:r>
            <a:endParaRPr lang="en-US" spc="30" dirty="0"/>
          </a:p>
          <a:p>
            <a:pPr marL="12700" marR="5080" algn="ctr">
              <a:lnSpc>
                <a:spcPct val="114599"/>
              </a:lnSpc>
              <a:spcBef>
                <a:spcPts val="100"/>
              </a:spcBef>
            </a:pPr>
            <a:r>
              <a:rPr lang="en-US" spc="30" dirty="0"/>
              <a:t>https://thecyberschool.org</a:t>
            </a:r>
            <a:endParaRPr spc="30" dirty="0"/>
          </a:p>
        </p:txBody>
      </p:sp>
      <p:sp>
        <p:nvSpPr>
          <p:cNvPr id="5" name="object 5"/>
          <p:cNvSpPr/>
          <p:nvPr/>
        </p:nvSpPr>
        <p:spPr>
          <a:xfrm>
            <a:off x="422024" y="452625"/>
            <a:ext cx="2292600" cy="820700"/>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6595194" y="395472"/>
            <a:ext cx="2173781" cy="820700"/>
          </a:xfrm>
          <a:prstGeom prst="rect">
            <a:avLst/>
          </a:prstGeom>
          <a:blipFill>
            <a:blip r:embed="rId7" cstate="print"/>
            <a:stretch>
              <a:fillRect/>
            </a:stretch>
          </a:blipFill>
        </p:spPr>
        <p:txBody>
          <a:bodyPr wrap="square" lIns="0" tIns="0" rIns="0" bIns="0" rtlCol="0"/>
          <a:lstStyle/>
          <a:p>
            <a:endParaRPr/>
          </a:p>
        </p:txBody>
      </p:sp>
      <p:pic>
        <p:nvPicPr>
          <p:cNvPr id="7" name="Picture 6">
            <a:extLst>
              <a:ext uri="{FF2B5EF4-FFF2-40B4-BE49-F238E27FC236}">
                <a16:creationId xmlns:a16="http://schemas.microsoft.com/office/drawing/2014/main" id="{2948FBE1-A3F4-406F-A816-3E2D5801F2D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86199" y="4276902"/>
            <a:ext cx="1371600" cy="6482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4370705"/>
          </a:xfrm>
          <a:custGeom>
            <a:avLst/>
            <a:gdLst/>
            <a:ahLst/>
            <a:cxnLst/>
            <a:rect l="l" t="t" r="r" b="b"/>
            <a:pathLst>
              <a:path w="9144000" h="4370705">
                <a:moveTo>
                  <a:pt x="0" y="0"/>
                </a:moveTo>
                <a:lnTo>
                  <a:pt x="9143999" y="0"/>
                </a:lnTo>
                <a:lnTo>
                  <a:pt x="9143999" y="4370699"/>
                </a:lnTo>
                <a:lnTo>
                  <a:pt x="0" y="4370699"/>
                </a:lnTo>
                <a:lnTo>
                  <a:pt x="0" y="0"/>
                </a:lnTo>
                <a:close/>
              </a:path>
            </a:pathLst>
          </a:custGeom>
          <a:solidFill>
            <a:srgbClr val="144748">
              <a:alpha val="56739"/>
            </a:srgbClr>
          </a:solidFill>
        </p:spPr>
        <p:txBody>
          <a:bodyPr wrap="square" lIns="0" tIns="0" rIns="0" bIns="0" rtlCol="0"/>
          <a:lstStyle/>
          <a:p>
            <a:endParaRPr/>
          </a:p>
        </p:txBody>
      </p:sp>
      <p:sp>
        <p:nvSpPr>
          <p:cNvPr id="4" name="object 4"/>
          <p:cNvSpPr txBox="1"/>
          <p:nvPr/>
        </p:nvSpPr>
        <p:spPr>
          <a:xfrm>
            <a:off x="3427095" y="443289"/>
            <a:ext cx="5716905" cy="3980833"/>
          </a:xfrm>
          <a:prstGeom prst="rect">
            <a:avLst/>
          </a:prstGeom>
        </p:spPr>
        <p:txBody>
          <a:bodyPr vert="horz" wrap="square" lIns="0" tIns="107950" rIns="0" bIns="0" rtlCol="0">
            <a:spAutoFit/>
          </a:bodyPr>
          <a:lstStyle/>
          <a:p>
            <a:pPr marL="285750" indent="-228600">
              <a:lnSpc>
                <a:spcPct val="90000"/>
              </a:lnSpc>
              <a:spcAft>
                <a:spcPts val="600"/>
              </a:spcAft>
              <a:buFont typeface="Arial" panose="020B0604020202020204" pitchFamily="34" charset="0"/>
              <a:buChar char="•"/>
            </a:pPr>
            <a:r>
              <a:rPr lang="en-US" sz="1400" dirty="0">
                <a:solidFill>
                  <a:schemeClr val="bg1"/>
                </a:solidFill>
              </a:rPr>
              <a:t>Head of Research and Operations – National Cyber </a:t>
            </a:r>
            <a:r>
              <a:rPr lang="en-US" sz="1400" dirty="0" err="1">
                <a:solidFill>
                  <a:schemeClr val="bg1"/>
                </a:solidFill>
              </a:rPr>
              <a:t>Defence</a:t>
            </a:r>
            <a:r>
              <a:rPr lang="en-US" sz="1400" dirty="0">
                <a:solidFill>
                  <a:schemeClr val="bg1"/>
                </a:solidFill>
              </a:rPr>
              <a:t> Research Centre, India.</a:t>
            </a:r>
          </a:p>
          <a:p>
            <a:pPr marL="285750" indent="-228600">
              <a:lnSpc>
                <a:spcPct val="90000"/>
              </a:lnSpc>
              <a:spcAft>
                <a:spcPts val="600"/>
              </a:spcAft>
              <a:buFont typeface="Arial" panose="020B0604020202020204" pitchFamily="34" charset="0"/>
              <a:buChar char="•"/>
            </a:pPr>
            <a:r>
              <a:rPr lang="en-US" sz="1400" dirty="0">
                <a:solidFill>
                  <a:schemeClr val="bg1"/>
                </a:solidFill>
              </a:rPr>
              <a:t>Working with leading MNC’s on building cyber security strategy. </a:t>
            </a:r>
          </a:p>
          <a:p>
            <a:pPr marL="285750" indent="-228600">
              <a:lnSpc>
                <a:spcPct val="90000"/>
              </a:lnSpc>
              <a:spcAft>
                <a:spcPts val="600"/>
              </a:spcAft>
              <a:buFont typeface="Arial" panose="020B0604020202020204" pitchFamily="34" charset="0"/>
              <a:buChar char="•"/>
            </a:pPr>
            <a:r>
              <a:rPr lang="en-US" sz="1400" dirty="0">
                <a:solidFill>
                  <a:schemeClr val="bg1"/>
                </a:solidFill>
              </a:rPr>
              <a:t>Founder – The Cyber School, an NGO that serves less-privileged children by teaching them latest technology, programming skills, artificial intelligence, cyber security etc., and help them shape their personality and career.</a:t>
            </a:r>
          </a:p>
          <a:p>
            <a:pPr marL="285750" indent="-228600">
              <a:lnSpc>
                <a:spcPct val="90000"/>
              </a:lnSpc>
              <a:spcAft>
                <a:spcPts val="600"/>
              </a:spcAft>
              <a:buFont typeface="Arial" panose="020B0604020202020204" pitchFamily="34" charset="0"/>
              <a:buChar char="•"/>
            </a:pPr>
            <a:r>
              <a:rPr lang="en-US" sz="1400" dirty="0">
                <a:solidFill>
                  <a:schemeClr val="bg1"/>
                </a:solidFill>
              </a:rPr>
              <a:t>Worked and Trained – State and Central Governments, Legal and Law enforcements agencies.</a:t>
            </a:r>
          </a:p>
          <a:p>
            <a:pPr marL="285750" indent="-228600">
              <a:lnSpc>
                <a:spcPct val="90000"/>
              </a:lnSpc>
              <a:spcAft>
                <a:spcPts val="600"/>
              </a:spcAft>
              <a:buFont typeface="Arial" panose="020B0604020202020204" pitchFamily="34" charset="0"/>
              <a:buChar char="•"/>
            </a:pPr>
            <a:r>
              <a:rPr lang="en-US" sz="1400" dirty="0">
                <a:solidFill>
                  <a:schemeClr val="bg1"/>
                </a:solidFill>
              </a:rPr>
              <a:t>Speaker at many National and Inter National Conferences. </a:t>
            </a:r>
          </a:p>
          <a:p>
            <a:pPr marL="285750" indent="-228600">
              <a:lnSpc>
                <a:spcPct val="90000"/>
              </a:lnSpc>
              <a:spcAft>
                <a:spcPts val="600"/>
              </a:spcAft>
              <a:buFont typeface="Arial" panose="020B0604020202020204" pitchFamily="34" charset="0"/>
              <a:buChar char="•"/>
            </a:pPr>
            <a:r>
              <a:rPr lang="en-US" sz="1400" dirty="0">
                <a:solidFill>
                  <a:schemeClr val="bg1"/>
                </a:solidFill>
              </a:rPr>
              <a:t>Mentored 20+ Startups.</a:t>
            </a:r>
          </a:p>
          <a:p>
            <a:pPr marL="285750" indent="-228600">
              <a:lnSpc>
                <a:spcPct val="90000"/>
              </a:lnSpc>
              <a:spcAft>
                <a:spcPts val="600"/>
              </a:spcAft>
              <a:buFont typeface="Arial" panose="020B0604020202020204" pitchFamily="34" charset="0"/>
              <a:buChar char="•"/>
            </a:pPr>
            <a:r>
              <a:rPr lang="en-US" sz="1400" dirty="0">
                <a:solidFill>
                  <a:schemeClr val="bg1"/>
                </a:solidFill>
              </a:rPr>
              <a:t>Help individuals on overcoming their cyber security issues and digital psychological issues. </a:t>
            </a:r>
          </a:p>
          <a:p>
            <a:pPr marL="285750" indent="-228600">
              <a:lnSpc>
                <a:spcPct val="90000"/>
              </a:lnSpc>
              <a:spcAft>
                <a:spcPts val="600"/>
              </a:spcAft>
              <a:buFont typeface="Arial" panose="020B0604020202020204" pitchFamily="34" charset="0"/>
              <a:buChar char="•"/>
            </a:pPr>
            <a:r>
              <a:rPr lang="en-US" sz="1400" dirty="0">
                <a:solidFill>
                  <a:schemeClr val="bg1"/>
                </a:solidFill>
              </a:rPr>
              <a:t>Master’s in Cyber Security, Criminology and Psychology. </a:t>
            </a:r>
          </a:p>
          <a:p>
            <a:pPr marL="285750" indent="-228600">
              <a:lnSpc>
                <a:spcPct val="90000"/>
              </a:lnSpc>
              <a:spcAft>
                <a:spcPts val="600"/>
              </a:spcAft>
              <a:buFont typeface="Arial" panose="020B0604020202020204" pitchFamily="34" charset="0"/>
              <a:buChar char="•"/>
            </a:pPr>
            <a:r>
              <a:rPr lang="en-US" sz="1400" dirty="0">
                <a:solidFill>
                  <a:schemeClr val="bg1"/>
                </a:solidFill>
              </a:rPr>
              <a:t>Pursuing </a:t>
            </a:r>
            <a:r>
              <a:rPr lang="en-US" sz="1400" dirty="0" err="1">
                <a:solidFill>
                  <a:schemeClr val="bg1"/>
                </a:solidFill>
              </a:rPr>
              <a:t>Phd</a:t>
            </a:r>
            <a:r>
              <a:rPr lang="en-US" sz="1400" dirty="0">
                <a:solidFill>
                  <a:schemeClr val="bg1"/>
                </a:solidFill>
              </a:rPr>
              <a:t> in Neural Networks and Digital Psychology. </a:t>
            </a:r>
          </a:p>
          <a:p>
            <a:pPr marL="285750" indent="-228600">
              <a:lnSpc>
                <a:spcPct val="90000"/>
              </a:lnSpc>
              <a:spcAft>
                <a:spcPts val="600"/>
              </a:spcAft>
              <a:buFont typeface="Arial" panose="020B0604020202020204" pitchFamily="34" charset="0"/>
              <a:buChar char="•"/>
            </a:pPr>
            <a:r>
              <a:rPr lang="en-US" sz="1400" dirty="0">
                <a:solidFill>
                  <a:schemeClr val="bg1"/>
                </a:solidFill>
              </a:rPr>
              <a:t>Authored and co-authored 100+ international articles and 10+ books.  </a:t>
            </a:r>
          </a:p>
          <a:p>
            <a:pPr marL="285750" indent="-228600">
              <a:lnSpc>
                <a:spcPct val="90000"/>
              </a:lnSpc>
              <a:spcAft>
                <a:spcPts val="600"/>
              </a:spcAft>
              <a:buFont typeface="Arial" panose="020B0604020202020204" pitchFamily="34" charset="0"/>
              <a:buChar char="•"/>
            </a:pPr>
            <a:endParaRPr lang="en-US" sz="1400" dirty="0">
              <a:solidFill>
                <a:schemeClr val="bg1"/>
              </a:solidFill>
            </a:endParaRPr>
          </a:p>
        </p:txBody>
      </p:sp>
      <p:graphicFrame>
        <p:nvGraphicFramePr>
          <p:cNvPr id="11" name="Diagram 10">
            <a:extLst>
              <a:ext uri="{FF2B5EF4-FFF2-40B4-BE49-F238E27FC236}">
                <a16:creationId xmlns:a16="http://schemas.microsoft.com/office/drawing/2014/main" id="{DA6C5284-C660-4895-80D3-5B9920960557}"/>
              </a:ext>
            </a:extLst>
          </p:cNvPr>
          <p:cNvGraphicFramePr/>
          <p:nvPr>
            <p:extLst>
              <p:ext uri="{D42A27DB-BD31-4B8C-83A1-F6EECF244321}">
                <p14:modId xmlns:p14="http://schemas.microsoft.com/office/powerpoint/2010/main" val="4151724843"/>
              </p:ext>
            </p:extLst>
          </p:nvPr>
        </p:nvGraphicFramePr>
        <p:xfrm>
          <a:off x="-230505" y="285750"/>
          <a:ext cx="4421505"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object 6">
            <a:extLst>
              <a:ext uri="{FF2B5EF4-FFF2-40B4-BE49-F238E27FC236}">
                <a16:creationId xmlns:a16="http://schemas.microsoft.com/office/drawing/2014/main" id="{E37B616E-DB1A-4A8E-9BD1-957D64ED3F3F}"/>
              </a:ext>
            </a:extLst>
          </p:cNvPr>
          <p:cNvSpPr/>
          <p:nvPr/>
        </p:nvSpPr>
        <p:spPr>
          <a:xfrm>
            <a:off x="7315200" y="4477539"/>
            <a:ext cx="1600200" cy="579300"/>
          </a:xfrm>
          <a:prstGeom prst="rect">
            <a:avLst/>
          </a:prstGeom>
          <a:blipFill>
            <a:blip r:embed="rId7" cstate="print"/>
            <a:stretch>
              <a:fillRect/>
            </a:stretch>
          </a:blipFill>
        </p:spPr>
        <p:txBody>
          <a:bodyPr wrap="square" lIns="0" tIns="0" rIns="0" bIns="0" rtlCol="0"/>
          <a:lstStyle/>
          <a:p>
            <a:endParaRPr/>
          </a:p>
        </p:txBody>
      </p:sp>
      <p:pic>
        <p:nvPicPr>
          <p:cNvPr id="16" name="Picture 15">
            <a:extLst>
              <a:ext uri="{FF2B5EF4-FFF2-40B4-BE49-F238E27FC236}">
                <a16:creationId xmlns:a16="http://schemas.microsoft.com/office/drawing/2014/main" id="{20BB6826-A90E-42E7-BD8D-BB9487F470D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200" y="4429708"/>
            <a:ext cx="1371600" cy="64821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364950" y="879974"/>
            <a:ext cx="3231515" cy="2839085"/>
          </a:xfrm>
          <a:custGeom>
            <a:avLst/>
            <a:gdLst/>
            <a:ahLst/>
            <a:cxnLst/>
            <a:rect l="l" t="t" r="r" b="b"/>
            <a:pathLst>
              <a:path w="3231515" h="2839085">
                <a:moveTo>
                  <a:pt x="0" y="0"/>
                </a:moveTo>
                <a:lnTo>
                  <a:pt x="3230999" y="0"/>
                </a:lnTo>
                <a:lnTo>
                  <a:pt x="3230999" y="2838599"/>
                </a:lnTo>
                <a:lnTo>
                  <a:pt x="0" y="2838599"/>
                </a:lnTo>
                <a:lnTo>
                  <a:pt x="0" y="0"/>
                </a:lnTo>
                <a:close/>
              </a:path>
            </a:pathLst>
          </a:custGeom>
          <a:ln w="9524">
            <a:solidFill>
              <a:srgbClr val="366867"/>
            </a:solidFill>
          </a:ln>
        </p:spPr>
        <p:txBody>
          <a:bodyPr wrap="square" lIns="0" tIns="0" rIns="0" bIns="0" rtlCol="0"/>
          <a:lstStyle/>
          <a:p>
            <a:endParaRPr/>
          </a:p>
        </p:txBody>
      </p:sp>
      <p:sp>
        <p:nvSpPr>
          <p:cNvPr id="3" name="object 3"/>
          <p:cNvSpPr/>
          <p:nvPr/>
        </p:nvSpPr>
        <p:spPr>
          <a:xfrm>
            <a:off x="-124" y="0"/>
            <a:ext cx="9144000" cy="4370705"/>
          </a:xfrm>
          <a:custGeom>
            <a:avLst/>
            <a:gdLst/>
            <a:ahLst/>
            <a:cxnLst/>
            <a:rect l="l" t="t" r="r" b="b"/>
            <a:pathLst>
              <a:path w="9144000" h="4370705">
                <a:moveTo>
                  <a:pt x="0" y="0"/>
                </a:moveTo>
                <a:lnTo>
                  <a:pt x="9143999" y="0"/>
                </a:lnTo>
                <a:lnTo>
                  <a:pt x="9143999" y="4370699"/>
                </a:lnTo>
                <a:lnTo>
                  <a:pt x="0" y="4370699"/>
                </a:lnTo>
                <a:lnTo>
                  <a:pt x="0" y="0"/>
                </a:lnTo>
                <a:close/>
              </a:path>
            </a:pathLst>
          </a:custGeom>
          <a:solidFill>
            <a:srgbClr val="144748">
              <a:alpha val="56739"/>
            </a:srgbClr>
          </a:solidFill>
        </p:spPr>
        <p:txBody>
          <a:bodyPr wrap="square" lIns="0" tIns="0" rIns="0" bIns="0" rtlCol="0"/>
          <a:lstStyle/>
          <a:p>
            <a:endParaRPr/>
          </a:p>
        </p:txBody>
      </p:sp>
      <p:sp>
        <p:nvSpPr>
          <p:cNvPr id="4" name="object 4"/>
          <p:cNvSpPr txBox="1">
            <a:spLocks noGrp="1"/>
          </p:cNvSpPr>
          <p:nvPr>
            <p:ph type="title"/>
          </p:nvPr>
        </p:nvSpPr>
        <p:spPr>
          <a:xfrm>
            <a:off x="530225" y="439035"/>
            <a:ext cx="3607435" cy="513080"/>
          </a:xfrm>
          <a:prstGeom prst="rect">
            <a:avLst/>
          </a:prstGeom>
        </p:spPr>
        <p:txBody>
          <a:bodyPr vert="horz" wrap="square" lIns="0" tIns="12700" rIns="0" bIns="0" rtlCol="0">
            <a:spAutoFit/>
          </a:bodyPr>
          <a:lstStyle/>
          <a:p>
            <a:pPr marL="12700">
              <a:lnSpc>
                <a:spcPct val="100000"/>
              </a:lnSpc>
              <a:spcBef>
                <a:spcPts val="100"/>
              </a:spcBef>
              <a:tabLst>
                <a:tab pos="1334770" algn="l"/>
                <a:tab pos="1837055" algn="l"/>
              </a:tabLst>
            </a:pPr>
            <a:r>
              <a:rPr spc="605" dirty="0"/>
              <a:t>Wha</a:t>
            </a:r>
            <a:r>
              <a:rPr spc="320" dirty="0"/>
              <a:t>t</a:t>
            </a:r>
            <a:r>
              <a:rPr dirty="0"/>
              <a:t>	</a:t>
            </a:r>
            <a:r>
              <a:rPr spc="310" dirty="0"/>
              <a:t>i</a:t>
            </a:r>
            <a:r>
              <a:rPr spc="545" dirty="0"/>
              <a:t>s</a:t>
            </a:r>
            <a:r>
              <a:rPr dirty="0"/>
              <a:t>	</a:t>
            </a:r>
            <a:r>
              <a:rPr spc="705" dirty="0"/>
              <a:t>SAMM?</a:t>
            </a:r>
          </a:p>
        </p:txBody>
      </p:sp>
      <p:sp>
        <p:nvSpPr>
          <p:cNvPr id="5" name="object 5"/>
          <p:cNvSpPr txBox="1"/>
          <p:nvPr/>
        </p:nvSpPr>
        <p:spPr>
          <a:xfrm>
            <a:off x="530225" y="1396365"/>
            <a:ext cx="4614545" cy="2190750"/>
          </a:xfrm>
          <a:prstGeom prst="rect">
            <a:avLst/>
          </a:prstGeom>
        </p:spPr>
        <p:txBody>
          <a:bodyPr vert="horz" wrap="square" lIns="0" tIns="12700" rIns="0" bIns="0" rtlCol="0">
            <a:spAutoFit/>
          </a:bodyPr>
          <a:lstStyle/>
          <a:p>
            <a:pPr marL="12700" marR="5080">
              <a:lnSpc>
                <a:spcPct val="115599"/>
              </a:lnSpc>
              <a:spcBef>
                <a:spcPts val="100"/>
              </a:spcBef>
            </a:pPr>
            <a:r>
              <a:rPr sz="2000" spc="40" dirty="0">
                <a:solidFill>
                  <a:srgbClr val="FFFFFF"/>
                </a:solidFill>
                <a:latin typeface="Calibri"/>
                <a:cs typeface="Calibri"/>
              </a:rPr>
              <a:t>The </a:t>
            </a:r>
            <a:r>
              <a:rPr sz="2000" spc="10" dirty="0">
                <a:solidFill>
                  <a:srgbClr val="FFFFFF"/>
                </a:solidFill>
                <a:latin typeface="Calibri"/>
                <a:cs typeface="Calibri"/>
              </a:rPr>
              <a:t>Software </a:t>
            </a:r>
            <a:r>
              <a:rPr sz="2000" spc="20" dirty="0">
                <a:solidFill>
                  <a:srgbClr val="FFFFFF"/>
                </a:solidFill>
                <a:latin typeface="Calibri"/>
                <a:cs typeface="Calibri"/>
              </a:rPr>
              <a:t>Assurance </a:t>
            </a:r>
            <a:r>
              <a:rPr sz="2000" spc="-20" dirty="0">
                <a:solidFill>
                  <a:srgbClr val="FFFFFF"/>
                </a:solidFill>
                <a:latin typeface="Calibri"/>
                <a:cs typeface="Calibri"/>
              </a:rPr>
              <a:t>Maturity </a:t>
            </a:r>
            <a:r>
              <a:rPr sz="2000" spc="-25" dirty="0">
                <a:solidFill>
                  <a:srgbClr val="FFFFFF"/>
                </a:solidFill>
                <a:latin typeface="Calibri"/>
                <a:cs typeface="Calibri"/>
              </a:rPr>
              <a:t>Model  </a:t>
            </a:r>
            <a:r>
              <a:rPr sz="2000" spc="-75" dirty="0">
                <a:solidFill>
                  <a:srgbClr val="FFFFFF"/>
                </a:solidFill>
                <a:latin typeface="Calibri"/>
                <a:cs typeface="Calibri"/>
              </a:rPr>
              <a:t>(SAMM)</a:t>
            </a:r>
            <a:r>
              <a:rPr sz="2000" spc="-60" dirty="0">
                <a:solidFill>
                  <a:srgbClr val="FFFFFF"/>
                </a:solidFill>
                <a:latin typeface="Calibri"/>
                <a:cs typeface="Calibri"/>
              </a:rPr>
              <a:t> </a:t>
            </a:r>
            <a:r>
              <a:rPr sz="2000" spc="40" dirty="0">
                <a:solidFill>
                  <a:srgbClr val="FFFFFF"/>
                </a:solidFill>
                <a:latin typeface="Calibri"/>
                <a:cs typeface="Calibri"/>
              </a:rPr>
              <a:t>is</a:t>
            </a:r>
            <a:r>
              <a:rPr sz="2000" spc="-60" dirty="0">
                <a:solidFill>
                  <a:srgbClr val="FFFFFF"/>
                </a:solidFill>
                <a:latin typeface="Calibri"/>
                <a:cs typeface="Calibri"/>
              </a:rPr>
              <a:t> </a:t>
            </a:r>
            <a:r>
              <a:rPr sz="2000" spc="45" dirty="0">
                <a:solidFill>
                  <a:srgbClr val="FFFFFF"/>
                </a:solidFill>
                <a:latin typeface="Calibri"/>
                <a:cs typeface="Calibri"/>
              </a:rPr>
              <a:t>an</a:t>
            </a:r>
            <a:r>
              <a:rPr sz="2000" spc="-55" dirty="0">
                <a:solidFill>
                  <a:srgbClr val="FFFFFF"/>
                </a:solidFill>
                <a:latin typeface="Calibri"/>
                <a:cs typeface="Calibri"/>
              </a:rPr>
              <a:t> </a:t>
            </a:r>
            <a:r>
              <a:rPr sz="2000" spc="30" dirty="0">
                <a:solidFill>
                  <a:srgbClr val="FFFFFF"/>
                </a:solidFill>
                <a:latin typeface="Calibri"/>
                <a:cs typeface="Calibri"/>
              </a:rPr>
              <a:t>open</a:t>
            </a:r>
            <a:r>
              <a:rPr sz="2000" spc="-60" dirty="0">
                <a:solidFill>
                  <a:srgbClr val="FFFFFF"/>
                </a:solidFill>
                <a:latin typeface="Calibri"/>
                <a:cs typeface="Calibri"/>
              </a:rPr>
              <a:t> </a:t>
            </a:r>
            <a:r>
              <a:rPr sz="2000" spc="15" dirty="0">
                <a:solidFill>
                  <a:srgbClr val="FFFFFF"/>
                </a:solidFill>
                <a:latin typeface="Calibri"/>
                <a:cs typeface="Calibri"/>
              </a:rPr>
              <a:t>framework</a:t>
            </a:r>
            <a:r>
              <a:rPr sz="2000" spc="-55" dirty="0">
                <a:solidFill>
                  <a:srgbClr val="FFFFFF"/>
                </a:solidFill>
                <a:latin typeface="Calibri"/>
                <a:cs typeface="Calibri"/>
              </a:rPr>
              <a:t> </a:t>
            </a:r>
            <a:r>
              <a:rPr sz="2000" spc="15" dirty="0">
                <a:solidFill>
                  <a:srgbClr val="FFFFFF"/>
                </a:solidFill>
                <a:latin typeface="Calibri"/>
                <a:cs typeface="Calibri"/>
              </a:rPr>
              <a:t>that</a:t>
            </a:r>
            <a:r>
              <a:rPr sz="2000" spc="-60" dirty="0">
                <a:solidFill>
                  <a:srgbClr val="FFFFFF"/>
                </a:solidFill>
                <a:latin typeface="Calibri"/>
                <a:cs typeface="Calibri"/>
              </a:rPr>
              <a:t> </a:t>
            </a:r>
            <a:r>
              <a:rPr sz="2000" spc="25" dirty="0">
                <a:solidFill>
                  <a:srgbClr val="FFFFFF"/>
                </a:solidFill>
                <a:latin typeface="Calibri"/>
                <a:cs typeface="Calibri"/>
              </a:rPr>
              <a:t>provides  </a:t>
            </a:r>
            <a:r>
              <a:rPr sz="2000" spc="45" dirty="0">
                <a:solidFill>
                  <a:srgbClr val="FFFFFF"/>
                </a:solidFill>
                <a:latin typeface="Calibri"/>
                <a:cs typeface="Calibri"/>
              </a:rPr>
              <a:t>an </a:t>
            </a:r>
            <a:r>
              <a:rPr sz="2000" spc="5" dirty="0">
                <a:solidFill>
                  <a:srgbClr val="FFFFFF"/>
                </a:solidFill>
                <a:latin typeface="Calibri"/>
                <a:cs typeface="Calibri"/>
              </a:rPr>
              <a:t>eﬀective </a:t>
            </a:r>
            <a:r>
              <a:rPr sz="2000" spc="50" dirty="0">
                <a:solidFill>
                  <a:srgbClr val="FFFFFF"/>
                </a:solidFill>
                <a:latin typeface="Calibri"/>
                <a:cs typeface="Calibri"/>
              </a:rPr>
              <a:t>and </a:t>
            </a:r>
            <a:r>
              <a:rPr sz="2000" spc="25" dirty="0">
                <a:solidFill>
                  <a:srgbClr val="FFFFFF"/>
                </a:solidFill>
                <a:latin typeface="Calibri"/>
                <a:cs typeface="Calibri"/>
              </a:rPr>
              <a:t>measurable </a:t>
            </a:r>
            <a:r>
              <a:rPr sz="2000" spc="20" dirty="0">
                <a:solidFill>
                  <a:srgbClr val="FFFFFF"/>
                </a:solidFill>
                <a:latin typeface="Calibri"/>
                <a:cs typeface="Calibri"/>
              </a:rPr>
              <a:t>way </a:t>
            </a:r>
            <a:r>
              <a:rPr sz="2000" spc="-10" dirty="0">
                <a:solidFill>
                  <a:srgbClr val="FFFFFF"/>
                </a:solidFill>
                <a:latin typeface="Calibri"/>
                <a:cs typeface="Calibri"/>
              </a:rPr>
              <a:t>for </a:t>
            </a:r>
            <a:r>
              <a:rPr sz="2000" spc="50" dirty="0">
                <a:solidFill>
                  <a:srgbClr val="FFFFFF"/>
                </a:solidFill>
                <a:latin typeface="Calibri"/>
                <a:cs typeface="Calibri"/>
              </a:rPr>
              <a:t>all  </a:t>
            </a:r>
            <a:r>
              <a:rPr sz="2000" spc="25" dirty="0">
                <a:solidFill>
                  <a:srgbClr val="FFFFFF"/>
                </a:solidFill>
                <a:latin typeface="Calibri"/>
                <a:cs typeface="Calibri"/>
              </a:rPr>
              <a:t>types </a:t>
            </a:r>
            <a:r>
              <a:rPr sz="2000" dirty="0">
                <a:solidFill>
                  <a:srgbClr val="FFFFFF"/>
                </a:solidFill>
                <a:latin typeface="Calibri"/>
                <a:cs typeface="Calibri"/>
              </a:rPr>
              <a:t>of </a:t>
            </a:r>
            <a:r>
              <a:rPr sz="2000" spc="25" dirty="0">
                <a:solidFill>
                  <a:srgbClr val="FFFFFF"/>
                </a:solidFill>
                <a:latin typeface="Calibri"/>
                <a:cs typeface="Calibri"/>
              </a:rPr>
              <a:t>organizations </a:t>
            </a:r>
            <a:r>
              <a:rPr sz="2000" dirty="0">
                <a:solidFill>
                  <a:srgbClr val="FFFFFF"/>
                </a:solidFill>
                <a:latin typeface="Calibri"/>
                <a:cs typeface="Calibri"/>
              </a:rPr>
              <a:t>to </a:t>
            </a:r>
            <a:r>
              <a:rPr sz="2000" spc="30" dirty="0">
                <a:solidFill>
                  <a:srgbClr val="FFFFFF"/>
                </a:solidFill>
                <a:latin typeface="Calibri"/>
                <a:cs typeface="Calibri"/>
              </a:rPr>
              <a:t>analyze </a:t>
            </a:r>
            <a:r>
              <a:rPr sz="2000" spc="50" dirty="0">
                <a:solidFill>
                  <a:srgbClr val="FFFFFF"/>
                </a:solidFill>
                <a:latin typeface="Calibri"/>
                <a:cs typeface="Calibri"/>
              </a:rPr>
              <a:t>and  </a:t>
            </a:r>
            <a:r>
              <a:rPr sz="2000" spc="20" dirty="0">
                <a:solidFill>
                  <a:srgbClr val="FFFFFF"/>
                </a:solidFill>
                <a:latin typeface="Calibri"/>
                <a:cs typeface="Calibri"/>
              </a:rPr>
              <a:t>improve </a:t>
            </a:r>
            <a:r>
              <a:rPr sz="2000" spc="10" dirty="0">
                <a:solidFill>
                  <a:srgbClr val="FFFFFF"/>
                </a:solidFill>
                <a:latin typeface="Calibri"/>
                <a:cs typeface="Calibri"/>
              </a:rPr>
              <a:t>their </a:t>
            </a:r>
            <a:r>
              <a:rPr sz="2000" dirty="0">
                <a:solidFill>
                  <a:srgbClr val="FFFFFF"/>
                </a:solidFill>
                <a:latin typeface="Calibri"/>
                <a:cs typeface="Calibri"/>
              </a:rPr>
              <a:t>software </a:t>
            </a:r>
            <a:r>
              <a:rPr sz="2000" spc="25" dirty="0">
                <a:solidFill>
                  <a:srgbClr val="FFFFFF"/>
                </a:solidFill>
                <a:latin typeface="Calibri"/>
                <a:cs typeface="Calibri"/>
              </a:rPr>
              <a:t>security</a:t>
            </a:r>
            <a:r>
              <a:rPr sz="2000" spc="-250" dirty="0">
                <a:solidFill>
                  <a:srgbClr val="FFFFFF"/>
                </a:solidFill>
                <a:latin typeface="Calibri"/>
                <a:cs typeface="Calibri"/>
              </a:rPr>
              <a:t> </a:t>
            </a:r>
            <a:r>
              <a:rPr sz="2000" spc="10" dirty="0">
                <a:solidFill>
                  <a:srgbClr val="FFFFFF"/>
                </a:solidFill>
                <a:latin typeface="Calibri"/>
                <a:cs typeface="Calibri"/>
              </a:rPr>
              <a:t>posture.</a:t>
            </a:r>
            <a:endParaRPr sz="2000">
              <a:latin typeface="Calibri"/>
              <a:cs typeface="Calibri"/>
            </a:endParaRPr>
          </a:p>
          <a:p>
            <a:pPr marL="12700">
              <a:lnSpc>
                <a:spcPct val="100000"/>
              </a:lnSpc>
              <a:spcBef>
                <a:spcPts val="775"/>
              </a:spcBef>
            </a:pPr>
            <a:r>
              <a:rPr sz="2000" u="heavy" spc="30" dirty="0">
                <a:solidFill>
                  <a:srgbClr val="FFFFFF"/>
                </a:solidFill>
                <a:uFill>
                  <a:solidFill>
                    <a:srgbClr val="FFFFFF"/>
                  </a:solidFill>
                </a:uFill>
                <a:latin typeface="Calibri"/>
                <a:cs typeface="Calibri"/>
                <a:hlinkClick r:id="rId2"/>
              </a:rPr>
              <a:t>owaspsamm.org</a:t>
            </a:r>
            <a:endParaRPr sz="2000">
              <a:latin typeface="Calibri"/>
              <a:cs typeface="Calibri"/>
            </a:endParaRPr>
          </a:p>
        </p:txBody>
      </p:sp>
      <p:sp>
        <p:nvSpPr>
          <p:cNvPr id="6" name="object 6"/>
          <p:cNvSpPr txBox="1"/>
          <p:nvPr/>
        </p:nvSpPr>
        <p:spPr>
          <a:xfrm>
            <a:off x="6374525" y="1088163"/>
            <a:ext cx="1890395" cy="657860"/>
          </a:xfrm>
          <a:prstGeom prst="rect">
            <a:avLst/>
          </a:prstGeom>
        </p:spPr>
        <p:txBody>
          <a:bodyPr vert="horz" wrap="square" lIns="0" tIns="12700" rIns="0" bIns="0" rtlCol="0">
            <a:spAutoFit/>
          </a:bodyPr>
          <a:lstStyle/>
          <a:p>
            <a:pPr marL="12700">
              <a:lnSpc>
                <a:spcPts val="1664"/>
              </a:lnSpc>
              <a:spcBef>
                <a:spcPts val="100"/>
              </a:spcBef>
            </a:pPr>
            <a:r>
              <a:rPr sz="1400" b="1" spc="15" dirty="0">
                <a:solidFill>
                  <a:srgbClr val="FFFFFF"/>
                </a:solidFill>
                <a:latin typeface="Calibri"/>
                <a:cs typeface="Calibri"/>
              </a:rPr>
              <a:t>Measurable</a:t>
            </a:r>
            <a:endParaRPr sz="1400">
              <a:latin typeface="Calibri"/>
              <a:cs typeface="Calibri"/>
            </a:endParaRPr>
          </a:p>
          <a:p>
            <a:pPr marL="12700" marR="5080">
              <a:lnSpc>
                <a:spcPts val="1650"/>
              </a:lnSpc>
              <a:spcBef>
                <a:spcPts val="65"/>
              </a:spcBef>
            </a:pPr>
            <a:r>
              <a:rPr sz="1400" spc="10" dirty="0">
                <a:solidFill>
                  <a:srgbClr val="FFFFFF"/>
                </a:solidFill>
                <a:latin typeface="Calibri"/>
                <a:cs typeface="Calibri"/>
              </a:rPr>
              <a:t>Defined </a:t>
            </a:r>
            <a:r>
              <a:rPr sz="1400" spc="15" dirty="0">
                <a:solidFill>
                  <a:srgbClr val="FFFFFF"/>
                </a:solidFill>
                <a:latin typeface="Calibri"/>
                <a:cs typeface="Calibri"/>
              </a:rPr>
              <a:t>maturity </a:t>
            </a:r>
            <a:r>
              <a:rPr sz="1400" spc="20" dirty="0">
                <a:solidFill>
                  <a:srgbClr val="FFFFFF"/>
                </a:solidFill>
                <a:latin typeface="Calibri"/>
                <a:cs typeface="Calibri"/>
              </a:rPr>
              <a:t>levels  </a:t>
            </a:r>
            <a:r>
              <a:rPr sz="1400" spc="25" dirty="0">
                <a:solidFill>
                  <a:srgbClr val="FFFFFF"/>
                </a:solidFill>
                <a:latin typeface="Calibri"/>
                <a:cs typeface="Calibri"/>
              </a:rPr>
              <a:t>across business</a:t>
            </a:r>
            <a:r>
              <a:rPr sz="1400" spc="-145" dirty="0">
                <a:solidFill>
                  <a:srgbClr val="FFFFFF"/>
                </a:solidFill>
                <a:latin typeface="Calibri"/>
                <a:cs typeface="Calibri"/>
              </a:rPr>
              <a:t> </a:t>
            </a:r>
            <a:r>
              <a:rPr sz="1400" spc="15" dirty="0">
                <a:solidFill>
                  <a:srgbClr val="FFFFFF"/>
                </a:solidFill>
                <a:latin typeface="Calibri"/>
                <a:cs typeface="Calibri"/>
              </a:rPr>
              <a:t>practices</a:t>
            </a:r>
            <a:endParaRPr sz="1400">
              <a:latin typeface="Calibri"/>
              <a:cs typeface="Calibri"/>
            </a:endParaRPr>
          </a:p>
        </p:txBody>
      </p:sp>
      <p:sp>
        <p:nvSpPr>
          <p:cNvPr id="7" name="object 7"/>
          <p:cNvSpPr txBox="1"/>
          <p:nvPr/>
        </p:nvSpPr>
        <p:spPr>
          <a:xfrm>
            <a:off x="6374525" y="1926363"/>
            <a:ext cx="1920875" cy="657860"/>
          </a:xfrm>
          <a:prstGeom prst="rect">
            <a:avLst/>
          </a:prstGeom>
        </p:spPr>
        <p:txBody>
          <a:bodyPr vert="horz" wrap="square" lIns="0" tIns="12700" rIns="0" bIns="0" rtlCol="0">
            <a:spAutoFit/>
          </a:bodyPr>
          <a:lstStyle/>
          <a:p>
            <a:pPr marL="12700">
              <a:lnSpc>
                <a:spcPts val="1664"/>
              </a:lnSpc>
              <a:spcBef>
                <a:spcPts val="100"/>
              </a:spcBef>
            </a:pPr>
            <a:r>
              <a:rPr sz="1400" b="1" spc="30" dirty="0">
                <a:solidFill>
                  <a:srgbClr val="FFFFFF"/>
                </a:solidFill>
                <a:latin typeface="Calibri"/>
                <a:cs typeface="Calibri"/>
              </a:rPr>
              <a:t>Actionable</a:t>
            </a:r>
            <a:endParaRPr sz="1400">
              <a:latin typeface="Calibri"/>
              <a:cs typeface="Calibri"/>
            </a:endParaRPr>
          </a:p>
          <a:p>
            <a:pPr marL="12700" marR="5080">
              <a:lnSpc>
                <a:spcPts val="1650"/>
              </a:lnSpc>
              <a:spcBef>
                <a:spcPts val="65"/>
              </a:spcBef>
            </a:pPr>
            <a:r>
              <a:rPr sz="1400" spc="15" dirty="0">
                <a:solidFill>
                  <a:srgbClr val="FFFFFF"/>
                </a:solidFill>
                <a:latin typeface="Calibri"/>
                <a:cs typeface="Calibri"/>
              </a:rPr>
              <a:t>Clear pathways </a:t>
            </a:r>
            <a:r>
              <a:rPr sz="1400" spc="-10" dirty="0">
                <a:solidFill>
                  <a:srgbClr val="FFFFFF"/>
                </a:solidFill>
                <a:latin typeface="Calibri"/>
                <a:cs typeface="Calibri"/>
              </a:rPr>
              <a:t>for  </a:t>
            </a:r>
            <a:r>
              <a:rPr sz="1400" spc="25" dirty="0">
                <a:solidFill>
                  <a:srgbClr val="FFFFFF"/>
                </a:solidFill>
                <a:latin typeface="Calibri"/>
                <a:cs typeface="Calibri"/>
              </a:rPr>
              <a:t>improving </a:t>
            </a:r>
            <a:r>
              <a:rPr sz="1400" spc="15" dirty="0">
                <a:solidFill>
                  <a:srgbClr val="FFFFFF"/>
                </a:solidFill>
                <a:latin typeface="Calibri"/>
                <a:cs typeface="Calibri"/>
              </a:rPr>
              <a:t>maturity</a:t>
            </a:r>
            <a:r>
              <a:rPr sz="1400" spc="-180" dirty="0">
                <a:solidFill>
                  <a:srgbClr val="FFFFFF"/>
                </a:solidFill>
                <a:latin typeface="Calibri"/>
                <a:cs typeface="Calibri"/>
              </a:rPr>
              <a:t> </a:t>
            </a:r>
            <a:r>
              <a:rPr sz="1400" spc="20" dirty="0">
                <a:solidFill>
                  <a:srgbClr val="FFFFFF"/>
                </a:solidFill>
                <a:latin typeface="Calibri"/>
                <a:cs typeface="Calibri"/>
              </a:rPr>
              <a:t>levels</a:t>
            </a:r>
            <a:endParaRPr sz="1400">
              <a:latin typeface="Calibri"/>
              <a:cs typeface="Calibri"/>
            </a:endParaRPr>
          </a:p>
        </p:txBody>
      </p:sp>
      <p:sp>
        <p:nvSpPr>
          <p:cNvPr id="8" name="object 8"/>
          <p:cNvSpPr txBox="1"/>
          <p:nvPr/>
        </p:nvSpPr>
        <p:spPr>
          <a:xfrm>
            <a:off x="6374525" y="2764563"/>
            <a:ext cx="1894839" cy="657860"/>
          </a:xfrm>
          <a:prstGeom prst="rect">
            <a:avLst/>
          </a:prstGeom>
        </p:spPr>
        <p:txBody>
          <a:bodyPr vert="horz" wrap="square" lIns="0" tIns="12700" rIns="0" bIns="0" rtlCol="0">
            <a:spAutoFit/>
          </a:bodyPr>
          <a:lstStyle/>
          <a:p>
            <a:pPr marL="12700">
              <a:lnSpc>
                <a:spcPts val="1664"/>
              </a:lnSpc>
              <a:spcBef>
                <a:spcPts val="100"/>
              </a:spcBef>
            </a:pPr>
            <a:r>
              <a:rPr sz="1400" b="1" spc="25" dirty="0">
                <a:solidFill>
                  <a:srgbClr val="FFFFFF"/>
                </a:solidFill>
                <a:latin typeface="Calibri"/>
                <a:cs typeface="Calibri"/>
              </a:rPr>
              <a:t>Versatile</a:t>
            </a:r>
            <a:endParaRPr sz="1400">
              <a:latin typeface="Calibri"/>
              <a:cs typeface="Calibri"/>
            </a:endParaRPr>
          </a:p>
          <a:p>
            <a:pPr marL="12700" marR="5080">
              <a:lnSpc>
                <a:spcPts val="1650"/>
              </a:lnSpc>
              <a:spcBef>
                <a:spcPts val="65"/>
              </a:spcBef>
            </a:pPr>
            <a:r>
              <a:rPr sz="1400" spc="15" dirty="0">
                <a:solidFill>
                  <a:srgbClr val="FFFFFF"/>
                </a:solidFill>
                <a:latin typeface="Calibri"/>
                <a:cs typeface="Calibri"/>
              </a:rPr>
              <a:t>Technology, process,</a:t>
            </a:r>
            <a:r>
              <a:rPr sz="1400" spc="-160" dirty="0">
                <a:solidFill>
                  <a:srgbClr val="FFFFFF"/>
                </a:solidFill>
                <a:latin typeface="Calibri"/>
                <a:cs typeface="Calibri"/>
              </a:rPr>
              <a:t> </a:t>
            </a:r>
            <a:r>
              <a:rPr sz="1400" spc="35" dirty="0">
                <a:solidFill>
                  <a:srgbClr val="FFFFFF"/>
                </a:solidFill>
                <a:latin typeface="Calibri"/>
                <a:cs typeface="Calibri"/>
              </a:rPr>
              <a:t>and  </a:t>
            </a:r>
            <a:r>
              <a:rPr sz="1400" spc="15" dirty="0">
                <a:solidFill>
                  <a:srgbClr val="FFFFFF"/>
                </a:solidFill>
                <a:latin typeface="Calibri"/>
                <a:cs typeface="Calibri"/>
              </a:rPr>
              <a:t>organization</a:t>
            </a:r>
            <a:r>
              <a:rPr sz="1400" spc="-50" dirty="0">
                <a:solidFill>
                  <a:srgbClr val="FFFFFF"/>
                </a:solidFill>
                <a:latin typeface="Calibri"/>
                <a:cs typeface="Calibri"/>
              </a:rPr>
              <a:t> </a:t>
            </a:r>
            <a:r>
              <a:rPr sz="1400" spc="25" dirty="0">
                <a:solidFill>
                  <a:srgbClr val="FFFFFF"/>
                </a:solidFill>
                <a:latin typeface="Calibri"/>
                <a:cs typeface="Calibri"/>
              </a:rPr>
              <a:t>agnostic</a:t>
            </a:r>
            <a:endParaRPr sz="1400">
              <a:latin typeface="Calibri"/>
              <a:cs typeface="Calibri"/>
            </a:endParaRPr>
          </a:p>
        </p:txBody>
      </p:sp>
      <p:sp>
        <p:nvSpPr>
          <p:cNvPr id="10" name="object 10"/>
          <p:cNvSpPr/>
          <p:nvPr/>
        </p:nvSpPr>
        <p:spPr>
          <a:xfrm>
            <a:off x="5537500" y="1955999"/>
            <a:ext cx="605999" cy="605999"/>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5537500" y="2813050"/>
            <a:ext cx="605999" cy="605999"/>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5537500" y="1135575"/>
            <a:ext cx="605999" cy="605999"/>
          </a:xfrm>
          <a:prstGeom prst="rect">
            <a:avLst/>
          </a:prstGeom>
          <a:blipFill>
            <a:blip r:embed="rId5" cstate="print"/>
            <a:stretch>
              <a:fillRect/>
            </a:stretch>
          </a:blipFill>
        </p:spPr>
        <p:txBody>
          <a:bodyPr wrap="square" lIns="0" tIns="0" rIns="0" bIns="0" rtlCol="0"/>
          <a:lstStyle/>
          <a:p>
            <a:endParaRPr/>
          </a:p>
        </p:txBody>
      </p:sp>
      <p:sp>
        <p:nvSpPr>
          <p:cNvPr id="13" name="object 6">
            <a:extLst>
              <a:ext uri="{FF2B5EF4-FFF2-40B4-BE49-F238E27FC236}">
                <a16:creationId xmlns:a16="http://schemas.microsoft.com/office/drawing/2014/main" id="{EF1CFF8C-B83E-4FBD-8564-5BAD6CA2F503}"/>
              </a:ext>
            </a:extLst>
          </p:cNvPr>
          <p:cNvSpPr/>
          <p:nvPr/>
        </p:nvSpPr>
        <p:spPr>
          <a:xfrm>
            <a:off x="7315200" y="4477539"/>
            <a:ext cx="1600200" cy="579300"/>
          </a:xfrm>
          <a:prstGeom prst="rect">
            <a:avLst/>
          </a:prstGeom>
          <a:blipFill>
            <a:blip r:embed="rId6" cstate="print"/>
            <a:stretch>
              <a:fillRect/>
            </a:stretch>
          </a:blipFill>
        </p:spPr>
        <p:txBody>
          <a:bodyPr wrap="square" lIns="0" tIns="0" rIns="0" bIns="0" rtlCol="0"/>
          <a:lstStyle/>
          <a:p>
            <a:endParaRPr/>
          </a:p>
        </p:txBody>
      </p:sp>
      <p:pic>
        <p:nvPicPr>
          <p:cNvPr id="14" name="Picture 13">
            <a:extLst>
              <a:ext uri="{FF2B5EF4-FFF2-40B4-BE49-F238E27FC236}">
                <a16:creationId xmlns:a16="http://schemas.microsoft.com/office/drawing/2014/main" id="{7FF48C76-86F0-4B42-8334-5050F24A5BF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200" y="4429708"/>
            <a:ext cx="1371600" cy="64821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4" y="0"/>
            <a:ext cx="9144000" cy="4370705"/>
          </a:xfrm>
          <a:custGeom>
            <a:avLst/>
            <a:gdLst/>
            <a:ahLst/>
            <a:cxnLst/>
            <a:rect l="l" t="t" r="r" b="b"/>
            <a:pathLst>
              <a:path w="9144000" h="4370705">
                <a:moveTo>
                  <a:pt x="0" y="0"/>
                </a:moveTo>
                <a:lnTo>
                  <a:pt x="9143999" y="0"/>
                </a:lnTo>
                <a:lnTo>
                  <a:pt x="9143999" y="4370699"/>
                </a:lnTo>
                <a:lnTo>
                  <a:pt x="0" y="4370699"/>
                </a:lnTo>
                <a:lnTo>
                  <a:pt x="0" y="0"/>
                </a:lnTo>
                <a:close/>
              </a:path>
            </a:pathLst>
          </a:custGeom>
          <a:solidFill>
            <a:srgbClr val="144748">
              <a:alpha val="49618"/>
            </a:srgbClr>
          </a:solidFill>
        </p:spPr>
        <p:txBody>
          <a:bodyPr wrap="square" lIns="0" tIns="0" rIns="0" bIns="0" rtlCol="0"/>
          <a:lstStyle/>
          <a:p>
            <a:endParaRPr/>
          </a:p>
        </p:txBody>
      </p:sp>
      <p:sp>
        <p:nvSpPr>
          <p:cNvPr id="3" name="object 3"/>
          <p:cNvSpPr txBox="1">
            <a:spLocks noGrp="1"/>
          </p:cNvSpPr>
          <p:nvPr>
            <p:ph type="title"/>
          </p:nvPr>
        </p:nvSpPr>
        <p:spPr>
          <a:xfrm>
            <a:off x="530225" y="439035"/>
            <a:ext cx="2380615" cy="513080"/>
          </a:xfrm>
          <a:prstGeom prst="rect">
            <a:avLst/>
          </a:prstGeom>
        </p:spPr>
        <p:txBody>
          <a:bodyPr vert="horz" wrap="square" lIns="0" tIns="12700" rIns="0" bIns="0" rtlCol="0">
            <a:spAutoFit/>
          </a:bodyPr>
          <a:lstStyle/>
          <a:p>
            <a:pPr marL="12700">
              <a:lnSpc>
                <a:spcPct val="100000"/>
              </a:lnSpc>
              <a:spcBef>
                <a:spcPts val="100"/>
              </a:spcBef>
              <a:tabLst>
                <a:tab pos="1647825" algn="l"/>
              </a:tabLst>
            </a:pPr>
            <a:r>
              <a:rPr spc="675" dirty="0"/>
              <a:t>SAM</a:t>
            </a:r>
            <a:r>
              <a:rPr spc="925" dirty="0"/>
              <a:t>M</a:t>
            </a:r>
            <a:r>
              <a:rPr dirty="0"/>
              <a:t>	</a:t>
            </a:r>
            <a:r>
              <a:rPr spc="530" dirty="0"/>
              <a:t>2.0</a:t>
            </a:r>
          </a:p>
        </p:txBody>
      </p:sp>
      <p:sp>
        <p:nvSpPr>
          <p:cNvPr id="5" name="object 5"/>
          <p:cNvSpPr/>
          <p:nvPr/>
        </p:nvSpPr>
        <p:spPr>
          <a:xfrm>
            <a:off x="285499" y="1905424"/>
            <a:ext cx="1583690" cy="572770"/>
          </a:xfrm>
          <a:custGeom>
            <a:avLst/>
            <a:gdLst/>
            <a:ahLst/>
            <a:cxnLst/>
            <a:rect l="l" t="t" r="r" b="b"/>
            <a:pathLst>
              <a:path w="1583689" h="572769">
                <a:moveTo>
                  <a:pt x="0" y="0"/>
                </a:moveTo>
                <a:lnTo>
                  <a:pt x="1583099" y="0"/>
                </a:lnTo>
                <a:lnTo>
                  <a:pt x="1583099" y="572699"/>
                </a:lnTo>
                <a:lnTo>
                  <a:pt x="0" y="572699"/>
                </a:lnTo>
                <a:lnTo>
                  <a:pt x="0" y="0"/>
                </a:lnTo>
                <a:close/>
              </a:path>
            </a:pathLst>
          </a:custGeom>
          <a:solidFill>
            <a:srgbClr val="144748"/>
          </a:solidFill>
        </p:spPr>
        <p:txBody>
          <a:bodyPr wrap="square" lIns="0" tIns="0" rIns="0" bIns="0" rtlCol="0"/>
          <a:lstStyle/>
          <a:p>
            <a:endParaRPr/>
          </a:p>
        </p:txBody>
      </p:sp>
      <p:sp>
        <p:nvSpPr>
          <p:cNvPr id="6" name="object 6"/>
          <p:cNvSpPr txBox="1"/>
          <p:nvPr/>
        </p:nvSpPr>
        <p:spPr>
          <a:xfrm>
            <a:off x="685317" y="1890023"/>
            <a:ext cx="784860" cy="520700"/>
          </a:xfrm>
          <a:prstGeom prst="rect">
            <a:avLst/>
          </a:prstGeom>
        </p:spPr>
        <p:txBody>
          <a:bodyPr vert="horz" wrap="square" lIns="0" tIns="12700" rIns="0" bIns="0" rtlCol="0">
            <a:spAutoFit/>
          </a:bodyPr>
          <a:lstStyle/>
          <a:p>
            <a:pPr marL="123189" marR="5080" indent="-111125">
              <a:lnSpc>
                <a:spcPct val="116100"/>
              </a:lnSpc>
              <a:spcBef>
                <a:spcPts val="100"/>
              </a:spcBef>
            </a:pPr>
            <a:r>
              <a:rPr sz="1400" spc="10" dirty="0">
                <a:solidFill>
                  <a:srgbClr val="FFFFFF"/>
                </a:solidFill>
                <a:latin typeface="Calibri"/>
                <a:cs typeface="Calibri"/>
              </a:rPr>
              <a:t>Strategy</a:t>
            </a:r>
            <a:r>
              <a:rPr sz="1400" spc="-110" dirty="0">
                <a:solidFill>
                  <a:srgbClr val="FFFFFF"/>
                </a:solidFill>
                <a:latin typeface="Calibri"/>
                <a:cs typeface="Calibri"/>
              </a:rPr>
              <a:t> </a:t>
            </a:r>
            <a:r>
              <a:rPr sz="1400" spc="-105" dirty="0">
                <a:solidFill>
                  <a:srgbClr val="FFFFFF"/>
                </a:solidFill>
                <a:latin typeface="Calibri"/>
                <a:cs typeface="Calibri"/>
              </a:rPr>
              <a:t>&amp;  </a:t>
            </a:r>
            <a:r>
              <a:rPr sz="1400" spc="-15" dirty="0">
                <a:solidFill>
                  <a:srgbClr val="FFFFFF"/>
                </a:solidFill>
                <a:latin typeface="Calibri"/>
                <a:cs typeface="Calibri"/>
              </a:rPr>
              <a:t>Metrics</a:t>
            </a:r>
            <a:endParaRPr sz="1400">
              <a:latin typeface="Calibri"/>
              <a:cs typeface="Calibri"/>
            </a:endParaRPr>
          </a:p>
        </p:txBody>
      </p:sp>
      <p:sp>
        <p:nvSpPr>
          <p:cNvPr id="7" name="object 7"/>
          <p:cNvSpPr txBox="1"/>
          <p:nvPr/>
        </p:nvSpPr>
        <p:spPr>
          <a:xfrm>
            <a:off x="285499" y="1330680"/>
            <a:ext cx="1583690" cy="410209"/>
          </a:xfrm>
          <a:prstGeom prst="rect">
            <a:avLst/>
          </a:prstGeom>
          <a:solidFill>
            <a:srgbClr val="E9425C"/>
          </a:solidFill>
        </p:spPr>
        <p:txBody>
          <a:bodyPr vert="horz" wrap="square" lIns="0" tIns="92710" rIns="0" bIns="0" rtlCol="0">
            <a:spAutoFit/>
          </a:bodyPr>
          <a:lstStyle/>
          <a:p>
            <a:pPr marL="325120">
              <a:lnSpc>
                <a:spcPct val="100000"/>
              </a:lnSpc>
              <a:spcBef>
                <a:spcPts val="730"/>
              </a:spcBef>
            </a:pPr>
            <a:r>
              <a:rPr sz="1400" b="1" spc="30" dirty="0">
                <a:solidFill>
                  <a:srgbClr val="144748"/>
                </a:solidFill>
                <a:latin typeface="Calibri"/>
                <a:cs typeface="Calibri"/>
              </a:rPr>
              <a:t>Governance</a:t>
            </a:r>
            <a:endParaRPr sz="1400">
              <a:latin typeface="Calibri"/>
              <a:cs typeface="Calibri"/>
            </a:endParaRPr>
          </a:p>
        </p:txBody>
      </p:sp>
      <p:sp>
        <p:nvSpPr>
          <p:cNvPr id="8" name="object 8"/>
          <p:cNvSpPr txBox="1"/>
          <p:nvPr/>
        </p:nvSpPr>
        <p:spPr>
          <a:xfrm>
            <a:off x="2032912" y="1330680"/>
            <a:ext cx="1583690" cy="410209"/>
          </a:xfrm>
          <a:prstGeom prst="rect">
            <a:avLst/>
          </a:prstGeom>
          <a:solidFill>
            <a:srgbClr val="F39200"/>
          </a:solidFill>
        </p:spPr>
        <p:txBody>
          <a:bodyPr vert="horz" wrap="square" lIns="0" tIns="92710" rIns="0" bIns="0" rtlCol="0">
            <a:spAutoFit/>
          </a:bodyPr>
          <a:lstStyle/>
          <a:p>
            <a:pPr marL="526415">
              <a:lnSpc>
                <a:spcPct val="100000"/>
              </a:lnSpc>
              <a:spcBef>
                <a:spcPts val="730"/>
              </a:spcBef>
            </a:pPr>
            <a:r>
              <a:rPr sz="1400" b="1" spc="40" dirty="0">
                <a:solidFill>
                  <a:srgbClr val="144748"/>
                </a:solidFill>
                <a:latin typeface="Calibri"/>
                <a:cs typeface="Calibri"/>
              </a:rPr>
              <a:t>Design</a:t>
            </a:r>
            <a:endParaRPr sz="1400">
              <a:latin typeface="Calibri"/>
              <a:cs typeface="Calibri"/>
            </a:endParaRPr>
          </a:p>
        </p:txBody>
      </p:sp>
      <p:sp>
        <p:nvSpPr>
          <p:cNvPr id="9" name="object 9"/>
          <p:cNvSpPr/>
          <p:nvPr/>
        </p:nvSpPr>
        <p:spPr>
          <a:xfrm>
            <a:off x="5527662" y="1905424"/>
            <a:ext cx="1583690" cy="572770"/>
          </a:xfrm>
          <a:custGeom>
            <a:avLst/>
            <a:gdLst/>
            <a:ahLst/>
            <a:cxnLst/>
            <a:rect l="l" t="t" r="r" b="b"/>
            <a:pathLst>
              <a:path w="1583690" h="572769">
                <a:moveTo>
                  <a:pt x="0" y="0"/>
                </a:moveTo>
                <a:lnTo>
                  <a:pt x="1583099" y="0"/>
                </a:lnTo>
                <a:lnTo>
                  <a:pt x="1583099" y="572699"/>
                </a:lnTo>
                <a:lnTo>
                  <a:pt x="0" y="572699"/>
                </a:lnTo>
                <a:lnTo>
                  <a:pt x="0" y="0"/>
                </a:lnTo>
                <a:close/>
              </a:path>
            </a:pathLst>
          </a:custGeom>
          <a:solidFill>
            <a:srgbClr val="144748"/>
          </a:solidFill>
        </p:spPr>
        <p:txBody>
          <a:bodyPr wrap="square" lIns="0" tIns="0" rIns="0" bIns="0" rtlCol="0"/>
          <a:lstStyle/>
          <a:p>
            <a:endParaRPr/>
          </a:p>
        </p:txBody>
      </p:sp>
      <p:sp>
        <p:nvSpPr>
          <p:cNvPr id="10" name="object 10"/>
          <p:cNvSpPr txBox="1"/>
          <p:nvPr/>
        </p:nvSpPr>
        <p:spPr>
          <a:xfrm>
            <a:off x="5852666" y="1890023"/>
            <a:ext cx="934719" cy="520700"/>
          </a:xfrm>
          <a:prstGeom prst="rect">
            <a:avLst/>
          </a:prstGeom>
        </p:spPr>
        <p:txBody>
          <a:bodyPr vert="horz" wrap="square" lIns="0" tIns="12700" rIns="0" bIns="0" rtlCol="0">
            <a:spAutoFit/>
          </a:bodyPr>
          <a:lstStyle/>
          <a:p>
            <a:pPr marL="26670" marR="5080" indent="-14604">
              <a:lnSpc>
                <a:spcPct val="116100"/>
              </a:lnSpc>
              <a:spcBef>
                <a:spcPts val="100"/>
              </a:spcBef>
            </a:pPr>
            <a:r>
              <a:rPr sz="1400" spc="-35" dirty="0">
                <a:solidFill>
                  <a:srgbClr val="FFFFFF"/>
                </a:solidFill>
                <a:latin typeface="Calibri"/>
                <a:cs typeface="Calibri"/>
              </a:rPr>
              <a:t>Ar</a:t>
            </a:r>
            <a:r>
              <a:rPr sz="1400" spc="25" dirty="0">
                <a:solidFill>
                  <a:srgbClr val="FFFFFF"/>
                </a:solidFill>
                <a:latin typeface="Calibri"/>
                <a:cs typeface="Calibri"/>
              </a:rPr>
              <a:t>chi</a:t>
            </a:r>
            <a:r>
              <a:rPr sz="1400" dirty="0">
                <a:solidFill>
                  <a:srgbClr val="FFFFFF"/>
                </a:solidFill>
                <a:latin typeface="Calibri"/>
                <a:cs typeface="Calibri"/>
              </a:rPr>
              <a:t>t</a:t>
            </a:r>
            <a:r>
              <a:rPr sz="1400" spc="20" dirty="0">
                <a:solidFill>
                  <a:srgbClr val="FFFFFF"/>
                </a:solidFill>
                <a:latin typeface="Calibri"/>
                <a:cs typeface="Calibri"/>
              </a:rPr>
              <a:t>e</a:t>
            </a:r>
            <a:r>
              <a:rPr sz="1400" spc="5" dirty="0">
                <a:solidFill>
                  <a:srgbClr val="FFFFFF"/>
                </a:solidFill>
                <a:latin typeface="Calibri"/>
                <a:cs typeface="Calibri"/>
              </a:rPr>
              <a:t>c</a:t>
            </a:r>
            <a:r>
              <a:rPr sz="1400" spc="10" dirty="0">
                <a:solidFill>
                  <a:srgbClr val="FFFFFF"/>
                </a:solidFill>
                <a:latin typeface="Calibri"/>
                <a:cs typeface="Calibri"/>
              </a:rPr>
              <a:t>tu</a:t>
            </a:r>
            <a:r>
              <a:rPr sz="1400" spc="-10" dirty="0">
                <a:solidFill>
                  <a:srgbClr val="FFFFFF"/>
                </a:solidFill>
                <a:latin typeface="Calibri"/>
                <a:cs typeface="Calibri"/>
              </a:rPr>
              <a:t>r</a:t>
            </a:r>
            <a:r>
              <a:rPr sz="1400" spc="-5" dirty="0">
                <a:solidFill>
                  <a:srgbClr val="FFFFFF"/>
                </a:solidFill>
                <a:latin typeface="Calibri"/>
                <a:cs typeface="Calibri"/>
              </a:rPr>
              <a:t>e  </a:t>
            </a:r>
            <a:r>
              <a:rPr sz="1400" spc="-20" dirty="0">
                <a:solidFill>
                  <a:srgbClr val="FFFFFF"/>
                </a:solidFill>
                <a:latin typeface="Calibri"/>
                <a:cs typeface="Calibri"/>
              </a:rPr>
              <a:t>A</a:t>
            </a:r>
            <a:r>
              <a:rPr sz="1400" spc="25" dirty="0">
                <a:solidFill>
                  <a:srgbClr val="FFFFFF"/>
                </a:solidFill>
                <a:latin typeface="Calibri"/>
                <a:cs typeface="Calibri"/>
              </a:rPr>
              <a:t>ssessment</a:t>
            </a:r>
            <a:endParaRPr sz="1400">
              <a:latin typeface="Calibri"/>
              <a:cs typeface="Calibri"/>
            </a:endParaRPr>
          </a:p>
        </p:txBody>
      </p:sp>
      <p:sp>
        <p:nvSpPr>
          <p:cNvPr id="11" name="object 11"/>
          <p:cNvSpPr txBox="1"/>
          <p:nvPr/>
        </p:nvSpPr>
        <p:spPr>
          <a:xfrm>
            <a:off x="5527736" y="1330680"/>
            <a:ext cx="1583690" cy="410209"/>
          </a:xfrm>
          <a:prstGeom prst="rect">
            <a:avLst/>
          </a:prstGeom>
          <a:solidFill>
            <a:srgbClr val="A9768E"/>
          </a:solidFill>
        </p:spPr>
        <p:txBody>
          <a:bodyPr vert="horz" wrap="square" lIns="0" tIns="92710" rIns="0" bIns="0" rtlCol="0">
            <a:spAutoFit/>
          </a:bodyPr>
          <a:lstStyle/>
          <a:p>
            <a:pPr marL="338455">
              <a:lnSpc>
                <a:spcPct val="100000"/>
              </a:lnSpc>
              <a:spcBef>
                <a:spcPts val="730"/>
              </a:spcBef>
            </a:pPr>
            <a:r>
              <a:rPr sz="1400" b="1" spc="30" dirty="0">
                <a:solidFill>
                  <a:srgbClr val="144748"/>
                </a:solidFill>
                <a:latin typeface="Calibri"/>
                <a:cs typeface="Calibri"/>
              </a:rPr>
              <a:t>Verification</a:t>
            </a:r>
            <a:endParaRPr sz="1400">
              <a:latin typeface="Calibri"/>
              <a:cs typeface="Calibri"/>
            </a:endParaRPr>
          </a:p>
        </p:txBody>
      </p:sp>
      <p:sp>
        <p:nvSpPr>
          <p:cNvPr id="12" name="object 12"/>
          <p:cNvSpPr/>
          <p:nvPr/>
        </p:nvSpPr>
        <p:spPr>
          <a:xfrm>
            <a:off x="3780262" y="2593000"/>
            <a:ext cx="1583690" cy="572770"/>
          </a:xfrm>
          <a:custGeom>
            <a:avLst/>
            <a:gdLst/>
            <a:ahLst/>
            <a:cxnLst/>
            <a:rect l="l" t="t" r="r" b="b"/>
            <a:pathLst>
              <a:path w="1583689" h="572769">
                <a:moveTo>
                  <a:pt x="0" y="0"/>
                </a:moveTo>
                <a:lnTo>
                  <a:pt x="1583099" y="0"/>
                </a:lnTo>
                <a:lnTo>
                  <a:pt x="1583099" y="572699"/>
                </a:lnTo>
                <a:lnTo>
                  <a:pt x="0" y="572699"/>
                </a:lnTo>
                <a:lnTo>
                  <a:pt x="0" y="0"/>
                </a:lnTo>
                <a:close/>
              </a:path>
            </a:pathLst>
          </a:custGeom>
          <a:solidFill>
            <a:srgbClr val="144748"/>
          </a:solidFill>
        </p:spPr>
        <p:txBody>
          <a:bodyPr wrap="square" lIns="0" tIns="0" rIns="0" bIns="0" rtlCol="0"/>
          <a:lstStyle/>
          <a:p>
            <a:endParaRPr/>
          </a:p>
        </p:txBody>
      </p:sp>
      <p:sp>
        <p:nvSpPr>
          <p:cNvPr id="13" name="object 13"/>
          <p:cNvSpPr txBox="1"/>
          <p:nvPr/>
        </p:nvSpPr>
        <p:spPr>
          <a:xfrm>
            <a:off x="4102777" y="2577598"/>
            <a:ext cx="939165" cy="520700"/>
          </a:xfrm>
          <a:prstGeom prst="rect">
            <a:avLst/>
          </a:prstGeom>
        </p:spPr>
        <p:txBody>
          <a:bodyPr vert="horz" wrap="square" lIns="0" tIns="12700" rIns="0" bIns="0" rtlCol="0">
            <a:spAutoFit/>
          </a:bodyPr>
          <a:lstStyle/>
          <a:p>
            <a:pPr marL="12700" marR="5080" indent="201930">
              <a:lnSpc>
                <a:spcPct val="116100"/>
              </a:lnSpc>
              <a:spcBef>
                <a:spcPts val="100"/>
              </a:spcBef>
            </a:pPr>
            <a:r>
              <a:rPr sz="1400" spc="25" dirty="0">
                <a:solidFill>
                  <a:srgbClr val="FFFFFF"/>
                </a:solidFill>
                <a:latin typeface="Calibri"/>
                <a:cs typeface="Calibri"/>
              </a:rPr>
              <a:t>Secure  </a:t>
            </a:r>
            <a:r>
              <a:rPr sz="1400" spc="15" dirty="0">
                <a:solidFill>
                  <a:srgbClr val="FFFFFF"/>
                </a:solidFill>
                <a:latin typeface="Calibri"/>
                <a:cs typeface="Calibri"/>
              </a:rPr>
              <a:t>Deployment</a:t>
            </a:r>
            <a:endParaRPr sz="1400">
              <a:latin typeface="Calibri"/>
              <a:cs typeface="Calibri"/>
            </a:endParaRPr>
          </a:p>
        </p:txBody>
      </p:sp>
      <p:sp>
        <p:nvSpPr>
          <p:cNvPr id="14" name="object 14"/>
          <p:cNvSpPr txBox="1"/>
          <p:nvPr/>
        </p:nvSpPr>
        <p:spPr>
          <a:xfrm>
            <a:off x="3780324" y="1330680"/>
            <a:ext cx="1583690" cy="410209"/>
          </a:xfrm>
          <a:prstGeom prst="rect">
            <a:avLst/>
          </a:prstGeom>
          <a:solidFill>
            <a:srgbClr val="F08590"/>
          </a:solidFill>
        </p:spPr>
        <p:txBody>
          <a:bodyPr vert="horz" wrap="square" lIns="0" tIns="92710" rIns="0" bIns="0" rtlCol="0">
            <a:spAutoFit/>
          </a:bodyPr>
          <a:lstStyle/>
          <a:p>
            <a:pPr marL="156845">
              <a:lnSpc>
                <a:spcPct val="100000"/>
              </a:lnSpc>
              <a:spcBef>
                <a:spcPts val="730"/>
              </a:spcBef>
            </a:pPr>
            <a:r>
              <a:rPr sz="1400" b="1" spc="40" dirty="0">
                <a:solidFill>
                  <a:srgbClr val="144748"/>
                </a:solidFill>
                <a:latin typeface="Calibri"/>
                <a:cs typeface="Calibri"/>
              </a:rPr>
              <a:t>Implementation</a:t>
            </a:r>
            <a:endParaRPr sz="1400">
              <a:latin typeface="Calibri"/>
              <a:cs typeface="Calibri"/>
            </a:endParaRPr>
          </a:p>
        </p:txBody>
      </p:sp>
      <p:sp>
        <p:nvSpPr>
          <p:cNvPr id="15" name="object 15"/>
          <p:cNvSpPr/>
          <p:nvPr/>
        </p:nvSpPr>
        <p:spPr>
          <a:xfrm>
            <a:off x="7274875" y="2589374"/>
            <a:ext cx="1583690" cy="572770"/>
          </a:xfrm>
          <a:custGeom>
            <a:avLst/>
            <a:gdLst/>
            <a:ahLst/>
            <a:cxnLst/>
            <a:rect l="l" t="t" r="r" b="b"/>
            <a:pathLst>
              <a:path w="1583690" h="572769">
                <a:moveTo>
                  <a:pt x="0" y="0"/>
                </a:moveTo>
                <a:lnTo>
                  <a:pt x="1583099" y="0"/>
                </a:lnTo>
                <a:lnTo>
                  <a:pt x="1583099" y="572699"/>
                </a:lnTo>
                <a:lnTo>
                  <a:pt x="0" y="572699"/>
                </a:lnTo>
                <a:lnTo>
                  <a:pt x="0" y="0"/>
                </a:lnTo>
                <a:close/>
              </a:path>
            </a:pathLst>
          </a:custGeom>
          <a:solidFill>
            <a:srgbClr val="144748"/>
          </a:solidFill>
        </p:spPr>
        <p:txBody>
          <a:bodyPr wrap="square" lIns="0" tIns="0" rIns="0" bIns="0" rtlCol="0"/>
          <a:lstStyle/>
          <a:p>
            <a:endParaRPr/>
          </a:p>
        </p:txBody>
      </p:sp>
      <p:sp>
        <p:nvSpPr>
          <p:cNvPr id="16" name="object 16"/>
          <p:cNvSpPr txBox="1"/>
          <p:nvPr/>
        </p:nvSpPr>
        <p:spPr>
          <a:xfrm>
            <a:off x="7567003" y="2573973"/>
            <a:ext cx="999490" cy="520700"/>
          </a:xfrm>
          <a:prstGeom prst="rect">
            <a:avLst/>
          </a:prstGeom>
        </p:spPr>
        <p:txBody>
          <a:bodyPr vert="horz" wrap="square" lIns="0" tIns="12700" rIns="0" bIns="0" rtlCol="0">
            <a:spAutoFit/>
          </a:bodyPr>
          <a:lstStyle/>
          <a:p>
            <a:pPr marL="12700" marR="5080" indent="4445">
              <a:lnSpc>
                <a:spcPct val="116100"/>
              </a:lnSpc>
              <a:spcBef>
                <a:spcPts val="100"/>
              </a:spcBef>
            </a:pPr>
            <a:r>
              <a:rPr sz="1400" spc="25" dirty="0">
                <a:solidFill>
                  <a:srgbClr val="FFFFFF"/>
                </a:solidFill>
                <a:latin typeface="Calibri"/>
                <a:cs typeface="Calibri"/>
              </a:rPr>
              <a:t>Envi</a:t>
            </a:r>
            <a:r>
              <a:rPr sz="1400" spc="5" dirty="0">
                <a:solidFill>
                  <a:srgbClr val="FFFFFF"/>
                </a:solidFill>
                <a:latin typeface="Calibri"/>
                <a:cs typeface="Calibri"/>
              </a:rPr>
              <a:t>r</a:t>
            </a:r>
            <a:r>
              <a:rPr sz="1400" spc="15" dirty="0">
                <a:solidFill>
                  <a:srgbClr val="FFFFFF"/>
                </a:solidFill>
                <a:latin typeface="Calibri"/>
                <a:cs typeface="Calibri"/>
              </a:rPr>
              <a:t>onment  </a:t>
            </a:r>
            <a:r>
              <a:rPr sz="1400" spc="-10" dirty="0">
                <a:solidFill>
                  <a:srgbClr val="FFFFFF"/>
                </a:solidFill>
                <a:latin typeface="Calibri"/>
                <a:cs typeface="Calibri"/>
              </a:rPr>
              <a:t>Mana</a:t>
            </a:r>
            <a:r>
              <a:rPr sz="1400" spc="-30" dirty="0">
                <a:solidFill>
                  <a:srgbClr val="FFFFFF"/>
                </a:solidFill>
                <a:latin typeface="Calibri"/>
                <a:cs typeface="Calibri"/>
              </a:rPr>
              <a:t>g</a:t>
            </a:r>
            <a:r>
              <a:rPr sz="1400" spc="10" dirty="0">
                <a:solidFill>
                  <a:srgbClr val="FFFFFF"/>
                </a:solidFill>
                <a:latin typeface="Calibri"/>
                <a:cs typeface="Calibri"/>
              </a:rPr>
              <a:t>ement</a:t>
            </a:r>
            <a:endParaRPr sz="1400">
              <a:latin typeface="Calibri"/>
              <a:cs typeface="Calibri"/>
            </a:endParaRPr>
          </a:p>
        </p:txBody>
      </p:sp>
      <p:sp>
        <p:nvSpPr>
          <p:cNvPr id="17" name="object 17"/>
          <p:cNvSpPr txBox="1"/>
          <p:nvPr/>
        </p:nvSpPr>
        <p:spPr>
          <a:xfrm>
            <a:off x="7275148" y="1330680"/>
            <a:ext cx="1583690" cy="410209"/>
          </a:xfrm>
          <a:prstGeom prst="rect">
            <a:avLst/>
          </a:prstGeom>
          <a:solidFill>
            <a:srgbClr val="CAB25A"/>
          </a:solidFill>
        </p:spPr>
        <p:txBody>
          <a:bodyPr vert="horz" wrap="square" lIns="0" tIns="92710" rIns="0" bIns="0" rtlCol="0">
            <a:spAutoFit/>
          </a:bodyPr>
          <a:lstStyle/>
          <a:p>
            <a:pPr marL="357505">
              <a:lnSpc>
                <a:spcPct val="100000"/>
              </a:lnSpc>
              <a:spcBef>
                <a:spcPts val="730"/>
              </a:spcBef>
            </a:pPr>
            <a:r>
              <a:rPr sz="1400" b="1" spc="35" dirty="0">
                <a:solidFill>
                  <a:srgbClr val="144748"/>
                </a:solidFill>
                <a:latin typeface="Calibri"/>
                <a:cs typeface="Calibri"/>
              </a:rPr>
              <a:t>Operations</a:t>
            </a:r>
            <a:endParaRPr sz="1400">
              <a:latin typeface="Calibri"/>
              <a:cs typeface="Calibri"/>
            </a:endParaRPr>
          </a:p>
        </p:txBody>
      </p:sp>
      <p:sp>
        <p:nvSpPr>
          <p:cNvPr id="18" name="object 18"/>
          <p:cNvSpPr/>
          <p:nvPr/>
        </p:nvSpPr>
        <p:spPr>
          <a:xfrm>
            <a:off x="2032974" y="2592987"/>
            <a:ext cx="1583690" cy="572770"/>
          </a:xfrm>
          <a:custGeom>
            <a:avLst/>
            <a:gdLst/>
            <a:ahLst/>
            <a:cxnLst/>
            <a:rect l="l" t="t" r="r" b="b"/>
            <a:pathLst>
              <a:path w="1583689" h="572769">
                <a:moveTo>
                  <a:pt x="0" y="0"/>
                </a:moveTo>
                <a:lnTo>
                  <a:pt x="1583099" y="0"/>
                </a:lnTo>
                <a:lnTo>
                  <a:pt x="1583099" y="572699"/>
                </a:lnTo>
                <a:lnTo>
                  <a:pt x="0" y="572699"/>
                </a:lnTo>
                <a:lnTo>
                  <a:pt x="0" y="0"/>
                </a:lnTo>
                <a:close/>
              </a:path>
            </a:pathLst>
          </a:custGeom>
          <a:solidFill>
            <a:srgbClr val="144748"/>
          </a:solidFill>
        </p:spPr>
        <p:txBody>
          <a:bodyPr wrap="square" lIns="0" tIns="0" rIns="0" bIns="0" rtlCol="0"/>
          <a:lstStyle/>
          <a:p>
            <a:endParaRPr/>
          </a:p>
        </p:txBody>
      </p:sp>
      <p:sp>
        <p:nvSpPr>
          <p:cNvPr id="19" name="object 19"/>
          <p:cNvSpPr txBox="1"/>
          <p:nvPr/>
        </p:nvSpPr>
        <p:spPr>
          <a:xfrm>
            <a:off x="2291873" y="2577585"/>
            <a:ext cx="1066800" cy="520700"/>
          </a:xfrm>
          <a:prstGeom prst="rect">
            <a:avLst/>
          </a:prstGeom>
        </p:spPr>
        <p:txBody>
          <a:bodyPr vert="horz" wrap="square" lIns="0" tIns="12700" rIns="0" bIns="0" rtlCol="0">
            <a:spAutoFit/>
          </a:bodyPr>
          <a:lstStyle/>
          <a:p>
            <a:pPr marL="12700" marR="5080" indent="215265">
              <a:lnSpc>
                <a:spcPct val="116100"/>
              </a:lnSpc>
              <a:spcBef>
                <a:spcPts val="100"/>
              </a:spcBef>
            </a:pPr>
            <a:r>
              <a:rPr sz="1400" spc="25" dirty="0">
                <a:solidFill>
                  <a:srgbClr val="FFFFFF"/>
                </a:solidFill>
                <a:latin typeface="Calibri"/>
                <a:cs typeface="Calibri"/>
              </a:rPr>
              <a:t>Security  </a:t>
            </a:r>
            <a:r>
              <a:rPr sz="1400" spc="20" dirty="0">
                <a:solidFill>
                  <a:srgbClr val="FFFFFF"/>
                </a:solidFill>
                <a:latin typeface="Calibri"/>
                <a:cs typeface="Calibri"/>
              </a:rPr>
              <a:t>R</a:t>
            </a:r>
            <a:r>
              <a:rPr sz="1400" spc="15" dirty="0">
                <a:solidFill>
                  <a:srgbClr val="FFFFFF"/>
                </a:solidFill>
                <a:latin typeface="Calibri"/>
                <a:cs typeface="Calibri"/>
              </a:rPr>
              <a:t>equi</a:t>
            </a:r>
            <a:r>
              <a:rPr sz="1400" spc="-5" dirty="0">
                <a:solidFill>
                  <a:srgbClr val="FFFFFF"/>
                </a:solidFill>
                <a:latin typeface="Calibri"/>
                <a:cs typeface="Calibri"/>
              </a:rPr>
              <a:t>r</a:t>
            </a:r>
            <a:r>
              <a:rPr sz="1400" spc="15" dirty="0">
                <a:solidFill>
                  <a:srgbClr val="FFFFFF"/>
                </a:solidFill>
                <a:latin typeface="Calibri"/>
                <a:cs typeface="Calibri"/>
              </a:rPr>
              <a:t>emen</a:t>
            </a:r>
            <a:r>
              <a:rPr sz="1400" spc="-10" dirty="0">
                <a:solidFill>
                  <a:srgbClr val="FFFFFF"/>
                </a:solidFill>
                <a:latin typeface="Calibri"/>
                <a:cs typeface="Calibri"/>
              </a:rPr>
              <a:t>t</a:t>
            </a:r>
            <a:r>
              <a:rPr sz="1400" spc="35" dirty="0">
                <a:solidFill>
                  <a:srgbClr val="FFFFFF"/>
                </a:solidFill>
                <a:latin typeface="Calibri"/>
                <a:cs typeface="Calibri"/>
              </a:rPr>
              <a:t>s</a:t>
            </a:r>
            <a:endParaRPr sz="1400">
              <a:latin typeface="Calibri"/>
              <a:cs typeface="Calibri"/>
            </a:endParaRPr>
          </a:p>
        </p:txBody>
      </p:sp>
      <p:sp>
        <p:nvSpPr>
          <p:cNvPr id="20" name="object 20"/>
          <p:cNvSpPr/>
          <p:nvPr/>
        </p:nvSpPr>
        <p:spPr>
          <a:xfrm>
            <a:off x="285499" y="2610425"/>
            <a:ext cx="1583690" cy="572770"/>
          </a:xfrm>
          <a:custGeom>
            <a:avLst/>
            <a:gdLst/>
            <a:ahLst/>
            <a:cxnLst/>
            <a:rect l="l" t="t" r="r" b="b"/>
            <a:pathLst>
              <a:path w="1583689" h="572769">
                <a:moveTo>
                  <a:pt x="0" y="0"/>
                </a:moveTo>
                <a:lnTo>
                  <a:pt x="1583099" y="0"/>
                </a:lnTo>
                <a:lnTo>
                  <a:pt x="1583099" y="572699"/>
                </a:lnTo>
                <a:lnTo>
                  <a:pt x="0" y="572699"/>
                </a:lnTo>
                <a:lnTo>
                  <a:pt x="0" y="0"/>
                </a:lnTo>
                <a:close/>
              </a:path>
            </a:pathLst>
          </a:custGeom>
          <a:solidFill>
            <a:srgbClr val="144748"/>
          </a:solidFill>
        </p:spPr>
        <p:txBody>
          <a:bodyPr wrap="square" lIns="0" tIns="0" rIns="0" bIns="0" rtlCol="0"/>
          <a:lstStyle/>
          <a:p>
            <a:endParaRPr/>
          </a:p>
        </p:txBody>
      </p:sp>
      <p:sp>
        <p:nvSpPr>
          <p:cNvPr id="21" name="object 21"/>
          <p:cNvSpPr txBox="1"/>
          <p:nvPr/>
        </p:nvSpPr>
        <p:spPr>
          <a:xfrm>
            <a:off x="621876" y="2595024"/>
            <a:ext cx="911225" cy="520700"/>
          </a:xfrm>
          <a:prstGeom prst="rect">
            <a:avLst/>
          </a:prstGeom>
        </p:spPr>
        <p:txBody>
          <a:bodyPr vert="horz" wrap="square" lIns="0" tIns="12700" rIns="0" bIns="0" rtlCol="0">
            <a:spAutoFit/>
          </a:bodyPr>
          <a:lstStyle/>
          <a:p>
            <a:pPr marL="12700" marR="5080" indent="146685">
              <a:lnSpc>
                <a:spcPct val="116100"/>
              </a:lnSpc>
              <a:spcBef>
                <a:spcPts val="100"/>
              </a:spcBef>
            </a:pPr>
            <a:r>
              <a:rPr sz="1400" spc="30" dirty="0">
                <a:solidFill>
                  <a:srgbClr val="FFFFFF"/>
                </a:solidFill>
                <a:latin typeface="Calibri"/>
                <a:cs typeface="Calibri"/>
              </a:rPr>
              <a:t>Policy </a:t>
            </a:r>
            <a:r>
              <a:rPr sz="1400" spc="-105" dirty="0">
                <a:solidFill>
                  <a:srgbClr val="FFFFFF"/>
                </a:solidFill>
                <a:latin typeface="Calibri"/>
                <a:cs typeface="Calibri"/>
              </a:rPr>
              <a:t>&amp;  </a:t>
            </a:r>
            <a:r>
              <a:rPr sz="1400" spc="35" dirty="0">
                <a:solidFill>
                  <a:srgbClr val="FFFFFF"/>
                </a:solidFill>
                <a:latin typeface="Calibri"/>
                <a:cs typeface="Calibri"/>
              </a:rPr>
              <a:t>Complian</a:t>
            </a:r>
            <a:r>
              <a:rPr sz="1400" dirty="0">
                <a:solidFill>
                  <a:srgbClr val="FFFFFF"/>
                </a:solidFill>
                <a:latin typeface="Calibri"/>
                <a:cs typeface="Calibri"/>
              </a:rPr>
              <a:t>c</a:t>
            </a:r>
            <a:r>
              <a:rPr sz="1400" spc="-5" dirty="0">
                <a:solidFill>
                  <a:srgbClr val="FFFFFF"/>
                </a:solidFill>
                <a:latin typeface="Calibri"/>
                <a:cs typeface="Calibri"/>
              </a:rPr>
              <a:t>e</a:t>
            </a:r>
            <a:endParaRPr sz="1400">
              <a:latin typeface="Calibri"/>
              <a:cs typeface="Calibri"/>
            </a:endParaRPr>
          </a:p>
        </p:txBody>
      </p:sp>
      <p:sp>
        <p:nvSpPr>
          <p:cNvPr id="22" name="object 22"/>
          <p:cNvSpPr/>
          <p:nvPr/>
        </p:nvSpPr>
        <p:spPr>
          <a:xfrm>
            <a:off x="285499" y="3315425"/>
            <a:ext cx="1583690" cy="572770"/>
          </a:xfrm>
          <a:custGeom>
            <a:avLst/>
            <a:gdLst/>
            <a:ahLst/>
            <a:cxnLst/>
            <a:rect l="l" t="t" r="r" b="b"/>
            <a:pathLst>
              <a:path w="1583689" h="572770">
                <a:moveTo>
                  <a:pt x="0" y="0"/>
                </a:moveTo>
                <a:lnTo>
                  <a:pt x="1583099" y="0"/>
                </a:lnTo>
                <a:lnTo>
                  <a:pt x="1583099" y="572699"/>
                </a:lnTo>
                <a:lnTo>
                  <a:pt x="0" y="572699"/>
                </a:lnTo>
                <a:lnTo>
                  <a:pt x="0" y="0"/>
                </a:lnTo>
                <a:close/>
              </a:path>
            </a:pathLst>
          </a:custGeom>
          <a:solidFill>
            <a:srgbClr val="144748"/>
          </a:solidFill>
        </p:spPr>
        <p:txBody>
          <a:bodyPr wrap="square" lIns="0" tIns="0" rIns="0" bIns="0" rtlCol="0"/>
          <a:lstStyle/>
          <a:p>
            <a:endParaRPr/>
          </a:p>
        </p:txBody>
      </p:sp>
      <p:sp>
        <p:nvSpPr>
          <p:cNvPr id="23" name="object 23"/>
          <p:cNvSpPr txBox="1"/>
          <p:nvPr/>
        </p:nvSpPr>
        <p:spPr>
          <a:xfrm>
            <a:off x="617078" y="3300022"/>
            <a:ext cx="921385" cy="520700"/>
          </a:xfrm>
          <a:prstGeom prst="rect">
            <a:avLst/>
          </a:prstGeom>
        </p:spPr>
        <p:txBody>
          <a:bodyPr vert="horz" wrap="square" lIns="0" tIns="12700" rIns="0" bIns="0" rtlCol="0">
            <a:spAutoFit/>
          </a:bodyPr>
          <a:lstStyle/>
          <a:p>
            <a:pPr marL="109220" marR="5080" indent="-97155">
              <a:lnSpc>
                <a:spcPct val="116100"/>
              </a:lnSpc>
              <a:spcBef>
                <a:spcPts val="100"/>
              </a:spcBef>
            </a:pPr>
            <a:r>
              <a:rPr sz="1400" spc="25" dirty="0">
                <a:solidFill>
                  <a:srgbClr val="FFFFFF"/>
                </a:solidFill>
                <a:latin typeface="Calibri"/>
                <a:cs typeface="Calibri"/>
              </a:rPr>
              <a:t>Education</a:t>
            </a:r>
            <a:r>
              <a:rPr sz="1400" spc="-125" dirty="0">
                <a:solidFill>
                  <a:srgbClr val="FFFFFF"/>
                </a:solidFill>
                <a:latin typeface="Calibri"/>
                <a:cs typeface="Calibri"/>
              </a:rPr>
              <a:t> </a:t>
            </a:r>
            <a:r>
              <a:rPr sz="1400" spc="-105" dirty="0">
                <a:solidFill>
                  <a:srgbClr val="FFFFFF"/>
                </a:solidFill>
                <a:latin typeface="Calibri"/>
                <a:cs typeface="Calibri"/>
              </a:rPr>
              <a:t>&amp;  </a:t>
            </a:r>
            <a:r>
              <a:rPr sz="1400" spc="15" dirty="0">
                <a:solidFill>
                  <a:srgbClr val="FFFFFF"/>
                </a:solidFill>
                <a:latin typeface="Calibri"/>
                <a:cs typeface="Calibri"/>
              </a:rPr>
              <a:t>Guidance</a:t>
            </a:r>
            <a:endParaRPr sz="1400">
              <a:latin typeface="Calibri"/>
              <a:cs typeface="Calibri"/>
            </a:endParaRPr>
          </a:p>
        </p:txBody>
      </p:sp>
      <p:sp>
        <p:nvSpPr>
          <p:cNvPr id="24" name="object 24"/>
          <p:cNvSpPr/>
          <p:nvPr/>
        </p:nvSpPr>
        <p:spPr>
          <a:xfrm>
            <a:off x="2032974" y="1905424"/>
            <a:ext cx="1583690" cy="572770"/>
          </a:xfrm>
          <a:custGeom>
            <a:avLst/>
            <a:gdLst/>
            <a:ahLst/>
            <a:cxnLst/>
            <a:rect l="l" t="t" r="r" b="b"/>
            <a:pathLst>
              <a:path w="1583689" h="572769">
                <a:moveTo>
                  <a:pt x="0" y="0"/>
                </a:moveTo>
                <a:lnTo>
                  <a:pt x="1583099" y="0"/>
                </a:lnTo>
                <a:lnTo>
                  <a:pt x="1583099" y="572699"/>
                </a:lnTo>
                <a:lnTo>
                  <a:pt x="0" y="572699"/>
                </a:lnTo>
                <a:lnTo>
                  <a:pt x="0" y="0"/>
                </a:lnTo>
                <a:close/>
              </a:path>
            </a:pathLst>
          </a:custGeom>
          <a:solidFill>
            <a:srgbClr val="144748"/>
          </a:solidFill>
        </p:spPr>
        <p:txBody>
          <a:bodyPr wrap="square" lIns="0" tIns="0" rIns="0" bIns="0" rtlCol="0"/>
          <a:lstStyle/>
          <a:p>
            <a:endParaRPr/>
          </a:p>
        </p:txBody>
      </p:sp>
      <p:sp>
        <p:nvSpPr>
          <p:cNvPr id="25" name="object 25"/>
          <p:cNvSpPr txBox="1"/>
          <p:nvPr/>
        </p:nvSpPr>
        <p:spPr>
          <a:xfrm>
            <a:off x="2372103" y="1890023"/>
            <a:ext cx="905510" cy="520700"/>
          </a:xfrm>
          <a:prstGeom prst="rect">
            <a:avLst/>
          </a:prstGeom>
        </p:spPr>
        <p:txBody>
          <a:bodyPr vert="horz" wrap="square" lIns="0" tIns="12700" rIns="0" bIns="0" rtlCol="0">
            <a:spAutoFit/>
          </a:bodyPr>
          <a:lstStyle/>
          <a:p>
            <a:pPr marL="12700" marR="5080" indent="196850">
              <a:lnSpc>
                <a:spcPct val="116100"/>
              </a:lnSpc>
              <a:spcBef>
                <a:spcPts val="100"/>
              </a:spcBef>
            </a:pPr>
            <a:r>
              <a:rPr sz="1400" spc="10" dirty="0">
                <a:solidFill>
                  <a:srgbClr val="FFFFFF"/>
                </a:solidFill>
                <a:latin typeface="Calibri"/>
                <a:cs typeface="Calibri"/>
              </a:rPr>
              <a:t>Threat  </a:t>
            </a:r>
            <a:r>
              <a:rPr sz="1400" spc="-20" dirty="0">
                <a:solidFill>
                  <a:srgbClr val="FFFFFF"/>
                </a:solidFill>
                <a:latin typeface="Calibri"/>
                <a:cs typeface="Calibri"/>
              </a:rPr>
              <a:t>A</a:t>
            </a:r>
            <a:r>
              <a:rPr sz="1400" spc="25" dirty="0">
                <a:solidFill>
                  <a:srgbClr val="FFFFFF"/>
                </a:solidFill>
                <a:latin typeface="Calibri"/>
                <a:cs typeface="Calibri"/>
              </a:rPr>
              <a:t>ssessment</a:t>
            </a:r>
            <a:endParaRPr sz="1400">
              <a:latin typeface="Calibri"/>
              <a:cs typeface="Calibri"/>
            </a:endParaRPr>
          </a:p>
        </p:txBody>
      </p:sp>
      <p:sp>
        <p:nvSpPr>
          <p:cNvPr id="26" name="object 26"/>
          <p:cNvSpPr/>
          <p:nvPr/>
        </p:nvSpPr>
        <p:spPr>
          <a:xfrm>
            <a:off x="2032974" y="3280574"/>
            <a:ext cx="1583690" cy="572770"/>
          </a:xfrm>
          <a:custGeom>
            <a:avLst/>
            <a:gdLst/>
            <a:ahLst/>
            <a:cxnLst/>
            <a:rect l="l" t="t" r="r" b="b"/>
            <a:pathLst>
              <a:path w="1583689" h="572770">
                <a:moveTo>
                  <a:pt x="0" y="0"/>
                </a:moveTo>
                <a:lnTo>
                  <a:pt x="1583099" y="0"/>
                </a:lnTo>
                <a:lnTo>
                  <a:pt x="1583099" y="572699"/>
                </a:lnTo>
                <a:lnTo>
                  <a:pt x="0" y="572699"/>
                </a:lnTo>
                <a:lnTo>
                  <a:pt x="0" y="0"/>
                </a:lnTo>
                <a:close/>
              </a:path>
            </a:pathLst>
          </a:custGeom>
          <a:solidFill>
            <a:srgbClr val="144748"/>
          </a:solidFill>
        </p:spPr>
        <p:txBody>
          <a:bodyPr wrap="square" lIns="0" tIns="0" rIns="0" bIns="0" rtlCol="0"/>
          <a:lstStyle/>
          <a:p>
            <a:endParaRPr/>
          </a:p>
        </p:txBody>
      </p:sp>
      <p:sp>
        <p:nvSpPr>
          <p:cNvPr id="27" name="object 27"/>
          <p:cNvSpPr txBox="1"/>
          <p:nvPr/>
        </p:nvSpPr>
        <p:spPr>
          <a:xfrm>
            <a:off x="2357979" y="3265173"/>
            <a:ext cx="934719" cy="520700"/>
          </a:xfrm>
          <a:prstGeom prst="rect">
            <a:avLst/>
          </a:prstGeom>
        </p:spPr>
        <p:txBody>
          <a:bodyPr vert="horz" wrap="square" lIns="0" tIns="12700" rIns="0" bIns="0" rtlCol="0">
            <a:spAutoFit/>
          </a:bodyPr>
          <a:lstStyle/>
          <a:p>
            <a:pPr marL="12700" marR="5080" indent="199390">
              <a:lnSpc>
                <a:spcPct val="116100"/>
              </a:lnSpc>
              <a:spcBef>
                <a:spcPts val="100"/>
              </a:spcBef>
            </a:pPr>
            <a:r>
              <a:rPr sz="1400" spc="25" dirty="0">
                <a:solidFill>
                  <a:srgbClr val="FFFFFF"/>
                </a:solidFill>
                <a:latin typeface="Calibri"/>
                <a:cs typeface="Calibri"/>
              </a:rPr>
              <a:t>Secure  </a:t>
            </a:r>
            <a:r>
              <a:rPr sz="1400" spc="-35" dirty="0">
                <a:solidFill>
                  <a:srgbClr val="FFFFFF"/>
                </a:solidFill>
                <a:latin typeface="Calibri"/>
                <a:cs typeface="Calibri"/>
              </a:rPr>
              <a:t>Ar</a:t>
            </a:r>
            <a:r>
              <a:rPr sz="1400" spc="25" dirty="0">
                <a:solidFill>
                  <a:srgbClr val="FFFFFF"/>
                </a:solidFill>
                <a:latin typeface="Calibri"/>
                <a:cs typeface="Calibri"/>
              </a:rPr>
              <a:t>chi</a:t>
            </a:r>
            <a:r>
              <a:rPr sz="1400" dirty="0">
                <a:solidFill>
                  <a:srgbClr val="FFFFFF"/>
                </a:solidFill>
                <a:latin typeface="Calibri"/>
                <a:cs typeface="Calibri"/>
              </a:rPr>
              <a:t>t</a:t>
            </a:r>
            <a:r>
              <a:rPr sz="1400" spc="20" dirty="0">
                <a:solidFill>
                  <a:srgbClr val="FFFFFF"/>
                </a:solidFill>
                <a:latin typeface="Calibri"/>
                <a:cs typeface="Calibri"/>
              </a:rPr>
              <a:t>e</a:t>
            </a:r>
            <a:r>
              <a:rPr sz="1400" spc="5" dirty="0">
                <a:solidFill>
                  <a:srgbClr val="FFFFFF"/>
                </a:solidFill>
                <a:latin typeface="Calibri"/>
                <a:cs typeface="Calibri"/>
              </a:rPr>
              <a:t>c</a:t>
            </a:r>
            <a:r>
              <a:rPr sz="1400" spc="10" dirty="0">
                <a:solidFill>
                  <a:srgbClr val="FFFFFF"/>
                </a:solidFill>
                <a:latin typeface="Calibri"/>
                <a:cs typeface="Calibri"/>
              </a:rPr>
              <a:t>tu</a:t>
            </a:r>
            <a:r>
              <a:rPr sz="1400" spc="-10" dirty="0">
                <a:solidFill>
                  <a:srgbClr val="FFFFFF"/>
                </a:solidFill>
                <a:latin typeface="Calibri"/>
                <a:cs typeface="Calibri"/>
              </a:rPr>
              <a:t>r</a:t>
            </a:r>
            <a:r>
              <a:rPr sz="1400" spc="-5" dirty="0">
                <a:solidFill>
                  <a:srgbClr val="FFFFFF"/>
                </a:solidFill>
                <a:latin typeface="Calibri"/>
                <a:cs typeface="Calibri"/>
              </a:rPr>
              <a:t>e</a:t>
            </a:r>
            <a:endParaRPr sz="1400">
              <a:latin typeface="Calibri"/>
              <a:cs typeface="Calibri"/>
            </a:endParaRPr>
          </a:p>
        </p:txBody>
      </p:sp>
      <p:sp>
        <p:nvSpPr>
          <p:cNvPr id="28" name="object 28"/>
          <p:cNvSpPr/>
          <p:nvPr/>
        </p:nvSpPr>
        <p:spPr>
          <a:xfrm>
            <a:off x="3780262" y="1891625"/>
            <a:ext cx="1583690" cy="572770"/>
          </a:xfrm>
          <a:custGeom>
            <a:avLst/>
            <a:gdLst/>
            <a:ahLst/>
            <a:cxnLst/>
            <a:rect l="l" t="t" r="r" b="b"/>
            <a:pathLst>
              <a:path w="1583689" h="572769">
                <a:moveTo>
                  <a:pt x="0" y="0"/>
                </a:moveTo>
                <a:lnTo>
                  <a:pt x="1583099" y="0"/>
                </a:lnTo>
                <a:lnTo>
                  <a:pt x="1583099" y="572699"/>
                </a:lnTo>
                <a:lnTo>
                  <a:pt x="0" y="572699"/>
                </a:lnTo>
                <a:lnTo>
                  <a:pt x="0" y="0"/>
                </a:lnTo>
                <a:close/>
              </a:path>
            </a:pathLst>
          </a:custGeom>
          <a:solidFill>
            <a:srgbClr val="144748"/>
          </a:solidFill>
        </p:spPr>
        <p:txBody>
          <a:bodyPr wrap="square" lIns="0" tIns="0" rIns="0" bIns="0" rtlCol="0"/>
          <a:lstStyle/>
          <a:p>
            <a:endParaRPr/>
          </a:p>
        </p:txBody>
      </p:sp>
      <p:sp>
        <p:nvSpPr>
          <p:cNvPr id="29" name="object 29"/>
          <p:cNvSpPr txBox="1"/>
          <p:nvPr/>
        </p:nvSpPr>
        <p:spPr>
          <a:xfrm>
            <a:off x="4092559" y="2034338"/>
            <a:ext cx="959485" cy="238760"/>
          </a:xfrm>
          <a:prstGeom prst="rect">
            <a:avLst/>
          </a:prstGeom>
        </p:spPr>
        <p:txBody>
          <a:bodyPr vert="horz" wrap="square" lIns="0" tIns="12700" rIns="0" bIns="0" rtlCol="0">
            <a:spAutoFit/>
          </a:bodyPr>
          <a:lstStyle/>
          <a:p>
            <a:pPr marL="12700">
              <a:lnSpc>
                <a:spcPct val="100000"/>
              </a:lnSpc>
              <a:spcBef>
                <a:spcPts val="100"/>
              </a:spcBef>
            </a:pPr>
            <a:r>
              <a:rPr sz="1400" spc="25" dirty="0">
                <a:solidFill>
                  <a:srgbClr val="FFFFFF"/>
                </a:solidFill>
                <a:latin typeface="Calibri"/>
                <a:cs typeface="Calibri"/>
              </a:rPr>
              <a:t>Secure</a:t>
            </a:r>
            <a:r>
              <a:rPr sz="1400" spc="-100" dirty="0">
                <a:solidFill>
                  <a:srgbClr val="FFFFFF"/>
                </a:solidFill>
                <a:latin typeface="Calibri"/>
                <a:cs typeface="Calibri"/>
              </a:rPr>
              <a:t> </a:t>
            </a:r>
            <a:r>
              <a:rPr sz="1400" spc="35" dirty="0">
                <a:solidFill>
                  <a:srgbClr val="FFFFFF"/>
                </a:solidFill>
                <a:latin typeface="Calibri"/>
                <a:cs typeface="Calibri"/>
              </a:rPr>
              <a:t>Build</a:t>
            </a:r>
            <a:endParaRPr sz="1400">
              <a:latin typeface="Calibri"/>
              <a:cs typeface="Calibri"/>
            </a:endParaRPr>
          </a:p>
        </p:txBody>
      </p:sp>
      <p:sp>
        <p:nvSpPr>
          <p:cNvPr id="30" name="object 30"/>
          <p:cNvSpPr/>
          <p:nvPr/>
        </p:nvSpPr>
        <p:spPr>
          <a:xfrm>
            <a:off x="3780387" y="3294374"/>
            <a:ext cx="1583690" cy="572770"/>
          </a:xfrm>
          <a:custGeom>
            <a:avLst/>
            <a:gdLst/>
            <a:ahLst/>
            <a:cxnLst/>
            <a:rect l="l" t="t" r="r" b="b"/>
            <a:pathLst>
              <a:path w="1583689" h="572770">
                <a:moveTo>
                  <a:pt x="0" y="0"/>
                </a:moveTo>
                <a:lnTo>
                  <a:pt x="1583099" y="0"/>
                </a:lnTo>
                <a:lnTo>
                  <a:pt x="1583099" y="572699"/>
                </a:lnTo>
                <a:lnTo>
                  <a:pt x="0" y="572699"/>
                </a:lnTo>
                <a:lnTo>
                  <a:pt x="0" y="0"/>
                </a:lnTo>
                <a:close/>
              </a:path>
            </a:pathLst>
          </a:custGeom>
          <a:solidFill>
            <a:srgbClr val="144748"/>
          </a:solidFill>
        </p:spPr>
        <p:txBody>
          <a:bodyPr wrap="square" lIns="0" tIns="0" rIns="0" bIns="0" rtlCol="0"/>
          <a:lstStyle/>
          <a:p>
            <a:endParaRPr/>
          </a:p>
        </p:txBody>
      </p:sp>
      <p:sp>
        <p:nvSpPr>
          <p:cNvPr id="31" name="object 31"/>
          <p:cNvSpPr txBox="1"/>
          <p:nvPr/>
        </p:nvSpPr>
        <p:spPr>
          <a:xfrm>
            <a:off x="4072515" y="3278973"/>
            <a:ext cx="999490" cy="520700"/>
          </a:xfrm>
          <a:prstGeom prst="rect">
            <a:avLst/>
          </a:prstGeom>
        </p:spPr>
        <p:txBody>
          <a:bodyPr vert="horz" wrap="square" lIns="0" tIns="12700" rIns="0" bIns="0" rtlCol="0">
            <a:spAutoFit/>
          </a:bodyPr>
          <a:lstStyle/>
          <a:p>
            <a:pPr marL="12700" marR="5080" indent="248920">
              <a:lnSpc>
                <a:spcPct val="116100"/>
              </a:lnSpc>
              <a:spcBef>
                <a:spcPts val="100"/>
              </a:spcBef>
            </a:pPr>
            <a:r>
              <a:rPr sz="1400" spc="-5" dirty="0">
                <a:solidFill>
                  <a:srgbClr val="FFFFFF"/>
                </a:solidFill>
                <a:latin typeface="Calibri"/>
                <a:cs typeface="Calibri"/>
              </a:rPr>
              <a:t>Defect  </a:t>
            </a:r>
            <a:r>
              <a:rPr sz="1400" spc="-10" dirty="0">
                <a:solidFill>
                  <a:srgbClr val="FFFFFF"/>
                </a:solidFill>
                <a:latin typeface="Calibri"/>
                <a:cs typeface="Calibri"/>
              </a:rPr>
              <a:t>Mana</a:t>
            </a:r>
            <a:r>
              <a:rPr sz="1400" spc="-30" dirty="0">
                <a:solidFill>
                  <a:srgbClr val="FFFFFF"/>
                </a:solidFill>
                <a:latin typeface="Calibri"/>
                <a:cs typeface="Calibri"/>
              </a:rPr>
              <a:t>g</a:t>
            </a:r>
            <a:r>
              <a:rPr sz="1400" spc="10" dirty="0">
                <a:solidFill>
                  <a:srgbClr val="FFFFFF"/>
                </a:solidFill>
                <a:latin typeface="Calibri"/>
                <a:cs typeface="Calibri"/>
              </a:rPr>
              <a:t>ement</a:t>
            </a:r>
            <a:endParaRPr sz="1400">
              <a:latin typeface="Calibri"/>
              <a:cs typeface="Calibri"/>
            </a:endParaRPr>
          </a:p>
        </p:txBody>
      </p:sp>
      <p:sp>
        <p:nvSpPr>
          <p:cNvPr id="32" name="object 32"/>
          <p:cNvSpPr/>
          <p:nvPr/>
        </p:nvSpPr>
        <p:spPr>
          <a:xfrm>
            <a:off x="5527562" y="2589374"/>
            <a:ext cx="1583690" cy="572770"/>
          </a:xfrm>
          <a:custGeom>
            <a:avLst/>
            <a:gdLst/>
            <a:ahLst/>
            <a:cxnLst/>
            <a:rect l="l" t="t" r="r" b="b"/>
            <a:pathLst>
              <a:path w="1583690" h="572769">
                <a:moveTo>
                  <a:pt x="0" y="0"/>
                </a:moveTo>
                <a:lnTo>
                  <a:pt x="1583099" y="0"/>
                </a:lnTo>
                <a:lnTo>
                  <a:pt x="1583099" y="572699"/>
                </a:lnTo>
                <a:lnTo>
                  <a:pt x="0" y="572699"/>
                </a:lnTo>
                <a:lnTo>
                  <a:pt x="0" y="0"/>
                </a:lnTo>
                <a:close/>
              </a:path>
            </a:pathLst>
          </a:custGeom>
          <a:solidFill>
            <a:srgbClr val="144748"/>
          </a:solidFill>
        </p:spPr>
        <p:txBody>
          <a:bodyPr wrap="square" lIns="0" tIns="0" rIns="0" bIns="0" rtlCol="0"/>
          <a:lstStyle/>
          <a:p>
            <a:endParaRPr/>
          </a:p>
        </p:txBody>
      </p:sp>
      <p:sp>
        <p:nvSpPr>
          <p:cNvPr id="33" name="object 33"/>
          <p:cNvSpPr txBox="1"/>
          <p:nvPr/>
        </p:nvSpPr>
        <p:spPr>
          <a:xfrm>
            <a:off x="5757940" y="2573973"/>
            <a:ext cx="1123315" cy="520700"/>
          </a:xfrm>
          <a:prstGeom prst="rect">
            <a:avLst/>
          </a:prstGeom>
        </p:spPr>
        <p:txBody>
          <a:bodyPr vert="horz" wrap="square" lIns="0" tIns="12700" rIns="0" bIns="0" rtlCol="0">
            <a:spAutoFit/>
          </a:bodyPr>
          <a:lstStyle/>
          <a:p>
            <a:pPr marL="40640" marR="5080" indent="-28575">
              <a:lnSpc>
                <a:spcPct val="116100"/>
              </a:lnSpc>
              <a:spcBef>
                <a:spcPts val="100"/>
              </a:spcBef>
            </a:pPr>
            <a:r>
              <a:rPr sz="1400" spc="20" dirty="0">
                <a:solidFill>
                  <a:srgbClr val="FFFFFF"/>
                </a:solidFill>
                <a:latin typeface="Calibri"/>
                <a:cs typeface="Calibri"/>
              </a:rPr>
              <a:t>R</a:t>
            </a:r>
            <a:r>
              <a:rPr sz="1400" spc="15" dirty="0">
                <a:solidFill>
                  <a:srgbClr val="FFFFFF"/>
                </a:solidFill>
                <a:latin typeface="Calibri"/>
                <a:cs typeface="Calibri"/>
              </a:rPr>
              <a:t>equi</a:t>
            </a:r>
            <a:r>
              <a:rPr sz="1400" spc="-5" dirty="0">
                <a:solidFill>
                  <a:srgbClr val="FFFFFF"/>
                </a:solidFill>
                <a:latin typeface="Calibri"/>
                <a:cs typeface="Calibri"/>
              </a:rPr>
              <a:t>r</a:t>
            </a:r>
            <a:r>
              <a:rPr sz="1400" spc="15" dirty="0">
                <a:solidFill>
                  <a:srgbClr val="FFFFFF"/>
                </a:solidFill>
                <a:latin typeface="Calibri"/>
                <a:cs typeface="Calibri"/>
              </a:rPr>
              <a:t>emen</a:t>
            </a:r>
            <a:r>
              <a:rPr sz="1400" spc="-10" dirty="0">
                <a:solidFill>
                  <a:srgbClr val="FFFFFF"/>
                </a:solidFill>
                <a:latin typeface="Calibri"/>
                <a:cs typeface="Calibri"/>
              </a:rPr>
              <a:t>t</a:t>
            </a:r>
            <a:r>
              <a:rPr sz="1400" spc="45" dirty="0">
                <a:solidFill>
                  <a:srgbClr val="FFFFFF"/>
                </a:solidFill>
                <a:latin typeface="Calibri"/>
                <a:cs typeface="Calibri"/>
              </a:rPr>
              <a:t>s</a:t>
            </a:r>
            <a:r>
              <a:rPr sz="1400" spc="5" dirty="0">
                <a:solidFill>
                  <a:srgbClr val="FFFFFF"/>
                </a:solidFill>
                <a:latin typeface="Calibri"/>
                <a:cs typeface="Calibri"/>
              </a:rPr>
              <a:t>-  </a:t>
            </a:r>
            <a:r>
              <a:rPr sz="1400" spc="15" dirty="0">
                <a:solidFill>
                  <a:srgbClr val="FFFFFF"/>
                </a:solidFill>
                <a:latin typeface="Calibri"/>
                <a:cs typeface="Calibri"/>
              </a:rPr>
              <a:t>driven</a:t>
            </a:r>
            <a:r>
              <a:rPr sz="1400" spc="-80" dirty="0">
                <a:solidFill>
                  <a:srgbClr val="FFFFFF"/>
                </a:solidFill>
                <a:latin typeface="Calibri"/>
                <a:cs typeface="Calibri"/>
              </a:rPr>
              <a:t> </a:t>
            </a:r>
            <a:r>
              <a:rPr sz="1400" spc="10" dirty="0">
                <a:solidFill>
                  <a:srgbClr val="FFFFFF"/>
                </a:solidFill>
                <a:latin typeface="Calibri"/>
                <a:cs typeface="Calibri"/>
              </a:rPr>
              <a:t>Testing</a:t>
            </a:r>
            <a:endParaRPr sz="1400">
              <a:latin typeface="Calibri"/>
              <a:cs typeface="Calibri"/>
            </a:endParaRPr>
          </a:p>
        </p:txBody>
      </p:sp>
      <p:sp>
        <p:nvSpPr>
          <p:cNvPr id="34" name="object 34"/>
          <p:cNvSpPr/>
          <p:nvPr/>
        </p:nvSpPr>
        <p:spPr>
          <a:xfrm>
            <a:off x="5527812" y="3315425"/>
            <a:ext cx="1583690" cy="572770"/>
          </a:xfrm>
          <a:custGeom>
            <a:avLst/>
            <a:gdLst/>
            <a:ahLst/>
            <a:cxnLst/>
            <a:rect l="l" t="t" r="r" b="b"/>
            <a:pathLst>
              <a:path w="1583690" h="572770">
                <a:moveTo>
                  <a:pt x="0" y="0"/>
                </a:moveTo>
                <a:lnTo>
                  <a:pt x="1583099" y="0"/>
                </a:lnTo>
                <a:lnTo>
                  <a:pt x="1583099" y="572699"/>
                </a:lnTo>
                <a:lnTo>
                  <a:pt x="0" y="572699"/>
                </a:lnTo>
                <a:lnTo>
                  <a:pt x="0" y="0"/>
                </a:lnTo>
                <a:close/>
              </a:path>
            </a:pathLst>
          </a:custGeom>
          <a:solidFill>
            <a:srgbClr val="144748"/>
          </a:solidFill>
        </p:spPr>
        <p:txBody>
          <a:bodyPr wrap="square" lIns="0" tIns="0" rIns="0" bIns="0" rtlCol="0"/>
          <a:lstStyle/>
          <a:p>
            <a:endParaRPr/>
          </a:p>
        </p:txBody>
      </p:sp>
      <p:sp>
        <p:nvSpPr>
          <p:cNvPr id="35" name="object 35"/>
          <p:cNvSpPr txBox="1"/>
          <p:nvPr/>
        </p:nvSpPr>
        <p:spPr>
          <a:xfrm>
            <a:off x="5717766" y="3458138"/>
            <a:ext cx="1204595" cy="238760"/>
          </a:xfrm>
          <a:prstGeom prst="rect">
            <a:avLst/>
          </a:prstGeom>
        </p:spPr>
        <p:txBody>
          <a:bodyPr vert="horz" wrap="square" lIns="0" tIns="12700" rIns="0" bIns="0" rtlCol="0">
            <a:spAutoFit/>
          </a:bodyPr>
          <a:lstStyle/>
          <a:p>
            <a:pPr marL="12700">
              <a:lnSpc>
                <a:spcPct val="100000"/>
              </a:lnSpc>
              <a:spcBef>
                <a:spcPts val="100"/>
              </a:spcBef>
            </a:pPr>
            <a:r>
              <a:rPr sz="1400" spc="25" dirty="0">
                <a:solidFill>
                  <a:srgbClr val="FFFFFF"/>
                </a:solidFill>
                <a:latin typeface="Calibri"/>
                <a:cs typeface="Calibri"/>
              </a:rPr>
              <a:t>Security</a:t>
            </a:r>
            <a:r>
              <a:rPr sz="1400" spc="-90" dirty="0">
                <a:solidFill>
                  <a:srgbClr val="FFFFFF"/>
                </a:solidFill>
                <a:latin typeface="Calibri"/>
                <a:cs typeface="Calibri"/>
              </a:rPr>
              <a:t> </a:t>
            </a:r>
            <a:r>
              <a:rPr sz="1400" spc="10" dirty="0">
                <a:solidFill>
                  <a:srgbClr val="FFFFFF"/>
                </a:solidFill>
                <a:latin typeface="Calibri"/>
                <a:cs typeface="Calibri"/>
              </a:rPr>
              <a:t>Testing</a:t>
            </a:r>
            <a:endParaRPr sz="1400">
              <a:latin typeface="Calibri"/>
              <a:cs typeface="Calibri"/>
            </a:endParaRPr>
          </a:p>
        </p:txBody>
      </p:sp>
      <p:sp>
        <p:nvSpPr>
          <p:cNvPr id="36" name="object 36"/>
          <p:cNvSpPr/>
          <p:nvPr/>
        </p:nvSpPr>
        <p:spPr>
          <a:xfrm>
            <a:off x="7275075" y="1905424"/>
            <a:ext cx="1583690" cy="572770"/>
          </a:xfrm>
          <a:custGeom>
            <a:avLst/>
            <a:gdLst/>
            <a:ahLst/>
            <a:cxnLst/>
            <a:rect l="l" t="t" r="r" b="b"/>
            <a:pathLst>
              <a:path w="1583690" h="572769">
                <a:moveTo>
                  <a:pt x="0" y="0"/>
                </a:moveTo>
                <a:lnTo>
                  <a:pt x="1583099" y="0"/>
                </a:lnTo>
                <a:lnTo>
                  <a:pt x="1583099" y="572699"/>
                </a:lnTo>
                <a:lnTo>
                  <a:pt x="0" y="572699"/>
                </a:lnTo>
                <a:lnTo>
                  <a:pt x="0" y="0"/>
                </a:lnTo>
                <a:close/>
              </a:path>
            </a:pathLst>
          </a:custGeom>
          <a:solidFill>
            <a:srgbClr val="144748"/>
          </a:solidFill>
        </p:spPr>
        <p:txBody>
          <a:bodyPr wrap="square" lIns="0" tIns="0" rIns="0" bIns="0" rtlCol="0"/>
          <a:lstStyle/>
          <a:p>
            <a:endParaRPr/>
          </a:p>
        </p:txBody>
      </p:sp>
      <p:sp>
        <p:nvSpPr>
          <p:cNvPr id="37" name="object 37"/>
          <p:cNvSpPr txBox="1"/>
          <p:nvPr/>
        </p:nvSpPr>
        <p:spPr>
          <a:xfrm>
            <a:off x="7567203" y="1890023"/>
            <a:ext cx="999490" cy="520700"/>
          </a:xfrm>
          <a:prstGeom prst="rect">
            <a:avLst/>
          </a:prstGeom>
        </p:spPr>
        <p:txBody>
          <a:bodyPr vert="horz" wrap="square" lIns="0" tIns="12700" rIns="0" bIns="0" rtlCol="0">
            <a:spAutoFit/>
          </a:bodyPr>
          <a:lstStyle/>
          <a:p>
            <a:pPr marL="12700" marR="5080" indent="180340">
              <a:lnSpc>
                <a:spcPct val="116100"/>
              </a:lnSpc>
              <a:spcBef>
                <a:spcPts val="100"/>
              </a:spcBef>
            </a:pPr>
            <a:r>
              <a:rPr sz="1400" spc="20" dirty="0">
                <a:solidFill>
                  <a:srgbClr val="FFFFFF"/>
                </a:solidFill>
                <a:latin typeface="Calibri"/>
                <a:cs typeface="Calibri"/>
              </a:rPr>
              <a:t>Incident  </a:t>
            </a:r>
            <a:r>
              <a:rPr sz="1400" spc="-10" dirty="0">
                <a:solidFill>
                  <a:srgbClr val="FFFFFF"/>
                </a:solidFill>
                <a:latin typeface="Calibri"/>
                <a:cs typeface="Calibri"/>
              </a:rPr>
              <a:t>Mana</a:t>
            </a:r>
            <a:r>
              <a:rPr sz="1400" spc="-30" dirty="0">
                <a:solidFill>
                  <a:srgbClr val="FFFFFF"/>
                </a:solidFill>
                <a:latin typeface="Calibri"/>
                <a:cs typeface="Calibri"/>
              </a:rPr>
              <a:t>g</a:t>
            </a:r>
            <a:r>
              <a:rPr sz="1400" spc="10" dirty="0">
                <a:solidFill>
                  <a:srgbClr val="FFFFFF"/>
                </a:solidFill>
                <a:latin typeface="Calibri"/>
                <a:cs typeface="Calibri"/>
              </a:rPr>
              <a:t>ement</a:t>
            </a:r>
            <a:endParaRPr sz="1400">
              <a:latin typeface="Calibri"/>
              <a:cs typeface="Calibri"/>
            </a:endParaRPr>
          </a:p>
        </p:txBody>
      </p:sp>
      <p:sp>
        <p:nvSpPr>
          <p:cNvPr id="38" name="object 38"/>
          <p:cNvSpPr/>
          <p:nvPr/>
        </p:nvSpPr>
        <p:spPr>
          <a:xfrm>
            <a:off x="7275249" y="3315425"/>
            <a:ext cx="1583690" cy="572770"/>
          </a:xfrm>
          <a:custGeom>
            <a:avLst/>
            <a:gdLst/>
            <a:ahLst/>
            <a:cxnLst/>
            <a:rect l="l" t="t" r="r" b="b"/>
            <a:pathLst>
              <a:path w="1583690" h="572770">
                <a:moveTo>
                  <a:pt x="0" y="0"/>
                </a:moveTo>
                <a:lnTo>
                  <a:pt x="1583099" y="0"/>
                </a:lnTo>
                <a:lnTo>
                  <a:pt x="1583099" y="572699"/>
                </a:lnTo>
                <a:lnTo>
                  <a:pt x="0" y="572699"/>
                </a:lnTo>
                <a:lnTo>
                  <a:pt x="0" y="0"/>
                </a:lnTo>
                <a:close/>
              </a:path>
            </a:pathLst>
          </a:custGeom>
          <a:solidFill>
            <a:srgbClr val="144748"/>
          </a:solidFill>
        </p:spPr>
        <p:txBody>
          <a:bodyPr wrap="square" lIns="0" tIns="0" rIns="0" bIns="0" rtlCol="0"/>
          <a:lstStyle/>
          <a:p>
            <a:endParaRPr/>
          </a:p>
        </p:txBody>
      </p:sp>
      <p:sp>
        <p:nvSpPr>
          <p:cNvPr id="39" name="object 39"/>
          <p:cNvSpPr txBox="1"/>
          <p:nvPr/>
        </p:nvSpPr>
        <p:spPr>
          <a:xfrm>
            <a:off x="7567378" y="3300022"/>
            <a:ext cx="999490" cy="520700"/>
          </a:xfrm>
          <a:prstGeom prst="rect">
            <a:avLst/>
          </a:prstGeom>
        </p:spPr>
        <p:txBody>
          <a:bodyPr vert="horz" wrap="square" lIns="0" tIns="12700" rIns="0" bIns="0" rtlCol="0">
            <a:spAutoFit/>
          </a:bodyPr>
          <a:lstStyle/>
          <a:p>
            <a:pPr marL="12700" marR="5080" indent="45720">
              <a:lnSpc>
                <a:spcPct val="116100"/>
              </a:lnSpc>
              <a:spcBef>
                <a:spcPts val="100"/>
              </a:spcBef>
            </a:pPr>
            <a:r>
              <a:rPr sz="1400" spc="15" dirty="0">
                <a:solidFill>
                  <a:srgbClr val="FFFFFF"/>
                </a:solidFill>
                <a:latin typeface="Calibri"/>
                <a:cs typeface="Calibri"/>
              </a:rPr>
              <a:t>Operational  </a:t>
            </a:r>
            <a:r>
              <a:rPr sz="1400" spc="-10" dirty="0">
                <a:solidFill>
                  <a:srgbClr val="FFFFFF"/>
                </a:solidFill>
                <a:latin typeface="Calibri"/>
                <a:cs typeface="Calibri"/>
              </a:rPr>
              <a:t>Mana</a:t>
            </a:r>
            <a:r>
              <a:rPr sz="1400" spc="-30" dirty="0">
                <a:solidFill>
                  <a:srgbClr val="FFFFFF"/>
                </a:solidFill>
                <a:latin typeface="Calibri"/>
                <a:cs typeface="Calibri"/>
              </a:rPr>
              <a:t>g</a:t>
            </a:r>
            <a:r>
              <a:rPr sz="1400" spc="10" dirty="0">
                <a:solidFill>
                  <a:srgbClr val="FFFFFF"/>
                </a:solidFill>
                <a:latin typeface="Calibri"/>
                <a:cs typeface="Calibri"/>
              </a:rPr>
              <a:t>ement</a:t>
            </a:r>
            <a:endParaRPr sz="1400">
              <a:latin typeface="Calibri"/>
              <a:cs typeface="Calibri"/>
            </a:endParaRPr>
          </a:p>
        </p:txBody>
      </p:sp>
      <p:pic>
        <p:nvPicPr>
          <p:cNvPr id="40" name="Picture 39">
            <a:extLst>
              <a:ext uri="{FF2B5EF4-FFF2-40B4-BE49-F238E27FC236}">
                <a16:creationId xmlns:a16="http://schemas.microsoft.com/office/drawing/2014/main" id="{58B33999-7A89-40F6-B9DC-FDC74C9D68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4429708"/>
            <a:ext cx="1371600" cy="648217"/>
          </a:xfrm>
          <a:prstGeom prst="rect">
            <a:avLst/>
          </a:prstGeom>
        </p:spPr>
      </p:pic>
      <p:sp>
        <p:nvSpPr>
          <p:cNvPr id="41" name="object 6">
            <a:extLst>
              <a:ext uri="{FF2B5EF4-FFF2-40B4-BE49-F238E27FC236}">
                <a16:creationId xmlns:a16="http://schemas.microsoft.com/office/drawing/2014/main" id="{DC439836-2E8F-49C6-8C20-800B638C8B06}"/>
              </a:ext>
            </a:extLst>
          </p:cNvPr>
          <p:cNvSpPr/>
          <p:nvPr/>
        </p:nvSpPr>
        <p:spPr>
          <a:xfrm>
            <a:off x="7315200" y="4477539"/>
            <a:ext cx="1600200" cy="5793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4" y="0"/>
            <a:ext cx="9144000" cy="4370705"/>
          </a:xfrm>
          <a:custGeom>
            <a:avLst/>
            <a:gdLst/>
            <a:ahLst/>
            <a:cxnLst/>
            <a:rect l="l" t="t" r="r" b="b"/>
            <a:pathLst>
              <a:path w="9144000" h="4370705">
                <a:moveTo>
                  <a:pt x="0" y="0"/>
                </a:moveTo>
                <a:lnTo>
                  <a:pt x="9143999" y="0"/>
                </a:lnTo>
                <a:lnTo>
                  <a:pt x="9143999" y="4370699"/>
                </a:lnTo>
                <a:lnTo>
                  <a:pt x="0" y="4370699"/>
                </a:lnTo>
                <a:lnTo>
                  <a:pt x="0" y="0"/>
                </a:lnTo>
                <a:close/>
              </a:path>
            </a:pathLst>
          </a:custGeom>
          <a:solidFill>
            <a:srgbClr val="144748">
              <a:alpha val="56739"/>
            </a:srgbClr>
          </a:solidFill>
        </p:spPr>
        <p:txBody>
          <a:bodyPr wrap="square" lIns="0" tIns="0" rIns="0" bIns="0" rtlCol="0"/>
          <a:lstStyle/>
          <a:p>
            <a:endParaRPr/>
          </a:p>
        </p:txBody>
      </p:sp>
      <p:sp>
        <p:nvSpPr>
          <p:cNvPr id="5" name="object 5"/>
          <p:cNvSpPr/>
          <p:nvPr/>
        </p:nvSpPr>
        <p:spPr>
          <a:xfrm>
            <a:off x="1000587" y="2096699"/>
            <a:ext cx="3619500" cy="392430"/>
          </a:xfrm>
          <a:custGeom>
            <a:avLst/>
            <a:gdLst/>
            <a:ahLst/>
            <a:cxnLst/>
            <a:rect l="l" t="t" r="r" b="b"/>
            <a:pathLst>
              <a:path w="3619500" h="392430">
                <a:moveTo>
                  <a:pt x="0" y="0"/>
                </a:moveTo>
                <a:lnTo>
                  <a:pt x="3619499" y="0"/>
                </a:lnTo>
                <a:lnTo>
                  <a:pt x="3619499" y="392399"/>
                </a:lnTo>
                <a:lnTo>
                  <a:pt x="0" y="392399"/>
                </a:lnTo>
                <a:lnTo>
                  <a:pt x="0" y="0"/>
                </a:lnTo>
                <a:close/>
              </a:path>
            </a:pathLst>
          </a:custGeom>
          <a:solidFill>
            <a:srgbClr val="144748">
              <a:alpha val="56739"/>
            </a:srgbClr>
          </a:solidFill>
        </p:spPr>
        <p:txBody>
          <a:bodyPr wrap="square" lIns="0" tIns="0" rIns="0" bIns="0" rtlCol="0"/>
          <a:lstStyle/>
          <a:p>
            <a:endParaRPr/>
          </a:p>
        </p:txBody>
      </p:sp>
      <p:sp>
        <p:nvSpPr>
          <p:cNvPr id="6" name="object 6"/>
          <p:cNvSpPr/>
          <p:nvPr/>
        </p:nvSpPr>
        <p:spPr>
          <a:xfrm>
            <a:off x="4620087" y="2096699"/>
            <a:ext cx="2124710" cy="392430"/>
          </a:xfrm>
          <a:custGeom>
            <a:avLst/>
            <a:gdLst/>
            <a:ahLst/>
            <a:cxnLst/>
            <a:rect l="l" t="t" r="r" b="b"/>
            <a:pathLst>
              <a:path w="2124709" h="392430">
                <a:moveTo>
                  <a:pt x="0" y="0"/>
                </a:moveTo>
                <a:lnTo>
                  <a:pt x="2124674" y="0"/>
                </a:lnTo>
                <a:lnTo>
                  <a:pt x="2124674" y="392399"/>
                </a:lnTo>
                <a:lnTo>
                  <a:pt x="0" y="392399"/>
                </a:lnTo>
                <a:lnTo>
                  <a:pt x="0" y="0"/>
                </a:lnTo>
                <a:close/>
              </a:path>
            </a:pathLst>
          </a:custGeom>
          <a:solidFill>
            <a:srgbClr val="144748">
              <a:alpha val="56739"/>
            </a:srgbClr>
          </a:solidFill>
        </p:spPr>
        <p:txBody>
          <a:bodyPr wrap="square" lIns="0" tIns="0" rIns="0" bIns="0" rtlCol="0"/>
          <a:lstStyle/>
          <a:p>
            <a:endParaRPr/>
          </a:p>
        </p:txBody>
      </p:sp>
      <p:sp>
        <p:nvSpPr>
          <p:cNvPr id="7" name="object 7"/>
          <p:cNvSpPr/>
          <p:nvPr/>
        </p:nvSpPr>
        <p:spPr>
          <a:xfrm>
            <a:off x="1000587" y="2489100"/>
            <a:ext cx="403860" cy="392430"/>
          </a:xfrm>
          <a:custGeom>
            <a:avLst/>
            <a:gdLst/>
            <a:ahLst/>
            <a:cxnLst/>
            <a:rect l="l" t="t" r="r" b="b"/>
            <a:pathLst>
              <a:path w="403859" h="392430">
                <a:moveTo>
                  <a:pt x="0" y="0"/>
                </a:moveTo>
                <a:lnTo>
                  <a:pt x="403324" y="0"/>
                </a:lnTo>
                <a:lnTo>
                  <a:pt x="403324" y="392399"/>
                </a:lnTo>
                <a:lnTo>
                  <a:pt x="0" y="392399"/>
                </a:lnTo>
                <a:lnTo>
                  <a:pt x="0" y="0"/>
                </a:lnTo>
                <a:close/>
              </a:path>
            </a:pathLst>
          </a:custGeom>
          <a:solidFill>
            <a:srgbClr val="144748">
              <a:alpha val="56739"/>
            </a:srgbClr>
          </a:solidFill>
        </p:spPr>
        <p:txBody>
          <a:bodyPr wrap="square" lIns="0" tIns="0" rIns="0" bIns="0" rtlCol="0"/>
          <a:lstStyle/>
          <a:p>
            <a:endParaRPr/>
          </a:p>
        </p:txBody>
      </p:sp>
      <p:sp>
        <p:nvSpPr>
          <p:cNvPr id="8" name="object 8"/>
          <p:cNvSpPr/>
          <p:nvPr/>
        </p:nvSpPr>
        <p:spPr>
          <a:xfrm>
            <a:off x="1403912" y="2489100"/>
            <a:ext cx="3216275" cy="392430"/>
          </a:xfrm>
          <a:custGeom>
            <a:avLst/>
            <a:gdLst/>
            <a:ahLst/>
            <a:cxnLst/>
            <a:rect l="l" t="t" r="r" b="b"/>
            <a:pathLst>
              <a:path w="3216275" h="392430">
                <a:moveTo>
                  <a:pt x="0" y="0"/>
                </a:moveTo>
                <a:lnTo>
                  <a:pt x="3216174" y="0"/>
                </a:lnTo>
                <a:lnTo>
                  <a:pt x="3216174" y="392399"/>
                </a:lnTo>
                <a:lnTo>
                  <a:pt x="0" y="392399"/>
                </a:lnTo>
                <a:lnTo>
                  <a:pt x="0" y="0"/>
                </a:lnTo>
                <a:close/>
              </a:path>
            </a:pathLst>
          </a:custGeom>
          <a:solidFill>
            <a:srgbClr val="144748">
              <a:alpha val="56739"/>
            </a:srgbClr>
          </a:solidFill>
        </p:spPr>
        <p:txBody>
          <a:bodyPr wrap="square" lIns="0" tIns="0" rIns="0" bIns="0" rtlCol="0"/>
          <a:lstStyle/>
          <a:p>
            <a:endParaRPr/>
          </a:p>
        </p:txBody>
      </p:sp>
      <p:sp>
        <p:nvSpPr>
          <p:cNvPr id="9" name="object 9"/>
          <p:cNvSpPr/>
          <p:nvPr/>
        </p:nvSpPr>
        <p:spPr>
          <a:xfrm>
            <a:off x="4620087" y="2489100"/>
            <a:ext cx="483870" cy="392430"/>
          </a:xfrm>
          <a:custGeom>
            <a:avLst/>
            <a:gdLst/>
            <a:ahLst/>
            <a:cxnLst/>
            <a:rect l="l" t="t" r="r" b="b"/>
            <a:pathLst>
              <a:path w="483870" h="392430">
                <a:moveTo>
                  <a:pt x="0" y="0"/>
                </a:moveTo>
                <a:lnTo>
                  <a:pt x="483674" y="0"/>
                </a:lnTo>
                <a:lnTo>
                  <a:pt x="483674" y="392399"/>
                </a:lnTo>
                <a:lnTo>
                  <a:pt x="0" y="392399"/>
                </a:lnTo>
                <a:lnTo>
                  <a:pt x="0" y="0"/>
                </a:lnTo>
                <a:close/>
              </a:path>
            </a:pathLst>
          </a:custGeom>
          <a:solidFill>
            <a:srgbClr val="144748">
              <a:alpha val="56739"/>
            </a:srgbClr>
          </a:solidFill>
        </p:spPr>
        <p:txBody>
          <a:bodyPr wrap="square" lIns="0" tIns="0" rIns="0" bIns="0" rtlCol="0"/>
          <a:lstStyle/>
          <a:p>
            <a:endParaRPr/>
          </a:p>
        </p:txBody>
      </p:sp>
      <p:sp>
        <p:nvSpPr>
          <p:cNvPr id="10" name="object 10"/>
          <p:cNvSpPr/>
          <p:nvPr/>
        </p:nvSpPr>
        <p:spPr>
          <a:xfrm>
            <a:off x="5103762" y="2489100"/>
            <a:ext cx="1641475" cy="392430"/>
          </a:xfrm>
          <a:custGeom>
            <a:avLst/>
            <a:gdLst/>
            <a:ahLst/>
            <a:cxnLst/>
            <a:rect l="l" t="t" r="r" b="b"/>
            <a:pathLst>
              <a:path w="1641475" h="392430">
                <a:moveTo>
                  <a:pt x="0" y="0"/>
                </a:moveTo>
                <a:lnTo>
                  <a:pt x="1640999" y="0"/>
                </a:lnTo>
                <a:lnTo>
                  <a:pt x="1640999" y="392399"/>
                </a:lnTo>
                <a:lnTo>
                  <a:pt x="0" y="392399"/>
                </a:lnTo>
                <a:lnTo>
                  <a:pt x="0" y="0"/>
                </a:lnTo>
                <a:close/>
              </a:path>
            </a:pathLst>
          </a:custGeom>
          <a:solidFill>
            <a:srgbClr val="144748">
              <a:alpha val="56739"/>
            </a:srgbClr>
          </a:solidFill>
        </p:spPr>
        <p:txBody>
          <a:bodyPr wrap="square" lIns="0" tIns="0" rIns="0" bIns="0" rtlCol="0"/>
          <a:lstStyle/>
          <a:p>
            <a:endParaRPr/>
          </a:p>
        </p:txBody>
      </p:sp>
      <p:sp>
        <p:nvSpPr>
          <p:cNvPr id="11" name="object 11"/>
          <p:cNvSpPr/>
          <p:nvPr/>
        </p:nvSpPr>
        <p:spPr>
          <a:xfrm>
            <a:off x="1000587" y="2881499"/>
            <a:ext cx="403860" cy="392430"/>
          </a:xfrm>
          <a:custGeom>
            <a:avLst/>
            <a:gdLst/>
            <a:ahLst/>
            <a:cxnLst/>
            <a:rect l="l" t="t" r="r" b="b"/>
            <a:pathLst>
              <a:path w="403859" h="392429">
                <a:moveTo>
                  <a:pt x="0" y="0"/>
                </a:moveTo>
                <a:lnTo>
                  <a:pt x="403324" y="0"/>
                </a:lnTo>
                <a:lnTo>
                  <a:pt x="403324" y="392399"/>
                </a:lnTo>
                <a:lnTo>
                  <a:pt x="0" y="392399"/>
                </a:lnTo>
                <a:lnTo>
                  <a:pt x="0" y="0"/>
                </a:lnTo>
                <a:close/>
              </a:path>
            </a:pathLst>
          </a:custGeom>
          <a:solidFill>
            <a:srgbClr val="144748">
              <a:alpha val="56739"/>
            </a:srgbClr>
          </a:solidFill>
        </p:spPr>
        <p:txBody>
          <a:bodyPr wrap="square" lIns="0" tIns="0" rIns="0" bIns="0" rtlCol="0"/>
          <a:lstStyle/>
          <a:p>
            <a:endParaRPr/>
          </a:p>
        </p:txBody>
      </p:sp>
      <p:sp>
        <p:nvSpPr>
          <p:cNvPr id="12" name="object 12"/>
          <p:cNvSpPr/>
          <p:nvPr/>
        </p:nvSpPr>
        <p:spPr>
          <a:xfrm>
            <a:off x="1403912" y="2881499"/>
            <a:ext cx="3216275" cy="392430"/>
          </a:xfrm>
          <a:custGeom>
            <a:avLst/>
            <a:gdLst/>
            <a:ahLst/>
            <a:cxnLst/>
            <a:rect l="l" t="t" r="r" b="b"/>
            <a:pathLst>
              <a:path w="3216275" h="392429">
                <a:moveTo>
                  <a:pt x="0" y="0"/>
                </a:moveTo>
                <a:lnTo>
                  <a:pt x="3216174" y="0"/>
                </a:lnTo>
                <a:lnTo>
                  <a:pt x="3216174" y="392399"/>
                </a:lnTo>
                <a:lnTo>
                  <a:pt x="0" y="392399"/>
                </a:lnTo>
                <a:lnTo>
                  <a:pt x="0" y="0"/>
                </a:lnTo>
                <a:close/>
              </a:path>
            </a:pathLst>
          </a:custGeom>
          <a:solidFill>
            <a:srgbClr val="144748">
              <a:alpha val="56739"/>
            </a:srgbClr>
          </a:solidFill>
        </p:spPr>
        <p:txBody>
          <a:bodyPr wrap="square" lIns="0" tIns="0" rIns="0" bIns="0" rtlCol="0"/>
          <a:lstStyle/>
          <a:p>
            <a:endParaRPr/>
          </a:p>
        </p:txBody>
      </p:sp>
      <p:sp>
        <p:nvSpPr>
          <p:cNvPr id="13" name="object 13"/>
          <p:cNvSpPr/>
          <p:nvPr/>
        </p:nvSpPr>
        <p:spPr>
          <a:xfrm>
            <a:off x="4620087" y="2881499"/>
            <a:ext cx="483870" cy="392430"/>
          </a:xfrm>
          <a:custGeom>
            <a:avLst/>
            <a:gdLst/>
            <a:ahLst/>
            <a:cxnLst/>
            <a:rect l="l" t="t" r="r" b="b"/>
            <a:pathLst>
              <a:path w="483870" h="392429">
                <a:moveTo>
                  <a:pt x="0" y="0"/>
                </a:moveTo>
                <a:lnTo>
                  <a:pt x="483674" y="0"/>
                </a:lnTo>
                <a:lnTo>
                  <a:pt x="483674" y="392399"/>
                </a:lnTo>
                <a:lnTo>
                  <a:pt x="0" y="392399"/>
                </a:lnTo>
                <a:lnTo>
                  <a:pt x="0" y="0"/>
                </a:lnTo>
                <a:close/>
              </a:path>
            </a:pathLst>
          </a:custGeom>
          <a:solidFill>
            <a:srgbClr val="144748">
              <a:alpha val="56739"/>
            </a:srgbClr>
          </a:solidFill>
        </p:spPr>
        <p:txBody>
          <a:bodyPr wrap="square" lIns="0" tIns="0" rIns="0" bIns="0" rtlCol="0"/>
          <a:lstStyle/>
          <a:p>
            <a:endParaRPr/>
          </a:p>
        </p:txBody>
      </p:sp>
      <p:sp>
        <p:nvSpPr>
          <p:cNvPr id="14" name="object 14"/>
          <p:cNvSpPr/>
          <p:nvPr/>
        </p:nvSpPr>
        <p:spPr>
          <a:xfrm>
            <a:off x="5103762" y="2881499"/>
            <a:ext cx="1641475" cy="392430"/>
          </a:xfrm>
          <a:custGeom>
            <a:avLst/>
            <a:gdLst/>
            <a:ahLst/>
            <a:cxnLst/>
            <a:rect l="l" t="t" r="r" b="b"/>
            <a:pathLst>
              <a:path w="1641475" h="392429">
                <a:moveTo>
                  <a:pt x="0" y="0"/>
                </a:moveTo>
                <a:lnTo>
                  <a:pt x="1640999" y="0"/>
                </a:lnTo>
                <a:lnTo>
                  <a:pt x="1640999" y="392399"/>
                </a:lnTo>
                <a:lnTo>
                  <a:pt x="0" y="392399"/>
                </a:lnTo>
                <a:lnTo>
                  <a:pt x="0" y="0"/>
                </a:lnTo>
                <a:close/>
              </a:path>
            </a:pathLst>
          </a:custGeom>
          <a:solidFill>
            <a:srgbClr val="144748">
              <a:alpha val="56739"/>
            </a:srgbClr>
          </a:solidFill>
        </p:spPr>
        <p:txBody>
          <a:bodyPr wrap="square" lIns="0" tIns="0" rIns="0" bIns="0" rtlCol="0"/>
          <a:lstStyle/>
          <a:p>
            <a:endParaRPr/>
          </a:p>
        </p:txBody>
      </p:sp>
      <p:sp>
        <p:nvSpPr>
          <p:cNvPr id="15" name="object 15"/>
          <p:cNvSpPr/>
          <p:nvPr/>
        </p:nvSpPr>
        <p:spPr>
          <a:xfrm>
            <a:off x="1000587" y="3273900"/>
            <a:ext cx="403860" cy="392430"/>
          </a:xfrm>
          <a:custGeom>
            <a:avLst/>
            <a:gdLst/>
            <a:ahLst/>
            <a:cxnLst/>
            <a:rect l="l" t="t" r="r" b="b"/>
            <a:pathLst>
              <a:path w="403859" h="392429">
                <a:moveTo>
                  <a:pt x="0" y="0"/>
                </a:moveTo>
                <a:lnTo>
                  <a:pt x="403324" y="0"/>
                </a:lnTo>
                <a:lnTo>
                  <a:pt x="403324" y="392399"/>
                </a:lnTo>
                <a:lnTo>
                  <a:pt x="0" y="392399"/>
                </a:lnTo>
                <a:lnTo>
                  <a:pt x="0" y="0"/>
                </a:lnTo>
                <a:close/>
              </a:path>
            </a:pathLst>
          </a:custGeom>
          <a:solidFill>
            <a:srgbClr val="144748">
              <a:alpha val="56739"/>
            </a:srgbClr>
          </a:solidFill>
        </p:spPr>
        <p:txBody>
          <a:bodyPr wrap="square" lIns="0" tIns="0" rIns="0" bIns="0" rtlCol="0"/>
          <a:lstStyle/>
          <a:p>
            <a:endParaRPr/>
          </a:p>
        </p:txBody>
      </p:sp>
      <p:sp>
        <p:nvSpPr>
          <p:cNvPr id="16" name="object 16"/>
          <p:cNvSpPr/>
          <p:nvPr/>
        </p:nvSpPr>
        <p:spPr>
          <a:xfrm>
            <a:off x="1403912" y="3273900"/>
            <a:ext cx="3216275" cy="392430"/>
          </a:xfrm>
          <a:custGeom>
            <a:avLst/>
            <a:gdLst/>
            <a:ahLst/>
            <a:cxnLst/>
            <a:rect l="l" t="t" r="r" b="b"/>
            <a:pathLst>
              <a:path w="3216275" h="392429">
                <a:moveTo>
                  <a:pt x="0" y="0"/>
                </a:moveTo>
                <a:lnTo>
                  <a:pt x="3216174" y="0"/>
                </a:lnTo>
                <a:lnTo>
                  <a:pt x="3216174" y="392399"/>
                </a:lnTo>
                <a:lnTo>
                  <a:pt x="0" y="392399"/>
                </a:lnTo>
                <a:lnTo>
                  <a:pt x="0" y="0"/>
                </a:lnTo>
                <a:close/>
              </a:path>
            </a:pathLst>
          </a:custGeom>
          <a:solidFill>
            <a:srgbClr val="144748">
              <a:alpha val="56739"/>
            </a:srgbClr>
          </a:solidFill>
        </p:spPr>
        <p:txBody>
          <a:bodyPr wrap="square" lIns="0" tIns="0" rIns="0" bIns="0" rtlCol="0"/>
          <a:lstStyle/>
          <a:p>
            <a:endParaRPr/>
          </a:p>
        </p:txBody>
      </p:sp>
      <p:sp>
        <p:nvSpPr>
          <p:cNvPr id="17" name="object 17"/>
          <p:cNvSpPr/>
          <p:nvPr/>
        </p:nvSpPr>
        <p:spPr>
          <a:xfrm>
            <a:off x="4620087" y="3273900"/>
            <a:ext cx="483870" cy="392430"/>
          </a:xfrm>
          <a:custGeom>
            <a:avLst/>
            <a:gdLst/>
            <a:ahLst/>
            <a:cxnLst/>
            <a:rect l="l" t="t" r="r" b="b"/>
            <a:pathLst>
              <a:path w="483870" h="392429">
                <a:moveTo>
                  <a:pt x="0" y="0"/>
                </a:moveTo>
                <a:lnTo>
                  <a:pt x="483674" y="0"/>
                </a:lnTo>
                <a:lnTo>
                  <a:pt x="483674" y="392399"/>
                </a:lnTo>
                <a:lnTo>
                  <a:pt x="0" y="392399"/>
                </a:lnTo>
                <a:lnTo>
                  <a:pt x="0" y="0"/>
                </a:lnTo>
                <a:close/>
              </a:path>
            </a:pathLst>
          </a:custGeom>
          <a:solidFill>
            <a:srgbClr val="144748">
              <a:alpha val="56739"/>
            </a:srgbClr>
          </a:solidFill>
        </p:spPr>
        <p:txBody>
          <a:bodyPr wrap="square" lIns="0" tIns="0" rIns="0" bIns="0" rtlCol="0"/>
          <a:lstStyle/>
          <a:p>
            <a:endParaRPr/>
          </a:p>
        </p:txBody>
      </p:sp>
      <p:sp>
        <p:nvSpPr>
          <p:cNvPr id="18" name="object 18"/>
          <p:cNvSpPr/>
          <p:nvPr/>
        </p:nvSpPr>
        <p:spPr>
          <a:xfrm>
            <a:off x="5103762" y="3273900"/>
            <a:ext cx="1641475" cy="392430"/>
          </a:xfrm>
          <a:custGeom>
            <a:avLst/>
            <a:gdLst/>
            <a:ahLst/>
            <a:cxnLst/>
            <a:rect l="l" t="t" r="r" b="b"/>
            <a:pathLst>
              <a:path w="1641475" h="392429">
                <a:moveTo>
                  <a:pt x="0" y="0"/>
                </a:moveTo>
                <a:lnTo>
                  <a:pt x="1640999" y="0"/>
                </a:lnTo>
                <a:lnTo>
                  <a:pt x="1640999" y="392399"/>
                </a:lnTo>
                <a:lnTo>
                  <a:pt x="0" y="392399"/>
                </a:lnTo>
                <a:lnTo>
                  <a:pt x="0" y="0"/>
                </a:lnTo>
                <a:close/>
              </a:path>
            </a:pathLst>
          </a:custGeom>
          <a:solidFill>
            <a:srgbClr val="144748">
              <a:alpha val="56739"/>
            </a:srgbClr>
          </a:solidFill>
        </p:spPr>
        <p:txBody>
          <a:bodyPr wrap="square" lIns="0" tIns="0" rIns="0" bIns="0" rtlCol="0"/>
          <a:lstStyle/>
          <a:p>
            <a:endParaRPr/>
          </a:p>
        </p:txBody>
      </p:sp>
      <p:sp>
        <p:nvSpPr>
          <p:cNvPr id="19" name="object 19"/>
          <p:cNvSpPr/>
          <p:nvPr/>
        </p:nvSpPr>
        <p:spPr>
          <a:xfrm>
            <a:off x="1000587" y="3666299"/>
            <a:ext cx="403860" cy="392430"/>
          </a:xfrm>
          <a:custGeom>
            <a:avLst/>
            <a:gdLst/>
            <a:ahLst/>
            <a:cxnLst/>
            <a:rect l="l" t="t" r="r" b="b"/>
            <a:pathLst>
              <a:path w="403859" h="392429">
                <a:moveTo>
                  <a:pt x="0" y="0"/>
                </a:moveTo>
                <a:lnTo>
                  <a:pt x="403324" y="0"/>
                </a:lnTo>
                <a:lnTo>
                  <a:pt x="403324" y="392399"/>
                </a:lnTo>
                <a:lnTo>
                  <a:pt x="0" y="392399"/>
                </a:lnTo>
                <a:lnTo>
                  <a:pt x="0" y="0"/>
                </a:lnTo>
                <a:close/>
              </a:path>
            </a:pathLst>
          </a:custGeom>
          <a:solidFill>
            <a:srgbClr val="144748">
              <a:alpha val="56739"/>
            </a:srgbClr>
          </a:solidFill>
        </p:spPr>
        <p:txBody>
          <a:bodyPr wrap="square" lIns="0" tIns="0" rIns="0" bIns="0" rtlCol="0"/>
          <a:lstStyle/>
          <a:p>
            <a:endParaRPr/>
          </a:p>
        </p:txBody>
      </p:sp>
      <p:sp>
        <p:nvSpPr>
          <p:cNvPr id="20" name="object 20"/>
          <p:cNvSpPr/>
          <p:nvPr/>
        </p:nvSpPr>
        <p:spPr>
          <a:xfrm>
            <a:off x="1403912" y="3666299"/>
            <a:ext cx="3216275" cy="392430"/>
          </a:xfrm>
          <a:custGeom>
            <a:avLst/>
            <a:gdLst/>
            <a:ahLst/>
            <a:cxnLst/>
            <a:rect l="l" t="t" r="r" b="b"/>
            <a:pathLst>
              <a:path w="3216275" h="392429">
                <a:moveTo>
                  <a:pt x="0" y="0"/>
                </a:moveTo>
                <a:lnTo>
                  <a:pt x="3216174" y="0"/>
                </a:lnTo>
                <a:lnTo>
                  <a:pt x="3216174" y="392399"/>
                </a:lnTo>
                <a:lnTo>
                  <a:pt x="0" y="392399"/>
                </a:lnTo>
                <a:lnTo>
                  <a:pt x="0" y="0"/>
                </a:lnTo>
                <a:close/>
              </a:path>
            </a:pathLst>
          </a:custGeom>
          <a:solidFill>
            <a:srgbClr val="144748">
              <a:alpha val="56739"/>
            </a:srgbClr>
          </a:solidFill>
        </p:spPr>
        <p:txBody>
          <a:bodyPr wrap="square" lIns="0" tIns="0" rIns="0" bIns="0" rtlCol="0"/>
          <a:lstStyle/>
          <a:p>
            <a:endParaRPr/>
          </a:p>
        </p:txBody>
      </p:sp>
      <p:sp>
        <p:nvSpPr>
          <p:cNvPr id="21" name="object 21"/>
          <p:cNvSpPr/>
          <p:nvPr/>
        </p:nvSpPr>
        <p:spPr>
          <a:xfrm>
            <a:off x="4620087" y="3666299"/>
            <a:ext cx="483870" cy="392430"/>
          </a:xfrm>
          <a:custGeom>
            <a:avLst/>
            <a:gdLst/>
            <a:ahLst/>
            <a:cxnLst/>
            <a:rect l="l" t="t" r="r" b="b"/>
            <a:pathLst>
              <a:path w="483870" h="392429">
                <a:moveTo>
                  <a:pt x="0" y="0"/>
                </a:moveTo>
                <a:lnTo>
                  <a:pt x="483674" y="0"/>
                </a:lnTo>
                <a:lnTo>
                  <a:pt x="483674" y="392399"/>
                </a:lnTo>
                <a:lnTo>
                  <a:pt x="0" y="392399"/>
                </a:lnTo>
                <a:lnTo>
                  <a:pt x="0" y="0"/>
                </a:lnTo>
                <a:close/>
              </a:path>
            </a:pathLst>
          </a:custGeom>
          <a:solidFill>
            <a:srgbClr val="144748">
              <a:alpha val="56739"/>
            </a:srgbClr>
          </a:solidFill>
        </p:spPr>
        <p:txBody>
          <a:bodyPr wrap="square" lIns="0" tIns="0" rIns="0" bIns="0" rtlCol="0"/>
          <a:lstStyle/>
          <a:p>
            <a:endParaRPr/>
          </a:p>
        </p:txBody>
      </p:sp>
      <p:sp>
        <p:nvSpPr>
          <p:cNvPr id="22" name="object 22"/>
          <p:cNvSpPr/>
          <p:nvPr/>
        </p:nvSpPr>
        <p:spPr>
          <a:xfrm>
            <a:off x="5103762" y="3666299"/>
            <a:ext cx="1641475" cy="392430"/>
          </a:xfrm>
          <a:custGeom>
            <a:avLst/>
            <a:gdLst/>
            <a:ahLst/>
            <a:cxnLst/>
            <a:rect l="l" t="t" r="r" b="b"/>
            <a:pathLst>
              <a:path w="1641475" h="392429">
                <a:moveTo>
                  <a:pt x="0" y="0"/>
                </a:moveTo>
                <a:lnTo>
                  <a:pt x="1640999" y="0"/>
                </a:lnTo>
                <a:lnTo>
                  <a:pt x="1640999" y="392399"/>
                </a:lnTo>
                <a:lnTo>
                  <a:pt x="0" y="392399"/>
                </a:lnTo>
                <a:lnTo>
                  <a:pt x="0" y="0"/>
                </a:lnTo>
                <a:close/>
              </a:path>
            </a:pathLst>
          </a:custGeom>
          <a:solidFill>
            <a:srgbClr val="144748">
              <a:alpha val="56739"/>
            </a:srgbClr>
          </a:solidFill>
        </p:spPr>
        <p:txBody>
          <a:bodyPr wrap="square" lIns="0" tIns="0" rIns="0" bIns="0" rtlCol="0"/>
          <a:lstStyle/>
          <a:p>
            <a:endParaRPr/>
          </a:p>
        </p:txBody>
      </p:sp>
      <p:graphicFrame>
        <p:nvGraphicFramePr>
          <p:cNvPr id="23" name="object 23"/>
          <p:cNvGraphicFramePr>
            <a:graphicFrameLocks noGrp="1"/>
          </p:cNvGraphicFramePr>
          <p:nvPr/>
        </p:nvGraphicFramePr>
        <p:xfrm>
          <a:off x="995824" y="2091937"/>
          <a:ext cx="5744845" cy="1961995"/>
        </p:xfrm>
        <a:graphic>
          <a:graphicData uri="http://schemas.openxmlformats.org/drawingml/2006/table">
            <a:tbl>
              <a:tblPr firstRow="1" bandRow="1">
                <a:tableStyleId>{2D5ABB26-0587-4C30-8999-92F81FD0307C}</a:tableStyleId>
              </a:tblPr>
              <a:tblGrid>
                <a:gridCol w="403225">
                  <a:extLst>
                    <a:ext uri="{9D8B030D-6E8A-4147-A177-3AD203B41FA5}">
                      <a16:colId xmlns:a16="http://schemas.microsoft.com/office/drawing/2014/main" val="20000"/>
                    </a:ext>
                  </a:extLst>
                </a:gridCol>
                <a:gridCol w="3216275">
                  <a:extLst>
                    <a:ext uri="{9D8B030D-6E8A-4147-A177-3AD203B41FA5}">
                      <a16:colId xmlns:a16="http://schemas.microsoft.com/office/drawing/2014/main" val="20001"/>
                    </a:ext>
                  </a:extLst>
                </a:gridCol>
                <a:gridCol w="483870">
                  <a:extLst>
                    <a:ext uri="{9D8B030D-6E8A-4147-A177-3AD203B41FA5}">
                      <a16:colId xmlns:a16="http://schemas.microsoft.com/office/drawing/2014/main" val="20002"/>
                    </a:ext>
                  </a:extLst>
                </a:gridCol>
                <a:gridCol w="1641475">
                  <a:extLst>
                    <a:ext uri="{9D8B030D-6E8A-4147-A177-3AD203B41FA5}">
                      <a16:colId xmlns:a16="http://schemas.microsoft.com/office/drawing/2014/main" val="20003"/>
                    </a:ext>
                  </a:extLst>
                </a:gridCol>
              </a:tblGrid>
              <a:tr h="392399">
                <a:tc gridSpan="2">
                  <a:txBody>
                    <a:bodyPr/>
                    <a:lstStyle/>
                    <a:p>
                      <a:pPr marL="85090">
                        <a:lnSpc>
                          <a:spcPct val="100000"/>
                        </a:lnSpc>
                        <a:spcBef>
                          <a:spcPts val="620"/>
                        </a:spcBef>
                      </a:pPr>
                      <a:r>
                        <a:rPr sz="1400" spc="-15" dirty="0">
                          <a:solidFill>
                            <a:srgbClr val="FFFFFF"/>
                          </a:solidFill>
                          <a:latin typeface="Calibri"/>
                          <a:cs typeface="Calibri"/>
                        </a:rPr>
                        <a:t>Maturity</a:t>
                      </a:r>
                      <a:r>
                        <a:rPr sz="1400" spc="-45" dirty="0">
                          <a:solidFill>
                            <a:srgbClr val="FFFFFF"/>
                          </a:solidFill>
                          <a:latin typeface="Calibri"/>
                          <a:cs typeface="Calibri"/>
                        </a:rPr>
                        <a:t> </a:t>
                      </a:r>
                      <a:r>
                        <a:rPr sz="1400" spc="20" dirty="0">
                          <a:solidFill>
                            <a:srgbClr val="FFFFFF"/>
                          </a:solidFill>
                          <a:latin typeface="Calibri"/>
                          <a:cs typeface="Calibri"/>
                        </a:rPr>
                        <a:t>levels</a:t>
                      </a:r>
                      <a:endParaRPr sz="1400" dirty="0">
                        <a:latin typeface="Calibri"/>
                        <a:cs typeface="Calibri"/>
                      </a:endParaRPr>
                    </a:p>
                  </a:txBody>
                  <a:tcPr marL="0" marR="0" marT="78740" marB="0">
                    <a:lnL w="9525">
                      <a:solidFill>
                        <a:srgbClr val="71B8B8"/>
                      </a:solidFill>
                      <a:prstDash val="solid"/>
                    </a:lnL>
                    <a:lnR w="9525">
                      <a:solidFill>
                        <a:srgbClr val="71B8B8"/>
                      </a:solidFill>
                      <a:prstDash val="solid"/>
                    </a:lnR>
                    <a:lnT w="9525">
                      <a:solidFill>
                        <a:srgbClr val="71B8B8"/>
                      </a:solidFill>
                      <a:prstDash val="solid"/>
                    </a:lnT>
                    <a:lnB w="9525">
                      <a:solidFill>
                        <a:srgbClr val="71B8B8"/>
                      </a:solidFill>
                      <a:prstDash val="solid"/>
                    </a:lnB>
                    <a:solidFill>
                      <a:srgbClr val="144748">
                        <a:alpha val="56739"/>
                      </a:srgbClr>
                    </a:solidFill>
                  </a:tcPr>
                </a:tc>
                <a:tc hMerge="1">
                  <a:txBody>
                    <a:bodyPr/>
                    <a:lstStyle/>
                    <a:p>
                      <a:endParaRPr/>
                    </a:p>
                  </a:txBody>
                  <a:tcPr marL="0" marR="0" marT="0" marB="0"/>
                </a:tc>
                <a:tc gridSpan="2">
                  <a:txBody>
                    <a:bodyPr/>
                    <a:lstStyle/>
                    <a:p>
                      <a:pPr marL="85725">
                        <a:lnSpc>
                          <a:spcPct val="100000"/>
                        </a:lnSpc>
                        <a:spcBef>
                          <a:spcPts val="620"/>
                        </a:spcBef>
                      </a:pPr>
                      <a:r>
                        <a:rPr sz="1400" spc="20" dirty="0">
                          <a:solidFill>
                            <a:srgbClr val="FFFFFF"/>
                          </a:solidFill>
                          <a:latin typeface="Calibri"/>
                          <a:cs typeface="Calibri"/>
                        </a:rPr>
                        <a:t>Assessment</a:t>
                      </a:r>
                      <a:r>
                        <a:rPr sz="1400" spc="-45" dirty="0">
                          <a:solidFill>
                            <a:srgbClr val="FFFFFF"/>
                          </a:solidFill>
                          <a:latin typeface="Calibri"/>
                          <a:cs typeface="Calibri"/>
                        </a:rPr>
                        <a:t> </a:t>
                      </a:r>
                      <a:r>
                        <a:rPr sz="1400" spc="15" dirty="0">
                          <a:solidFill>
                            <a:srgbClr val="FFFFFF"/>
                          </a:solidFill>
                          <a:latin typeface="Calibri"/>
                          <a:cs typeface="Calibri"/>
                        </a:rPr>
                        <a:t>scores</a:t>
                      </a:r>
                      <a:endParaRPr sz="1400">
                        <a:latin typeface="Calibri"/>
                        <a:cs typeface="Calibri"/>
                      </a:endParaRPr>
                    </a:p>
                  </a:txBody>
                  <a:tcPr marL="0" marR="0" marT="78740" marB="0">
                    <a:lnL w="9525">
                      <a:solidFill>
                        <a:srgbClr val="71B8B8"/>
                      </a:solidFill>
                      <a:prstDash val="solid"/>
                    </a:lnL>
                    <a:lnR w="9525">
                      <a:solidFill>
                        <a:srgbClr val="71B8B8"/>
                      </a:solidFill>
                      <a:prstDash val="solid"/>
                    </a:lnR>
                    <a:lnT w="9525">
                      <a:solidFill>
                        <a:srgbClr val="71B8B8"/>
                      </a:solidFill>
                      <a:prstDash val="solid"/>
                    </a:lnT>
                    <a:lnB w="9525">
                      <a:solidFill>
                        <a:srgbClr val="71B8B8"/>
                      </a:solidFill>
                      <a:prstDash val="solid"/>
                    </a:lnB>
                    <a:solidFill>
                      <a:srgbClr val="144748">
                        <a:alpha val="56739"/>
                      </a:srgbClr>
                    </a:solidFill>
                  </a:tcPr>
                </a:tc>
                <a:tc hMerge="1">
                  <a:txBody>
                    <a:bodyPr/>
                    <a:lstStyle/>
                    <a:p>
                      <a:endParaRPr/>
                    </a:p>
                  </a:txBody>
                  <a:tcPr marL="0" marR="0" marT="0" marB="0"/>
                </a:tc>
                <a:extLst>
                  <a:ext uri="{0D108BD9-81ED-4DB2-BD59-A6C34878D82A}">
                    <a16:rowId xmlns:a16="http://schemas.microsoft.com/office/drawing/2014/main" val="10000"/>
                  </a:ext>
                </a:extLst>
              </a:tr>
              <a:tr h="392399">
                <a:tc>
                  <a:txBody>
                    <a:bodyPr/>
                    <a:lstStyle/>
                    <a:p>
                      <a:pPr marL="85090">
                        <a:lnSpc>
                          <a:spcPct val="100000"/>
                        </a:lnSpc>
                        <a:spcBef>
                          <a:spcPts val="620"/>
                        </a:spcBef>
                      </a:pPr>
                      <a:r>
                        <a:rPr sz="1400" dirty="0">
                          <a:solidFill>
                            <a:srgbClr val="FFFFFF"/>
                          </a:solidFill>
                          <a:latin typeface="Calibri"/>
                          <a:cs typeface="Calibri"/>
                        </a:rPr>
                        <a:t>3</a:t>
                      </a:r>
                      <a:endParaRPr sz="1400">
                        <a:latin typeface="Calibri"/>
                        <a:cs typeface="Calibri"/>
                      </a:endParaRPr>
                    </a:p>
                  </a:txBody>
                  <a:tcPr marL="0" marR="0" marT="78740" marB="0">
                    <a:lnL w="9525">
                      <a:solidFill>
                        <a:srgbClr val="71B8B8"/>
                      </a:solidFill>
                      <a:prstDash val="solid"/>
                    </a:lnL>
                    <a:lnR w="9525">
                      <a:solidFill>
                        <a:srgbClr val="71B8B8"/>
                      </a:solidFill>
                      <a:prstDash val="solid"/>
                    </a:lnR>
                    <a:lnT w="9525">
                      <a:solidFill>
                        <a:srgbClr val="71B8B8"/>
                      </a:solidFill>
                      <a:prstDash val="solid"/>
                    </a:lnT>
                    <a:lnB w="9525">
                      <a:solidFill>
                        <a:srgbClr val="71B8B8"/>
                      </a:solidFill>
                      <a:prstDash val="solid"/>
                    </a:lnB>
                    <a:solidFill>
                      <a:srgbClr val="144748">
                        <a:alpha val="56739"/>
                      </a:srgbClr>
                    </a:solidFill>
                  </a:tcPr>
                </a:tc>
                <a:tc>
                  <a:txBody>
                    <a:bodyPr/>
                    <a:lstStyle/>
                    <a:p>
                      <a:pPr marL="85725">
                        <a:lnSpc>
                          <a:spcPct val="100000"/>
                        </a:lnSpc>
                        <a:spcBef>
                          <a:spcPts val="620"/>
                        </a:spcBef>
                      </a:pPr>
                      <a:r>
                        <a:rPr sz="1400" spc="20" dirty="0">
                          <a:solidFill>
                            <a:srgbClr val="FFFFFF"/>
                          </a:solidFill>
                          <a:latin typeface="Calibri"/>
                          <a:cs typeface="Calibri"/>
                        </a:rPr>
                        <a:t>Comprehensive </a:t>
                      </a:r>
                      <a:r>
                        <a:rPr sz="1400" spc="15" dirty="0">
                          <a:solidFill>
                            <a:srgbClr val="FFFFFF"/>
                          </a:solidFill>
                          <a:latin typeface="Calibri"/>
                          <a:cs typeface="Calibri"/>
                        </a:rPr>
                        <a:t>mastery </a:t>
                      </a:r>
                      <a:r>
                        <a:rPr sz="1400" spc="5" dirty="0">
                          <a:solidFill>
                            <a:srgbClr val="FFFFFF"/>
                          </a:solidFill>
                          <a:latin typeface="Calibri"/>
                          <a:cs typeface="Calibri"/>
                        </a:rPr>
                        <a:t>at</a:t>
                      </a:r>
                      <a:r>
                        <a:rPr sz="1400" spc="-165" dirty="0">
                          <a:solidFill>
                            <a:srgbClr val="FFFFFF"/>
                          </a:solidFill>
                          <a:latin typeface="Calibri"/>
                          <a:cs typeface="Calibri"/>
                        </a:rPr>
                        <a:t> </a:t>
                      </a:r>
                      <a:r>
                        <a:rPr sz="1400" spc="25" dirty="0">
                          <a:solidFill>
                            <a:srgbClr val="FFFFFF"/>
                          </a:solidFill>
                          <a:latin typeface="Calibri"/>
                          <a:cs typeface="Calibri"/>
                        </a:rPr>
                        <a:t>scale</a:t>
                      </a:r>
                      <a:endParaRPr sz="1400">
                        <a:latin typeface="Calibri"/>
                        <a:cs typeface="Calibri"/>
                      </a:endParaRPr>
                    </a:p>
                  </a:txBody>
                  <a:tcPr marL="0" marR="0" marT="78740" marB="0">
                    <a:lnL w="9525">
                      <a:solidFill>
                        <a:srgbClr val="71B8B8"/>
                      </a:solidFill>
                      <a:prstDash val="solid"/>
                    </a:lnL>
                    <a:lnR w="9525">
                      <a:solidFill>
                        <a:srgbClr val="71B8B8"/>
                      </a:solidFill>
                      <a:prstDash val="solid"/>
                    </a:lnR>
                    <a:lnT w="9525">
                      <a:solidFill>
                        <a:srgbClr val="71B8B8"/>
                      </a:solidFill>
                      <a:prstDash val="solid"/>
                    </a:lnT>
                    <a:lnB w="9525">
                      <a:solidFill>
                        <a:srgbClr val="71B8B8"/>
                      </a:solidFill>
                      <a:prstDash val="solid"/>
                    </a:lnB>
                    <a:solidFill>
                      <a:srgbClr val="144748">
                        <a:alpha val="56739"/>
                      </a:srgbClr>
                    </a:solidFill>
                  </a:tcPr>
                </a:tc>
                <a:tc>
                  <a:txBody>
                    <a:bodyPr/>
                    <a:lstStyle/>
                    <a:p>
                      <a:pPr marL="85725">
                        <a:lnSpc>
                          <a:spcPct val="100000"/>
                        </a:lnSpc>
                        <a:spcBef>
                          <a:spcPts val="620"/>
                        </a:spcBef>
                      </a:pPr>
                      <a:r>
                        <a:rPr sz="1400" dirty="0">
                          <a:solidFill>
                            <a:srgbClr val="FFFFFF"/>
                          </a:solidFill>
                          <a:latin typeface="Calibri"/>
                          <a:cs typeface="Calibri"/>
                        </a:rPr>
                        <a:t>1</a:t>
                      </a:r>
                      <a:endParaRPr sz="1400">
                        <a:latin typeface="Calibri"/>
                        <a:cs typeface="Calibri"/>
                      </a:endParaRPr>
                    </a:p>
                  </a:txBody>
                  <a:tcPr marL="0" marR="0" marT="78740" marB="0">
                    <a:lnL w="9525">
                      <a:solidFill>
                        <a:srgbClr val="71B8B8"/>
                      </a:solidFill>
                      <a:prstDash val="solid"/>
                    </a:lnL>
                    <a:lnR w="9525">
                      <a:solidFill>
                        <a:srgbClr val="71B8B8"/>
                      </a:solidFill>
                      <a:prstDash val="solid"/>
                    </a:lnR>
                    <a:lnT w="9525">
                      <a:solidFill>
                        <a:srgbClr val="71B8B8"/>
                      </a:solidFill>
                      <a:prstDash val="solid"/>
                    </a:lnT>
                    <a:lnB w="9525">
                      <a:solidFill>
                        <a:srgbClr val="71B8B8"/>
                      </a:solidFill>
                      <a:prstDash val="solid"/>
                    </a:lnB>
                    <a:solidFill>
                      <a:srgbClr val="144748">
                        <a:alpha val="56739"/>
                      </a:srgbClr>
                    </a:solidFill>
                  </a:tcPr>
                </a:tc>
                <a:tc>
                  <a:txBody>
                    <a:bodyPr/>
                    <a:lstStyle/>
                    <a:p>
                      <a:pPr marL="85090">
                        <a:lnSpc>
                          <a:spcPct val="100000"/>
                        </a:lnSpc>
                        <a:spcBef>
                          <a:spcPts val="620"/>
                        </a:spcBef>
                      </a:pPr>
                      <a:r>
                        <a:rPr sz="1400" spc="-40" dirty="0">
                          <a:solidFill>
                            <a:srgbClr val="FFFFFF"/>
                          </a:solidFill>
                          <a:latin typeface="Calibri"/>
                          <a:cs typeface="Calibri"/>
                        </a:rPr>
                        <a:t>Most</a:t>
                      </a:r>
                      <a:endParaRPr sz="1400">
                        <a:latin typeface="Calibri"/>
                        <a:cs typeface="Calibri"/>
                      </a:endParaRPr>
                    </a:p>
                  </a:txBody>
                  <a:tcPr marL="0" marR="0" marT="78740" marB="0">
                    <a:lnL w="9525">
                      <a:solidFill>
                        <a:srgbClr val="71B8B8"/>
                      </a:solidFill>
                      <a:prstDash val="solid"/>
                    </a:lnL>
                    <a:lnR w="9525">
                      <a:solidFill>
                        <a:srgbClr val="71B8B8"/>
                      </a:solidFill>
                      <a:prstDash val="solid"/>
                    </a:lnR>
                    <a:lnT w="9525">
                      <a:solidFill>
                        <a:srgbClr val="71B8B8"/>
                      </a:solidFill>
                      <a:prstDash val="solid"/>
                    </a:lnT>
                    <a:lnB w="9525">
                      <a:solidFill>
                        <a:srgbClr val="71B8B8"/>
                      </a:solidFill>
                      <a:prstDash val="solid"/>
                    </a:lnB>
                    <a:solidFill>
                      <a:srgbClr val="144748">
                        <a:alpha val="56739"/>
                      </a:srgbClr>
                    </a:solidFill>
                  </a:tcPr>
                </a:tc>
                <a:extLst>
                  <a:ext uri="{0D108BD9-81ED-4DB2-BD59-A6C34878D82A}">
                    <a16:rowId xmlns:a16="http://schemas.microsoft.com/office/drawing/2014/main" val="10001"/>
                  </a:ext>
                </a:extLst>
              </a:tr>
              <a:tr h="392399">
                <a:tc>
                  <a:txBody>
                    <a:bodyPr/>
                    <a:lstStyle/>
                    <a:p>
                      <a:pPr marL="85090">
                        <a:lnSpc>
                          <a:spcPct val="100000"/>
                        </a:lnSpc>
                        <a:spcBef>
                          <a:spcPts val="620"/>
                        </a:spcBef>
                      </a:pPr>
                      <a:r>
                        <a:rPr sz="1400" dirty="0">
                          <a:solidFill>
                            <a:srgbClr val="FFFFFF"/>
                          </a:solidFill>
                          <a:latin typeface="Calibri"/>
                          <a:cs typeface="Calibri"/>
                        </a:rPr>
                        <a:t>2</a:t>
                      </a:r>
                      <a:endParaRPr sz="1400">
                        <a:latin typeface="Calibri"/>
                        <a:cs typeface="Calibri"/>
                      </a:endParaRPr>
                    </a:p>
                  </a:txBody>
                  <a:tcPr marL="0" marR="0" marT="78740" marB="0">
                    <a:lnL w="9525">
                      <a:solidFill>
                        <a:srgbClr val="71B8B8"/>
                      </a:solidFill>
                      <a:prstDash val="solid"/>
                    </a:lnL>
                    <a:lnR w="9525">
                      <a:solidFill>
                        <a:srgbClr val="71B8B8"/>
                      </a:solidFill>
                      <a:prstDash val="solid"/>
                    </a:lnR>
                    <a:lnT w="9525">
                      <a:solidFill>
                        <a:srgbClr val="71B8B8"/>
                      </a:solidFill>
                      <a:prstDash val="solid"/>
                    </a:lnT>
                    <a:lnB w="9525">
                      <a:solidFill>
                        <a:srgbClr val="71B8B8"/>
                      </a:solidFill>
                      <a:prstDash val="solid"/>
                    </a:lnB>
                    <a:solidFill>
                      <a:srgbClr val="144748">
                        <a:alpha val="56739"/>
                      </a:srgbClr>
                    </a:solidFill>
                  </a:tcPr>
                </a:tc>
                <a:tc>
                  <a:txBody>
                    <a:bodyPr/>
                    <a:lstStyle/>
                    <a:p>
                      <a:pPr marL="85725">
                        <a:lnSpc>
                          <a:spcPct val="100000"/>
                        </a:lnSpc>
                        <a:spcBef>
                          <a:spcPts val="620"/>
                        </a:spcBef>
                      </a:pPr>
                      <a:r>
                        <a:rPr sz="1400" spc="15" dirty="0">
                          <a:solidFill>
                            <a:srgbClr val="FFFFFF"/>
                          </a:solidFill>
                          <a:latin typeface="Calibri"/>
                          <a:cs typeface="Calibri"/>
                        </a:rPr>
                        <a:t>Increased </a:t>
                      </a:r>
                      <a:r>
                        <a:rPr sz="1400" spc="20" dirty="0">
                          <a:solidFill>
                            <a:srgbClr val="FFFFFF"/>
                          </a:solidFill>
                          <a:latin typeface="Calibri"/>
                          <a:cs typeface="Calibri"/>
                        </a:rPr>
                        <a:t>eﬀiciency </a:t>
                      </a:r>
                      <a:r>
                        <a:rPr sz="1400" spc="35" dirty="0">
                          <a:solidFill>
                            <a:srgbClr val="FFFFFF"/>
                          </a:solidFill>
                          <a:latin typeface="Calibri"/>
                          <a:cs typeface="Calibri"/>
                        </a:rPr>
                        <a:t>and</a:t>
                      </a:r>
                      <a:r>
                        <a:rPr sz="1400" spc="-165" dirty="0">
                          <a:solidFill>
                            <a:srgbClr val="FFFFFF"/>
                          </a:solidFill>
                          <a:latin typeface="Calibri"/>
                          <a:cs typeface="Calibri"/>
                        </a:rPr>
                        <a:t> </a:t>
                      </a:r>
                      <a:r>
                        <a:rPr sz="1400" spc="10" dirty="0">
                          <a:solidFill>
                            <a:srgbClr val="FFFFFF"/>
                          </a:solidFill>
                          <a:latin typeface="Calibri"/>
                          <a:cs typeface="Calibri"/>
                        </a:rPr>
                        <a:t>eﬀectiveness</a:t>
                      </a:r>
                      <a:endParaRPr sz="1400">
                        <a:latin typeface="Calibri"/>
                        <a:cs typeface="Calibri"/>
                      </a:endParaRPr>
                    </a:p>
                  </a:txBody>
                  <a:tcPr marL="0" marR="0" marT="78740" marB="0">
                    <a:lnL w="9525">
                      <a:solidFill>
                        <a:srgbClr val="71B8B8"/>
                      </a:solidFill>
                      <a:prstDash val="solid"/>
                    </a:lnL>
                    <a:lnR w="9525">
                      <a:solidFill>
                        <a:srgbClr val="71B8B8"/>
                      </a:solidFill>
                      <a:prstDash val="solid"/>
                    </a:lnR>
                    <a:lnT w="9525">
                      <a:solidFill>
                        <a:srgbClr val="71B8B8"/>
                      </a:solidFill>
                      <a:prstDash val="solid"/>
                    </a:lnT>
                    <a:lnB w="9525">
                      <a:solidFill>
                        <a:srgbClr val="71B8B8"/>
                      </a:solidFill>
                      <a:prstDash val="solid"/>
                    </a:lnB>
                    <a:solidFill>
                      <a:srgbClr val="144748">
                        <a:alpha val="56739"/>
                      </a:srgbClr>
                    </a:solidFill>
                  </a:tcPr>
                </a:tc>
                <a:tc>
                  <a:txBody>
                    <a:bodyPr/>
                    <a:lstStyle/>
                    <a:p>
                      <a:pPr marL="85725">
                        <a:lnSpc>
                          <a:spcPct val="100000"/>
                        </a:lnSpc>
                        <a:spcBef>
                          <a:spcPts val="620"/>
                        </a:spcBef>
                      </a:pPr>
                      <a:r>
                        <a:rPr sz="1400" spc="-15" dirty="0">
                          <a:solidFill>
                            <a:srgbClr val="FFFFFF"/>
                          </a:solidFill>
                          <a:latin typeface="Calibri"/>
                          <a:cs typeface="Calibri"/>
                        </a:rPr>
                        <a:t>0.5</a:t>
                      </a:r>
                      <a:endParaRPr sz="1400">
                        <a:latin typeface="Calibri"/>
                        <a:cs typeface="Calibri"/>
                      </a:endParaRPr>
                    </a:p>
                  </a:txBody>
                  <a:tcPr marL="0" marR="0" marT="78740" marB="0">
                    <a:lnL w="9525">
                      <a:solidFill>
                        <a:srgbClr val="71B8B8"/>
                      </a:solidFill>
                      <a:prstDash val="solid"/>
                    </a:lnL>
                    <a:lnR w="9525">
                      <a:solidFill>
                        <a:srgbClr val="71B8B8"/>
                      </a:solidFill>
                      <a:prstDash val="solid"/>
                    </a:lnR>
                    <a:lnT w="9525">
                      <a:solidFill>
                        <a:srgbClr val="71B8B8"/>
                      </a:solidFill>
                      <a:prstDash val="solid"/>
                    </a:lnT>
                    <a:lnB w="9525">
                      <a:solidFill>
                        <a:srgbClr val="71B8B8"/>
                      </a:solidFill>
                      <a:prstDash val="solid"/>
                    </a:lnB>
                    <a:solidFill>
                      <a:srgbClr val="144748">
                        <a:alpha val="56739"/>
                      </a:srgbClr>
                    </a:solidFill>
                  </a:tcPr>
                </a:tc>
                <a:tc>
                  <a:txBody>
                    <a:bodyPr/>
                    <a:lstStyle/>
                    <a:p>
                      <a:pPr marL="85090">
                        <a:lnSpc>
                          <a:spcPct val="100000"/>
                        </a:lnSpc>
                        <a:spcBef>
                          <a:spcPts val="620"/>
                        </a:spcBef>
                      </a:pPr>
                      <a:r>
                        <a:rPr sz="1400" spc="-35" dirty="0">
                          <a:solidFill>
                            <a:srgbClr val="FFFFFF"/>
                          </a:solidFill>
                          <a:latin typeface="Calibri"/>
                          <a:cs typeface="Calibri"/>
                        </a:rPr>
                        <a:t>At </a:t>
                      </a:r>
                      <a:r>
                        <a:rPr sz="1400" spc="10" dirty="0">
                          <a:solidFill>
                            <a:srgbClr val="FFFFFF"/>
                          </a:solidFill>
                          <a:latin typeface="Calibri"/>
                          <a:cs typeface="Calibri"/>
                        </a:rPr>
                        <a:t>least</a:t>
                      </a:r>
                      <a:r>
                        <a:rPr sz="1400" spc="-55" dirty="0">
                          <a:solidFill>
                            <a:srgbClr val="FFFFFF"/>
                          </a:solidFill>
                          <a:latin typeface="Calibri"/>
                          <a:cs typeface="Calibri"/>
                        </a:rPr>
                        <a:t> </a:t>
                      </a:r>
                      <a:r>
                        <a:rPr sz="1400" spc="15" dirty="0">
                          <a:solidFill>
                            <a:srgbClr val="FFFFFF"/>
                          </a:solidFill>
                          <a:latin typeface="Calibri"/>
                          <a:cs typeface="Calibri"/>
                        </a:rPr>
                        <a:t>half</a:t>
                      </a:r>
                      <a:endParaRPr sz="1400">
                        <a:latin typeface="Calibri"/>
                        <a:cs typeface="Calibri"/>
                      </a:endParaRPr>
                    </a:p>
                  </a:txBody>
                  <a:tcPr marL="0" marR="0" marT="78740" marB="0">
                    <a:lnL w="9525">
                      <a:solidFill>
                        <a:srgbClr val="71B8B8"/>
                      </a:solidFill>
                      <a:prstDash val="solid"/>
                    </a:lnL>
                    <a:lnR w="9525">
                      <a:solidFill>
                        <a:srgbClr val="71B8B8"/>
                      </a:solidFill>
                      <a:prstDash val="solid"/>
                    </a:lnR>
                    <a:lnT w="9525">
                      <a:solidFill>
                        <a:srgbClr val="71B8B8"/>
                      </a:solidFill>
                      <a:prstDash val="solid"/>
                    </a:lnT>
                    <a:lnB w="9525">
                      <a:solidFill>
                        <a:srgbClr val="71B8B8"/>
                      </a:solidFill>
                      <a:prstDash val="solid"/>
                    </a:lnB>
                    <a:solidFill>
                      <a:srgbClr val="144748">
                        <a:alpha val="56739"/>
                      </a:srgbClr>
                    </a:solidFill>
                  </a:tcPr>
                </a:tc>
                <a:extLst>
                  <a:ext uri="{0D108BD9-81ED-4DB2-BD59-A6C34878D82A}">
                    <a16:rowId xmlns:a16="http://schemas.microsoft.com/office/drawing/2014/main" val="10002"/>
                  </a:ext>
                </a:extLst>
              </a:tr>
              <a:tr h="392399">
                <a:tc>
                  <a:txBody>
                    <a:bodyPr/>
                    <a:lstStyle/>
                    <a:p>
                      <a:pPr marL="85090">
                        <a:lnSpc>
                          <a:spcPct val="100000"/>
                        </a:lnSpc>
                        <a:spcBef>
                          <a:spcPts val="615"/>
                        </a:spcBef>
                      </a:pPr>
                      <a:r>
                        <a:rPr sz="1400" dirty="0">
                          <a:solidFill>
                            <a:srgbClr val="FFFFFF"/>
                          </a:solidFill>
                          <a:latin typeface="Calibri"/>
                          <a:cs typeface="Calibri"/>
                        </a:rPr>
                        <a:t>1</a:t>
                      </a:r>
                      <a:endParaRPr sz="1400">
                        <a:latin typeface="Calibri"/>
                        <a:cs typeface="Calibri"/>
                      </a:endParaRPr>
                    </a:p>
                  </a:txBody>
                  <a:tcPr marL="0" marR="0" marT="78105" marB="0">
                    <a:lnL w="9525">
                      <a:solidFill>
                        <a:srgbClr val="71B8B8"/>
                      </a:solidFill>
                      <a:prstDash val="solid"/>
                    </a:lnL>
                    <a:lnR w="9525">
                      <a:solidFill>
                        <a:srgbClr val="71B8B8"/>
                      </a:solidFill>
                      <a:prstDash val="solid"/>
                    </a:lnR>
                    <a:lnT w="9525">
                      <a:solidFill>
                        <a:srgbClr val="71B8B8"/>
                      </a:solidFill>
                      <a:prstDash val="solid"/>
                    </a:lnT>
                    <a:lnB w="9525">
                      <a:solidFill>
                        <a:srgbClr val="71B8B8"/>
                      </a:solidFill>
                      <a:prstDash val="solid"/>
                    </a:lnB>
                    <a:solidFill>
                      <a:srgbClr val="144748">
                        <a:alpha val="56739"/>
                      </a:srgbClr>
                    </a:solidFill>
                  </a:tcPr>
                </a:tc>
                <a:tc>
                  <a:txBody>
                    <a:bodyPr/>
                    <a:lstStyle/>
                    <a:p>
                      <a:pPr marL="85725">
                        <a:lnSpc>
                          <a:spcPct val="100000"/>
                        </a:lnSpc>
                        <a:spcBef>
                          <a:spcPts val="615"/>
                        </a:spcBef>
                      </a:pPr>
                      <a:r>
                        <a:rPr sz="1400" spc="15" dirty="0">
                          <a:solidFill>
                            <a:srgbClr val="FFFFFF"/>
                          </a:solidFill>
                          <a:latin typeface="Calibri"/>
                          <a:cs typeface="Calibri"/>
                        </a:rPr>
                        <a:t>Ad-hoc</a:t>
                      </a:r>
                      <a:r>
                        <a:rPr sz="1400" spc="-45" dirty="0">
                          <a:solidFill>
                            <a:srgbClr val="FFFFFF"/>
                          </a:solidFill>
                          <a:latin typeface="Calibri"/>
                          <a:cs typeface="Calibri"/>
                        </a:rPr>
                        <a:t> </a:t>
                      </a:r>
                      <a:r>
                        <a:rPr sz="1400" spc="20" dirty="0">
                          <a:solidFill>
                            <a:srgbClr val="FFFFFF"/>
                          </a:solidFill>
                          <a:latin typeface="Calibri"/>
                          <a:cs typeface="Calibri"/>
                        </a:rPr>
                        <a:t>provision</a:t>
                      </a:r>
                      <a:endParaRPr sz="1400">
                        <a:latin typeface="Calibri"/>
                        <a:cs typeface="Calibri"/>
                      </a:endParaRPr>
                    </a:p>
                  </a:txBody>
                  <a:tcPr marL="0" marR="0" marT="78105" marB="0">
                    <a:lnL w="9525">
                      <a:solidFill>
                        <a:srgbClr val="71B8B8"/>
                      </a:solidFill>
                      <a:prstDash val="solid"/>
                    </a:lnL>
                    <a:lnR w="9525">
                      <a:solidFill>
                        <a:srgbClr val="71B8B8"/>
                      </a:solidFill>
                      <a:prstDash val="solid"/>
                    </a:lnR>
                    <a:lnT w="9525">
                      <a:solidFill>
                        <a:srgbClr val="71B8B8"/>
                      </a:solidFill>
                      <a:prstDash val="solid"/>
                    </a:lnT>
                    <a:lnB w="9525">
                      <a:solidFill>
                        <a:srgbClr val="71B8B8"/>
                      </a:solidFill>
                      <a:prstDash val="solid"/>
                    </a:lnB>
                    <a:solidFill>
                      <a:srgbClr val="144748">
                        <a:alpha val="56739"/>
                      </a:srgbClr>
                    </a:solidFill>
                  </a:tcPr>
                </a:tc>
                <a:tc>
                  <a:txBody>
                    <a:bodyPr/>
                    <a:lstStyle/>
                    <a:p>
                      <a:pPr marL="85725">
                        <a:lnSpc>
                          <a:spcPct val="100000"/>
                        </a:lnSpc>
                        <a:spcBef>
                          <a:spcPts val="615"/>
                        </a:spcBef>
                      </a:pPr>
                      <a:r>
                        <a:rPr sz="1400" spc="-15" dirty="0">
                          <a:solidFill>
                            <a:srgbClr val="FFFFFF"/>
                          </a:solidFill>
                          <a:latin typeface="Calibri"/>
                          <a:cs typeface="Calibri"/>
                        </a:rPr>
                        <a:t>0.2</a:t>
                      </a:r>
                      <a:endParaRPr sz="1400">
                        <a:latin typeface="Calibri"/>
                        <a:cs typeface="Calibri"/>
                      </a:endParaRPr>
                    </a:p>
                  </a:txBody>
                  <a:tcPr marL="0" marR="0" marT="78105" marB="0">
                    <a:lnL w="9525">
                      <a:solidFill>
                        <a:srgbClr val="71B8B8"/>
                      </a:solidFill>
                      <a:prstDash val="solid"/>
                    </a:lnL>
                    <a:lnR w="9525">
                      <a:solidFill>
                        <a:srgbClr val="71B8B8"/>
                      </a:solidFill>
                      <a:prstDash val="solid"/>
                    </a:lnR>
                    <a:lnT w="9525">
                      <a:solidFill>
                        <a:srgbClr val="71B8B8"/>
                      </a:solidFill>
                      <a:prstDash val="solid"/>
                    </a:lnT>
                    <a:lnB w="9525">
                      <a:solidFill>
                        <a:srgbClr val="71B8B8"/>
                      </a:solidFill>
                      <a:prstDash val="solid"/>
                    </a:lnB>
                    <a:solidFill>
                      <a:srgbClr val="144748">
                        <a:alpha val="56739"/>
                      </a:srgbClr>
                    </a:solidFill>
                  </a:tcPr>
                </a:tc>
                <a:tc>
                  <a:txBody>
                    <a:bodyPr/>
                    <a:lstStyle/>
                    <a:p>
                      <a:pPr marL="85090">
                        <a:lnSpc>
                          <a:spcPct val="100000"/>
                        </a:lnSpc>
                        <a:spcBef>
                          <a:spcPts val="615"/>
                        </a:spcBef>
                      </a:pPr>
                      <a:r>
                        <a:rPr sz="1400" spc="40" dirty="0">
                          <a:solidFill>
                            <a:srgbClr val="FFFFFF"/>
                          </a:solidFill>
                          <a:latin typeface="Calibri"/>
                          <a:cs typeface="Calibri"/>
                        </a:rPr>
                        <a:t>Some</a:t>
                      </a:r>
                      <a:endParaRPr sz="1400">
                        <a:latin typeface="Calibri"/>
                        <a:cs typeface="Calibri"/>
                      </a:endParaRPr>
                    </a:p>
                  </a:txBody>
                  <a:tcPr marL="0" marR="0" marT="78105" marB="0">
                    <a:lnL w="9525">
                      <a:solidFill>
                        <a:srgbClr val="71B8B8"/>
                      </a:solidFill>
                      <a:prstDash val="solid"/>
                    </a:lnL>
                    <a:lnR w="9525">
                      <a:solidFill>
                        <a:srgbClr val="71B8B8"/>
                      </a:solidFill>
                      <a:prstDash val="solid"/>
                    </a:lnR>
                    <a:lnT w="9525">
                      <a:solidFill>
                        <a:srgbClr val="71B8B8"/>
                      </a:solidFill>
                      <a:prstDash val="solid"/>
                    </a:lnT>
                    <a:lnB w="9525">
                      <a:solidFill>
                        <a:srgbClr val="71B8B8"/>
                      </a:solidFill>
                      <a:prstDash val="solid"/>
                    </a:lnB>
                    <a:solidFill>
                      <a:srgbClr val="144748">
                        <a:alpha val="56739"/>
                      </a:srgbClr>
                    </a:solidFill>
                  </a:tcPr>
                </a:tc>
                <a:extLst>
                  <a:ext uri="{0D108BD9-81ED-4DB2-BD59-A6C34878D82A}">
                    <a16:rowId xmlns:a16="http://schemas.microsoft.com/office/drawing/2014/main" val="10003"/>
                  </a:ext>
                </a:extLst>
              </a:tr>
              <a:tr h="392399">
                <a:tc>
                  <a:txBody>
                    <a:bodyPr/>
                    <a:lstStyle/>
                    <a:p>
                      <a:pPr marL="85090">
                        <a:lnSpc>
                          <a:spcPct val="100000"/>
                        </a:lnSpc>
                        <a:spcBef>
                          <a:spcPts val="620"/>
                        </a:spcBef>
                      </a:pPr>
                      <a:r>
                        <a:rPr sz="1400" dirty="0">
                          <a:solidFill>
                            <a:srgbClr val="FFFFFF"/>
                          </a:solidFill>
                          <a:latin typeface="Calibri"/>
                          <a:cs typeface="Calibri"/>
                        </a:rPr>
                        <a:t>0</a:t>
                      </a:r>
                      <a:endParaRPr sz="1400">
                        <a:latin typeface="Calibri"/>
                        <a:cs typeface="Calibri"/>
                      </a:endParaRPr>
                    </a:p>
                  </a:txBody>
                  <a:tcPr marL="0" marR="0" marT="78740" marB="0">
                    <a:lnL w="9525">
                      <a:solidFill>
                        <a:srgbClr val="71B8B8"/>
                      </a:solidFill>
                      <a:prstDash val="solid"/>
                    </a:lnL>
                    <a:lnR w="9525">
                      <a:solidFill>
                        <a:srgbClr val="71B8B8"/>
                      </a:solidFill>
                      <a:prstDash val="solid"/>
                    </a:lnR>
                    <a:lnT w="9525">
                      <a:solidFill>
                        <a:srgbClr val="71B8B8"/>
                      </a:solidFill>
                      <a:prstDash val="solid"/>
                    </a:lnT>
                    <a:lnB w="9525">
                      <a:solidFill>
                        <a:srgbClr val="71B8B8"/>
                      </a:solidFill>
                      <a:prstDash val="solid"/>
                    </a:lnB>
                    <a:solidFill>
                      <a:srgbClr val="144748">
                        <a:alpha val="56739"/>
                      </a:srgbClr>
                    </a:solidFill>
                  </a:tcPr>
                </a:tc>
                <a:tc>
                  <a:txBody>
                    <a:bodyPr/>
                    <a:lstStyle/>
                    <a:p>
                      <a:pPr marL="85725">
                        <a:lnSpc>
                          <a:spcPct val="100000"/>
                        </a:lnSpc>
                        <a:spcBef>
                          <a:spcPts val="620"/>
                        </a:spcBef>
                      </a:pPr>
                      <a:r>
                        <a:rPr sz="1400" spc="15" dirty="0">
                          <a:solidFill>
                            <a:srgbClr val="FFFFFF"/>
                          </a:solidFill>
                          <a:latin typeface="Calibri"/>
                          <a:cs typeface="Calibri"/>
                        </a:rPr>
                        <a:t>Practice</a:t>
                      </a:r>
                      <a:r>
                        <a:rPr sz="1400" spc="-45" dirty="0">
                          <a:solidFill>
                            <a:srgbClr val="FFFFFF"/>
                          </a:solidFill>
                          <a:latin typeface="Calibri"/>
                          <a:cs typeface="Calibri"/>
                        </a:rPr>
                        <a:t> </a:t>
                      </a:r>
                      <a:r>
                        <a:rPr sz="1400" spc="15" dirty="0">
                          <a:solidFill>
                            <a:srgbClr val="FFFFFF"/>
                          </a:solidFill>
                          <a:latin typeface="Calibri"/>
                          <a:cs typeface="Calibri"/>
                        </a:rPr>
                        <a:t>unfulfilled</a:t>
                      </a:r>
                      <a:endParaRPr sz="1400">
                        <a:latin typeface="Calibri"/>
                        <a:cs typeface="Calibri"/>
                      </a:endParaRPr>
                    </a:p>
                  </a:txBody>
                  <a:tcPr marL="0" marR="0" marT="78740" marB="0">
                    <a:lnL w="9525">
                      <a:solidFill>
                        <a:srgbClr val="71B8B8"/>
                      </a:solidFill>
                      <a:prstDash val="solid"/>
                    </a:lnL>
                    <a:lnR w="9525">
                      <a:solidFill>
                        <a:srgbClr val="71B8B8"/>
                      </a:solidFill>
                      <a:prstDash val="solid"/>
                    </a:lnR>
                    <a:lnT w="9525">
                      <a:solidFill>
                        <a:srgbClr val="71B8B8"/>
                      </a:solidFill>
                      <a:prstDash val="solid"/>
                    </a:lnT>
                    <a:lnB w="9525">
                      <a:solidFill>
                        <a:srgbClr val="71B8B8"/>
                      </a:solidFill>
                      <a:prstDash val="solid"/>
                    </a:lnB>
                    <a:solidFill>
                      <a:srgbClr val="144748">
                        <a:alpha val="56739"/>
                      </a:srgbClr>
                    </a:solidFill>
                  </a:tcPr>
                </a:tc>
                <a:tc>
                  <a:txBody>
                    <a:bodyPr/>
                    <a:lstStyle/>
                    <a:p>
                      <a:pPr marL="85725">
                        <a:lnSpc>
                          <a:spcPct val="100000"/>
                        </a:lnSpc>
                        <a:spcBef>
                          <a:spcPts val="620"/>
                        </a:spcBef>
                      </a:pPr>
                      <a:r>
                        <a:rPr sz="1400" dirty="0">
                          <a:solidFill>
                            <a:srgbClr val="FFFFFF"/>
                          </a:solidFill>
                          <a:latin typeface="Calibri"/>
                          <a:cs typeface="Calibri"/>
                        </a:rPr>
                        <a:t>0</a:t>
                      </a:r>
                      <a:endParaRPr sz="1400">
                        <a:latin typeface="Calibri"/>
                        <a:cs typeface="Calibri"/>
                      </a:endParaRPr>
                    </a:p>
                  </a:txBody>
                  <a:tcPr marL="0" marR="0" marT="78740" marB="0">
                    <a:lnL w="9525">
                      <a:solidFill>
                        <a:srgbClr val="71B8B8"/>
                      </a:solidFill>
                      <a:prstDash val="solid"/>
                    </a:lnL>
                    <a:lnR w="9525">
                      <a:solidFill>
                        <a:srgbClr val="71B8B8"/>
                      </a:solidFill>
                      <a:prstDash val="solid"/>
                    </a:lnR>
                    <a:lnT w="9525">
                      <a:solidFill>
                        <a:srgbClr val="71B8B8"/>
                      </a:solidFill>
                      <a:prstDash val="solid"/>
                    </a:lnT>
                    <a:lnB w="9525">
                      <a:solidFill>
                        <a:srgbClr val="71B8B8"/>
                      </a:solidFill>
                      <a:prstDash val="solid"/>
                    </a:lnB>
                    <a:solidFill>
                      <a:srgbClr val="144748">
                        <a:alpha val="56739"/>
                      </a:srgbClr>
                    </a:solidFill>
                  </a:tcPr>
                </a:tc>
                <a:tc>
                  <a:txBody>
                    <a:bodyPr/>
                    <a:lstStyle/>
                    <a:p>
                      <a:pPr marL="85090">
                        <a:lnSpc>
                          <a:spcPct val="100000"/>
                        </a:lnSpc>
                        <a:spcBef>
                          <a:spcPts val="620"/>
                        </a:spcBef>
                      </a:pPr>
                      <a:r>
                        <a:rPr sz="1400" spc="10" dirty="0">
                          <a:solidFill>
                            <a:srgbClr val="FFFFFF"/>
                          </a:solidFill>
                          <a:latin typeface="Calibri"/>
                          <a:cs typeface="Calibri"/>
                        </a:rPr>
                        <a:t>None</a:t>
                      </a:r>
                      <a:endParaRPr sz="1400" dirty="0">
                        <a:latin typeface="Calibri"/>
                        <a:cs typeface="Calibri"/>
                      </a:endParaRPr>
                    </a:p>
                  </a:txBody>
                  <a:tcPr marL="0" marR="0" marT="78740" marB="0">
                    <a:lnL w="9525">
                      <a:solidFill>
                        <a:srgbClr val="71B8B8"/>
                      </a:solidFill>
                      <a:prstDash val="solid"/>
                    </a:lnL>
                    <a:lnR w="9525">
                      <a:solidFill>
                        <a:srgbClr val="71B8B8"/>
                      </a:solidFill>
                      <a:prstDash val="solid"/>
                    </a:lnR>
                    <a:lnT w="9525">
                      <a:solidFill>
                        <a:srgbClr val="71B8B8"/>
                      </a:solidFill>
                      <a:prstDash val="solid"/>
                    </a:lnT>
                    <a:lnB w="9525">
                      <a:solidFill>
                        <a:srgbClr val="71B8B8"/>
                      </a:solidFill>
                      <a:prstDash val="solid"/>
                    </a:lnB>
                    <a:solidFill>
                      <a:srgbClr val="144748">
                        <a:alpha val="56739"/>
                      </a:srgbClr>
                    </a:solidFill>
                  </a:tcPr>
                </a:tc>
                <a:extLst>
                  <a:ext uri="{0D108BD9-81ED-4DB2-BD59-A6C34878D82A}">
                    <a16:rowId xmlns:a16="http://schemas.microsoft.com/office/drawing/2014/main" val="10004"/>
                  </a:ext>
                </a:extLst>
              </a:tr>
            </a:tbl>
          </a:graphicData>
        </a:graphic>
      </p:graphicFrame>
      <p:sp>
        <p:nvSpPr>
          <p:cNvPr id="24" name="object 24"/>
          <p:cNvSpPr txBox="1"/>
          <p:nvPr/>
        </p:nvSpPr>
        <p:spPr>
          <a:xfrm>
            <a:off x="816219" y="937339"/>
            <a:ext cx="4391660" cy="724557"/>
          </a:xfrm>
          <a:prstGeom prst="rect">
            <a:avLst/>
          </a:prstGeom>
        </p:spPr>
        <p:txBody>
          <a:bodyPr vert="horz" wrap="square" lIns="0" tIns="57150" rIns="0" bIns="0" rtlCol="0">
            <a:spAutoFit/>
          </a:bodyPr>
          <a:lstStyle/>
          <a:p>
            <a:pPr marL="318135" indent="-306070">
              <a:lnSpc>
                <a:spcPct val="100000"/>
              </a:lnSpc>
              <a:spcBef>
                <a:spcPts val="450"/>
              </a:spcBef>
              <a:buChar char="•"/>
              <a:tabLst>
                <a:tab pos="318135" algn="l"/>
                <a:tab pos="318770" algn="l"/>
              </a:tabLst>
            </a:pPr>
            <a:r>
              <a:rPr sz="2000" spc="15" dirty="0">
                <a:solidFill>
                  <a:srgbClr val="FFFFFF"/>
                </a:solidFill>
                <a:latin typeface="Calibri"/>
                <a:cs typeface="Calibri"/>
              </a:rPr>
              <a:t>Transparent view </a:t>
            </a:r>
            <a:r>
              <a:rPr sz="2000" spc="5" dirty="0">
                <a:solidFill>
                  <a:srgbClr val="FFFFFF"/>
                </a:solidFill>
                <a:latin typeface="Calibri"/>
                <a:cs typeface="Calibri"/>
              </a:rPr>
              <a:t>over diﬀerent</a:t>
            </a:r>
            <a:r>
              <a:rPr sz="2000" spc="-254" dirty="0">
                <a:solidFill>
                  <a:srgbClr val="FFFFFF"/>
                </a:solidFill>
                <a:latin typeface="Calibri"/>
                <a:cs typeface="Calibri"/>
              </a:rPr>
              <a:t> </a:t>
            </a:r>
            <a:r>
              <a:rPr sz="2000" spc="30" dirty="0">
                <a:solidFill>
                  <a:srgbClr val="FFFFFF"/>
                </a:solidFill>
                <a:latin typeface="Calibri"/>
                <a:cs typeface="Calibri"/>
              </a:rPr>
              <a:t>levels</a:t>
            </a:r>
            <a:endParaRPr sz="2000" dirty="0">
              <a:latin typeface="Calibri"/>
              <a:cs typeface="Calibri"/>
            </a:endParaRPr>
          </a:p>
          <a:p>
            <a:pPr marL="318135" indent="-306070">
              <a:lnSpc>
                <a:spcPct val="100000"/>
              </a:lnSpc>
              <a:spcBef>
                <a:spcPts val="350"/>
              </a:spcBef>
              <a:buChar char="•"/>
              <a:tabLst>
                <a:tab pos="318135" algn="l"/>
                <a:tab pos="318770" algn="l"/>
              </a:tabLst>
            </a:pPr>
            <a:r>
              <a:rPr sz="2000" spc="30" dirty="0">
                <a:solidFill>
                  <a:srgbClr val="FFFFFF"/>
                </a:solidFill>
                <a:latin typeface="Calibri"/>
                <a:cs typeface="Calibri"/>
              </a:rPr>
              <a:t>Fine-grained </a:t>
            </a:r>
            <a:r>
              <a:rPr sz="2000" spc="25" dirty="0">
                <a:solidFill>
                  <a:srgbClr val="FFFFFF"/>
                </a:solidFill>
                <a:latin typeface="Calibri"/>
                <a:cs typeface="Calibri"/>
              </a:rPr>
              <a:t>improvements </a:t>
            </a:r>
            <a:r>
              <a:rPr sz="2000" spc="5" dirty="0">
                <a:solidFill>
                  <a:srgbClr val="FFFFFF"/>
                </a:solidFill>
                <a:latin typeface="Calibri"/>
                <a:cs typeface="Calibri"/>
              </a:rPr>
              <a:t>are</a:t>
            </a:r>
            <a:r>
              <a:rPr sz="2000" spc="-285" dirty="0">
                <a:solidFill>
                  <a:srgbClr val="FFFFFF"/>
                </a:solidFill>
                <a:latin typeface="Calibri"/>
                <a:cs typeface="Calibri"/>
              </a:rPr>
              <a:t> </a:t>
            </a:r>
            <a:r>
              <a:rPr sz="2000" spc="35" dirty="0">
                <a:solidFill>
                  <a:srgbClr val="FFFFFF"/>
                </a:solidFill>
                <a:latin typeface="Calibri"/>
                <a:cs typeface="Calibri"/>
              </a:rPr>
              <a:t>visible</a:t>
            </a:r>
            <a:endParaRPr sz="2000" dirty="0">
              <a:latin typeface="Calibri"/>
              <a:cs typeface="Calibri"/>
            </a:endParaRPr>
          </a:p>
        </p:txBody>
      </p:sp>
      <p:sp>
        <p:nvSpPr>
          <p:cNvPr id="25" name="Rectangle 24">
            <a:extLst>
              <a:ext uri="{FF2B5EF4-FFF2-40B4-BE49-F238E27FC236}">
                <a16:creationId xmlns:a16="http://schemas.microsoft.com/office/drawing/2014/main" id="{FA010B90-4411-4F18-9469-DB019291DE39}"/>
              </a:ext>
            </a:extLst>
          </p:cNvPr>
          <p:cNvSpPr/>
          <p:nvPr/>
        </p:nvSpPr>
        <p:spPr>
          <a:xfrm>
            <a:off x="209968" y="189675"/>
            <a:ext cx="7162800" cy="584775"/>
          </a:xfrm>
          <a:prstGeom prst="rect">
            <a:avLst/>
          </a:prstGeom>
        </p:spPr>
        <p:txBody>
          <a:bodyPr wrap="square">
            <a:spAutoFit/>
          </a:bodyPr>
          <a:lstStyle/>
          <a:p>
            <a:r>
              <a:rPr lang="en-US" sz="3200" b="1" spc="35" dirty="0">
                <a:solidFill>
                  <a:srgbClr val="FFFFFF"/>
                </a:solidFill>
                <a:cs typeface="Calibri"/>
              </a:rPr>
              <a:t>SAMM Maturity Levels and Scoring</a:t>
            </a:r>
            <a:endParaRPr lang="en-US" sz="3200" b="1" dirty="0"/>
          </a:p>
        </p:txBody>
      </p:sp>
      <p:pic>
        <p:nvPicPr>
          <p:cNvPr id="26" name="Picture 25">
            <a:extLst>
              <a:ext uri="{FF2B5EF4-FFF2-40B4-BE49-F238E27FC236}">
                <a16:creationId xmlns:a16="http://schemas.microsoft.com/office/drawing/2014/main" id="{824DEE85-68CF-4412-A0AB-3E4A7A67F2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4429708"/>
            <a:ext cx="1371600" cy="648217"/>
          </a:xfrm>
          <a:prstGeom prst="rect">
            <a:avLst/>
          </a:prstGeom>
        </p:spPr>
      </p:pic>
      <p:sp>
        <p:nvSpPr>
          <p:cNvPr id="27" name="object 6">
            <a:extLst>
              <a:ext uri="{FF2B5EF4-FFF2-40B4-BE49-F238E27FC236}">
                <a16:creationId xmlns:a16="http://schemas.microsoft.com/office/drawing/2014/main" id="{B7C9DA22-6AE9-4FE0-9B52-7F146187C90B}"/>
              </a:ext>
            </a:extLst>
          </p:cNvPr>
          <p:cNvSpPr/>
          <p:nvPr/>
        </p:nvSpPr>
        <p:spPr>
          <a:xfrm>
            <a:off x="7315200" y="4477539"/>
            <a:ext cx="1600200" cy="5793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144748">
              <a:alpha val="49618"/>
            </a:srgbClr>
          </a:solidFill>
        </p:spPr>
        <p:txBody>
          <a:bodyPr wrap="square" lIns="0" tIns="0" rIns="0" bIns="0" rtlCol="0"/>
          <a:lstStyle/>
          <a:p>
            <a:endParaRPr/>
          </a:p>
        </p:txBody>
      </p:sp>
      <p:sp>
        <p:nvSpPr>
          <p:cNvPr id="3" name="object 3"/>
          <p:cNvSpPr txBox="1"/>
          <p:nvPr/>
        </p:nvSpPr>
        <p:spPr>
          <a:xfrm>
            <a:off x="389218" y="4514962"/>
            <a:ext cx="548640" cy="193040"/>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71B8B8"/>
                </a:solidFill>
                <a:latin typeface="Calibri"/>
                <a:cs typeface="Calibri"/>
              </a:rPr>
              <a:t>Stream</a:t>
            </a:r>
            <a:r>
              <a:rPr sz="1100" spc="-85" dirty="0">
                <a:solidFill>
                  <a:srgbClr val="71B8B8"/>
                </a:solidFill>
                <a:latin typeface="Calibri"/>
                <a:cs typeface="Calibri"/>
              </a:rPr>
              <a:t> </a:t>
            </a:r>
            <a:r>
              <a:rPr sz="1100" spc="-40" dirty="0">
                <a:solidFill>
                  <a:srgbClr val="71B8B8"/>
                </a:solidFill>
                <a:latin typeface="Calibri"/>
                <a:cs typeface="Calibri"/>
              </a:rPr>
              <a:t>A</a:t>
            </a:r>
            <a:endParaRPr sz="1100">
              <a:latin typeface="Calibri"/>
              <a:cs typeface="Calibri"/>
            </a:endParaRPr>
          </a:p>
        </p:txBody>
      </p:sp>
      <p:sp>
        <p:nvSpPr>
          <p:cNvPr id="4" name="object 4"/>
          <p:cNvSpPr txBox="1"/>
          <p:nvPr/>
        </p:nvSpPr>
        <p:spPr>
          <a:xfrm>
            <a:off x="1128997" y="4514962"/>
            <a:ext cx="554990" cy="193040"/>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71B8B8"/>
                </a:solidFill>
                <a:latin typeface="Calibri"/>
                <a:cs typeface="Calibri"/>
              </a:rPr>
              <a:t>Stream</a:t>
            </a:r>
            <a:r>
              <a:rPr sz="1100" spc="-85" dirty="0">
                <a:solidFill>
                  <a:srgbClr val="71B8B8"/>
                </a:solidFill>
                <a:latin typeface="Calibri"/>
                <a:cs typeface="Calibri"/>
              </a:rPr>
              <a:t> </a:t>
            </a:r>
            <a:r>
              <a:rPr sz="1100" spc="45" dirty="0">
                <a:solidFill>
                  <a:srgbClr val="71B8B8"/>
                </a:solidFill>
                <a:latin typeface="Calibri"/>
                <a:cs typeface="Calibri"/>
              </a:rPr>
              <a:t>B</a:t>
            </a:r>
            <a:endParaRPr sz="1100">
              <a:latin typeface="Calibri"/>
              <a:cs typeface="Calibri"/>
            </a:endParaRPr>
          </a:p>
        </p:txBody>
      </p:sp>
      <p:sp>
        <p:nvSpPr>
          <p:cNvPr id="5" name="object 5"/>
          <p:cNvSpPr/>
          <p:nvPr/>
        </p:nvSpPr>
        <p:spPr>
          <a:xfrm>
            <a:off x="231049" y="1149713"/>
            <a:ext cx="106680" cy="74930"/>
          </a:xfrm>
          <a:custGeom>
            <a:avLst/>
            <a:gdLst/>
            <a:ahLst/>
            <a:cxnLst/>
            <a:rect l="l" t="t" r="r" b="b"/>
            <a:pathLst>
              <a:path w="106679" h="74930">
                <a:moveTo>
                  <a:pt x="0" y="74440"/>
                </a:moveTo>
                <a:lnTo>
                  <a:pt x="106199" y="74440"/>
                </a:lnTo>
                <a:lnTo>
                  <a:pt x="106199" y="0"/>
                </a:lnTo>
                <a:lnTo>
                  <a:pt x="0" y="0"/>
                </a:lnTo>
                <a:lnTo>
                  <a:pt x="0" y="74440"/>
                </a:lnTo>
                <a:close/>
              </a:path>
            </a:pathLst>
          </a:custGeom>
          <a:solidFill>
            <a:srgbClr val="71B8B8">
              <a:alpha val="41569"/>
            </a:srgbClr>
          </a:solidFill>
        </p:spPr>
        <p:txBody>
          <a:bodyPr wrap="square" lIns="0" tIns="0" rIns="0" bIns="0" rtlCol="0"/>
          <a:lstStyle/>
          <a:p>
            <a:endParaRPr/>
          </a:p>
        </p:txBody>
      </p:sp>
      <p:sp>
        <p:nvSpPr>
          <p:cNvPr id="6" name="object 6"/>
          <p:cNvSpPr/>
          <p:nvPr/>
        </p:nvSpPr>
        <p:spPr>
          <a:xfrm>
            <a:off x="231049" y="1621053"/>
            <a:ext cx="106680" cy="291465"/>
          </a:xfrm>
          <a:custGeom>
            <a:avLst/>
            <a:gdLst/>
            <a:ahLst/>
            <a:cxnLst/>
            <a:rect l="l" t="t" r="r" b="b"/>
            <a:pathLst>
              <a:path w="106679" h="291464">
                <a:moveTo>
                  <a:pt x="0" y="290851"/>
                </a:moveTo>
                <a:lnTo>
                  <a:pt x="106199" y="290851"/>
                </a:lnTo>
                <a:lnTo>
                  <a:pt x="106199" y="0"/>
                </a:lnTo>
                <a:lnTo>
                  <a:pt x="0" y="0"/>
                </a:lnTo>
                <a:lnTo>
                  <a:pt x="0" y="290851"/>
                </a:lnTo>
                <a:close/>
              </a:path>
            </a:pathLst>
          </a:custGeom>
          <a:solidFill>
            <a:srgbClr val="71B8B8">
              <a:alpha val="41569"/>
            </a:srgbClr>
          </a:solidFill>
        </p:spPr>
        <p:txBody>
          <a:bodyPr wrap="square" lIns="0" tIns="0" rIns="0" bIns="0" rtlCol="0"/>
          <a:lstStyle/>
          <a:p>
            <a:endParaRPr/>
          </a:p>
        </p:txBody>
      </p:sp>
      <p:sp>
        <p:nvSpPr>
          <p:cNvPr id="7" name="object 7"/>
          <p:cNvSpPr/>
          <p:nvPr/>
        </p:nvSpPr>
        <p:spPr>
          <a:xfrm>
            <a:off x="231049" y="2458804"/>
            <a:ext cx="106680" cy="65405"/>
          </a:xfrm>
          <a:custGeom>
            <a:avLst/>
            <a:gdLst/>
            <a:ahLst/>
            <a:cxnLst/>
            <a:rect l="l" t="t" r="r" b="b"/>
            <a:pathLst>
              <a:path w="106679" h="65405">
                <a:moveTo>
                  <a:pt x="0" y="65321"/>
                </a:moveTo>
                <a:lnTo>
                  <a:pt x="106199" y="65321"/>
                </a:lnTo>
                <a:lnTo>
                  <a:pt x="106199" y="0"/>
                </a:lnTo>
                <a:lnTo>
                  <a:pt x="0" y="0"/>
                </a:lnTo>
                <a:lnTo>
                  <a:pt x="0" y="65321"/>
                </a:lnTo>
                <a:close/>
              </a:path>
            </a:pathLst>
          </a:custGeom>
          <a:solidFill>
            <a:srgbClr val="71B8B8">
              <a:alpha val="41569"/>
            </a:srgbClr>
          </a:solidFill>
        </p:spPr>
        <p:txBody>
          <a:bodyPr wrap="square" lIns="0" tIns="0" rIns="0" bIns="0" rtlCol="0"/>
          <a:lstStyle/>
          <a:p>
            <a:endParaRPr/>
          </a:p>
        </p:txBody>
      </p:sp>
      <p:sp>
        <p:nvSpPr>
          <p:cNvPr id="8" name="object 8"/>
          <p:cNvSpPr/>
          <p:nvPr/>
        </p:nvSpPr>
        <p:spPr>
          <a:xfrm>
            <a:off x="231049" y="2927326"/>
            <a:ext cx="106680" cy="237490"/>
          </a:xfrm>
          <a:custGeom>
            <a:avLst/>
            <a:gdLst/>
            <a:ahLst/>
            <a:cxnLst/>
            <a:rect l="l" t="t" r="r" b="b"/>
            <a:pathLst>
              <a:path w="106679" h="237489">
                <a:moveTo>
                  <a:pt x="0" y="237373"/>
                </a:moveTo>
                <a:lnTo>
                  <a:pt x="106199" y="237373"/>
                </a:lnTo>
                <a:lnTo>
                  <a:pt x="106199" y="0"/>
                </a:lnTo>
                <a:lnTo>
                  <a:pt x="0" y="0"/>
                </a:lnTo>
                <a:lnTo>
                  <a:pt x="0" y="237373"/>
                </a:lnTo>
                <a:close/>
              </a:path>
            </a:pathLst>
          </a:custGeom>
          <a:solidFill>
            <a:srgbClr val="71B8B8">
              <a:alpha val="41569"/>
            </a:srgbClr>
          </a:solidFill>
        </p:spPr>
        <p:txBody>
          <a:bodyPr wrap="square" lIns="0" tIns="0" rIns="0" bIns="0" rtlCol="0"/>
          <a:lstStyle/>
          <a:p>
            <a:endParaRPr/>
          </a:p>
        </p:txBody>
      </p:sp>
      <p:sp>
        <p:nvSpPr>
          <p:cNvPr id="9" name="object 9"/>
          <p:cNvSpPr/>
          <p:nvPr/>
        </p:nvSpPr>
        <p:spPr>
          <a:xfrm>
            <a:off x="231049" y="3711599"/>
            <a:ext cx="106680" cy="62230"/>
          </a:xfrm>
          <a:custGeom>
            <a:avLst/>
            <a:gdLst/>
            <a:ahLst/>
            <a:cxnLst/>
            <a:rect l="l" t="t" r="r" b="b"/>
            <a:pathLst>
              <a:path w="106679" h="62229">
                <a:moveTo>
                  <a:pt x="0" y="61650"/>
                </a:moveTo>
                <a:lnTo>
                  <a:pt x="106199" y="61650"/>
                </a:lnTo>
                <a:lnTo>
                  <a:pt x="106199" y="0"/>
                </a:lnTo>
                <a:lnTo>
                  <a:pt x="0" y="0"/>
                </a:lnTo>
                <a:lnTo>
                  <a:pt x="0" y="61650"/>
                </a:lnTo>
                <a:close/>
              </a:path>
            </a:pathLst>
          </a:custGeom>
          <a:solidFill>
            <a:srgbClr val="71B8B8">
              <a:alpha val="41569"/>
            </a:srgbClr>
          </a:solidFill>
        </p:spPr>
        <p:txBody>
          <a:bodyPr wrap="square" lIns="0" tIns="0" rIns="0" bIns="0" rtlCol="0"/>
          <a:lstStyle/>
          <a:p>
            <a:endParaRPr/>
          </a:p>
        </p:txBody>
      </p:sp>
      <p:sp>
        <p:nvSpPr>
          <p:cNvPr id="10" name="object 10"/>
          <p:cNvSpPr/>
          <p:nvPr/>
        </p:nvSpPr>
        <p:spPr>
          <a:xfrm>
            <a:off x="231049" y="4182750"/>
            <a:ext cx="106680" cy="645160"/>
          </a:xfrm>
          <a:custGeom>
            <a:avLst/>
            <a:gdLst/>
            <a:ahLst/>
            <a:cxnLst/>
            <a:rect l="l" t="t" r="r" b="b"/>
            <a:pathLst>
              <a:path w="106679" h="645160">
                <a:moveTo>
                  <a:pt x="0" y="644649"/>
                </a:moveTo>
                <a:lnTo>
                  <a:pt x="106199" y="644649"/>
                </a:lnTo>
                <a:lnTo>
                  <a:pt x="106199" y="0"/>
                </a:lnTo>
                <a:lnTo>
                  <a:pt x="0" y="0"/>
                </a:lnTo>
                <a:lnTo>
                  <a:pt x="0" y="644649"/>
                </a:lnTo>
                <a:close/>
              </a:path>
            </a:pathLst>
          </a:custGeom>
          <a:solidFill>
            <a:srgbClr val="71B8B8">
              <a:alpha val="41569"/>
            </a:srgbClr>
          </a:solidFill>
        </p:spPr>
        <p:txBody>
          <a:bodyPr wrap="square" lIns="0" tIns="0" rIns="0" bIns="0" rtlCol="0"/>
          <a:lstStyle/>
          <a:p>
            <a:endParaRPr/>
          </a:p>
        </p:txBody>
      </p:sp>
      <p:sp>
        <p:nvSpPr>
          <p:cNvPr id="11" name="object 11"/>
          <p:cNvSpPr/>
          <p:nvPr/>
        </p:nvSpPr>
        <p:spPr>
          <a:xfrm>
            <a:off x="337200" y="4789299"/>
            <a:ext cx="605790" cy="0"/>
          </a:xfrm>
          <a:custGeom>
            <a:avLst/>
            <a:gdLst/>
            <a:ahLst/>
            <a:cxnLst/>
            <a:rect l="l" t="t" r="r" b="b"/>
            <a:pathLst>
              <a:path w="605790">
                <a:moveTo>
                  <a:pt x="0" y="0"/>
                </a:moveTo>
                <a:lnTo>
                  <a:pt x="605699" y="0"/>
                </a:lnTo>
              </a:path>
            </a:pathLst>
          </a:custGeom>
          <a:ln w="76199">
            <a:solidFill>
              <a:srgbClr val="71B8B8"/>
            </a:solidFill>
          </a:ln>
        </p:spPr>
        <p:txBody>
          <a:bodyPr wrap="square" lIns="0" tIns="0" rIns="0" bIns="0" rtlCol="0"/>
          <a:lstStyle/>
          <a:p>
            <a:endParaRPr/>
          </a:p>
        </p:txBody>
      </p:sp>
      <p:sp>
        <p:nvSpPr>
          <p:cNvPr id="12" name="object 12"/>
          <p:cNvSpPr/>
          <p:nvPr/>
        </p:nvSpPr>
        <p:spPr>
          <a:xfrm>
            <a:off x="1732537" y="1149713"/>
            <a:ext cx="106680" cy="74930"/>
          </a:xfrm>
          <a:custGeom>
            <a:avLst/>
            <a:gdLst/>
            <a:ahLst/>
            <a:cxnLst/>
            <a:rect l="l" t="t" r="r" b="b"/>
            <a:pathLst>
              <a:path w="106680" h="74930">
                <a:moveTo>
                  <a:pt x="0" y="74440"/>
                </a:moveTo>
                <a:lnTo>
                  <a:pt x="106199" y="74440"/>
                </a:lnTo>
                <a:lnTo>
                  <a:pt x="106199" y="0"/>
                </a:lnTo>
                <a:lnTo>
                  <a:pt x="0" y="0"/>
                </a:lnTo>
                <a:lnTo>
                  <a:pt x="0" y="74440"/>
                </a:lnTo>
                <a:close/>
              </a:path>
            </a:pathLst>
          </a:custGeom>
          <a:solidFill>
            <a:srgbClr val="71B8B8">
              <a:alpha val="41569"/>
            </a:srgbClr>
          </a:solidFill>
        </p:spPr>
        <p:txBody>
          <a:bodyPr wrap="square" lIns="0" tIns="0" rIns="0" bIns="0" rtlCol="0"/>
          <a:lstStyle/>
          <a:p>
            <a:endParaRPr/>
          </a:p>
        </p:txBody>
      </p:sp>
      <p:sp>
        <p:nvSpPr>
          <p:cNvPr id="13" name="object 13"/>
          <p:cNvSpPr/>
          <p:nvPr/>
        </p:nvSpPr>
        <p:spPr>
          <a:xfrm>
            <a:off x="1732537" y="1621053"/>
            <a:ext cx="106680" cy="291465"/>
          </a:xfrm>
          <a:custGeom>
            <a:avLst/>
            <a:gdLst/>
            <a:ahLst/>
            <a:cxnLst/>
            <a:rect l="l" t="t" r="r" b="b"/>
            <a:pathLst>
              <a:path w="106680" h="291464">
                <a:moveTo>
                  <a:pt x="0" y="290851"/>
                </a:moveTo>
                <a:lnTo>
                  <a:pt x="106199" y="290851"/>
                </a:lnTo>
                <a:lnTo>
                  <a:pt x="106199" y="0"/>
                </a:lnTo>
                <a:lnTo>
                  <a:pt x="0" y="0"/>
                </a:lnTo>
                <a:lnTo>
                  <a:pt x="0" y="290851"/>
                </a:lnTo>
                <a:close/>
              </a:path>
            </a:pathLst>
          </a:custGeom>
          <a:solidFill>
            <a:srgbClr val="71B8B8">
              <a:alpha val="41569"/>
            </a:srgbClr>
          </a:solidFill>
        </p:spPr>
        <p:txBody>
          <a:bodyPr wrap="square" lIns="0" tIns="0" rIns="0" bIns="0" rtlCol="0"/>
          <a:lstStyle/>
          <a:p>
            <a:endParaRPr/>
          </a:p>
        </p:txBody>
      </p:sp>
      <p:sp>
        <p:nvSpPr>
          <p:cNvPr id="14" name="object 14"/>
          <p:cNvSpPr/>
          <p:nvPr/>
        </p:nvSpPr>
        <p:spPr>
          <a:xfrm>
            <a:off x="1732537" y="2458804"/>
            <a:ext cx="106680" cy="65405"/>
          </a:xfrm>
          <a:custGeom>
            <a:avLst/>
            <a:gdLst/>
            <a:ahLst/>
            <a:cxnLst/>
            <a:rect l="l" t="t" r="r" b="b"/>
            <a:pathLst>
              <a:path w="106680" h="65405">
                <a:moveTo>
                  <a:pt x="0" y="65321"/>
                </a:moveTo>
                <a:lnTo>
                  <a:pt x="106199" y="65321"/>
                </a:lnTo>
                <a:lnTo>
                  <a:pt x="106199" y="0"/>
                </a:lnTo>
                <a:lnTo>
                  <a:pt x="0" y="0"/>
                </a:lnTo>
                <a:lnTo>
                  <a:pt x="0" y="65321"/>
                </a:lnTo>
                <a:close/>
              </a:path>
            </a:pathLst>
          </a:custGeom>
          <a:solidFill>
            <a:srgbClr val="71B8B8">
              <a:alpha val="41569"/>
            </a:srgbClr>
          </a:solidFill>
        </p:spPr>
        <p:txBody>
          <a:bodyPr wrap="square" lIns="0" tIns="0" rIns="0" bIns="0" rtlCol="0"/>
          <a:lstStyle/>
          <a:p>
            <a:endParaRPr/>
          </a:p>
        </p:txBody>
      </p:sp>
      <p:sp>
        <p:nvSpPr>
          <p:cNvPr id="15" name="object 15"/>
          <p:cNvSpPr/>
          <p:nvPr/>
        </p:nvSpPr>
        <p:spPr>
          <a:xfrm>
            <a:off x="1732537" y="2927326"/>
            <a:ext cx="106680" cy="237490"/>
          </a:xfrm>
          <a:custGeom>
            <a:avLst/>
            <a:gdLst/>
            <a:ahLst/>
            <a:cxnLst/>
            <a:rect l="l" t="t" r="r" b="b"/>
            <a:pathLst>
              <a:path w="106680" h="237489">
                <a:moveTo>
                  <a:pt x="0" y="237373"/>
                </a:moveTo>
                <a:lnTo>
                  <a:pt x="106199" y="237373"/>
                </a:lnTo>
                <a:lnTo>
                  <a:pt x="106199" y="0"/>
                </a:lnTo>
                <a:lnTo>
                  <a:pt x="0" y="0"/>
                </a:lnTo>
                <a:lnTo>
                  <a:pt x="0" y="237373"/>
                </a:lnTo>
                <a:close/>
              </a:path>
            </a:pathLst>
          </a:custGeom>
          <a:solidFill>
            <a:srgbClr val="71B8B8">
              <a:alpha val="41569"/>
            </a:srgbClr>
          </a:solidFill>
        </p:spPr>
        <p:txBody>
          <a:bodyPr wrap="square" lIns="0" tIns="0" rIns="0" bIns="0" rtlCol="0"/>
          <a:lstStyle/>
          <a:p>
            <a:endParaRPr/>
          </a:p>
        </p:txBody>
      </p:sp>
      <p:sp>
        <p:nvSpPr>
          <p:cNvPr id="16" name="object 16"/>
          <p:cNvSpPr/>
          <p:nvPr/>
        </p:nvSpPr>
        <p:spPr>
          <a:xfrm>
            <a:off x="1732537" y="3711599"/>
            <a:ext cx="106680" cy="62230"/>
          </a:xfrm>
          <a:custGeom>
            <a:avLst/>
            <a:gdLst/>
            <a:ahLst/>
            <a:cxnLst/>
            <a:rect l="l" t="t" r="r" b="b"/>
            <a:pathLst>
              <a:path w="106680" h="62229">
                <a:moveTo>
                  <a:pt x="0" y="61650"/>
                </a:moveTo>
                <a:lnTo>
                  <a:pt x="106199" y="61650"/>
                </a:lnTo>
                <a:lnTo>
                  <a:pt x="106199" y="0"/>
                </a:lnTo>
                <a:lnTo>
                  <a:pt x="0" y="0"/>
                </a:lnTo>
                <a:lnTo>
                  <a:pt x="0" y="61650"/>
                </a:lnTo>
                <a:close/>
              </a:path>
            </a:pathLst>
          </a:custGeom>
          <a:solidFill>
            <a:srgbClr val="71B8B8">
              <a:alpha val="41569"/>
            </a:srgbClr>
          </a:solidFill>
        </p:spPr>
        <p:txBody>
          <a:bodyPr wrap="square" lIns="0" tIns="0" rIns="0" bIns="0" rtlCol="0"/>
          <a:lstStyle/>
          <a:p>
            <a:endParaRPr/>
          </a:p>
        </p:txBody>
      </p:sp>
      <p:sp>
        <p:nvSpPr>
          <p:cNvPr id="17" name="object 17"/>
          <p:cNvSpPr/>
          <p:nvPr/>
        </p:nvSpPr>
        <p:spPr>
          <a:xfrm>
            <a:off x="1732537" y="4182750"/>
            <a:ext cx="106680" cy="645160"/>
          </a:xfrm>
          <a:custGeom>
            <a:avLst/>
            <a:gdLst/>
            <a:ahLst/>
            <a:cxnLst/>
            <a:rect l="l" t="t" r="r" b="b"/>
            <a:pathLst>
              <a:path w="106680" h="645160">
                <a:moveTo>
                  <a:pt x="0" y="644649"/>
                </a:moveTo>
                <a:lnTo>
                  <a:pt x="106199" y="644649"/>
                </a:lnTo>
                <a:lnTo>
                  <a:pt x="106199" y="0"/>
                </a:lnTo>
                <a:lnTo>
                  <a:pt x="0" y="0"/>
                </a:lnTo>
                <a:lnTo>
                  <a:pt x="0" y="644649"/>
                </a:lnTo>
                <a:close/>
              </a:path>
            </a:pathLst>
          </a:custGeom>
          <a:solidFill>
            <a:srgbClr val="71B8B8">
              <a:alpha val="41569"/>
            </a:srgbClr>
          </a:solidFill>
        </p:spPr>
        <p:txBody>
          <a:bodyPr wrap="square" lIns="0" tIns="0" rIns="0" bIns="0" rtlCol="0"/>
          <a:lstStyle/>
          <a:p>
            <a:endParaRPr/>
          </a:p>
        </p:txBody>
      </p:sp>
      <p:sp>
        <p:nvSpPr>
          <p:cNvPr id="18" name="object 18"/>
          <p:cNvSpPr/>
          <p:nvPr/>
        </p:nvSpPr>
        <p:spPr>
          <a:xfrm>
            <a:off x="1128724" y="4789299"/>
            <a:ext cx="605790" cy="0"/>
          </a:xfrm>
          <a:custGeom>
            <a:avLst/>
            <a:gdLst/>
            <a:ahLst/>
            <a:cxnLst/>
            <a:rect l="l" t="t" r="r" b="b"/>
            <a:pathLst>
              <a:path w="605789">
                <a:moveTo>
                  <a:pt x="0" y="0"/>
                </a:moveTo>
                <a:lnTo>
                  <a:pt x="605699" y="0"/>
                </a:lnTo>
              </a:path>
            </a:pathLst>
          </a:custGeom>
          <a:ln w="76199">
            <a:solidFill>
              <a:srgbClr val="71B8B8"/>
            </a:solidFill>
          </a:ln>
        </p:spPr>
        <p:txBody>
          <a:bodyPr wrap="square" lIns="0" tIns="0" rIns="0" bIns="0" rtlCol="0"/>
          <a:lstStyle/>
          <a:p>
            <a:endParaRPr/>
          </a:p>
        </p:txBody>
      </p:sp>
      <p:sp>
        <p:nvSpPr>
          <p:cNvPr id="19" name="object 19"/>
          <p:cNvSpPr txBox="1"/>
          <p:nvPr/>
        </p:nvSpPr>
        <p:spPr>
          <a:xfrm>
            <a:off x="2144243" y="4514962"/>
            <a:ext cx="548640" cy="193040"/>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71B8B8"/>
                </a:solidFill>
                <a:latin typeface="Calibri"/>
                <a:cs typeface="Calibri"/>
              </a:rPr>
              <a:t>Stream</a:t>
            </a:r>
            <a:r>
              <a:rPr sz="1100" spc="-85" dirty="0">
                <a:solidFill>
                  <a:srgbClr val="71B8B8"/>
                </a:solidFill>
                <a:latin typeface="Calibri"/>
                <a:cs typeface="Calibri"/>
              </a:rPr>
              <a:t> </a:t>
            </a:r>
            <a:r>
              <a:rPr sz="1100" spc="-40" dirty="0">
                <a:solidFill>
                  <a:srgbClr val="71B8B8"/>
                </a:solidFill>
                <a:latin typeface="Calibri"/>
                <a:cs typeface="Calibri"/>
              </a:rPr>
              <a:t>A</a:t>
            </a:r>
            <a:endParaRPr sz="1100">
              <a:latin typeface="Calibri"/>
              <a:cs typeface="Calibri"/>
            </a:endParaRPr>
          </a:p>
        </p:txBody>
      </p:sp>
      <p:sp>
        <p:nvSpPr>
          <p:cNvPr id="20" name="object 20"/>
          <p:cNvSpPr txBox="1"/>
          <p:nvPr/>
        </p:nvSpPr>
        <p:spPr>
          <a:xfrm>
            <a:off x="2884022" y="4514962"/>
            <a:ext cx="554990" cy="193040"/>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71B8B8"/>
                </a:solidFill>
                <a:latin typeface="Calibri"/>
                <a:cs typeface="Calibri"/>
              </a:rPr>
              <a:t>Stream</a:t>
            </a:r>
            <a:r>
              <a:rPr sz="1100" spc="-85" dirty="0">
                <a:solidFill>
                  <a:srgbClr val="71B8B8"/>
                </a:solidFill>
                <a:latin typeface="Calibri"/>
                <a:cs typeface="Calibri"/>
              </a:rPr>
              <a:t> </a:t>
            </a:r>
            <a:r>
              <a:rPr sz="1100" spc="45" dirty="0">
                <a:solidFill>
                  <a:srgbClr val="71B8B8"/>
                </a:solidFill>
                <a:latin typeface="Calibri"/>
                <a:cs typeface="Calibri"/>
              </a:rPr>
              <a:t>B</a:t>
            </a:r>
            <a:endParaRPr sz="1100">
              <a:latin typeface="Calibri"/>
              <a:cs typeface="Calibri"/>
            </a:endParaRPr>
          </a:p>
        </p:txBody>
      </p:sp>
      <p:sp>
        <p:nvSpPr>
          <p:cNvPr id="21" name="object 21"/>
          <p:cNvSpPr/>
          <p:nvPr/>
        </p:nvSpPr>
        <p:spPr>
          <a:xfrm>
            <a:off x="1986074" y="1149713"/>
            <a:ext cx="106680" cy="74930"/>
          </a:xfrm>
          <a:custGeom>
            <a:avLst/>
            <a:gdLst/>
            <a:ahLst/>
            <a:cxnLst/>
            <a:rect l="l" t="t" r="r" b="b"/>
            <a:pathLst>
              <a:path w="106680" h="74930">
                <a:moveTo>
                  <a:pt x="0" y="74440"/>
                </a:moveTo>
                <a:lnTo>
                  <a:pt x="106199" y="74440"/>
                </a:lnTo>
                <a:lnTo>
                  <a:pt x="106199" y="0"/>
                </a:lnTo>
                <a:lnTo>
                  <a:pt x="0" y="0"/>
                </a:lnTo>
                <a:lnTo>
                  <a:pt x="0" y="74440"/>
                </a:lnTo>
                <a:close/>
              </a:path>
            </a:pathLst>
          </a:custGeom>
          <a:solidFill>
            <a:srgbClr val="71B8B8">
              <a:alpha val="41569"/>
            </a:srgbClr>
          </a:solidFill>
        </p:spPr>
        <p:txBody>
          <a:bodyPr wrap="square" lIns="0" tIns="0" rIns="0" bIns="0" rtlCol="0"/>
          <a:lstStyle/>
          <a:p>
            <a:endParaRPr/>
          </a:p>
        </p:txBody>
      </p:sp>
      <p:sp>
        <p:nvSpPr>
          <p:cNvPr id="22" name="object 22"/>
          <p:cNvSpPr/>
          <p:nvPr/>
        </p:nvSpPr>
        <p:spPr>
          <a:xfrm>
            <a:off x="1986074" y="1621053"/>
            <a:ext cx="106680" cy="291465"/>
          </a:xfrm>
          <a:custGeom>
            <a:avLst/>
            <a:gdLst/>
            <a:ahLst/>
            <a:cxnLst/>
            <a:rect l="l" t="t" r="r" b="b"/>
            <a:pathLst>
              <a:path w="106680" h="291464">
                <a:moveTo>
                  <a:pt x="0" y="290851"/>
                </a:moveTo>
                <a:lnTo>
                  <a:pt x="106199" y="290851"/>
                </a:lnTo>
                <a:lnTo>
                  <a:pt x="106199" y="0"/>
                </a:lnTo>
                <a:lnTo>
                  <a:pt x="0" y="0"/>
                </a:lnTo>
                <a:lnTo>
                  <a:pt x="0" y="290851"/>
                </a:lnTo>
                <a:close/>
              </a:path>
            </a:pathLst>
          </a:custGeom>
          <a:solidFill>
            <a:srgbClr val="71B8B8">
              <a:alpha val="41569"/>
            </a:srgbClr>
          </a:solidFill>
        </p:spPr>
        <p:txBody>
          <a:bodyPr wrap="square" lIns="0" tIns="0" rIns="0" bIns="0" rtlCol="0"/>
          <a:lstStyle/>
          <a:p>
            <a:endParaRPr/>
          </a:p>
        </p:txBody>
      </p:sp>
      <p:sp>
        <p:nvSpPr>
          <p:cNvPr id="23" name="object 23"/>
          <p:cNvSpPr/>
          <p:nvPr/>
        </p:nvSpPr>
        <p:spPr>
          <a:xfrm>
            <a:off x="1986074" y="2458804"/>
            <a:ext cx="106680" cy="65405"/>
          </a:xfrm>
          <a:custGeom>
            <a:avLst/>
            <a:gdLst/>
            <a:ahLst/>
            <a:cxnLst/>
            <a:rect l="l" t="t" r="r" b="b"/>
            <a:pathLst>
              <a:path w="106680" h="65405">
                <a:moveTo>
                  <a:pt x="0" y="65321"/>
                </a:moveTo>
                <a:lnTo>
                  <a:pt x="106199" y="65321"/>
                </a:lnTo>
                <a:lnTo>
                  <a:pt x="106199" y="0"/>
                </a:lnTo>
                <a:lnTo>
                  <a:pt x="0" y="0"/>
                </a:lnTo>
                <a:lnTo>
                  <a:pt x="0" y="65321"/>
                </a:lnTo>
                <a:close/>
              </a:path>
            </a:pathLst>
          </a:custGeom>
          <a:solidFill>
            <a:srgbClr val="71B8B8">
              <a:alpha val="41569"/>
            </a:srgbClr>
          </a:solidFill>
        </p:spPr>
        <p:txBody>
          <a:bodyPr wrap="square" lIns="0" tIns="0" rIns="0" bIns="0" rtlCol="0"/>
          <a:lstStyle/>
          <a:p>
            <a:endParaRPr/>
          </a:p>
        </p:txBody>
      </p:sp>
      <p:sp>
        <p:nvSpPr>
          <p:cNvPr id="24" name="object 24"/>
          <p:cNvSpPr/>
          <p:nvPr/>
        </p:nvSpPr>
        <p:spPr>
          <a:xfrm>
            <a:off x="1986074" y="2927326"/>
            <a:ext cx="106680" cy="237490"/>
          </a:xfrm>
          <a:custGeom>
            <a:avLst/>
            <a:gdLst/>
            <a:ahLst/>
            <a:cxnLst/>
            <a:rect l="l" t="t" r="r" b="b"/>
            <a:pathLst>
              <a:path w="106680" h="237489">
                <a:moveTo>
                  <a:pt x="0" y="237373"/>
                </a:moveTo>
                <a:lnTo>
                  <a:pt x="106199" y="237373"/>
                </a:lnTo>
                <a:lnTo>
                  <a:pt x="106199" y="0"/>
                </a:lnTo>
                <a:lnTo>
                  <a:pt x="0" y="0"/>
                </a:lnTo>
                <a:lnTo>
                  <a:pt x="0" y="237373"/>
                </a:lnTo>
                <a:close/>
              </a:path>
            </a:pathLst>
          </a:custGeom>
          <a:solidFill>
            <a:srgbClr val="71B8B8">
              <a:alpha val="41569"/>
            </a:srgbClr>
          </a:solidFill>
        </p:spPr>
        <p:txBody>
          <a:bodyPr wrap="square" lIns="0" tIns="0" rIns="0" bIns="0" rtlCol="0"/>
          <a:lstStyle/>
          <a:p>
            <a:endParaRPr/>
          </a:p>
        </p:txBody>
      </p:sp>
      <p:sp>
        <p:nvSpPr>
          <p:cNvPr id="25" name="object 25"/>
          <p:cNvSpPr/>
          <p:nvPr/>
        </p:nvSpPr>
        <p:spPr>
          <a:xfrm>
            <a:off x="1986074" y="3721653"/>
            <a:ext cx="106680" cy="52069"/>
          </a:xfrm>
          <a:custGeom>
            <a:avLst/>
            <a:gdLst/>
            <a:ahLst/>
            <a:cxnLst/>
            <a:rect l="l" t="t" r="r" b="b"/>
            <a:pathLst>
              <a:path w="106680" h="52070">
                <a:moveTo>
                  <a:pt x="0" y="51596"/>
                </a:moveTo>
                <a:lnTo>
                  <a:pt x="106199" y="51596"/>
                </a:lnTo>
                <a:lnTo>
                  <a:pt x="106199" y="0"/>
                </a:lnTo>
                <a:lnTo>
                  <a:pt x="0" y="0"/>
                </a:lnTo>
                <a:lnTo>
                  <a:pt x="0" y="51596"/>
                </a:lnTo>
                <a:close/>
              </a:path>
            </a:pathLst>
          </a:custGeom>
          <a:solidFill>
            <a:srgbClr val="71B8B8">
              <a:alpha val="41569"/>
            </a:srgbClr>
          </a:solidFill>
        </p:spPr>
        <p:txBody>
          <a:bodyPr wrap="square" lIns="0" tIns="0" rIns="0" bIns="0" rtlCol="0"/>
          <a:lstStyle/>
          <a:p>
            <a:endParaRPr/>
          </a:p>
        </p:txBody>
      </p:sp>
      <p:sp>
        <p:nvSpPr>
          <p:cNvPr id="26" name="object 26"/>
          <p:cNvSpPr/>
          <p:nvPr/>
        </p:nvSpPr>
        <p:spPr>
          <a:xfrm>
            <a:off x="1986074" y="4182750"/>
            <a:ext cx="106680" cy="645160"/>
          </a:xfrm>
          <a:custGeom>
            <a:avLst/>
            <a:gdLst/>
            <a:ahLst/>
            <a:cxnLst/>
            <a:rect l="l" t="t" r="r" b="b"/>
            <a:pathLst>
              <a:path w="106680" h="645160">
                <a:moveTo>
                  <a:pt x="0" y="644649"/>
                </a:moveTo>
                <a:lnTo>
                  <a:pt x="106199" y="644649"/>
                </a:lnTo>
                <a:lnTo>
                  <a:pt x="106199" y="0"/>
                </a:lnTo>
                <a:lnTo>
                  <a:pt x="0" y="0"/>
                </a:lnTo>
                <a:lnTo>
                  <a:pt x="0" y="644649"/>
                </a:lnTo>
                <a:close/>
              </a:path>
            </a:pathLst>
          </a:custGeom>
          <a:solidFill>
            <a:srgbClr val="71B8B8">
              <a:alpha val="41569"/>
            </a:srgbClr>
          </a:solidFill>
        </p:spPr>
        <p:txBody>
          <a:bodyPr wrap="square" lIns="0" tIns="0" rIns="0" bIns="0" rtlCol="0"/>
          <a:lstStyle/>
          <a:p>
            <a:endParaRPr/>
          </a:p>
        </p:txBody>
      </p:sp>
      <p:sp>
        <p:nvSpPr>
          <p:cNvPr id="27" name="object 27"/>
          <p:cNvSpPr/>
          <p:nvPr/>
        </p:nvSpPr>
        <p:spPr>
          <a:xfrm>
            <a:off x="2092225" y="4789299"/>
            <a:ext cx="605790" cy="0"/>
          </a:xfrm>
          <a:custGeom>
            <a:avLst/>
            <a:gdLst/>
            <a:ahLst/>
            <a:cxnLst/>
            <a:rect l="l" t="t" r="r" b="b"/>
            <a:pathLst>
              <a:path w="605789">
                <a:moveTo>
                  <a:pt x="0" y="0"/>
                </a:moveTo>
                <a:lnTo>
                  <a:pt x="605699" y="0"/>
                </a:lnTo>
              </a:path>
            </a:pathLst>
          </a:custGeom>
          <a:ln w="76199">
            <a:solidFill>
              <a:srgbClr val="71B8B8"/>
            </a:solidFill>
          </a:ln>
        </p:spPr>
        <p:txBody>
          <a:bodyPr wrap="square" lIns="0" tIns="0" rIns="0" bIns="0" rtlCol="0"/>
          <a:lstStyle/>
          <a:p>
            <a:endParaRPr/>
          </a:p>
        </p:txBody>
      </p:sp>
      <p:sp>
        <p:nvSpPr>
          <p:cNvPr id="28" name="object 28"/>
          <p:cNvSpPr/>
          <p:nvPr/>
        </p:nvSpPr>
        <p:spPr>
          <a:xfrm>
            <a:off x="3487562" y="1149713"/>
            <a:ext cx="106680" cy="74930"/>
          </a:xfrm>
          <a:custGeom>
            <a:avLst/>
            <a:gdLst/>
            <a:ahLst/>
            <a:cxnLst/>
            <a:rect l="l" t="t" r="r" b="b"/>
            <a:pathLst>
              <a:path w="106679" h="74930">
                <a:moveTo>
                  <a:pt x="0" y="74440"/>
                </a:moveTo>
                <a:lnTo>
                  <a:pt x="106199" y="74440"/>
                </a:lnTo>
                <a:lnTo>
                  <a:pt x="106199" y="0"/>
                </a:lnTo>
                <a:lnTo>
                  <a:pt x="0" y="0"/>
                </a:lnTo>
                <a:lnTo>
                  <a:pt x="0" y="74440"/>
                </a:lnTo>
                <a:close/>
              </a:path>
            </a:pathLst>
          </a:custGeom>
          <a:solidFill>
            <a:srgbClr val="71B8B8">
              <a:alpha val="41569"/>
            </a:srgbClr>
          </a:solidFill>
        </p:spPr>
        <p:txBody>
          <a:bodyPr wrap="square" lIns="0" tIns="0" rIns="0" bIns="0" rtlCol="0"/>
          <a:lstStyle/>
          <a:p>
            <a:endParaRPr/>
          </a:p>
        </p:txBody>
      </p:sp>
      <p:sp>
        <p:nvSpPr>
          <p:cNvPr id="29" name="object 29"/>
          <p:cNvSpPr/>
          <p:nvPr/>
        </p:nvSpPr>
        <p:spPr>
          <a:xfrm>
            <a:off x="3487562" y="1621053"/>
            <a:ext cx="106680" cy="291465"/>
          </a:xfrm>
          <a:custGeom>
            <a:avLst/>
            <a:gdLst/>
            <a:ahLst/>
            <a:cxnLst/>
            <a:rect l="l" t="t" r="r" b="b"/>
            <a:pathLst>
              <a:path w="106679" h="291464">
                <a:moveTo>
                  <a:pt x="0" y="290851"/>
                </a:moveTo>
                <a:lnTo>
                  <a:pt x="106199" y="290851"/>
                </a:lnTo>
                <a:lnTo>
                  <a:pt x="106199" y="0"/>
                </a:lnTo>
                <a:lnTo>
                  <a:pt x="0" y="0"/>
                </a:lnTo>
                <a:lnTo>
                  <a:pt x="0" y="290851"/>
                </a:lnTo>
                <a:close/>
              </a:path>
            </a:pathLst>
          </a:custGeom>
          <a:solidFill>
            <a:srgbClr val="71B8B8">
              <a:alpha val="41569"/>
            </a:srgbClr>
          </a:solidFill>
        </p:spPr>
        <p:txBody>
          <a:bodyPr wrap="square" lIns="0" tIns="0" rIns="0" bIns="0" rtlCol="0"/>
          <a:lstStyle/>
          <a:p>
            <a:endParaRPr/>
          </a:p>
        </p:txBody>
      </p:sp>
      <p:sp>
        <p:nvSpPr>
          <p:cNvPr id="30" name="object 30"/>
          <p:cNvSpPr/>
          <p:nvPr/>
        </p:nvSpPr>
        <p:spPr>
          <a:xfrm>
            <a:off x="3487562" y="2458804"/>
            <a:ext cx="106680" cy="65405"/>
          </a:xfrm>
          <a:custGeom>
            <a:avLst/>
            <a:gdLst/>
            <a:ahLst/>
            <a:cxnLst/>
            <a:rect l="l" t="t" r="r" b="b"/>
            <a:pathLst>
              <a:path w="106679" h="65405">
                <a:moveTo>
                  <a:pt x="0" y="65321"/>
                </a:moveTo>
                <a:lnTo>
                  <a:pt x="106199" y="65321"/>
                </a:lnTo>
                <a:lnTo>
                  <a:pt x="106199" y="0"/>
                </a:lnTo>
                <a:lnTo>
                  <a:pt x="0" y="0"/>
                </a:lnTo>
                <a:lnTo>
                  <a:pt x="0" y="65321"/>
                </a:lnTo>
                <a:close/>
              </a:path>
            </a:pathLst>
          </a:custGeom>
          <a:solidFill>
            <a:srgbClr val="71B8B8">
              <a:alpha val="41569"/>
            </a:srgbClr>
          </a:solidFill>
        </p:spPr>
        <p:txBody>
          <a:bodyPr wrap="square" lIns="0" tIns="0" rIns="0" bIns="0" rtlCol="0"/>
          <a:lstStyle/>
          <a:p>
            <a:endParaRPr/>
          </a:p>
        </p:txBody>
      </p:sp>
      <p:sp>
        <p:nvSpPr>
          <p:cNvPr id="31" name="object 31"/>
          <p:cNvSpPr/>
          <p:nvPr/>
        </p:nvSpPr>
        <p:spPr>
          <a:xfrm>
            <a:off x="3487562" y="2927326"/>
            <a:ext cx="106680" cy="237490"/>
          </a:xfrm>
          <a:custGeom>
            <a:avLst/>
            <a:gdLst/>
            <a:ahLst/>
            <a:cxnLst/>
            <a:rect l="l" t="t" r="r" b="b"/>
            <a:pathLst>
              <a:path w="106679" h="237489">
                <a:moveTo>
                  <a:pt x="0" y="237373"/>
                </a:moveTo>
                <a:lnTo>
                  <a:pt x="106199" y="237373"/>
                </a:lnTo>
                <a:lnTo>
                  <a:pt x="106199" y="0"/>
                </a:lnTo>
                <a:lnTo>
                  <a:pt x="0" y="0"/>
                </a:lnTo>
                <a:lnTo>
                  <a:pt x="0" y="237373"/>
                </a:lnTo>
                <a:close/>
              </a:path>
            </a:pathLst>
          </a:custGeom>
          <a:solidFill>
            <a:srgbClr val="71B8B8">
              <a:alpha val="41569"/>
            </a:srgbClr>
          </a:solidFill>
        </p:spPr>
        <p:txBody>
          <a:bodyPr wrap="square" lIns="0" tIns="0" rIns="0" bIns="0" rtlCol="0"/>
          <a:lstStyle/>
          <a:p>
            <a:endParaRPr/>
          </a:p>
        </p:txBody>
      </p:sp>
      <p:sp>
        <p:nvSpPr>
          <p:cNvPr id="32" name="object 32"/>
          <p:cNvSpPr/>
          <p:nvPr/>
        </p:nvSpPr>
        <p:spPr>
          <a:xfrm>
            <a:off x="3487562" y="3721653"/>
            <a:ext cx="106680" cy="52069"/>
          </a:xfrm>
          <a:custGeom>
            <a:avLst/>
            <a:gdLst/>
            <a:ahLst/>
            <a:cxnLst/>
            <a:rect l="l" t="t" r="r" b="b"/>
            <a:pathLst>
              <a:path w="106679" h="52070">
                <a:moveTo>
                  <a:pt x="0" y="51596"/>
                </a:moveTo>
                <a:lnTo>
                  <a:pt x="106199" y="51596"/>
                </a:lnTo>
                <a:lnTo>
                  <a:pt x="106199" y="0"/>
                </a:lnTo>
                <a:lnTo>
                  <a:pt x="0" y="0"/>
                </a:lnTo>
                <a:lnTo>
                  <a:pt x="0" y="51596"/>
                </a:lnTo>
                <a:close/>
              </a:path>
            </a:pathLst>
          </a:custGeom>
          <a:solidFill>
            <a:srgbClr val="71B8B8">
              <a:alpha val="41569"/>
            </a:srgbClr>
          </a:solidFill>
        </p:spPr>
        <p:txBody>
          <a:bodyPr wrap="square" lIns="0" tIns="0" rIns="0" bIns="0" rtlCol="0"/>
          <a:lstStyle/>
          <a:p>
            <a:endParaRPr/>
          </a:p>
        </p:txBody>
      </p:sp>
      <p:sp>
        <p:nvSpPr>
          <p:cNvPr id="33" name="object 33"/>
          <p:cNvSpPr/>
          <p:nvPr/>
        </p:nvSpPr>
        <p:spPr>
          <a:xfrm>
            <a:off x="3487562" y="4182750"/>
            <a:ext cx="106680" cy="645160"/>
          </a:xfrm>
          <a:custGeom>
            <a:avLst/>
            <a:gdLst/>
            <a:ahLst/>
            <a:cxnLst/>
            <a:rect l="l" t="t" r="r" b="b"/>
            <a:pathLst>
              <a:path w="106679" h="645160">
                <a:moveTo>
                  <a:pt x="0" y="644649"/>
                </a:moveTo>
                <a:lnTo>
                  <a:pt x="106199" y="644649"/>
                </a:lnTo>
                <a:lnTo>
                  <a:pt x="106199" y="0"/>
                </a:lnTo>
                <a:lnTo>
                  <a:pt x="0" y="0"/>
                </a:lnTo>
                <a:lnTo>
                  <a:pt x="0" y="644649"/>
                </a:lnTo>
                <a:close/>
              </a:path>
            </a:pathLst>
          </a:custGeom>
          <a:solidFill>
            <a:srgbClr val="71B8B8">
              <a:alpha val="41569"/>
            </a:srgbClr>
          </a:solidFill>
        </p:spPr>
        <p:txBody>
          <a:bodyPr wrap="square" lIns="0" tIns="0" rIns="0" bIns="0" rtlCol="0"/>
          <a:lstStyle/>
          <a:p>
            <a:endParaRPr/>
          </a:p>
        </p:txBody>
      </p:sp>
      <p:sp>
        <p:nvSpPr>
          <p:cNvPr id="34" name="object 34"/>
          <p:cNvSpPr/>
          <p:nvPr/>
        </p:nvSpPr>
        <p:spPr>
          <a:xfrm>
            <a:off x="2883749" y="4789299"/>
            <a:ext cx="605790" cy="0"/>
          </a:xfrm>
          <a:custGeom>
            <a:avLst/>
            <a:gdLst/>
            <a:ahLst/>
            <a:cxnLst/>
            <a:rect l="l" t="t" r="r" b="b"/>
            <a:pathLst>
              <a:path w="605789">
                <a:moveTo>
                  <a:pt x="0" y="0"/>
                </a:moveTo>
                <a:lnTo>
                  <a:pt x="605699" y="0"/>
                </a:lnTo>
              </a:path>
            </a:pathLst>
          </a:custGeom>
          <a:ln w="76199">
            <a:solidFill>
              <a:srgbClr val="71B8B8"/>
            </a:solidFill>
          </a:ln>
        </p:spPr>
        <p:txBody>
          <a:bodyPr wrap="square" lIns="0" tIns="0" rIns="0" bIns="0" rtlCol="0"/>
          <a:lstStyle/>
          <a:p>
            <a:endParaRPr/>
          </a:p>
        </p:txBody>
      </p:sp>
      <p:sp>
        <p:nvSpPr>
          <p:cNvPr id="35" name="object 35"/>
          <p:cNvSpPr txBox="1"/>
          <p:nvPr/>
        </p:nvSpPr>
        <p:spPr>
          <a:xfrm>
            <a:off x="3898793" y="4514962"/>
            <a:ext cx="548640" cy="193040"/>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71B8B8"/>
                </a:solidFill>
                <a:latin typeface="Calibri"/>
                <a:cs typeface="Calibri"/>
              </a:rPr>
              <a:t>Stream</a:t>
            </a:r>
            <a:r>
              <a:rPr sz="1100" spc="-85" dirty="0">
                <a:solidFill>
                  <a:srgbClr val="71B8B8"/>
                </a:solidFill>
                <a:latin typeface="Calibri"/>
                <a:cs typeface="Calibri"/>
              </a:rPr>
              <a:t> </a:t>
            </a:r>
            <a:r>
              <a:rPr sz="1100" spc="-40" dirty="0">
                <a:solidFill>
                  <a:srgbClr val="71B8B8"/>
                </a:solidFill>
                <a:latin typeface="Calibri"/>
                <a:cs typeface="Calibri"/>
              </a:rPr>
              <a:t>A</a:t>
            </a:r>
            <a:endParaRPr sz="1100">
              <a:latin typeface="Calibri"/>
              <a:cs typeface="Calibri"/>
            </a:endParaRPr>
          </a:p>
        </p:txBody>
      </p:sp>
      <p:sp>
        <p:nvSpPr>
          <p:cNvPr id="36" name="object 36"/>
          <p:cNvSpPr txBox="1"/>
          <p:nvPr/>
        </p:nvSpPr>
        <p:spPr>
          <a:xfrm>
            <a:off x="4638572" y="4514962"/>
            <a:ext cx="554990" cy="193040"/>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71B8B8"/>
                </a:solidFill>
                <a:latin typeface="Calibri"/>
                <a:cs typeface="Calibri"/>
              </a:rPr>
              <a:t>Stream</a:t>
            </a:r>
            <a:r>
              <a:rPr sz="1100" spc="-85" dirty="0">
                <a:solidFill>
                  <a:srgbClr val="71B8B8"/>
                </a:solidFill>
                <a:latin typeface="Calibri"/>
                <a:cs typeface="Calibri"/>
              </a:rPr>
              <a:t> </a:t>
            </a:r>
            <a:r>
              <a:rPr sz="1100" spc="45" dirty="0">
                <a:solidFill>
                  <a:srgbClr val="71B8B8"/>
                </a:solidFill>
                <a:latin typeface="Calibri"/>
                <a:cs typeface="Calibri"/>
              </a:rPr>
              <a:t>B</a:t>
            </a:r>
            <a:endParaRPr sz="1100">
              <a:latin typeface="Calibri"/>
              <a:cs typeface="Calibri"/>
            </a:endParaRPr>
          </a:p>
        </p:txBody>
      </p:sp>
      <p:sp>
        <p:nvSpPr>
          <p:cNvPr id="37" name="object 37"/>
          <p:cNvSpPr/>
          <p:nvPr/>
        </p:nvSpPr>
        <p:spPr>
          <a:xfrm>
            <a:off x="3740625" y="1149713"/>
            <a:ext cx="106680" cy="74930"/>
          </a:xfrm>
          <a:custGeom>
            <a:avLst/>
            <a:gdLst/>
            <a:ahLst/>
            <a:cxnLst/>
            <a:rect l="l" t="t" r="r" b="b"/>
            <a:pathLst>
              <a:path w="106679" h="74930">
                <a:moveTo>
                  <a:pt x="0" y="74436"/>
                </a:moveTo>
                <a:lnTo>
                  <a:pt x="106199" y="74436"/>
                </a:lnTo>
                <a:lnTo>
                  <a:pt x="106199" y="0"/>
                </a:lnTo>
                <a:lnTo>
                  <a:pt x="0" y="0"/>
                </a:lnTo>
                <a:lnTo>
                  <a:pt x="0" y="74436"/>
                </a:lnTo>
                <a:close/>
              </a:path>
            </a:pathLst>
          </a:custGeom>
          <a:solidFill>
            <a:srgbClr val="71B8B8">
              <a:alpha val="41569"/>
            </a:srgbClr>
          </a:solidFill>
        </p:spPr>
        <p:txBody>
          <a:bodyPr wrap="square" lIns="0" tIns="0" rIns="0" bIns="0" rtlCol="0"/>
          <a:lstStyle/>
          <a:p>
            <a:endParaRPr/>
          </a:p>
        </p:txBody>
      </p:sp>
      <p:sp>
        <p:nvSpPr>
          <p:cNvPr id="38" name="object 38"/>
          <p:cNvSpPr/>
          <p:nvPr/>
        </p:nvSpPr>
        <p:spPr>
          <a:xfrm>
            <a:off x="3740625" y="1621049"/>
            <a:ext cx="106680" cy="291465"/>
          </a:xfrm>
          <a:custGeom>
            <a:avLst/>
            <a:gdLst/>
            <a:ahLst/>
            <a:cxnLst/>
            <a:rect l="l" t="t" r="r" b="b"/>
            <a:pathLst>
              <a:path w="106679" h="291464">
                <a:moveTo>
                  <a:pt x="0" y="290854"/>
                </a:moveTo>
                <a:lnTo>
                  <a:pt x="106199" y="290854"/>
                </a:lnTo>
                <a:lnTo>
                  <a:pt x="106199" y="0"/>
                </a:lnTo>
                <a:lnTo>
                  <a:pt x="0" y="0"/>
                </a:lnTo>
                <a:lnTo>
                  <a:pt x="0" y="290854"/>
                </a:lnTo>
                <a:close/>
              </a:path>
            </a:pathLst>
          </a:custGeom>
          <a:solidFill>
            <a:srgbClr val="71B8B8">
              <a:alpha val="41569"/>
            </a:srgbClr>
          </a:solidFill>
        </p:spPr>
        <p:txBody>
          <a:bodyPr wrap="square" lIns="0" tIns="0" rIns="0" bIns="0" rtlCol="0"/>
          <a:lstStyle/>
          <a:p>
            <a:endParaRPr/>
          </a:p>
        </p:txBody>
      </p:sp>
      <p:sp>
        <p:nvSpPr>
          <p:cNvPr id="39" name="object 39"/>
          <p:cNvSpPr/>
          <p:nvPr/>
        </p:nvSpPr>
        <p:spPr>
          <a:xfrm>
            <a:off x="3740625" y="2458804"/>
            <a:ext cx="106680" cy="65405"/>
          </a:xfrm>
          <a:custGeom>
            <a:avLst/>
            <a:gdLst/>
            <a:ahLst/>
            <a:cxnLst/>
            <a:rect l="l" t="t" r="r" b="b"/>
            <a:pathLst>
              <a:path w="106679" h="65405">
                <a:moveTo>
                  <a:pt x="0" y="65321"/>
                </a:moveTo>
                <a:lnTo>
                  <a:pt x="106199" y="65321"/>
                </a:lnTo>
                <a:lnTo>
                  <a:pt x="106199" y="0"/>
                </a:lnTo>
                <a:lnTo>
                  <a:pt x="0" y="0"/>
                </a:lnTo>
                <a:lnTo>
                  <a:pt x="0" y="65321"/>
                </a:lnTo>
                <a:close/>
              </a:path>
            </a:pathLst>
          </a:custGeom>
          <a:solidFill>
            <a:srgbClr val="71B8B8">
              <a:alpha val="41569"/>
            </a:srgbClr>
          </a:solidFill>
        </p:spPr>
        <p:txBody>
          <a:bodyPr wrap="square" lIns="0" tIns="0" rIns="0" bIns="0" rtlCol="0"/>
          <a:lstStyle/>
          <a:p>
            <a:endParaRPr/>
          </a:p>
        </p:txBody>
      </p:sp>
      <p:sp>
        <p:nvSpPr>
          <p:cNvPr id="40" name="object 40"/>
          <p:cNvSpPr/>
          <p:nvPr/>
        </p:nvSpPr>
        <p:spPr>
          <a:xfrm>
            <a:off x="3740625" y="2927326"/>
            <a:ext cx="106680" cy="237490"/>
          </a:xfrm>
          <a:custGeom>
            <a:avLst/>
            <a:gdLst/>
            <a:ahLst/>
            <a:cxnLst/>
            <a:rect l="l" t="t" r="r" b="b"/>
            <a:pathLst>
              <a:path w="106679" h="237489">
                <a:moveTo>
                  <a:pt x="0" y="237373"/>
                </a:moveTo>
                <a:lnTo>
                  <a:pt x="106199" y="237373"/>
                </a:lnTo>
                <a:lnTo>
                  <a:pt x="106199" y="0"/>
                </a:lnTo>
                <a:lnTo>
                  <a:pt x="0" y="0"/>
                </a:lnTo>
                <a:lnTo>
                  <a:pt x="0" y="237373"/>
                </a:lnTo>
                <a:close/>
              </a:path>
            </a:pathLst>
          </a:custGeom>
          <a:solidFill>
            <a:srgbClr val="71B8B8">
              <a:alpha val="41569"/>
            </a:srgbClr>
          </a:solidFill>
        </p:spPr>
        <p:txBody>
          <a:bodyPr wrap="square" lIns="0" tIns="0" rIns="0" bIns="0" rtlCol="0"/>
          <a:lstStyle/>
          <a:p>
            <a:endParaRPr/>
          </a:p>
        </p:txBody>
      </p:sp>
      <p:sp>
        <p:nvSpPr>
          <p:cNvPr id="41" name="object 41"/>
          <p:cNvSpPr/>
          <p:nvPr/>
        </p:nvSpPr>
        <p:spPr>
          <a:xfrm>
            <a:off x="3740625" y="3711599"/>
            <a:ext cx="106680" cy="62230"/>
          </a:xfrm>
          <a:custGeom>
            <a:avLst/>
            <a:gdLst/>
            <a:ahLst/>
            <a:cxnLst/>
            <a:rect l="l" t="t" r="r" b="b"/>
            <a:pathLst>
              <a:path w="106679" h="62229">
                <a:moveTo>
                  <a:pt x="0" y="61650"/>
                </a:moveTo>
                <a:lnTo>
                  <a:pt x="106199" y="61650"/>
                </a:lnTo>
                <a:lnTo>
                  <a:pt x="106199" y="0"/>
                </a:lnTo>
                <a:lnTo>
                  <a:pt x="0" y="0"/>
                </a:lnTo>
                <a:lnTo>
                  <a:pt x="0" y="61650"/>
                </a:lnTo>
                <a:close/>
              </a:path>
            </a:pathLst>
          </a:custGeom>
          <a:solidFill>
            <a:srgbClr val="71B8B8">
              <a:alpha val="41569"/>
            </a:srgbClr>
          </a:solidFill>
        </p:spPr>
        <p:txBody>
          <a:bodyPr wrap="square" lIns="0" tIns="0" rIns="0" bIns="0" rtlCol="0"/>
          <a:lstStyle/>
          <a:p>
            <a:endParaRPr/>
          </a:p>
        </p:txBody>
      </p:sp>
      <p:sp>
        <p:nvSpPr>
          <p:cNvPr id="42" name="object 42"/>
          <p:cNvSpPr/>
          <p:nvPr/>
        </p:nvSpPr>
        <p:spPr>
          <a:xfrm>
            <a:off x="3740625" y="4182750"/>
            <a:ext cx="106680" cy="645160"/>
          </a:xfrm>
          <a:custGeom>
            <a:avLst/>
            <a:gdLst/>
            <a:ahLst/>
            <a:cxnLst/>
            <a:rect l="l" t="t" r="r" b="b"/>
            <a:pathLst>
              <a:path w="106679" h="645160">
                <a:moveTo>
                  <a:pt x="0" y="644649"/>
                </a:moveTo>
                <a:lnTo>
                  <a:pt x="106199" y="644649"/>
                </a:lnTo>
                <a:lnTo>
                  <a:pt x="106199" y="0"/>
                </a:lnTo>
                <a:lnTo>
                  <a:pt x="0" y="0"/>
                </a:lnTo>
                <a:lnTo>
                  <a:pt x="0" y="644649"/>
                </a:lnTo>
                <a:close/>
              </a:path>
            </a:pathLst>
          </a:custGeom>
          <a:solidFill>
            <a:srgbClr val="71B8B8">
              <a:alpha val="41569"/>
            </a:srgbClr>
          </a:solidFill>
        </p:spPr>
        <p:txBody>
          <a:bodyPr wrap="square" lIns="0" tIns="0" rIns="0" bIns="0" rtlCol="0"/>
          <a:lstStyle/>
          <a:p>
            <a:endParaRPr/>
          </a:p>
        </p:txBody>
      </p:sp>
      <p:sp>
        <p:nvSpPr>
          <p:cNvPr id="43" name="object 43"/>
          <p:cNvSpPr/>
          <p:nvPr/>
        </p:nvSpPr>
        <p:spPr>
          <a:xfrm>
            <a:off x="3846774" y="4789299"/>
            <a:ext cx="605790" cy="0"/>
          </a:xfrm>
          <a:custGeom>
            <a:avLst/>
            <a:gdLst/>
            <a:ahLst/>
            <a:cxnLst/>
            <a:rect l="l" t="t" r="r" b="b"/>
            <a:pathLst>
              <a:path w="605789">
                <a:moveTo>
                  <a:pt x="0" y="0"/>
                </a:moveTo>
                <a:lnTo>
                  <a:pt x="605699" y="0"/>
                </a:lnTo>
              </a:path>
            </a:pathLst>
          </a:custGeom>
          <a:ln w="76199">
            <a:solidFill>
              <a:srgbClr val="71B8B8"/>
            </a:solidFill>
          </a:ln>
        </p:spPr>
        <p:txBody>
          <a:bodyPr wrap="square" lIns="0" tIns="0" rIns="0" bIns="0" rtlCol="0"/>
          <a:lstStyle/>
          <a:p>
            <a:endParaRPr/>
          </a:p>
        </p:txBody>
      </p:sp>
      <p:sp>
        <p:nvSpPr>
          <p:cNvPr id="44" name="object 44"/>
          <p:cNvSpPr/>
          <p:nvPr/>
        </p:nvSpPr>
        <p:spPr>
          <a:xfrm>
            <a:off x="5242112" y="1149713"/>
            <a:ext cx="106680" cy="74930"/>
          </a:xfrm>
          <a:custGeom>
            <a:avLst/>
            <a:gdLst/>
            <a:ahLst/>
            <a:cxnLst/>
            <a:rect l="l" t="t" r="r" b="b"/>
            <a:pathLst>
              <a:path w="106679" h="74930">
                <a:moveTo>
                  <a:pt x="0" y="74436"/>
                </a:moveTo>
                <a:lnTo>
                  <a:pt x="106199" y="74436"/>
                </a:lnTo>
                <a:lnTo>
                  <a:pt x="106199" y="0"/>
                </a:lnTo>
                <a:lnTo>
                  <a:pt x="0" y="0"/>
                </a:lnTo>
                <a:lnTo>
                  <a:pt x="0" y="74436"/>
                </a:lnTo>
                <a:close/>
              </a:path>
            </a:pathLst>
          </a:custGeom>
          <a:solidFill>
            <a:srgbClr val="71B8B8">
              <a:alpha val="41569"/>
            </a:srgbClr>
          </a:solidFill>
        </p:spPr>
        <p:txBody>
          <a:bodyPr wrap="square" lIns="0" tIns="0" rIns="0" bIns="0" rtlCol="0"/>
          <a:lstStyle/>
          <a:p>
            <a:endParaRPr/>
          </a:p>
        </p:txBody>
      </p:sp>
      <p:sp>
        <p:nvSpPr>
          <p:cNvPr id="45" name="object 45"/>
          <p:cNvSpPr/>
          <p:nvPr/>
        </p:nvSpPr>
        <p:spPr>
          <a:xfrm>
            <a:off x="5242112" y="1621049"/>
            <a:ext cx="106680" cy="291465"/>
          </a:xfrm>
          <a:custGeom>
            <a:avLst/>
            <a:gdLst/>
            <a:ahLst/>
            <a:cxnLst/>
            <a:rect l="l" t="t" r="r" b="b"/>
            <a:pathLst>
              <a:path w="106679" h="291464">
                <a:moveTo>
                  <a:pt x="0" y="290854"/>
                </a:moveTo>
                <a:lnTo>
                  <a:pt x="106199" y="290854"/>
                </a:lnTo>
                <a:lnTo>
                  <a:pt x="106199" y="0"/>
                </a:lnTo>
                <a:lnTo>
                  <a:pt x="0" y="0"/>
                </a:lnTo>
                <a:lnTo>
                  <a:pt x="0" y="290854"/>
                </a:lnTo>
                <a:close/>
              </a:path>
            </a:pathLst>
          </a:custGeom>
          <a:solidFill>
            <a:srgbClr val="71B8B8">
              <a:alpha val="41569"/>
            </a:srgbClr>
          </a:solidFill>
        </p:spPr>
        <p:txBody>
          <a:bodyPr wrap="square" lIns="0" tIns="0" rIns="0" bIns="0" rtlCol="0"/>
          <a:lstStyle/>
          <a:p>
            <a:endParaRPr/>
          </a:p>
        </p:txBody>
      </p:sp>
      <p:sp>
        <p:nvSpPr>
          <p:cNvPr id="46" name="object 46"/>
          <p:cNvSpPr/>
          <p:nvPr/>
        </p:nvSpPr>
        <p:spPr>
          <a:xfrm>
            <a:off x="5242112" y="2458804"/>
            <a:ext cx="106680" cy="65405"/>
          </a:xfrm>
          <a:custGeom>
            <a:avLst/>
            <a:gdLst/>
            <a:ahLst/>
            <a:cxnLst/>
            <a:rect l="l" t="t" r="r" b="b"/>
            <a:pathLst>
              <a:path w="106679" h="65405">
                <a:moveTo>
                  <a:pt x="0" y="65321"/>
                </a:moveTo>
                <a:lnTo>
                  <a:pt x="106199" y="65321"/>
                </a:lnTo>
                <a:lnTo>
                  <a:pt x="106199" y="0"/>
                </a:lnTo>
                <a:lnTo>
                  <a:pt x="0" y="0"/>
                </a:lnTo>
                <a:lnTo>
                  <a:pt x="0" y="65321"/>
                </a:lnTo>
                <a:close/>
              </a:path>
            </a:pathLst>
          </a:custGeom>
          <a:solidFill>
            <a:srgbClr val="71B8B8">
              <a:alpha val="41569"/>
            </a:srgbClr>
          </a:solidFill>
        </p:spPr>
        <p:txBody>
          <a:bodyPr wrap="square" lIns="0" tIns="0" rIns="0" bIns="0" rtlCol="0"/>
          <a:lstStyle/>
          <a:p>
            <a:endParaRPr/>
          </a:p>
        </p:txBody>
      </p:sp>
      <p:sp>
        <p:nvSpPr>
          <p:cNvPr id="47" name="object 47"/>
          <p:cNvSpPr/>
          <p:nvPr/>
        </p:nvSpPr>
        <p:spPr>
          <a:xfrm>
            <a:off x="5242112" y="2927326"/>
            <a:ext cx="106680" cy="237490"/>
          </a:xfrm>
          <a:custGeom>
            <a:avLst/>
            <a:gdLst/>
            <a:ahLst/>
            <a:cxnLst/>
            <a:rect l="l" t="t" r="r" b="b"/>
            <a:pathLst>
              <a:path w="106679" h="237489">
                <a:moveTo>
                  <a:pt x="0" y="237373"/>
                </a:moveTo>
                <a:lnTo>
                  <a:pt x="106199" y="237373"/>
                </a:lnTo>
                <a:lnTo>
                  <a:pt x="106199" y="0"/>
                </a:lnTo>
                <a:lnTo>
                  <a:pt x="0" y="0"/>
                </a:lnTo>
                <a:lnTo>
                  <a:pt x="0" y="237373"/>
                </a:lnTo>
                <a:close/>
              </a:path>
            </a:pathLst>
          </a:custGeom>
          <a:solidFill>
            <a:srgbClr val="71B8B8">
              <a:alpha val="41569"/>
            </a:srgbClr>
          </a:solidFill>
        </p:spPr>
        <p:txBody>
          <a:bodyPr wrap="square" lIns="0" tIns="0" rIns="0" bIns="0" rtlCol="0"/>
          <a:lstStyle/>
          <a:p>
            <a:endParaRPr/>
          </a:p>
        </p:txBody>
      </p:sp>
      <p:sp>
        <p:nvSpPr>
          <p:cNvPr id="48" name="object 48"/>
          <p:cNvSpPr/>
          <p:nvPr/>
        </p:nvSpPr>
        <p:spPr>
          <a:xfrm>
            <a:off x="5242112" y="3711599"/>
            <a:ext cx="106680" cy="62230"/>
          </a:xfrm>
          <a:custGeom>
            <a:avLst/>
            <a:gdLst/>
            <a:ahLst/>
            <a:cxnLst/>
            <a:rect l="l" t="t" r="r" b="b"/>
            <a:pathLst>
              <a:path w="106679" h="62229">
                <a:moveTo>
                  <a:pt x="0" y="61650"/>
                </a:moveTo>
                <a:lnTo>
                  <a:pt x="106199" y="61650"/>
                </a:lnTo>
                <a:lnTo>
                  <a:pt x="106199" y="0"/>
                </a:lnTo>
                <a:lnTo>
                  <a:pt x="0" y="0"/>
                </a:lnTo>
                <a:lnTo>
                  <a:pt x="0" y="61650"/>
                </a:lnTo>
                <a:close/>
              </a:path>
            </a:pathLst>
          </a:custGeom>
          <a:solidFill>
            <a:srgbClr val="71B8B8">
              <a:alpha val="41569"/>
            </a:srgbClr>
          </a:solidFill>
        </p:spPr>
        <p:txBody>
          <a:bodyPr wrap="square" lIns="0" tIns="0" rIns="0" bIns="0" rtlCol="0"/>
          <a:lstStyle/>
          <a:p>
            <a:endParaRPr/>
          </a:p>
        </p:txBody>
      </p:sp>
      <p:sp>
        <p:nvSpPr>
          <p:cNvPr id="49" name="object 49"/>
          <p:cNvSpPr/>
          <p:nvPr/>
        </p:nvSpPr>
        <p:spPr>
          <a:xfrm>
            <a:off x="5242112" y="4182750"/>
            <a:ext cx="106680" cy="645160"/>
          </a:xfrm>
          <a:custGeom>
            <a:avLst/>
            <a:gdLst/>
            <a:ahLst/>
            <a:cxnLst/>
            <a:rect l="l" t="t" r="r" b="b"/>
            <a:pathLst>
              <a:path w="106679" h="645160">
                <a:moveTo>
                  <a:pt x="0" y="644649"/>
                </a:moveTo>
                <a:lnTo>
                  <a:pt x="106199" y="644649"/>
                </a:lnTo>
                <a:lnTo>
                  <a:pt x="106199" y="0"/>
                </a:lnTo>
                <a:lnTo>
                  <a:pt x="0" y="0"/>
                </a:lnTo>
                <a:lnTo>
                  <a:pt x="0" y="644649"/>
                </a:lnTo>
                <a:close/>
              </a:path>
            </a:pathLst>
          </a:custGeom>
          <a:solidFill>
            <a:srgbClr val="71B8B8">
              <a:alpha val="41569"/>
            </a:srgbClr>
          </a:solidFill>
        </p:spPr>
        <p:txBody>
          <a:bodyPr wrap="square" lIns="0" tIns="0" rIns="0" bIns="0" rtlCol="0"/>
          <a:lstStyle/>
          <a:p>
            <a:endParaRPr/>
          </a:p>
        </p:txBody>
      </p:sp>
      <p:sp>
        <p:nvSpPr>
          <p:cNvPr id="50" name="object 50"/>
          <p:cNvSpPr/>
          <p:nvPr/>
        </p:nvSpPr>
        <p:spPr>
          <a:xfrm>
            <a:off x="4638299" y="4789299"/>
            <a:ext cx="605790" cy="0"/>
          </a:xfrm>
          <a:custGeom>
            <a:avLst/>
            <a:gdLst/>
            <a:ahLst/>
            <a:cxnLst/>
            <a:rect l="l" t="t" r="r" b="b"/>
            <a:pathLst>
              <a:path w="605789">
                <a:moveTo>
                  <a:pt x="0" y="0"/>
                </a:moveTo>
                <a:lnTo>
                  <a:pt x="605699" y="0"/>
                </a:lnTo>
              </a:path>
            </a:pathLst>
          </a:custGeom>
          <a:ln w="76199">
            <a:solidFill>
              <a:srgbClr val="71B8B8"/>
            </a:solidFill>
          </a:ln>
        </p:spPr>
        <p:txBody>
          <a:bodyPr wrap="square" lIns="0" tIns="0" rIns="0" bIns="0" rtlCol="0"/>
          <a:lstStyle/>
          <a:p>
            <a:endParaRPr/>
          </a:p>
        </p:txBody>
      </p:sp>
      <p:sp>
        <p:nvSpPr>
          <p:cNvPr id="51" name="object 51"/>
          <p:cNvSpPr txBox="1"/>
          <p:nvPr/>
        </p:nvSpPr>
        <p:spPr>
          <a:xfrm>
            <a:off x="7409131" y="4514962"/>
            <a:ext cx="548640" cy="193040"/>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71B8B8"/>
                </a:solidFill>
                <a:latin typeface="Calibri"/>
                <a:cs typeface="Calibri"/>
              </a:rPr>
              <a:t>Stream</a:t>
            </a:r>
            <a:r>
              <a:rPr sz="1100" spc="-85" dirty="0">
                <a:solidFill>
                  <a:srgbClr val="71B8B8"/>
                </a:solidFill>
                <a:latin typeface="Calibri"/>
                <a:cs typeface="Calibri"/>
              </a:rPr>
              <a:t> </a:t>
            </a:r>
            <a:r>
              <a:rPr sz="1100" spc="-40" dirty="0">
                <a:solidFill>
                  <a:srgbClr val="71B8B8"/>
                </a:solidFill>
                <a:latin typeface="Calibri"/>
                <a:cs typeface="Calibri"/>
              </a:rPr>
              <a:t>A</a:t>
            </a:r>
            <a:endParaRPr sz="1100">
              <a:latin typeface="Calibri"/>
              <a:cs typeface="Calibri"/>
            </a:endParaRPr>
          </a:p>
        </p:txBody>
      </p:sp>
      <p:sp>
        <p:nvSpPr>
          <p:cNvPr id="52" name="object 52"/>
          <p:cNvSpPr txBox="1"/>
          <p:nvPr/>
        </p:nvSpPr>
        <p:spPr>
          <a:xfrm>
            <a:off x="8148910" y="4514962"/>
            <a:ext cx="554990" cy="193040"/>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71B8B8"/>
                </a:solidFill>
                <a:latin typeface="Calibri"/>
                <a:cs typeface="Calibri"/>
              </a:rPr>
              <a:t>Stream</a:t>
            </a:r>
            <a:r>
              <a:rPr sz="1100" spc="-85" dirty="0">
                <a:solidFill>
                  <a:srgbClr val="71B8B8"/>
                </a:solidFill>
                <a:latin typeface="Calibri"/>
                <a:cs typeface="Calibri"/>
              </a:rPr>
              <a:t> </a:t>
            </a:r>
            <a:r>
              <a:rPr sz="1100" spc="45" dirty="0">
                <a:solidFill>
                  <a:srgbClr val="71B8B8"/>
                </a:solidFill>
                <a:latin typeface="Calibri"/>
                <a:cs typeface="Calibri"/>
              </a:rPr>
              <a:t>B</a:t>
            </a:r>
            <a:endParaRPr sz="1100">
              <a:latin typeface="Calibri"/>
              <a:cs typeface="Calibri"/>
            </a:endParaRPr>
          </a:p>
        </p:txBody>
      </p:sp>
      <p:sp>
        <p:nvSpPr>
          <p:cNvPr id="53" name="object 53"/>
          <p:cNvSpPr/>
          <p:nvPr/>
        </p:nvSpPr>
        <p:spPr>
          <a:xfrm>
            <a:off x="7250962" y="1149713"/>
            <a:ext cx="106680" cy="74930"/>
          </a:xfrm>
          <a:custGeom>
            <a:avLst/>
            <a:gdLst/>
            <a:ahLst/>
            <a:cxnLst/>
            <a:rect l="l" t="t" r="r" b="b"/>
            <a:pathLst>
              <a:path w="106679" h="74930">
                <a:moveTo>
                  <a:pt x="0" y="74440"/>
                </a:moveTo>
                <a:lnTo>
                  <a:pt x="106199" y="74440"/>
                </a:lnTo>
                <a:lnTo>
                  <a:pt x="106199" y="0"/>
                </a:lnTo>
                <a:lnTo>
                  <a:pt x="0" y="0"/>
                </a:lnTo>
                <a:lnTo>
                  <a:pt x="0" y="74440"/>
                </a:lnTo>
                <a:close/>
              </a:path>
            </a:pathLst>
          </a:custGeom>
          <a:solidFill>
            <a:srgbClr val="71B8B8">
              <a:alpha val="41569"/>
            </a:srgbClr>
          </a:solidFill>
        </p:spPr>
        <p:txBody>
          <a:bodyPr wrap="square" lIns="0" tIns="0" rIns="0" bIns="0" rtlCol="0"/>
          <a:lstStyle/>
          <a:p>
            <a:endParaRPr/>
          </a:p>
        </p:txBody>
      </p:sp>
      <p:sp>
        <p:nvSpPr>
          <p:cNvPr id="54" name="object 54"/>
          <p:cNvSpPr/>
          <p:nvPr/>
        </p:nvSpPr>
        <p:spPr>
          <a:xfrm>
            <a:off x="7250962" y="1621053"/>
            <a:ext cx="106680" cy="291465"/>
          </a:xfrm>
          <a:custGeom>
            <a:avLst/>
            <a:gdLst/>
            <a:ahLst/>
            <a:cxnLst/>
            <a:rect l="l" t="t" r="r" b="b"/>
            <a:pathLst>
              <a:path w="106679" h="291464">
                <a:moveTo>
                  <a:pt x="0" y="290851"/>
                </a:moveTo>
                <a:lnTo>
                  <a:pt x="106199" y="290851"/>
                </a:lnTo>
                <a:lnTo>
                  <a:pt x="106199" y="0"/>
                </a:lnTo>
                <a:lnTo>
                  <a:pt x="0" y="0"/>
                </a:lnTo>
                <a:lnTo>
                  <a:pt x="0" y="290851"/>
                </a:lnTo>
                <a:close/>
              </a:path>
            </a:pathLst>
          </a:custGeom>
          <a:solidFill>
            <a:srgbClr val="71B8B8">
              <a:alpha val="41569"/>
            </a:srgbClr>
          </a:solidFill>
        </p:spPr>
        <p:txBody>
          <a:bodyPr wrap="square" lIns="0" tIns="0" rIns="0" bIns="0" rtlCol="0"/>
          <a:lstStyle/>
          <a:p>
            <a:endParaRPr/>
          </a:p>
        </p:txBody>
      </p:sp>
      <p:sp>
        <p:nvSpPr>
          <p:cNvPr id="55" name="object 55"/>
          <p:cNvSpPr/>
          <p:nvPr/>
        </p:nvSpPr>
        <p:spPr>
          <a:xfrm>
            <a:off x="7250962" y="2458804"/>
            <a:ext cx="106680" cy="65405"/>
          </a:xfrm>
          <a:custGeom>
            <a:avLst/>
            <a:gdLst/>
            <a:ahLst/>
            <a:cxnLst/>
            <a:rect l="l" t="t" r="r" b="b"/>
            <a:pathLst>
              <a:path w="106679" h="65405">
                <a:moveTo>
                  <a:pt x="0" y="65321"/>
                </a:moveTo>
                <a:lnTo>
                  <a:pt x="106199" y="65321"/>
                </a:lnTo>
                <a:lnTo>
                  <a:pt x="106199" y="0"/>
                </a:lnTo>
                <a:lnTo>
                  <a:pt x="0" y="0"/>
                </a:lnTo>
                <a:lnTo>
                  <a:pt x="0" y="65321"/>
                </a:lnTo>
                <a:close/>
              </a:path>
            </a:pathLst>
          </a:custGeom>
          <a:solidFill>
            <a:srgbClr val="71B8B8">
              <a:alpha val="41569"/>
            </a:srgbClr>
          </a:solidFill>
        </p:spPr>
        <p:txBody>
          <a:bodyPr wrap="square" lIns="0" tIns="0" rIns="0" bIns="0" rtlCol="0"/>
          <a:lstStyle/>
          <a:p>
            <a:endParaRPr/>
          </a:p>
        </p:txBody>
      </p:sp>
      <p:sp>
        <p:nvSpPr>
          <p:cNvPr id="56" name="object 56"/>
          <p:cNvSpPr/>
          <p:nvPr/>
        </p:nvSpPr>
        <p:spPr>
          <a:xfrm>
            <a:off x="7250962" y="2927326"/>
            <a:ext cx="106680" cy="237490"/>
          </a:xfrm>
          <a:custGeom>
            <a:avLst/>
            <a:gdLst/>
            <a:ahLst/>
            <a:cxnLst/>
            <a:rect l="l" t="t" r="r" b="b"/>
            <a:pathLst>
              <a:path w="106679" h="237489">
                <a:moveTo>
                  <a:pt x="0" y="237373"/>
                </a:moveTo>
                <a:lnTo>
                  <a:pt x="106199" y="237373"/>
                </a:lnTo>
                <a:lnTo>
                  <a:pt x="106199" y="0"/>
                </a:lnTo>
                <a:lnTo>
                  <a:pt x="0" y="0"/>
                </a:lnTo>
                <a:lnTo>
                  <a:pt x="0" y="237373"/>
                </a:lnTo>
                <a:close/>
              </a:path>
            </a:pathLst>
          </a:custGeom>
          <a:solidFill>
            <a:srgbClr val="71B8B8">
              <a:alpha val="41569"/>
            </a:srgbClr>
          </a:solidFill>
        </p:spPr>
        <p:txBody>
          <a:bodyPr wrap="square" lIns="0" tIns="0" rIns="0" bIns="0" rtlCol="0"/>
          <a:lstStyle/>
          <a:p>
            <a:endParaRPr/>
          </a:p>
        </p:txBody>
      </p:sp>
      <p:sp>
        <p:nvSpPr>
          <p:cNvPr id="57" name="object 57"/>
          <p:cNvSpPr/>
          <p:nvPr/>
        </p:nvSpPr>
        <p:spPr>
          <a:xfrm>
            <a:off x="7250962" y="3711599"/>
            <a:ext cx="106680" cy="62230"/>
          </a:xfrm>
          <a:custGeom>
            <a:avLst/>
            <a:gdLst/>
            <a:ahLst/>
            <a:cxnLst/>
            <a:rect l="l" t="t" r="r" b="b"/>
            <a:pathLst>
              <a:path w="106679" h="62229">
                <a:moveTo>
                  <a:pt x="0" y="61650"/>
                </a:moveTo>
                <a:lnTo>
                  <a:pt x="106199" y="61650"/>
                </a:lnTo>
                <a:lnTo>
                  <a:pt x="106199" y="0"/>
                </a:lnTo>
                <a:lnTo>
                  <a:pt x="0" y="0"/>
                </a:lnTo>
                <a:lnTo>
                  <a:pt x="0" y="61650"/>
                </a:lnTo>
                <a:close/>
              </a:path>
            </a:pathLst>
          </a:custGeom>
          <a:solidFill>
            <a:srgbClr val="71B8B8">
              <a:alpha val="41569"/>
            </a:srgbClr>
          </a:solidFill>
        </p:spPr>
        <p:txBody>
          <a:bodyPr wrap="square" lIns="0" tIns="0" rIns="0" bIns="0" rtlCol="0"/>
          <a:lstStyle/>
          <a:p>
            <a:endParaRPr/>
          </a:p>
        </p:txBody>
      </p:sp>
      <p:sp>
        <p:nvSpPr>
          <p:cNvPr id="58" name="object 58"/>
          <p:cNvSpPr/>
          <p:nvPr/>
        </p:nvSpPr>
        <p:spPr>
          <a:xfrm>
            <a:off x="7250962" y="4182750"/>
            <a:ext cx="106680" cy="645160"/>
          </a:xfrm>
          <a:custGeom>
            <a:avLst/>
            <a:gdLst/>
            <a:ahLst/>
            <a:cxnLst/>
            <a:rect l="l" t="t" r="r" b="b"/>
            <a:pathLst>
              <a:path w="106679" h="645160">
                <a:moveTo>
                  <a:pt x="0" y="644649"/>
                </a:moveTo>
                <a:lnTo>
                  <a:pt x="106199" y="644649"/>
                </a:lnTo>
                <a:lnTo>
                  <a:pt x="106199" y="0"/>
                </a:lnTo>
                <a:lnTo>
                  <a:pt x="0" y="0"/>
                </a:lnTo>
                <a:lnTo>
                  <a:pt x="0" y="644649"/>
                </a:lnTo>
                <a:close/>
              </a:path>
            </a:pathLst>
          </a:custGeom>
          <a:solidFill>
            <a:srgbClr val="71B8B8">
              <a:alpha val="41569"/>
            </a:srgbClr>
          </a:solidFill>
        </p:spPr>
        <p:txBody>
          <a:bodyPr wrap="square" lIns="0" tIns="0" rIns="0" bIns="0" rtlCol="0"/>
          <a:lstStyle/>
          <a:p>
            <a:endParaRPr/>
          </a:p>
        </p:txBody>
      </p:sp>
      <p:sp>
        <p:nvSpPr>
          <p:cNvPr id="59" name="object 59"/>
          <p:cNvSpPr/>
          <p:nvPr/>
        </p:nvSpPr>
        <p:spPr>
          <a:xfrm>
            <a:off x="7357112" y="4789299"/>
            <a:ext cx="605790" cy="0"/>
          </a:xfrm>
          <a:custGeom>
            <a:avLst/>
            <a:gdLst/>
            <a:ahLst/>
            <a:cxnLst/>
            <a:rect l="l" t="t" r="r" b="b"/>
            <a:pathLst>
              <a:path w="605790">
                <a:moveTo>
                  <a:pt x="0" y="0"/>
                </a:moveTo>
                <a:lnTo>
                  <a:pt x="605699" y="0"/>
                </a:lnTo>
              </a:path>
            </a:pathLst>
          </a:custGeom>
          <a:ln w="76199">
            <a:solidFill>
              <a:srgbClr val="71B8B8"/>
            </a:solidFill>
          </a:ln>
        </p:spPr>
        <p:txBody>
          <a:bodyPr wrap="square" lIns="0" tIns="0" rIns="0" bIns="0" rtlCol="0"/>
          <a:lstStyle/>
          <a:p>
            <a:endParaRPr/>
          </a:p>
        </p:txBody>
      </p:sp>
      <p:sp>
        <p:nvSpPr>
          <p:cNvPr id="60" name="object 60"/>
          <p:cNvSpPr/>
          <p:nvPr/>
        </p:nvSpPr>
        <p:spPr>
          <a:xfrm>
            <a:off x="8752450" y="1149713"/>
            <a:ext cx="106680" cy="74930"/>
          </a:xfrm>
          <a:custGeom>
            <a:avLst/>
            <a:gdLst/>
            <a:ahLst/>
            <a:cxnLst/>
            <a:rect l="l" t="t" r="r" b="b"/>
            <a:pathLst>
              <a:path w="106679" h="74930">
                <a:moveTo>
                  <a:pt x="0" y="74440"/>
                </a:moveTo>
                <a:lnTo>
                  <a:pt x="106199" y="74440"/>
                </a:lnTo>
                <a:lnTo>
                  <a:pt x="106199" y="0"/>
                </a:lnTo>
                <a:lnTo>
                  <a:pt x="0" y="0"/>
                </a:lnTo>
                <a:lnTo>
                  <a:pt x="0" y="74440"/>
                </a:lnTo>
                <a:close/>
              </a:path>
            </a:pathLst>
          </a:custGeom>
          <a:solidFill>
            <a:srgbClr val="71B8B8">
              <a:alpha val="41569"/>
            </a:srgbClr>
          </a:solidFill>
        </p:spPr>
        <p:txBody>
          <a:bodyPr wrap="square" lIns="0" tIns="0" rIns="0" bIns="0" rtlCol="0"/>
          <a:lstStyle/>
          <a:p>
            <a:endParaRPr/>
          </a:p>
        </p:txBody>
      </p:sp>
      <p:sp>
        <p:nvSpPr>
          <p:cNvPr id="61" name="object 61"/>
          <p:cNvSpPr/>
          <p:nvPr/>
        </p:nvSpPr>
        <p:spPr>
          <a:xfrm>
            <a:off x="8752450" y="1621053"/>
            <a:ext cx="106680" cy="291465"/>
          </a:xfrm>
          <a:custGeom>
            <a:avLst/>
            <a:gdLst/>
            <a:ahLst/>
            <a:cxnLst/>
            <a:rect l="l" t="t" r="r" b="b"/>
            <a:pathLst>
              <a:path w="106679" h="291464">
                <a:moveTo>
                  <a:pt x="0" y="290851"/>
                </a:moveTo>
                <a:lnTo>
                  <a:pt x="106199" y="290851"/>
                </a:lnTo>
                <a:lnTo>
                  <a:pt x="106199" y="0"/>
                </a:lnTo>
                <a:lnTo>
                  <a:pt x="0" y="0"/>
                </a:lnTo>
                <a:lnTo>
                  <a:pt x="0" y="290851"/>
                </a:lnTo>
                <a:close/>
              </a:path>
            </a:pathLst>
          </a:custGeom>
          <a:solidFill>
            <a:srgbClr val="71B8B8">
              <a:alpha val="41569"/>
            </a:srgbClr>
          </a:solidFill>
        </p:spPr>
        <p:txBody>
          <a:bodyPr wrap="square" lIns="0" tIns="0" rIns="0" bIns="0" rtlCol="0"/>
          <a:lstStyle/>
          <a:p>
            <a:endParaRPr/>
          </a:p>
        </p:txBody>
      </p:sp>
      <p:sp>
        <p:nvSpPr>
          <p:cNvPr id="62" name="object 62"/>
          <p:cNvSpPr/>
          <p:nvPr/>
        </p:nvSpPr>
        <p:spPr>
          <a:xfrm>
            <a:off x="8752450" y="2458804"/>
            <a:ext cx="106680" cy="65405"/>
          </a:xfrm>
          <a:custGeom>
            <a:avLst/>
            <a:gdLst/>
            <a:ahLst/>
            <a:cxnLst/>
            <a:rect l="l" t="t" r="r" b="b"/>
            <a:pathLst>
              <a:path w="106679" h="65405">
                <a:moveTo>
                  <a:pt x="0" y="65321"/>
                </a:moveTo>
                <a:lnTo>
                  <a:pt x="106199" y="65321"/>
                </a:lnTo>
                <a:lnTo>
                  <a:pt x="106199" y="0"/>
                </a:lnTo>
                <a:lnTo>
                  <a:pt x="0" y="0"/>
                </a:lnTo>
                <a:lnTo>
                  <a:pt x="0" y="65321"/>
                </a:lnTo>
                <a:close/>
              </a:path>
            </a:pathLst>
          </a:custGeom>
          <a:solidFill>
            <a:srgbClr val="71B8B8">
              <a:alpha val="41569"/>
            </a:srgbClr>
          </a:solidFill>
        </p:spPr>
        <p:txBody>
          <a:bodyPr wrap="square" lIns="0" tIns="0" rIns="0" bIns="0" rtlCol="0"/>
          <a:lstStyle/>
          <a:p>
            <a:endParaRPr/>
          </a:p>
        </p:txBody>
      </p:sp>
      <p:sp>
        <p:nvSpPr>
          <p:cNvPr id="63" name="object 63"/>
          <p:cNvSpPr/>
          <p:nvPr/>
        </p:nvSpPr>
        <p:spPr>
          <a:xfrm>
            <a:off x="8752450" y="2927326"/>
            <a:ext cx="106680" cy="237490"/>
          </a:xfrm>
          <a:custGeom>
            <a:avLst/>
            <a:gdLst/>
            <a:ahLst/>
            <a:cxnLst/>
            <a:rect l="l" t="t" r="r" b="b"/>
            <a:pathLst>
              <a:path w="106679" h="237489">
                <a:moveTo>
                  <a:pt x="0" y="237373"/>
                </a:moveTo>
                <a:lnTo>
                  <a:pt x="106199" y="237373"/>
                </a:lnTo>
                <a:lnTo>
                  <a:pt x="106199" y="0"/>
                </a:lnTo>
                <a:lnTo>
                  <a:pt x="0" y="0"/>
                </a:lnTo>
                <a:lnTo>
                  <a:pt x="0" y="237373"/>
                </a:lnTo>
                <a:close/>
              </a:path>
            </a:pathLst>
          </a:custGeom>
          <a:solidFill>
            <a:srgbClr val="71B8B8">
              <a:alpha val="41569"/>
            </a:srgbClr>
          </a:solidFill>
        </p:spPr>
        <p:txBody>
          <a:bodyPr wrap="square" lIns="0" tIns="0" rIns="0" bIns="0" rtlCol="0"/>
          <a:lstStyle/>
          <a:p>
            <a:endParaRPr/>
          </a:p>
        </p:txBody>
      </p:sp>
      <p:sp>
        <p:nvSpPr>
          <p:cNvPr id="64" name="object 64"/>
          <p:cNvSpPr/>
          <p:nvPr/>
        </p:nvSpPr>
        <p:spPr>
          <a:xfrm>
            <a:off x="8752450" y="3711599"/>
            <a:ext cx="106680" cy="62230"/>
          </a:xfrm>
          <a:custGeom>
            <a:avLst/>
            <a:gdLst/>
            <a:ahLst/>
            <a:cxnLst/>
            <a:rect l="l" t="t" r="r" b="b"/>
            <a:pathLst>
              <a:path w="106679" h="62229">
                <a:moveTo>
                  <a:pt x="0" y="61650"/>
                </a:moveTo>
                <a:lnTo>
                  <a:pt x="106199" y="61650"/>
                </a:lnTo>
                <a:lnTo>
                  <a:pt x="106199" y="0"/>
                </a:lnTo>
                <a:lnTo>
                  <a:pt x="0" y="0"/>
                </a:lnTo>
                <a:lnTo>
                  <a:pt x="0" y="61650"/>
                </a:lnTo>
                <a:close/>
              </a:path>
            </a:pathLst>
          </a:custGeom>
          <a:solidFill>
            <a:srgbClr val="71B8B8">
              <a:alpha val="41569"/>
            </a:srgbClr>
          </a:solidFill>
        </p:spPr>
        <p:txBody>
          <a:bodyPr wrap="square" lIns="0" tIns="0" rIns="0" bIns="0" rtlCol="0"/>
          <a:lstStyle/>
          <a:p>
            <a:endParaRPr/>
          </a:p>
        </p:txBody>
      </p:sp>
      <p:sp>
        <p:nvSpPr>
          <p:cNvPr id="65" name="object 65"/>
          <p:cNvSpPr/>
          <p:nvPr/>
        </p:nvSpPr>
        <p:spPr>
          <a:xfrm>
            <a:off x="8752450" y="4182750"/>
            <a:ext cx="106680" cy="645160"/>
          </a:xfrm>
          <a:custGeom>
            <a:avLst/>
            <a:gdLst/>
            <a:ahLst/>
            <a:cxnLst/>
            <a:rect l="l" t="t" r="r" b="b"/>
            <a:pathLst>
              <a:path w="106679" h="645160">
                <a:moveTo>
                  <a:pt x="0" y="644649"/>
                </a:moveTo>
                <a:lnTo>
                  <a:pt x="106199" y="644649"/>
                </a:lnTo>
                <a:lnTo>
                  <a:pt x="106199" y="0"/>
                </a:lnTo>
                <a:lnTo>
                  <a:pt x="0" y="0"/>
                </a:lnTo>
                <a:lnTo>
                  <a:pt x="0" y="644649"/>
                </a:lnTo>
                <a:close/>
              </a:path>
            </a:pathLst>
          </a:custGeom>
          <a:solidFill>
            <a:srgbClr val="71B8B8">
              <a:alpha val="41569"/>
            </a:srgbClr>
          </a:solidFill>
        </p:spPr>
        <p:txBody>
          <a:bodyPr wrap="square" lIns="0" tIns="0" rIns="0" bIns="0" rtlCol="0"/>
          <a:lstStyle/>
          <a:p>
            <a:endParaRPr/>
          </a:p>
        </p:txBody>
      </p:sp>
      <p:sp>
        <p:nvSpPr>
          <p:cNvPr id="66" name="object 66"/>
          <p:cNvSpPr/>
          <p:nvPr/>
        </p:nvSpPr>
        <p:spPr>
          <a:xfrm>
            <a:off x="8148637" y="4789299"/>
            <a:ext cx="605790" cy="0"/>
          </a:xfrm>
          <a:custGeom>
            <a:avLst/>
            <a:gdLst/>
            <a:ahLst/>
            <a:cxnLst/>
            <a:rect l="l" t="t" r="r" b="b"/>
            <a:pathLst>
              <a:path w="605790">
                <a:moveTo>
                  <a:pt x="0" y="0"/>
                </a:moveTo>
                <a:lnTo>
                  <a:pt x="605699" y="0"/>
                </a:lnTo>
              </a:path>
            </a:pathLst>
          </a:custGeom>
          <a:ln w="76199">
            <a:solidFill>
              <a:srgbClr val="71B8B8"/>
            </a:solidFill>
          </a:ln>
        </p:spPr>
        <p:txBody>
          <a:bodyPr wrap="square" lIns="0" tIns="0" rIns="0" bIns="0" rtlCol="0"/>
          <a:lstStyle/>
          <a:p>
            <a:endParaRPr/>
          </a:p>
        </p:txBody>
      </p:sp>
      <p:sp>
        <p:nvSpPr>
          <p:cNvPr id="67" name="object 67"/>
          <p:cNvSpPr txBox="1"/>
          <p:nvPr/>
        </p:nvSpPr>
        <p:spPr>
          <a:xfrm>
            <a:off x="5653981" y="4514962"/>
            <a:ext cx="548640" cy="193040"/>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71B8B8"/>
                </a:solidFill>
                <a:latin typeface="Calibri"/>
                <a:cs typeface="Calibri"/>
              </a:rPr>
              <a:t>Stream</a:t>
            </a:r>
            <a:r>
              <a:rPr sz="1100" spc="-85" dirty="0">
                <a:solidFill>
                  <a:srgbClr val="71B8B8"/>
                </a:solidFill>
                <a:latin typeface="Calibri"/>
                <a:cs typeface="Calibri"/>
              </a:rPr>
              <a:t> </a:t>
            </a:r>
            <a:r>
              <a:rPr sz="1100" spc="-40" dirty="0">
                <a:solidFill>
                  <a:srgbClr val="71B8B8"/>
                </a:solidFill>
                <a:latin typeface="Calibri"/>
                <a:cs typeface="Calibri"/>
              </a:rPr>
              <a:t>A</a:t>
            </a:r>
            <a:endParaRPr sz="1100">
              <a:latin typeface="Calibri"/>
              <a:cs typeface="Calibri"/>
            </a:endParaRPr>
          </a:p>
        </p:txBody>
      </p:sp>
      <p:sp>
        <p:nvSpPr>
          <p:cNvPr id="68" name="object 68"/>
          <p:cNvSpPr txBox="1"/>
          <p:nvPr/>
        </p:nvSpPr>
        <p:spPr>
          <a:xfrm>
            <a:off x="6393760" y="4514962"/>
            <a:ext cx="554990" cy="193040"/>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71B8B8"/>
                </a:solidFill>
                <a:latin typeface="Calibri"/>
                <a:cs typeface="Calibri"/>
              </a:rPr>
              <a:t>Stream</a:t>
            </a:r>
            <a:r>
              <a:rPr sz="1100" spc="-85" dirty="0">
                <a:solidFill>
                  <a:srgbClr val="71B8B8"/>
                </a:solidFill>
                <a:latin typeface="Calibri"/>
                <a:cs typeface="Calibri"/>
              </a:rPr>
              <a:t> </a:t>
            </a:r>
            <a:r>
              <a:rPr sz="1100" spc="45" dirty="0">
                <a:solidFill>
                  <a:srgbClr val="71B8B8"/>
                </a:solidFill>
                <a:latin typeface="Calibri"/>
                <a:cs typeface="Calibri"/>
              </a:rPr>
              <a:t>B</a:t>
            </a:r>
            <a:endParaRPr sz="1100">
              <a:latin typeface="Calibri"/>
              <a:cs typeface="Calibri"/>
            </a:endParaRPr>
          </a:p>
        </p:txBody>
      </p:sp>
      <p:sp>
        <p:nvSpPr>
          <p:cNvPr id="69" name="object 69"/>
          <p:cNvSpPr/>
          <p:nvPr/>
        </p:nvSpPr>
        <p:spPr>
          <a:xfrm>
            <a:off x="5495812" y="1149713"/>
            <a:ext cx="106680" cy="74930"/>
          </a:xfrm>
          <a:custGeom>
            <a:avLst/>
            <a:gdLst/>
            <a:ahLst/>
            <a:cxnLst/>
            <a:rect l="l" t="t" r="r" b="b"/>
            <a:pathLst>
              <a:path w="106679" h="74930">
                <a:moveTo>
                  <a:pt x="0" y="74440"/>
                </a:moveTo>
                <a:lnTo>
                  <a:pt x="106199" y="74440"/>
                </a:lnTo>
                <a:lnTo>
                  <a:pt x="106199" y="0"/>
                </a:lnTo>
                <a:lnTo>
                  <a:pt x="0" y="0"/>
                </a:lnTo>
                <a:lnTo>
                  <a:pt x="0" y="74440"/>
                </a:lnTo>
                <a:close/>
              </a:path>
            </a:pathLst>
          </a:custGeom>
          <a:solidFill>
            <a:srgbClr val="71B8B8">
              <a:alpha val="41569"/>
            </a:srgbClr>
          </a:solidFill>
        </p:spPr>
        <p:txBody>
          <a:bodyPr wrap="square" lIns="0" tIns="0" rIns="0" bIns="0" rtlCol="0"/>
          <a:lstStyle/>
          <a:p>
            <a:endParaRPr/>
          </a:p>
        </p:txBody>
      </p:sp>
      <p:sp>
        <p:nvSpPr>
          <p:cNvPr id="70" name="object 70"/>
          <p:cNvSpPr/>
          <p:nvPr/>
        </p:nvSpPr>
        <p:spPr>
          <a:xfrm>
            <a:off x="5495812" y="1621053"/>
            <a:ext cx="106680" cy="291465"/>
          </a:xfrm>
          <a:custGeom>
            <a:avLst/>
            <a:gdLst/>
            <a:ahLst/>
            <a:cxnLst/>
            <a:rect l="l" t="t" r="r" b="b"/>
            <a:pathLst>
              <a:path w="106679" h="291464">
                <a:moveTo>
                  <a:pt x="0" y="290851"/>
                </a:moveTo>
                <a:lnTo>
                  <a:pt x="106199" y="290851"/>
                </a:lnTo>
                <a:lnTo>
                  <a:pt x="106199" y="0"/>
                </a:lnTo>
                <a:lnTo>
                  <a:pt x="0" y="0"/>
                </a:lnTo>
                <a:lnTo>
                  <a:pt x="0" y="290851"/>
                </a:lnTo>
                <a:close/>
              </a:path>
            </a:pathLst>
          </a:custGeom>
          <a:solidFill>
            <a:srgbClr val="71B8B8">
              <a:alpha val="41569"/>
            </a:srgbClr>
          </a:solidFill>
        </p:spPr>
        <p:txBody>
          <a:bodyPr wrap="square" lIns="0" tIns="0" rIns="0" bIns="0" rtlCol="0"/>
          <a:lstStyle/>
          <a:p>
            <a:endParaRPr/>
          </a:p>
        </p:txBody>
      </p:sp>
      <p:sp>
        <p:nvSpPr>
          <p:cNvPr id="71" name="object 71"/>
          <p:cNvSpPr/>
          <p:nvPr/>
        </p:nvSpPr>
        <p:spPr>
          <a:xfrm>
            <a:off x="5495812" y="2458804"/>
            <a:ext cx="106680" cy="65405"/>
          </a:xfrm>
          <a:custGeom>
            <a:avLst/>
            <a:gdLst/>
            <a:ahLst/>
            <a:cxnLst/>
            <a:rect l="l" t="t" r="r" b="b"/>
            <a:pathLst>
              <a:path w="106679" h="65405">
                <a:moveTo>
                  <a:pt x="0" y="65320"/>
                </a:moveTo>
                <a:lnTo>
                  <a:pt x="106199" y="65320"/>
                </a:lnTo>
                <a:lnTo>
                  <a:pt x="106199" y="0"/>
                </a:lnTo>
                <a:lnTo>
                  <a:pt x="0" y="0"/>
                </a:lnTo>
                <a:lnTo>
                  <a:pt x="0" y="65320"/>
                </a:lnTo>
                <a:close/>
              </a:path>
            </a:pathLst>
          </a:custGeom>
          <a:solidFill>
            <a:srgbClr val="71B8B8">
              <a:alpha val="41569"/>
            </a:srgbClr>
          </a:solidFill>
        </p:spPr>
        <p:txBody>
          <a:bodyPr wrap="square" lIns="0" tIns="0" rIns="0" bIns="0" rtlCol="0"/>
          <a:lstStyle/>
          <a:p>
            <a:endParaRPr/>
          </a:p>
        </p:txBody>
      </p:sp>
      <p:sp>
        <p:nvSpPr>
          <p:cNvPr id="72" name="object 72"/>
          <p:cNvSpPr/>
          <p:nvPr/>
        </p:nvSpPr>
        <p:spPr>
          <a:xfrm>
            <a:off x="5495812" y="2927325"/>
            <a:ext cx="106680" cy="237490"/>
          </a:xfrm>
          <a:custGeom>
            <a:avLst/>
            <a:gdLst/>
            <a:ahLst/>
            <a:cxnLst/>
            <a:rect l="l" t="t" r="r" b="b"/>
            <a:pathLst>
              <a:path w="106679" h="237489">
                <a:moveTo>
                  <a:pt x="0" y="237374"/>
                </a:moveTo>
                <a:lnTo>
                  <a:pt x="106199" y="237374"/>
                </a:lnTo>
                <a:lnTo>
                  <a:pt x="106199" y="0"/>
                </a:lnTo>
                <a:lnTo>
                  <a:pt x="0" y="0"/>
                </a:lnTo>
                <a:lnTo>
                  <a:pt x="0" y="237374"/>
                </a:lnTo>
                <a:close/>
              </a:path>
            </a:pathLst>
          </a:custGeom>
          <a:solidFill>
            <a:srgbClr val="71B8B8">
              <a:alpha val="41569"/>
            </a:srgbClr>
          </a:solidFill>
        </p:spPr>
        <p:txBody>
          <a:bodyPr wrap="square" lIns="0" tIns="0" rIns="0" bIns="0" rtlCol="0"/>
          <a:lstStyle/>
          <a:p>
            <a:endParaRPr/>
          </a:p>
        </p:txBody>
      </p:sp>
      <p:sp>
        <p:nvSpPr>
          <p:cNvPr id="73" name="object 73"/>
          <p:cNvSpPr/>
          <p:nvPr/>
        </p:nvSpPr>
        <p:spPr>
          <a:xfrm>
            <a:off x="5495812" y="3711599"/>
            <a:ext cx="106680" cy="62230"/>
          </a:xfrm>
          <a:custGeom>
            <a:avLst/>
            <a:gdLst/>
            <a:ahLst/>
            <a:cxnLst/>
            <a:rect l="l" t="t" r="r" b="b"/>
            <a:pathLst>
              <a:path w="106679" h="62229">
                <a:moveTo>
                  <a:pt x="0" y="61650"/>
                </a:moveTo>
                <a:lnTo>
                  <a:pt x="106199" y="61650"/>
                </a:lnTo>
                <a:lnTo>
                  <a:pt x="106199" y="0"/>
                </a:lnTo>
                <a:lnTo>
                  <a:pt x="0" y="0"/>
                </a:lnTo>
                <a:lnTo>
                  <a:pt x="0" y="61650"/>
                </a:lnTo>
                <a:close/>
              </a:path>
            </a:pathLst>
          </a:custGeom>
          <a:solidFill>
            <a:srgbClr val="71B8B8">
              <a:alpha val="41569"/>
            </a:srgbClr>
          </a:solidFill>
        </p:spPr>
        <p:txBody>
          <a:bodyPr wrap="square" lIns="0" tIns="0" rIns="0" bIns="0" rtlCol="0"/>
          <a:lstStyle/>
          <a:p>
            <a:endParaRPr/>
          </a:p>
        </p:txBody>
      </p:sp>
      <p:sp>
        <p:nvSpPr>
          <p:cNvPr id="74" name="object 74"/>
          <p:cNvSpPr/>
          <p:nvPr/>
        </p:nvSpPr>
        <p:spPr>
          <a:xfrm>
            <a:off x="5495812" y="4182750"/>
            <a:ext cx="106680" cy="645160"/>
          </a:xfrm>
          <a:custGeom>
            <a:avLst/>
            <a:gdLst/>
            <a:ahLst/>
            <a:cxnLst/>
            <a:rect l="l" t="t" r="r" b="b"/>
            <a:pathLst>
              <a:path w="106679" h="645160">
                <a:moveTo>
                  <a:pt x="0" y="644649"/>
                </a:moveTo>
                <a:lnTo>
                  <a:pt x="106199" y="644649"/>
                </a:lnTo>
                <a:lnTo>
                  <a:pt x="106199" y="0"/>
                </a:lnTo>
                <a:lnTo>
                  <a:pt x="0" y="0"/>
                </a:lnTo>
                <a:lnTo>
                  <a:pt x="0" y="644649"/>
                </a:lnTo>
                <a:close/>
              </a:path>
            </a:pathLst>
          </a:custGeom>
          <a:solidFill>
            <a:srgbClr val="71B8B8">
              <a:alpha val="41569"/>
            </a:srgbClr>
          </a:solidFill>
        </p:spPr>
        <p:txBody>
          <a:bodyPr wrap="square" lIns="0" tIns="0" rIns="0" bIns="0" rtlCol="0"/>
          <a:lstStyle/>
          <a:p>
            <a:endParaRPr/>
          </a:p>
        </p:txBody>
      </p:sp>
      <p:sp>
        <p:nvSpPr>
          <p:cNvPr id="75" name="object 75"/>
          <p:cNvSpPr/>
          <p:nvPr/>
        </p:nvSpPr>
        <p:spPr>
          <a:xfrm>
            <a:off x="5601962" y="4789299"/>
            <a:ext cx="605790" cy="0"/>
          </a:xfrm>
          <a:custGeom>
            <a:avLst/>
            <a:gdLst/>
            <a:ahLst/>
            <a:cxnLst/>
            <a:rect l="l" t="t" r="r" b="b"/>
            <a:pathLst>
              <a:path w="605789">
                <a:moveTo>
                  <a:pt x="0" y="0"/>
                </a:moveTo>
                <a:lnTo>
                  <a:pt x="605699" y="0"/>
                </a:lnTo>
              </a:path>
            </a:pathLst>
          </a:custGeom>
          <a:ln w="76199">
            <a:solidFill>
              <a:srgbClr val="71B8B8"/>
            </a:solidFill>
          </a:ln>
        </p:spPr>
        <p:txBody>
          <a:bodyPr wrap="square" lIns="0" tIns="0" rIns="0" bIns="0" rtlCol="0"/>
          <a:lstStyle/>
          <a:p>
            <a:endParaRPr/>
          </a:p>
        </p:txBody>
      </p:sp>
      <p:sp>
        <p:nvSpPr>
          <p:cNvPr id="76" name="object 76"/>
          <p:cNvSpPr/>
          <p:nvPr/>
        </p:nvSpPr>
        <p:spPr>
          <a:xfrm>
            <a:off x="6997300" y="1149713"/>
            <a:ext cx="106680" cy="74930"/>
          </a:xfrm>
          <a:custGeom>
            <a:avLst/>
            <a:gdLst/>
            <a:ahLst/>
            <a:cxnLst/>
            <a:rect l="l" t="t" r="r" b="b"/>
            <a:pathLst>
              <a:path w="106679" h="74930">
                <a:moveTo>
                  <a:pt x="0" y="74440"/>
                </a:moveTo>
                <a:lnTo>
                  <a:pt x="106199" y="74440"/>
                </a:lnTo>
                <a:lnTo>
                  <a:pt x="106199" y="0"/>
                </a:lnTo>
                <a:lnTo>
                  <a:pt x="0" y="0"/>
                </a:lnTo>
                <a:lnTo>
                  <a:pt x="0" y="74440"/>
                </a:lnTo>
                <a:close/>
              </a:path>
            </a:pathLst>
          </a:custGeom>
          <a:solidFill>
            <a:srgbClr val="71B8B8">
              <a:alpha val="41569"/>
            </a:srgbClr>
          </a:solidFill>
        </p:spPr>
        <p:txBody>
          <a:bodyPr wrap="square" lIns="0" tIns="0" rIns="0" bIns="0" rtlCol="0"/>
          <a:lstStyle/>
          <a:p>
            <a:endParaRPr/>
          </a:p>
        </p:txBody>
      </p:sp>
      <p:sp>
        <p:nvSpPr>
          <p:cNvPr id="77" name="object 77"/>
          <p:cNvSpPr/>
          <p:nvPr/>
        </p:nvSpPr>
        <p:spPr>
          <a:xfrm>
            <a:off x="6997300" y="1621053"/>
            <a:ext cx="106680" cy="291465"/>
          </a:xfrm>
          <a:custGeom>
            <a:avLst/>
            <a:gdLst/>
            <a:ahLst/>
            <a:cxnLst/>
            <a:rect l="l" t="t" r="r" b="b"/>
            <a:pathLst>
              <a:path w="106679" h="291464">
                <a:moveTo>
                  <a:pt x="0" y="290851"/>
                </a:moveTo>
                <a:lnTo>
                  <a:pt x="106199" y="290851"/>
                </a:lnTo>
                <a:lnTo>
                  <a:pt x="106199" y="0"/>
                </a:lnTo>
                <a:lnTo>
                  <a:pt x="0" y="0"/>
                </a:lnTo>
                <a:lnTo>
                  <a:pt x="0" y="290851"/>
                </a:lnTo>
                <a:close/>
              </a:path>
            </a:pathLst>
          </a:custGeom>
          <a:solidFill>
            <a:srgbClr val="71B8B8">
              <a:alpha val="41569"/>
            </a:srgbClr>
          </a:solidFill>
        </p:spPr>
        <p:txBody>
          <a:bodyPr wrap="square" lIns="0" tIns="0" rIns="0" bIns="0" rtlCol="0"/>
          <a:lstStyle/>
          <a:p>
            <a:endParaRPr/>
          </a:p>
        </p:txBody>
      </p:sp>
      <p:sp>
        <p:nvSpPr>
          <p:cNvPr id="78" name="object 78"/>
          <p:cNvSpPr/>
          <p:nvPr/>
        </p:nvSpPr>
        <p:spPr>
          <a:xfrm>
            <a:off x="6997300" y="2458804"/>
            <a:ext cx="106680" cy="65405"/>
          </a:xfrm>
          <a:custGeom>
            <a:avLst/>
            <a:gdLst/>
            <a:ahLst/>
            <a:cxnLst/>
            <a:rect l="l" t="t" r="r" b="b"/>
            <a:pathLst>
              <a:path w="106679" h="65405">
                <a:moveTo>
                  <a:pt x="0" y="65320"/>
                </a:moveTo>
                <a:lnTo>
                  <a:pt x="106199" y="65320"/>
                </a:lnTo>
                <a:lnTo>
                  <a:pt x="106199" y="0"/>
                </a:lnTo>
                <a:lnTo>
                  <a:pt x="0" y="0"/>
                </a:lnTo>
                <a:lnTo>
                  <a:pt x="0" y="65320"/>
                </a:lnTo>
                <a:close/>
              </a:path>
            </a:pathLst>
          </a:custGeom>
          <a:solidFill>
            <a:srgbClr val="71B8B8">
              <a:alpha val="41569"/>
            </a:srgbClr>
          </a:solidFill>
        </p:spPr>
        <p:txBody>
          <a:bodyPr wrap="square" lIns="0" tIns="0" rIns="0" bIns="0" rtlCol="0"/>
          <a:lstStyle/>
          <a:p>
            <a:endParaRPr/>
          </a:p>
        </p:txBody>
      </p:sp>
      <p:sp>
        <p:nvSpPr>
          <p:cNvPr id="79" name="object 79"/>
          <p:cNvSpPr/>
          <p:nvPr/>
        </p:nvSpPr>
        <p:spPr>
          <a:xfrm>
            <a:off x="6997300" y="2927325"/>
            <a:ext cx="106680" cy="237490"/>
          </a:xfrm>
          <a:custGeom>
            <a:avLst/>
            <a:gdLst/>
            <a:ahLst/>
            <a:cxnLst/>
            <a:rect l="l" t="t" r="r" b="b"/>
            <a:pathLst>
              <a:path w="106679" h="237489">
                <a:moveTo>
                  <a:pt x="0" y="237374"/>
                </a:moveTo>
                <a:lnTo>
                  <a:pt x="106199" y="237374"/>
                </a:lnTo>
                <a:lnTo>
                  <a:pt x="106199" y="0"/>
                </a:lnTo>
                <a:lnTo>
                  <a:pt x="0" y="0"/>
                </a:lnTo>
                <a:lnTo>
                  <a:pt x="0" y="237374"/>
                </a:lnTo>
                <a:close/>
              </a:path>
            </a:pathLst>
          </a:custGeom>
          <a:solidFill>
            <a:srgbClr val="71B8B8">
              <a:alpha val="41569"/>
            </a:srgbClr>
          </a:solidFill>
        </p:spPr>
        <p:txBody>
          <a:bodyPr wrap="square" lIns="0" tIns="0" rIns="0" bIns="0" rtlCol="0"/>
          <a:lstStyle/>
          <a:p>
            <a:endParaRPr/>
          </a:p>
        </p:txBody>
      </p:sp>
      <p:sp>
        <p:nvSpPr>
          <p:cNvPr id="80" name="object 80"/>
          <p:cNvSpPr/>
          <p:nvPr/>
        </p:nvSpPr>
        <p:spPr>
          <a:xfrm>
            <a:off x="6997300" y="3711599"/>
            <a:ext cx="106680" cy="62230"/>
          </a:xfrm>
          <a:custGeom>
            <a:avLst/>
            <a:gdLst/>
            <a:ahLst/>
            <a:cxnLst/>
            <a:rect l="l" t="t" r="r" b="b"/>
            <a:pathLst>
              <a:path w="106679" h="62229">
                <a:moveTo>
                  <a:pt x="0" y="61650"/>
                </a:moveTo>
                <a:lnTo>
                  <a:pt x="106199" y="61650"/>
                </a:lnTo>
                <a:lnTo>
                  <a:pt x="106199" y="0"/>
                </a:lnTo>
                <a:lnTo>
                  <a:pt x="0" y="0"/>
                </a:lnTo>
                <a:lnTo>
                  <a:pt x="0" y="61650"/>
                </a:lnTo>
                <a:close/>
              </a:path>
            </a:pathLst>
          </a:custGeom>
          <a:solidFill>
            <a:srgbClr val="71B8B8">
              <a:alpha val="41569"/>
            </a:srgbClr>
          </a:solidFill>
        </p:spPr>
        <p:txBody>
          <a:bodyPr wrap="square" lIns="0" tIns="0" rIns="0" bIns="0" rtlCol="0"/>
          <a:lstStyle/>
          <a:p>
            <a:endParaRPr/>
          </a:p>
        </p:txBody>
      </p:sp>
      <p:sp>
        <p:nvSpPr>
          <p:cNvPr id="81" name="object 81"/>
          <p:cNvSpPr/>
          <p:nvPr/>
        </p:nvSpPr>
        <p:spPr>
          <a:xfrm>
            <a:off x="6997300" y="4182750"/>
            <a:ext cx="106680" cy="645160"/>
          </a:xfrm>
          <a:custGeom>
            <a:avLst/>
            <a:gdLst/>
            <a:ahLst/>
            <a:cxnLst/>
            <a:rect l="l" t="t" r="r" b="b"/>
            <a:pathLst>
              <a:path w="106679" h="645160">
                <a:moveTo>
                  <a:pt x="0" y="644649"/>
                </a:moveTo>
                <a:lnTo>
                  <a:pt x="106199" y="644649"/>
                </a:lnTo>
                <a:lnTo>
                  <a:pt x="106199" y="0"/>
                </a:lnTo>
                <a:lnTo>
                  <a:pt x="0" y="0"/>
                </a:lnTo>
                <a:lnTo>
                  <a:pt x="0" y="644649"/>
                </a:lnTo>
                <a:close/>
              </a:path>
            </a:pathLst>
          </a:custGeom>
          <a:solidFill>
            <a:srgbClr val="71B8B8">
              <a:alpha val="41569"/>
            </a:srgbClr>
          </a:solidFill>
        </p:spPr>
        <p:txBody>
          <a:bodyPr wrap="square" lIns="0" tIns="0" rIns="0" bIns="0" rtlCol="0"/>
          <a:lstStyle/>
          <a:p>
            <a:endParaRPr/>
          </a:p>
        </p:txBody>
      </p:sp>
      <p:sp>
        <p:nvSpPr>
          <p:cNvPr id="82" name="object 82"/>
          <p:cNvSpPr/>
          <p:nvPr/>
        </p:nvSpPr>
        <p:spPr>
          <a:xfrm>
            <a:off x="6393487" y="4789299"/>
            <a:ext cx="605790" cy="0"/>
          </a:xfrm>
          <a:custGeom>
            <a:avLst/>
            <a:gdLst/>
            <a:ahLst/>
            <a:cxnLst/>
            <a:rect l="l" t="t" r="r" b="b"/>
            <a:pathLst>
              <a:path w="605790">
                <a:moveTo>
                  <a:pt x="0" y="0"/>
                </a:moveTo>
                <a:lnTo>
                  <a:pt x="605699" y="0"/>
                </a:lnTo>
              </a:path>
            </a:pathLst>
          </a:custGeom>
          <a:ln w="76199">
            <a:solidFill>
              <a:srgbClr val="71B8B8"/>
            </a:solidFill>
          </a:ln>
        </p:spPr>
        <p:txBody>
          <a:bodyPr wrap="square" lIns="0" tIns="0" rIns="0" bIns="0" rtlCol="0"/>
          <a:lstStyle/>
          <a:p>
            <a:endParaRPr/>
          </a:p>
        </p:txBody>
      </p:sp>
      <p:sp>
        <p:nvSpPr>
          <p:cNvPr id="83" name="object 83"/>
          <p:cNvSpPr/>
          <p:nvPr/>
        </p:nvSpPr>
        <p:spPr>
          <a:xfrm>
            <a:off x="231050" y="602813"/>
            <a:ext cx="1607185" cy="547370"/>
          </a:xfrm>
          <a:custGeom>
            <a:avLst/>
            <a:gdLst/>
            <a:ahLst/>
            <a:cxnLst/>
            <a:rect l="l" t="t" r="r" b="b"/>
            <a:pathLst>
              <a:path w="1607185" h="547369">
                <a:moveTo>
                  <a:pt x="0" y="0"/>
                </a:moveTo>
                <a:lnTo>
                  <a:pt x="1607099" y="0"/>
                </a:lnTo>
                <a:lnTo>
                  <a:pt x="1607099" y="546899"/>
                </a:lnTo>
                <a:lnTo>
                  <a:pt x="0" y="546899"/>
                </a:lnTo>
                <a:lnTo>
                  <a:pt x="0" y="0"/>
                </a:lnTo>
                <a:close/>
              </a:path>
            </a:pathLst>
          </a:custGeom>
          <a:solidFill>
            <a:srgbClr val="144748"/>
          </a:solidFill>
        </p:spPr>
        <p:txBody>
          <a:bodyPr wrap="square" lIns="0" tIns="0" rIns="0" bIns="0" rtlCol="0"/>
          <a:lstStyle/>
          <a:p>
            <a:endParaRPr/>
          </a:p>
        </p:txBody>
      </p:sp>
      <p:sp>
        <p:nvSpPr>
          <p:cNvPr id="84" name="object 84"/>
          <p:cNvSpPr txBox="1"/>
          <p:nvPr/>
        </p:nvSpPr>
        <p:spPr>
          <a:xfrm>
            <a:off x="642867" y="574511"/>
            <a:ext cx="784860" cy="520700"/>
          </a:xfrm>
          <a:prstGeom prst="rect">
            <a:avLst/>
          </a:prstGeom>
        </p:spPr>
        <p:txBody>
          <a:bodyPr vert="horz" wrap="square" lIns="0" tIns="12700" rIns="0" bIns="0" rtlCol="0">
            <a:spAutoFit/>
          </a:bodyPr>
          <a:lstStyle/>
          <a:p>
            <a:pPr marL="123189" marR="5080" indent="-111125">
              <a:lnSpc>
                <a:spcPct val="116100"/>
              </a:lnSpc>
              <a:spcBef>
                <a:spcPts val="100"/>
              </a:spcBef>
            </a:pPr>
            <a:r>
              <a:rPr sz="1400" spc="10" dirty="0">
                <a:solidFill>
                  <a:srgbClr val="FFFFFF"/>
                </a:solidFill>
                <a:latin typeface="Calibri"/>
                <a:cs typeface="Calibri"/>
              </a:rPr>
              <a:t>Strategy</a:t>
            </a:r>
            <a:r>
              <a:rPr sz="1400" spc="-110" dirty="0">
                <a:solidFill>
                  <a:srgbClr val="FFFFFF"/>
                </a:solidFill>
                <a:latin typeface="Calibri"/>
                <a:cs typeface="Calibri"/>
              </a:rPr>
              <a:t> </a:t>
            </a:r>
            <a:r>
              <a:rPr sz="1400" spc="-105" dirty="0">
                <a:solidFill>
                  <a:srgbClr val="FFFFFF"/>
                </a:solidFill>
                <a:latin typeface="Calibri"/>
                <a:cs typeface="Calibri"/>
              </a:rPr>
              <a:t>&amp;  </a:t>
            </a:r>
            <a:r>
              <a:rPr sz="1400" spc="-15" dirty="0">
                <a:solidFill>
                  <a:srgbClr val="FFFFFF"/>
                </a:solidFill>
                <a:latin typeface="Calibri"/>
                <a:cs typeface="Calibri"/>
              </a:rPr>
              <a:t>Metrics</a:t>
            </a:r>
            <a:endParaRPr sz="1400">
              <a:latin typeface="Calibri"/>
              <a:cs typeface="Calibri"/>
            </a:endParaRPr>
          </a:p>
        </p:txBody>
      </p:sp>
      <p:sp>
        <p:nvSpPr>
          <p:cNvPr id="85" name="object 85"/>
          <p:cNvSpPr txBox="1">
            <a:spLocks noGrp="1"/>
          </p:cNvSpPr>
          <p:nvPr>
            <p:ph type="title"/>
          </p:nvPr>
        </p:nvSpPr>
        <p:spPr>
          <a:xfrm>
            <a:off x="231050" y="187675"/>
            <a:ext cx="1607185" cy="321310"/>
          </a:xfrm>
          <a:prstGeom prst="rect">
            <a:avLst/>
          </a:prstGeom>
          <a:solidFill>
            <a:srgbClr val="E9425C"/>
          </a:solidFill>
        </p:spPr>
        <p:txBody>
          <a:bodyPr vert="horz" wrap="square" lIns="0" tIns="48260" rIns="0" bIns="0" rtlCol="0">
            <a:spAutoFit/>
          </a:bodyPr>
          <a:lstStyle/>
          <a:p>
            <a:pPr marL="337185">
              <a:lnSpc>
                <a:spcPct val="100000"/>
              </a:lnSpc>
              <a:spcBef>
                <a:spcPts val="380"/>
              </a:spcBef>
            </a:pPr>
            <a:r>
              <a:rPr sz="1400" b="1" spc="30" dirty="0">
                <a:latin typeface="Calibri"/>
                <a:cs typeface="Calibri"/>
              </a:rPr>
              <a:t>Governance</a:t>
            </a:r>
            <a:endParaRPr sz="1400">
              <a:latin typeface="Calibri"/>
              <a:cs typeface="Calibri"/>
            </a:endParaRPr>
          </a:p>
        </p:txBody>
      </p:sp>
      <p:sp>
        <p:nvSpPr>
          <p:cNvPr id="86" name="object 86"/>
          <p:cNvSpPr txBox="1"/>
          <p:nvPr/>
        </p:nvSpPr>
        <p:spPr>
          <a:xfrm>
            <a:off x="1986045" y="187675"/>
            <a:ext cx="1607185" cy="321310"/>
          </a:xfrm>
          <a:prstGeom prst="rect">
            <a:avLst/>
          </a:prstGeom>
          <a:solidFill>
            <a:srgbClr val="F39200"/>
          </a:solidFill>
        </p:spPr>
        <p:txBody>
          <a:bodyPr vert="horz" wrap="square" lIns="0" tIns="48260" rIns="0" bIns="0" rtlCol="0">
            <a:spAutoFit/>
          </a:bodyPr>
          <a:lstStyle/>
          <a:p>
            <a:pPr algn="ctr">
              <a:lnSpc>
                <a:spcPct val="100000"/>
              </a:lnSpc>
              <a:spcBef>
                <a:spcPts val="380"/>
              </a:spcBef>
            </a:pPr>
            <a:r>
              <a:rPr sz="1400" b="1" spc="40" dirty="0">
                <a:solidFill>
                  <a:srgbClr val="FFFFFF"/>
                </a:solidFill>
                <a:latin typeface="Calibri"/>
                <a:cs typeface="Calibri"/>
              </a:rPr>
              <a:t>Design</a:t>
            </a:r>
            <a:endParaRPr sz="1400">
              <a:latin typeface="Calibri"/>
              <a:cs typeface="Calibri"/>
            </a:endParaRPr>
          </a:p>
        </p:txBody>
      </p:sp>
      <p:sp>
        <p:nvSpPr>
          <p:cNvPr id="87" name="object 87"/>
          <p:cNvSpPr/>
          <p:nvPr/>
        </p:nvSpPr>
        <p:spPr>
          <a:xfrm>
            <a:off x="5495978" y="602813"/>
            <a:ext cx="1607185" cy="547370"/>
          </a:xfrm>
          <a:custGeom>
            <a:avLst/>
            <a:gdLst/>
            <a:ahLst/>
            <a:cxnLst/>
            <a:rect l="l" t="t" r="r" b="b"/>
            <a:pathLst>
              <a:path w="1607184" h="547369">
                <a:moveTo>
                  <a:pt x="0" y="0"/>
                </a:moveTo>
                <a:lnTo>
                  <a:pt x="1607099" y="0"/>
                </a:lnTo>
                <a:lnTo>
                  <a:pt x="1607099" y="546899"/>
                </a:lnTo>
                <a:lnTo>
                  <a:pt x="0" y="546899"/>
                </a:lnTo>
                <a:lnTo>
                  <a:pt x="0" y="0"/>
                </a:lnTo>
                <a:close/>
              </a:path>
            </a:pathLst>
          </a:custGeom>
          <a:solidFill>
            <a:srgbClr val="144748"/>
          </a:solidFill>
        </p:spPr>
        <p:txBody>
          <a:bodyPr wrap="square" lIns="0" tIns="0" rIns="0" bIns="0" rtlCol="0"/>
          <a:lstStyle/>
          <a:p>
            <a:endParaRPr/>
          </a:p>
        </p:txBody>
      </p:sp>
      <p:sp>
        <p:nvSpPr>
          <p:cNvPr id="88" name="object 88"/>
          <p:cNvSpPr txBox="1"/>
          <p:nvPr/>
        </p:nvSpPr>
        <p:spPr>
          <a:xfrm>
            <a:off x="5832982" y="574511"/>
            <a:ext cx="934719" cy="520700"/>
          </a:xfrm>
          <a:prstGeom prst="rect">
            <a:avLst/>
          </a:prstGeom>
        </p:spPr>
        <p:txBody>
          <a:bodyPr vert="horz" wrap="square" lIns="0" tIns="12700" rIns="0" bIns="0" rtlCol="0">
            <a:spAutoFit/>
          </a:bodyPr>
          <a:lstStyle/>
          <a:p>
            <a:pPr marL="26670" marR="5080" indent="-14604">
              <a:lnSpc>
                <a:spcPct val="116100"/>
              </a:lnSpc>
              <a:spcBef>
                <a:spcPts val="100"/>
              </a:spcBef>
            </a:pPr>
            <a:r>
              <a:rPr sz="1400" spc="-35" dirty="0">
                <a:solidFill>
                  <a:srgbClr val="FFFFFF"/>
                </a:solidFill>
                <a:latin typeface="Calibri"/>
                <a:cs typeface="Calibri"/>
              </a:rPr>
              <a:t>Ar</a:t>
            </a:r>
            <a:r>
              <a:rPr sz="1400" spc="25" dirty="0">
                <a:solidFill>
                  <a:srgbClr val="FFFFFF"/>
                </a:solidFill>
                <a:latin typeface="Calibri"/>
                <a:cs typeface="Calibri"/>
              </a:rPr>
              <a:t>chi</a:t>
            </a:r>
            <a:r>
              <a:rPr sz="1400" dirty="0">
                <a:solidFill>
                  <a:srgbClr val="FFFFFF"/>
                </a:solidFill>
                <a:latin typeface="Calibri"/>
                <a:cs typeface="Calibri"/>
              </a:rPr>
              <a:t>t</a:t>
            </a:r>
            <a:r>
              <a:rPr sz="1400" spc="20" dirty="0">
                <a:solidFill>
                  <a:srgbClr val="FFFFFF"/>
                </a:solidFill>
                <a:latin typeface="Calibri"/>
                <a:cs typeface="Calibri"/>
              </a:rPr>
              <a:t>e</a:t>
            </a:r>
            <a:r>
              <a:rPr sz="1400" spc="5" dirty="0">
                <a:solidFill>
                  <a:srgbClr val="FFFFFF"/>
                </a:solidFill>
                <a:latin typeface="Calibri"/>
                <a:cs typeface="Calibri"/>
              </a:rPr>
              <a:t>c</a:t>
            </a:r>
            <a:r>
              <a:rPr sz="1400" spc="10" dirty="0">
                <a:solidFill>
                  <a:srgbClr val="FFFFFF"/>
                </a:solidFill>
                <a:latin typeface="Calibri"/>
                <a:cs typeface="Calibri"/>
              </a:rPr>
              <a:t>tu</a:t>
            </a:r>
            <a:r>
              <a:rPr sz="1400" spc="-10" dirty="0">
                <a:solidFill>
                  <a:srgbClr val="FFFFFF"/>
                </a:solidFill>
                <a:latin typeface="Calibri"/>
                <a:cs typeface="Calibri"/>
              </a:rPr>
              <a:t>r</a:t>
            </a:r>
            <a:r>
              <a:rPr sz="1400" spc="-5" dirty="0">
                <a:solidFill>
                  <a:srgbClr val="FFFFFF"/>
                </a:solidFill>
                <a:latin typeface="Calibri"/>
                <a:cs typeface="Calibri"/>
              </a:rPr>
              <a:t>e  </a:t>
            </a:r>
            <a:r>
              <a:rPr sz="1400" spc="-20" dirty="0">
                <a:solidFill>
                  <a:srgbClr val="FFFFFF"/>
                </a:solidFill>
                <a:latin typeface="Calibri"/>
                <a:cs typeface="Calibri"/>
              </a:rPr>
              <a:t>A</a:t>
            </a:r>
            <a:r>
              <a:rPr sz="1400" spc="25" dirty="0">
                <a:solidFill>
                  <a:srgbClr val="FFFFFF"/>
                </a:solidFill>
                <a:latin typeface="Calibri"/>
                <a:cs typeface="Calibri"/>
              </a:rPr>
              <a:t>ssessment</a:t>
            </a:r>
            <a:endParaRPr sz="1400">
              <a:latin typeface="Calibri"/>
              <a:cs typeface="Calibri"/>
            </a:endParaRPr>
          </a:p>
        </p:txBody>
      </p:sp>
      <p:sp>
        <p:nvSpPr>
          <p:cNvPr id="89" name="object 89"/>
          <p:cNvSpPr txBox="1"/>
          <p:nvPr/>
        </p:nvSpPr>
        <p:spPr>
          <a:xfrm>
            <a:off x="5496035" y="187675"/>
            <a:ext cx="1607185" cy="321310"/>
          </a:xfrm>
          <a:prstGeom prst="rect">
            <a:avLst/>
          </a:prstGeom>
          <a:solidFill>
            <a:srgbClr val="A9768E"/>
          </a:solidFill>
        </p:spPr>
        <p:txBody>
          <a:bodyPr vert="horz" wrap="square" lIns="0" tIns="48260" rIns="0" bIns="0" rtlCol="0">
            <a:spAutoFit/>
          </a:bodyPr>
          <a:lstStyle/>
          <a:p>
            <a:pPr marL="350520">
              <a:lnSpc>
                <a:spcPct val="100000"/>
              </a:lnSpc>
              <a:spcBef>
                <a:spcPts val="380"/>
              </a:spcBef>
            </a:pPr>
            <a:r>
              <a:rPr sz="1400" b="1" spc="30" dirty="0">
                <a:solidFill>
                  <a:srgbClr val="FFFFFF"/>
                </a:solidFill>
                <a:latin typeface="Calibri"/>
                <a:cs typeface="Calibri"/>
              </a:rPr>
              <a:t>Verification</a:t>
            </a:r>
            <a:endParaRPr sz="1400">
              <a:latin typeface="Calibri"/>
              <a:cs typeface="Calibri"/>
            </a:endParaRPr>
          </a:p>
        </p:txBody>
      </p:sp>
      <p:sp>
        <p:nvSpPr>
          <p:cNvPr id="90" name="object 90"/>
          <p:cNvSpPr/>
          <p:nvPr/>
        </p:nvSpPr>
        <p:spPr>
          <a:xfrm>
            <a:off x="3741000" y="1911904"/>
            <a:ext cx="1607185" cy="547370"/>
          </a:xfrm>
          <a:custGeom>
            <a:avLst/>
            <a:gdLst/>
            <a:ahLst/>
            <a:cxnLst/>
            <a:rect l="l" t="t" r="r" b="b"/>
            <a:pathLst>
              <a:path w="1607185" h="547369">
                <a:moveTo>
                  <a:pt x="0" y="0"/>
                </a:moveTo>
                <a:lnTo>
                  <a:pt x="1607099" y="0"/>
                </a:lnTo>
                <a:lnTo>
                  <a:pt x="1607099" y="546899"/>
                </a:lnTo>
                <a:lnTo>
                  <a:pt x="0" y="546899"/>
                </a:lnTo>
                <a:lnTo>
                  <a:pt x="0" y="0"/>
                </a:lnTo>
                <a:close/>
              </a:path>
            </a:pathLst>
          </a:custGeom>
          <a:solidFill>
            <a:srgbClr val="144748"/>
          </a:solidFill>
        </p:spPr>
        <p:txBody>
          <a:bodyPr wrap="square" lIns="0" tIns="0" rIns="0" bIns="0" rtlCol="0"/>
          <a:lstStyle/>
          <a:p>
            <a:endParaRPr/>
          </a:p>
        </p:txBody>
      </p:sp>
      <p:sp>
        <p:nvSpPr>
          <p:cNvPr id="91" name="object 91"/>
          <p:cNvSpPr txBox="1"/>
          <p:nvPr/>
        </p:nvSpPr>
        <p:spPr>
          <a:xfrm>
            <a:off x="4075515" y="1883602"/>
            <a:ext cx="939165" cy="520700"/>
          </a:xfrm>
          <a:prstGeom prst="rect">
            <a:avLst/>
          </a:prstGeom>
        </p:spPr>
        <p:txBody>
          <a:bodyPr vert="horz" wrap="square" lIns="0" tIns="12700" rIns="0" bIns="0" rtlCol="0">
            <a:spAutoFit/>
          </a:bodyPr>
          <a:lstStyle/>
          <a:p>
            <a:pPr marL="12700" marR="5080" indent="201930">
              <a:lnSpc>
                <a:spcPct val="116100"/>
              </a:lnSpc>
              <a:spcBef>
                <a:spcPts val="100"/>
              </a:spcBef>
            </a:pPr>
            <a:r>
              <a:rPr sz="1400" spc="25" dirty="0">
                <a:solidFill>
                  <a:srgbClr val="FFFFFF"/>
                </a:solidFill>
                <a:latin typeface="Calibri"/>
                <a:cs typeface="Calibri"/>
              </a:rPr>
              <a:t>Secure  </a:t>
            </a:r>
            <a:r>
              <a:rPr sz="1400" spc="15" dirty="0">
                <a:solidFill>
                  <a:srgbClr val="FFFFFF"/>
                </a:solidFill>
                <a:latin typeface="Calibri"/>
                <a:cs typeface="Calibri"/>
              </a:rPr>
              <a:t>Deployment</a:t>
            </a:r>
            <a:endParaRPr sz="1400">
              <a:latin typeface="Calibri"/>
              <a:cs typeface="Calibri"/>
            </a:endParaRPr>
          </a:p>
        </p:txBody>
      </p:sp>
      <p:sp>
        <p:nvSpPr>
          <p:cNvPr id="92" name="object 92"/>
          <p:cNvSpPr txBox="1"/>
          <p:nvPr/>
        </p:nvSpPr>
        <p:spPr>
          <a:xfrm>
            <a:off x="3741040" y="187675"/>
            <a:ext cx="1607185" cy="321310"/>
          </a:xfrm>
          <a:prstGeom prst="rect">
            <a:avLst/>
          </a:prstGeom>
          <a:solidFill>
            <a:srgbClr val="F08590"/>
          </a:solidFill>
        </p:spPr>
        <p:txBody>
          <a:bodyPr vert="horz" wrap="square" lIns="0" tIns="48260" rIns="0" bIns="0" rtlCol="0">
            <a:spAutoFit/>
          </a:bodyPr>
          <a:lstStyle/>
          <a:p>
            <a:pPr marL="168910">
              <a:lnSpc>
                <a:spcPct val="100000"/>
              </a:lnSpc>
              <a:spcBef>
                <a:spcPts val="380"/>
              </a:spcBef>
            </a:pPr>
            <a:r>
              <a:rPr sz="1400" b="1" spc="40" dirty="0">
                <a:solidFill>
                  <a:srgbClr val="FFFFFF"/>
                </a:solidFill>
                <a:latin typeface="Calibri"/>
                <a:cs typeface="Calibri"/>
              </a:rPr>
              <a:t>Implementation</a:t>
            </a:r>
            <a:endParaRPr sz="1400">
              <a:latin typeface="Calibri"/>
              <a:cs typeface="Calibri"/>
            </a:endParaRPr>
          </a:p>
        </p:txBody>
      </p:sp>
      <p:sp>
        <p:nvSpPr>
          <p:cNvPr id="93" name="object 93"/>
          <p:cNvSpPr/>
          <p:nvPr/>
        </p:nvSpPr>
        <p:spPr>
          <a:xfrm>
            <a:off x="7250851" y="1911904"/>
            <a:ext cx="1607185" cy="547370"/>
          </a:xfrm>
          <a:custGeom>
            <a:avLst/>
            <a:gdLst/>
            <a:ahLst/>
            <a:cxnLst/>
            <a:rect l="l" t="t" r="r" b="b"/>
            <a:pathLst>
              <a:path w="1607184" h="547369">
                <a:moveTo>
                  <a:pt x="0" y="0"/>
                </a:moveTo>
                <a:lnTo>
                  <a:pt x="1607099" y="0"/>
                </a:lnTo>
                <a:lnTo>
                  <a:pt x="1607099" y="546899"/>
                </a:lnTo>
                <a:lnTo>
                  <a:pt x="0" y="546899"/>
                </a:lnTo>
                <a:lnTo>
                  <a:pt x="0" y="0"/>
                </a:lnTo>
                <a:close/>
              </a:path>
            </a:pathLst>
          </a:custGeom>
          <a:solidFill>
            <a:srgbClr val="144748"/>
          </a:solidFill>
        </p:spPr>
        <p:txBody>
          <a:bodyPr wrap="square" lIns="0" tIns="0" rIns="0" bIns="0" rtlCol="0"/>
          <a:lstStyle/>
          <a:p>
            <a:endParaRPr/>
          </a:p>
        </p:txBody>
      </p:sp>
      <p:sp>
        <p:nvSpPr>
          <p:cNvPr id="94" name="object 94"/>
          <p:cNvSpPr txBox="1"/>
          <p:nvPr/>
        </p:nvSpPr>
        <p:spPr>
          <a:xfrm>
            <a:off x="7554979" y="1883602"/>
            <a:ext cx="999490" cy="520700"/>
          </a:xfrm>
          <a:prstGeom prst="rect">
            <a:avLst/>
          </a:prstGeom>
        </p:spPr>
        <p:txBody>
          <a:bodyPr vert="horz" wrap="square" lIns="0" tIns="12700" rIns="0" bIns="0" rtlCol="0">
            <a:spAutoFit/>
          </a:bodyPr>
          <a:lstStyle/>
          <a:p>
            <a:pPr marL="12700" marR="5080" indent="4445">
              <a:lnSpc>
                <a:spcPct val="116100"/>
              </a:lnSpc>
              <a:spcBef>
                <a:spcPts val="100"/>
              </a:spcBef>
            </a:pPr>
            <a:r>
              <a:rPr sz="1400" spc="25" dirty="0">
                <a:solidFill>
                  <a:srgbClr val="FFFFFF"/>
                </a:solidFill>
                <a:latin typeface="Calibri"/>
                <a:cs typeface="Calibri"/>
              </a:rPr>
              <a:t>Envi</a:t>
            </a:r>
            <a:r>
              <a:rPr sz="1400" spc="5" dirty="0">
                <a:solidFill>
                  <a:srgbClr val="FFFFFF"/>
                </a:solidFill>
                <a:latin typeface="Calibri"/>
                <a:cs typeface="Calibri"/>
              </a:rPr>
              <a:t>r</a:t>
            </a:r>
            <a:r>
              <a:rPr sz="1400" spc="15" dirty="0">
                <a:solidFill>
                  <a:srgbClr val="FFFFFF"/>
                </a:solidFill>
                <a:latin typeface="Calibri"/>
                <a:cs typeface="Calibri"/>
              </a:rPr>
              <a:t>onment  </a:t>
            </a:r>
            <a:r>
              <a:rPr sz="1400" spc="-10" dirty="0">
                <a:solidFill>
                  <a:srgbClr val="FFFFFF"/>
                </a:solidFill>
                <a:latin typeface="Calibri"/>
                <a:cs typeface="Calibri"/>
              </a:rPr>
              <a:t>Mana</a:t>
            </a:r>
            <a:r>
              <a:rPr sz="1400" spc="-30" dirty="0">
                <a:solidFill>
                  <a:srgbClr val="FFFFFF"/>
                </a:solidFill>
                <a:latin typeface="Calibri"/>
                <a:cs typeface="Calibri"/>
              </a:rPr>
              <a:t>g</a:t>
            </a:r>
            <a:r>
              <a:rPr sz="1400" spc="10" dirty="0">
                <a:solidFill>
                  <a:srgbClr val="FFFFFF"/>
                </a:solidFill>
                <a:latin typeface="Calibri"/>
                <a:cs typeface="Calibri"/>
              </a:rPr>
              <a:t>ement</a:t>
            </a:r>
            <a:endParaRPr sz="1400">
              <a:latin typeface="Calibri"/>
              <a:cs typeface="Calibri"/>
            </a:endParaRPr>
          </a:p>
        </p:txBody>
      </p:sp>
      <p:sp>
        <p:nvSpPr>
          <p:cNvPr id="95" name="object 95"/>
          <p:cNvSpPr txBox="1"/>
          <p:nvPr/>
        </p:nvSpPr>
        <p:spPr>
          <a:xfrm>
            <a:off x="7251030" y="187675"/>
            <a:ext cx="1607185" cy="321310"/>
          </a:xfrm>
          <a:prstGeom prst="rect">
            <a:avLst/>
          </a:prstGeom>
          <a:solidFill>
            <a:srgbClr val="CAB25A"/>
          </a:solidFill>
        </p:spPr>
        <p:txBody>
          <a:bodyPr vert="horz" wrap="square" lIns="0" tIns="48260" rIns="0" bIns="0" rtlCol="0">
            <a:spAutoFit/>
          </a:bodyPr>
          <a:lstStyle/>
          <a:p>
            <a:pPr marL="369570">
              <a:lnSpc>
                <a:spcPct val="100000"/>
              </a:lnSpc>
              <a:spcBef>
                <a:spcPts val="380"/>
              </a:spcBef>
            </a:pPr>
            <a:r>
              <a:rPr sz="1400" b="1" spc="35" dirty="0">
                <a:solidFill>
                  <a:srgbClr val="FFFFFF"/>
                </a:solidFill>
                <a:latin typeface="Calibri"/>
                <a:cs typeface="Calibri"/>
              </a:rPr>
              <a:t>Operations</a:t>
            </a:r>
            <a:endParaRPr sz="1400">
              <a:latin typeface="Calibri"/>
              <a:cs typeface="Calibri"/>
            </a:endParaRPr>
          </a:p>
        </p:txBody>
      </p:sp>
      <p:sp>
        <p:nvSpPr>
          <p:cNvPr id="96" name="object 96"/>
          <p:cNvSpPr/>
          <p:nvPr/>
        </p:nvSpPr>
        <p:spPr>
          <a:xfrm>
            <a:off x="1986075" y="1911904"/>
            <a:ext cx="1607185" cy="547370"/>
          </a:xfrm>
          <a:custGeom>
            <a:avLst/>
            <a:gdLst/>
            <a:ahLst/>
            <a:cxnLst/>
            <a:rect l="l" t="t" r="r" b="b"/>
            <a:pathLst>
              <a:path w="1607185" h="547369">
                <a:moveTo>
                  <a:pt x="0" y="0"/>
                </a:moveTo>
                <a:lnTo>
                  <a:pt x="1607100" y="0"/>
                </a:lnTo>
                <a:lnTo>
                  <a:pt x="1607100" y="546899"/>
                </a:lnTo>
                <a:lnTo>
                  <a:pt x="0" y="546899"/>
                </a:lnTo>
                <a:lnTo>
                  <a:pt x="0" y="0"/>
                </a:lnTo>
                <a:close/>
              </a:path>
            </a:pathLst>
          </a:custGeom>
          <a:solidFill>
            <a:srgbClr val="144748"/>
          </a:solidFill>
        </p:spPr>
        <p:txBody>
          <a:bodyPr wrap="square" lIns="0" tIns="0" rIns="0" bIns="0" rtlCol="0"/>
          <a:lstStyle/>
          <a:p>
            <a:endParaRPr/>
          </a:p>
        </p:txBody>
      </p:sp>
      <p:sp>
        <p:nvSpPr>
          <p:cNvPr id="97" name="object 97"/>
          <p:cNvSpPr txBox="1"/>
          <p:nvPr/>
        </p:nvSpPr>
        <p:spPr>
          <a:xfrm>
            <a:off x="2256974" y="1883602"/>
            <a:ext cx="1066800" cy="520700"/>
          </a:xfrm>
          <a:prstGeom prst="rect">
            <a:avLst/>
          </a:prstGeom>
        </p:spPr>
        <p:txBody>
          <a:bodyPr vert="horz" wrap="square" lIns="0" tIns="12700" rIns="0" bIns="0" rtlCol="0">
            <a:spAutoFit/>
          </a:bodyPr>
          <a:lstStyle/>
          <a:p>
            <a:pPr marL="12700" marR="5080" indent="215265">
              <a:lnSpc>
                <a:spcPct val="116100"/>
              </a:lnSpc>
              <a:spcBef>
                <a:spcPts val="100"/>
              </a:spcBef>
            </a:pPr>
            <a:r>
              <a:rPr sz="1400" spc="25" dirty="0">
                <a:solidFill>
                  <a:srgbClr val="FFFFFF"/>
                </a:solidFill>
                <a:latin typeface="Calibri"/>
                <a:cs typeface="Calibri"/>
              </a:rPr>
              <a:t>Security  </a:t>
            </a:r>
            <a:r>
              <a:rPr sz="1400" spc="20" dirty="0">
                <a:solidFill>
                  <a:srgbClr val="FFFFFF"/>
                </a:solidFill>
                <a:latin typeface="Calibri"/>
                <a:cs typeface="Calibri"/>
              </a:rPr>
              <a:t>R</a:t>
            </a:r>
            <a:r>
              <a:rPr sz="1400" spc="15" dirty="0">
                <a:solidFill>
                  <a:srgbClr val="FFFFFF"/>
                </a:solidFill>
                <a:latin typeface="Calibri"/>
                <a:cs typeface="Calibri"/>
              </a:rPr>
              <a:t>equi</a:t>
            </a:r>
            <a:r>
              <a:rPr sz="1400" spc="-5" dirty="0">
                <a:solidFill>
                  <a:srgbClr val="FFFFFF"/>
                </a:solidFill>
                <a:latin typeface="Calibri"/>
                <a:cs typeface="Calibri"/>
              </a:rPr>
              <a:t>r</a:t>
            </a:r>
            <a:r>
              <a:rPr sz="1400" spc="15" dirty="0">
                <a:solidFill>
                  <a:srgbClr val="FFFFFF"/>
                </a:solidFill>
                <a:latin typeface="Calibri"/>
                <a:cs typeface="Calibri"/>
              </a:rPr>
              <a:t>emen</a:t>
            </a:r>
            <a:r>
              <a:rPr sz="1400" spc="-10" dirty="0">
                <a:solidFill>
                  <a:srgbClr val="FFFFFF"/>
                </a:solidFill>
                <a:latin typeface="Calibri"/>
                <a:cs typeface="Calibri"/>
              </a:rPr>
              <a:t>t</a:t>
            </a:r>
            <a:r>
              <a:rPr sz="1400" spc="35" dirty="0">
                <a:solidFill>
                  <a:srgbClr val="FFFFFF"/>
                </a:solidFill>
                <a:latin typeface="Calibri"/>
                <a:cs typeface="Calibri"/>
              </a:rPr>
              <a:t>s</a:t>
            </a:r>
            <a:endParaRPr sz="1400">
              <a:latin typeface="Calibri"/>
              <a:cs typeface="Calibri"/>
            </a:endParaRPr>
          </a:p>
        </p:txBody>
      </p:sp>
      <p:sp>
        <p:nvSpPr>
          <p:cNvPr id="98" name="object 98"/>
          <p:cNvSpPr/>
          <p:nvPr/>
        </p:nvSpPr>
        <p:spPr>
          <a:xfrm>
            <a:off x="231150" y="1911904"/>
            <a:ext cx="1607185" cy="547370"/>
          </a:xfrm>
          <a:custGeom>
            <a:avLst/>
            <a:gdLst/>
            <a:ahLst/>
            <a:cxnLst/>
            <a:rect l="l" t="t" r="r" b="b"/>
            <a:pathLst>
              <a:path w="1607185" h="547369">
                <a:moveTo>
                  <a:pt x="0" y="0"/>
                </a:moveTo>
                <a:lnTo>
                  <a:pt x="1607099" y="0"/>
                </a:lnTo>
                <a:lnTo>
                  <a:pt x="1607099" y="546899"/>
                </a:lnTo>
                <a:lnTo>
                  <a:pt x="0" y="546899"/>
                </a:lnTo>
                <a:lnTo>
                  <a:pt x="0" y="0"/>
                </a:lnTo>
                <a:close/>
              </a:path>
            </a:pathLst>
          </a:custGeom>
          <a:solidFill>
            <a:srgbClr val="144748"/>
          </a:solidFill>
        </p:spPr>
        <p:txBody>
          <a:bodyPr wrap="square" lIns="0" tIns="0" rIns="0" bIns="0" rtlCol="0"/>
          <a:lstStyle/>
          <a:p>
            <a:endParaRPr/>
          </a:p>
        </p:txBody>
      </p:sp>
      <p:sp>
        <p:nvSpPr>
          <p:cNvPr id="99" name="object 99"/>
          <p:cNvSpPr txBox="1"/>
          <p:nvPr/>
        </p:nvSpPr>
        <p:spPr>
          <a:xfrm>
            <a:off x="579526" y="1883602"/>
            <a:ext cx="911225" cy="520700"/>
          </a:xfrm>
          <a:prstGeom prst="rect">
            <a:avLst/>
          </a:prstGeom>
        </p:spPr>
        <p:txBody>
          <a:bodyPr vert="horz" wrap="square" lIns="0" tIns="12700" rIns="0" bIns="0" rtlCol="0">
            <a:spAutoFit/>
          </a:bodyPr>
          <a:lstStyle/>
          <a:p>
            <a:pPr marL="12700" marR="5080" indent="146685">
              <a:lnSpc>
                <a:spcPct val="116100"/>
              </a:lnSpc>
              <a:spcBef>
                <a:spcPts val="100"/>
              </a:spcBef>
            </a:pPr>
            <a:r>
              <a:rPr sz="1400" spc="30" dirty="0">
                <a:solidFill>
                  <a:srgbClr val="FFFFFF"/>
                </a:solidFill>
                <a:latin typeface="Calibri"/>
                <a:cs typeface="Calibri"/>
              </a:rPr>
              <a:t>Policy </a:t>
            </a:r>
            <a:r>
              <a:rPr sz="1400" spc="-105" dirty="0">
                <a:solidFill>
                  <a:srgbClr val="FFFFFF"/>
                </a:solidFill>
                <a:latin typeface="Calibri"/>
                <a:cs typeface="Calibri"/>
              </a:rPr>
              <a:t>&amp;  </a:t>
            </a:r>
            <a:r>
              <a:rPr sz="1400" spc="35" dirty="0">
                <a:solidFill>
                  <a:srgbClr val="FFFFFF"/>
                </a:solidFill>
                <a:latin typeface="Calibri"/>
                <a:cs typeface="Calibri"/>
              </a:rPr>
              <a:t>Complian</a:t>
            </a:r>
            <a:r>
              <a:rPr sz="1400" dirty="0">
                <a:solidFill>
                  <a:srgbClr val="FFFFFF"/>
                </a:solidFill>
                <a:latin typeface="Calibri"/>
                <a:cs typeface="Calibri"/>
              </a:rPr>
              <a:t>c</a:t>
            </a:r>
            <a:r>
              <a:rPr sz="1400" spc="-5" dirty="0">
                <a:solidFill>
                  <a:srgbClr val="FFFFFF"/>
                </a:solidFill>
                <a:latin typeface="Calibri"/>
                <a:cs typeface="Calibri"/>
              </a:rPr>
              <a:t>e</a:t>
            </a:r>
            <a:endParaRPr sz="1400">
              <a:latin typeface="Calibri"/>
              <a:cs typeface="Calibri"/>
            </a:endParaRPr>
          </a:p>
        </p:txBody>
      </p:sp>
      <p:sp>
        <p:nvSpPr>
          <p:cNvPr id="100" name="object 100"/>
          <p:cNvSpPr/>
          <p:nvPr/>
        </p:nvSpPr>
        <p:spPr>
          <a:xfrm>
            <a:off x="231075" y="3164699"/>
            <a:ext cx="1607185" cy="547370"/>
          </a:xfrm>
          <a:custGeom>
            <a:avLst/>
            <a:gdLst/>
            <a:ahLst/>
            <a:cxnLst/>
            <a:rect l="l" t="t" r="r" b="b"/>
            <a:pathLst>
              <a:path w="1607185" h="547370">
                <a:moveTo>
                  <a:pt x="0" y="0"/>
                </a:moveTo>
                <a:lnTo>
                  <a:pt x="1607099" y="0"/>
                </a:lnTo>
                <a:lnTo>
                  <a:pt x="1607099" y="546899"/>
                </a:lnTo>
                <a:lnTo>
                  <a:pt x="0" y="546899"/>
                </a:lnTo>
                <a:lnTo>
                  <a:pt x="0" y="0"/>
                </a:lnTo>
                <a:close/>
              </a:path>
            </a:pathLst>
          </a:custGeom>
          <a:solidFill>
            <a:srgbClr val="144748"/>
          </a:solidFill>
        </p:spPr>
        <p:txBody>
          <a:bodyPr wrap="square" lIns="0" tIns="0" rIns="0" bIns="0" rtlCol="0"/>
          <a:lstStyle/>
          <a:p>
            <a:endParaRPr/>
          </a:p>
        </p:txBody>
      </p:sp>
      <p:sp>
        <p:nvSpPr>
          <p:cNvPr id="101" name="object 101"/>
          <p:cNvSpPr txBox="1"/>
          <p:nvPr/>
        </p:nvSpPr>
        <p:spPr>
          <a:xfrm>
            <a:off x="574653" y="3136397"/>
            <a:ext cx="921385" cy="520700"/>
          </a:xfrm>
          <a:prstGeom prst="rect">
            <a:avLst/>
          </a:prstGeom>
        </p:spPr>
        <p:txBody>
          <a:bodyPr vert="horz" wrap="square" lIns="0" tIns="12700" rIns="0" bIns="0" rtlCol="0">
            <a:spAutoFit/>
          </a:bodyPr>
          <a:lstStyle/>
          <a:p>
            <a:pPr marL="109220" marR="5080" indent="-97155">
              <a:lnSpc>
                <a:spcPct val="116100"/>
              </a:lnSpc>
              <a:spcBef>
                <a:spcPts val="100"/>
              </a:spcBef>
            </a:pPr>
            <a:r>
              <a:rPr sz="1400" spc="25" dirty="0">
                <a:solidFill>
                  <a:srgbClr val="FFFFFF"/>
                </a:solidFill>
                <a:latin typeface="Calibri"/>
                <a:cs typeface="Calibri"/>
              </a:rPr>
              <a:t>Education</a:t>
            </a:r>
            <a:r>
              <a:rPr sz="1400" spc="-125" dirty="0">
                <a:solidFill>
                  <a:srgbClr val="FFFFFF"/>
                </a:solidFill>
                <a:latin typeface="Calibri"/>
                <a:cs typeface="Calibri"/>
              </a:rPr>
              <a:t> </a:t>
            </a:r>
            <a:r>
              <a:rPr sz="1400" spc="-105" dirty="0">
                <a:solidFill>
                  <a:srgbClr val="FFFFFF"/>
                </a:solidFill>
                <a:latin typeface="Calibri"/>
                <a:cs typeface="Calibri"/>
              </a:rPr>
              <a:t>&amp;  </a:t>
            </a:r>
            <a:r>
              <a:rPr sz="1400" spc="15" dirty="0">
                <a:solidFill>
                  <a:srgbClr val="FFFFFF"/>
                </a:solidFill>
                <a:latin typeface="Calibri"/>
                <a:cs typeface="Calibri"/>
              </a:rPr>
              <a:t>Guidance</a:t>
            </a:r>
            <a:endParaRPr sz="1400">
              <a:latin typeface="Calibri"/>
              <a:cs typeface="Calibri"/>
            </a:endParaRPr>
          </a:p>
        </p:txBody>
      </p:sp>
      <p:sp>
        <p:nvSpPr>
          <p:cNvPr id="102" name="object 102"/>
          <p:cNvSpPr/>
          <p:nvPr/>
        </p:nvSpPr>
        <p:spPr>
          <a:xfrm>
            <a:off x="1986026" y="602813"/>
            <a:ext cx="1607185" cy="547370"/>
          </a:xfrm>
          <a:custGeom>
            <a:avLst/>
            <a:gdLst/>
            <a:ahLst/>
            <a:cxnLst/>
            <a:rect l="l" t="t" r="r" b="b"/>
            <a:pathLst>
              <a:path w="1607185" h="547369">
                <a:moveTo>
                  <a:pt x="0" y="0"/>
                </a:moveTo>
                <a:lnTo>
                  <a:pt x="1607099" y="0"/>
                </a:lnTo>
                <a:lnTo>
                  <a:pt x="1607099" y="546899"/>
                </a:lnTo>
                <a:lnTo>
                  <a:pt x="0" y="546899"/>
                </a:lnTo>
                <a:lnTo>
                  <a:pt x="0" y="0"/>
                </a:lnTo>
                <a:close/>
              </a:path>
            </a:pathLst>
          </a:custGeom>
          <a:solidFill>
            <a:srgbClr val="144748"/>
          </a:solidFill>
        </p:spPr>
        <p:txBody>
          <a:bodyPr wrap="square" lIns="0" tIns="0" rIns="0" bIns="0" rtlCol="0"/>
          <a:lstStyle/>
          <a:p>
            <a:endParaRPr/>
          </a:p>
        </p:txBody>
      </p:sp>
      <p:sp>
        <p:nvSpPr>
          <p:cNvPr id="103" name="object 103"/>
          <p:cNvSpPr txBox="1"/>
          <p:nvPr/>
        </p:nvSpPr>
        <p:spPr>
          <a:xfrm>
            <a:off x="2337154" y="574511"/>
            <a:ext cx="905510" cy="520700"/>
          </a:xfrm>
          <a:prstGeom prst="rect">
            <a:avLst/>
          </a:prstGeom>
        </p:spPr>
        <p:txBody>
          <a:bodyPr vert="horz" wrap="square" lIns="0" tIns="12700" rIns="0" bIns="0" rtlCol="0">
            <a:spAutoFit/>
          </a:bodyPr>
          <a:lstStyle/>
          <a:p>
            <a:pPr marL="12700" marR="5080" indent="196850">
              <a:lnSpc>
                <a:spcPct val="116100"/>
              </a:lnSpc>
              <a:spcBef>
                <a:spcPts val="100"/>
              </a:spcBef>
            </a:pPr>
            <a:r>
              <a:rPr sz="1400" spc="10" dirty="0">
                <a:solidFill>
                  <a:srgbClr val="FFFFFF"/>
                </a:solidFill>
                <a:latin typeface="Calibri"/>
                <a:cs typeface="Calibri"/>
              </a:rPr>
              <a:t>Threat  </a:t>
            </a:r>
            <a:r>
              <a:rPr sz="1400" spc="-20" dirty="0">
                <a:solidFill>
                  <a:srgbClr val="FFFFFF"/>
                </a:solidFill>
                <a:latin typeface="Calibri"/>
                <a:cs typeface="Calibri"/>
              </a:rPr>
              <a:t>A</a:t>
            </a:r>
            <a:r>
              <a:rPr sz="1400" spc="25" dirty="0">
                <a:solidFill>
                  <a:srgbClr val="FFFFFF"/>
                </a:solidFill>
                <a:latin typeface="Calibri"/>
                <a:cs typeface="Calibri"/>
              </a:rPr>
              <a:t>ssessment</a:t>
            </a:r>
            <a:endParaRPr sz="1400">
              <a:latin typeface="Calibri"/>
              <a:cs typeface="Calibri"/>
            </a:endParaRPr>
          </a:p>
        </p:txBody>
      </p:sp>
      <p:sp>
        <p:nvSpPr>
          <p:cNvPr id="104" name="object 104"/>
          <p:cNvSpPr/>
          <p:nvPr/>
        </p:nvSpPr>
        <p:spPr>
          <a:xfrm>
            <a:off x="1986095" y="3711599"/>
            <a:ext cx="1607185" cy="10160"/>
          </a:xfrm>
          <a:custGeom>
            <a:avLst/>
            <a:gdLst/>
            <a:ahLst/>
            <a:cxnLst/>
            <a:rect l="l" t="t" r="r" b="b"/>
            <a:pathLst>
              <a:path w="1607185" h="10160">
                <a:moveTo>
                  <a:pt x="0" y="10053"/>
                </a:moveTo>
                <a:lnTo>
                  <a:pt x="1607099" y="10053"/>
                </a:lnTo>
                <a:lnTo>
                  <a:pt x="1607099" y="0"/>
                </a:lnTo>
                <a:lnTo>
                  <a:pt x="0" y="0"/>
                </a:lnTo>
                <a:lnTo>
                  <a:pt x="0" y="10053"/>
                </a:lnTo>
                <a:close/>
              </a:path>
            </a:pathLst>
          </a:custGeom>
          <a:solidFill>
            <a:srgbClr val="144748"/>
          </a:solidFill>
        </p:spPr>
        <p:txBody>
          <a:bodyPr wrap="square" lIns="0" tIns="0" rIns="0" bIns="0" rtlCol="0"/>
          <a:lstStyle/>
          <a:p>
            <a:endParaRPr/>
          </a:p>
        </p:txBody>
      </p:sp>
      <p:sp>
        <p:nvSpPr>
          <p:cNvPr id="105" name="object 105"/>
          <p:cNvSpPr txBox="1"/>
          <p:nvPr/>
        </p:nvSpPr>
        <p:spPr>
          <a:xfrm>
            <a:off x="2335799" y="3196285"/>
            <a:ext cx="909319" cy="471170"/>
          </a:xfrm>
          <a:prstGeom prst="rect">
            <a:avLst/>
          </a:prstGeom>
        </p:spPr>
        <p:txBody>
          <a:bodyPr vert="horz" wrap="square" lIns="0" tIns="0" rIns="0" bIns="0" rtlCol="0">
            <a:spAutoFit/>
          </a:bodyPr>
          <a:lstStyle/>
          <a:p>
            <a:pPr algn="ctr">
              <a:lnSpc>
                <a:spcPts val="1660"/>
              </a:lnSpc>
            </a:pPr>
            <a:r>
              <a:rPr sz="1400" spc="25" dirty="0">
                <a:solidFill>
                  <a:srgbClr val="FFFFFF"/>
                </a:solidFill>
                <a:latin typeface="Calibri"/>
                <a:cs typeface="Calibri"/>
              </a:rPr>
              <a:t>Security</a:t>
            </a:r>
            <a:endParaRPr sz="1400">
              <a:latin typeface="Calibri"/>
              <a:cs typeface="Calibri"/>
            </a:endParaRPr>
          </a:p>
          <a:p>
            <a:pPr algn="ctr">
              <a:lnSpc>
                <a:spcPct val="100000"/>
              </a:lnSpc>
              <a:spcBef>
                <a:spcPts val="270"/>
              </a:spcBef>
            </a:pPr>
            <a:r>
              <a:rPr sz="1400" spc="-35" dirty="0">
                <a:solidFill>
                  <a:srgbClr val="FFFFFF"/>
                </a:solidFill>
                <a:latin typeface="Calibri"/>
                <a:cs typeface="Calibri"/>
              </a:rPr>
              <a:t>Ar</a:t>
            </a:r>
            <a:r>
              <a:rPr sz="1400" spc="25" dirty="0">
                <a:solidFill>
                  <a:srgbClr val="FFFFFF"/>
                </a:solidFill>
                <a:latin typeface="Calibri"/>
                <a:cs typeface="Calibri"/>
              </a:rPr>
              <a:t>chi</a:t>
            </a:r>
            <a:r>
              <a:rPr sz="1400" dirty="0">
                <a:solidFill>
                  <a:srgbClr val="FFFFFF"/>
                </a:solidFill>
                <a:latin typeface="Calibri"/>
                <a:cs typeface="Calibri"/>
              </a:rPr>
              <a:t>t</a:t>
            </a:r>
            <a:r>
              <a:rPr sz="1400" spc="20" dirty="0">
                <a:solidFill>
                  <a:srgbClr val="FFFFFF"/>
                </a:solidFill>
                <a:latin typeface="Calibri"/>
                <a:cs typeface="Calibri"/>
              </a:rPr>
              <a:t>e</a:t>
            </a:r>
            <a:r>
              <a:rPr sz="1400" spc="5" dirty="0">
                <a:solidFill>
                  <a:srgbClr val="FFFFFF"/>
                </a:solidFill>
                <a:latin typeface="Calibri"/>
                <a:cs typeface="Calibri"/>
              </a:rPr>
              <a:t>c</a:t>
            </a:r>
            <a:r>
              <a:rPr sz="1400" spc="10" dirty="0">
                <a:solidFill>
                  <a:srgbClr val="FFFFFF"/>
                </a:solidFill>
                <a:latin typeface="Calibri"/>
                <a:cs typeface="Calibri"/>
              </a:rPr>
              <a:t>tu</a:t>
            </a:r>
            <a:r>
              <a:rPr sz="1400" spc="-10" dirty="0">
                <a:solidFill>
                  <a:srgbClr val="FFFFFF"/>
                </a:solidFill>
                <a:latin typeface="Calibri"/>
                <a:cs typeface="Calibri"/>
              </a:rPr>
              <a:t>r</a:t>
            </a:r>
            <a:r>
              <a:rPr sz="1400" spc="-5" dirty="0">
                <a:solidFill>
                  <a:srgbClr val="FFFFFF"/>
                </a:solidFill>
                <a:latin typeface="Calibri"/>
                <a:cs typeface="Calibri"/>
              </a:rPr>
              <a:t>e</a:t>
            </a:r>
            <a:endParaRPr sz="1400">
              <a:latin typeface="Calibri"/>
              <a:cs typeface="Calibri"/>
            </a:endParaRPr>
          </a:p>
        </p:txBody>
      </p:sp>
      <p:sp>
        <p:nvSpPr>
          <p:cNvPr id="106" name="object 106"/>
          <p:cNvSpPr/>
          <p:nvPr/>
        </p:nvSpPr>
        <p:spPr>
          <a:xfrm>
            <a:off x="3741002" y="602813"/>
            <a:ext cx="1607185" cy="547370"/>
          </a:xfrm>
          <a:custGeom>
            <a:avLst/>
            <a:gdLst/>
            <a:ahLst/>
            <a:cxnLst/>
            <a:rect l="l" t="t" r="r" b="b"/>
            <a:pathLst>
              <a:path w="1607185" h="547369">
                <a:moveTo>
                  <a:pt x="0" y="0"/>
                </a:moveTo>
                <a:lnTo>
                  <a:pt x="1607099" y="0"/>
                </a:lnTo>
                <a:lnTo>
                  <a:pt x="1607099" y="546899"/>
                </a:lnTo>
                <a:lnTo>
                  <a:pt x="0" y="546899"/>
                </a:lnTo>
                <a:lnTo>
                  <a:pt x="0" y="0"/>
                </a:lnTo>
                <a:close/>
              </a:path>
            </a:pathLst>
          </a:custGeom>
          <a:solidFill>
            <a:srgbClr val="144748"/>
          </a:solidFill>
        </p:spPr>
        <p:txBody>
          <a:bodyPr wrap="square" lIns="0" tIns="0" rIns="0" bIns="0" rtlCol="0"/>
          <a:lstStyle/>
          <a:p>
            <a:endParaRPr/>
          </a:p>
        </p:txBody>
      </p:sp>
      <p:sp>
        <p:nvSpPr>
          <p:cNvPr id="107" name="object 107"/>
          <p:cNvSpPr txBox="1"/>
          <p:nvPr/>
        </p:nvSpPr>
        <p:spPr>
          <a:xfrm>
            <a:off x="4065299" y="732626"/>
            <a:ext cx="959485" cy="238760"/>
          </a:xfrm>
          <a:prstGeom prst="rect">
            <a:avLst/>
          </a:prstGeom>
        </p:spPr>
        <p:txBody>
          <a:bodyPr vert="horz" wrap="square" lIns="0" tIns="12700" rIns="0" bIns="0" rtlCol="0">
            <a:spAutoFit/>
          </a:bodyPr>
          <a:lstStyle/>
          <a:p>
            <a:pPr marL="12700">
              <a:lnSpc>
                <a:spcPct val="100000"/>
              </a:lnSpc>
              <a:spcBef>
                <a:spcPts val="100"/>
              </a:spcBef>
            </a:pPr>
            <a:r>
              <a:rPr sz="1400" spc="25" dirty="0">
                <a:solidFill>
                  <a:srgbClr val="FFFFFF"/>
                </a:solidFill>
                <a:latin typeface="Calibri"/>
                <a:cs typeface="Calibri"/>
              </a:rPr>
              <a:t>Secure</a:t>
            </a:r>
            <a:r>
              <a:rPr sz="1400" spc="-100" dirty="0">
                <a:solidFill>
                  <a:srgbClr val="FFFFFF"/>
                </a:solidFill>
                <a:latin typeface="Calibri"/>
                <a:cs typeface="Calibri"/>
              </a:rPr>
              <a:t> </a:t>
            </a:r>
            <a:r>
              <a:rPr sz="1400" spc="35" dirty="0">
                <a:solidFill>
                  <a:srgbClr val="FFFFFF"/>
                </a:solidFill>
                <a:latin typeface="Calibri"/>
                <a:cs typeface="Calibri"/>
              </a:rPr>
              <a:t>Build</a:t>
            </a:r>
            <a:endParaRPr sz="1400">
              <a:latin typeface="Calibri"/>
              <a:cs typeface="Calibri"/>
            </a:endParaRPr>
          </a:p>
        </p:txBody>
      </p:sp>
      <p:sp>
        <p:nvSpPr>
          <p:cNvPr id="108" name="object 108"/>
          <p:cNvSpPr/>
          <p:nvPr/>
        </p:nvSpPr>
        <p:spPr>
          <a:xfrm>
            <a:off x="3741091" y="3164699"/>
            <a:ext cx="1607185" cy="547370"/>
          </a:xfrm>
          <a:custGeom>
            <a:avLst/>
            <a:gdLst/>
            <a:ahLst/>
            <a:cxnLst/>
            <a:rect l="l" t="t" r="r" b="b"/>
            <a:pathLst>
              <a:path w="1607185" h="547370">
                <a:moveTo>
                  <a:pt x="0" y="0"/>
                </a:moveTo>
                <a:lnTo>
                  <a:pt x="1607099" y="0"/>
                </a:lnTo>
                <a:lnTo>
                  <a:pt x="1607099" y="546899"/>
                </a:lnTo>
                <a:lnTo>
                  <a:pt x="0" y="546899"/>
                </a:lnTo>
                <a:lnTo>
                  <a:pt x="0" y="0"/>
                </a:lnTo>
                <a:close/>
              </a:path>
            </a:pathLst>
          </a:custGeom>
          <a:solidFill>
            <a:srgbClr val="144748"/>
          </a:solidFill>
        </p:spPr>
        <p:txBody>
          <a:bodyPr wrap="square" lIns="0" tIns="0" rIns="0" bIns="0" rtlCol="0"/>
          <a:lstStyle/>
          <a:p>
            <a:endParaRPr/>
          </a:p>
        </p:txBody>
      </p:sp>
      <p:sp>
        <p:nvSpPr>
          <p:cNvPr id="109" name="object 109"/>
          <p:cNvSpPr txBox="1"/>
          <p:nvPr/>
        </p:nvSpPr>
        <p:spPr>
          <a:xfrm>
            <a:off x="4045219" y="3136397"/>
            <a:ext cx="999490" cy="520700"/>
          </a:xfrm>
          <a:prstGeom prst="rect">
            <a:avLst/>
          </a:prstGeom>
        </p:spPr>
        <p:txBody>
          <a:bodyPr vert="horz" wrap="square" lIns="0" tIns="12700" rIns="0" bIns="0" rtlCol="0">
            <a:spAutoFit/>
          </a:bodyPr>
          <a:lstStyle/>
          <a:p>
            <a:pPr marL="12700" marR="5080" indent="248920">
              <a:lnSpc>
                <a:spcPct val="116100"/>
              </a:lnSpc>
              <a:spcBef>
                <a:spcPts val="100"/>
              </a:spcBef>
            </a:pPr>
            <a:r>
              <a:rPr sz="1400" spc="-5" dirty="0">
                <a:solidFill>
                  <a:srgbClr val="FFFFFF"/>
                </a:solidFill>
                <a:latin typeface="Calibri"/>
                <a:cs typeface="Calibri"/>
              </a:rPr>
              <a:t>Defect  </a:t>
            </a:r>
            <a:r>
              <a:rPr sz="1400" spc="-10" dirty="0">
                <a:solidFill>
                  <a:srgbClr val="FFFFFF"/>
                </a:solidFill>
                <a:latin typeface="Calibri"/>
                <a:cs typeface="Calibri"/>
              </a:rPr>
              <a:t>Mana</a:t>
            </a:r>
            <a:r>
              <a:rPr sz="1400" spc="-30" dirty="0">
                <a:solidFill>
                  <a:srgbClr val="FFFFFF"/>
                </a:solidFill>
                <a:latin typeface="Calibri"/>
                <a:cs typeface="Calibri"/>
              </a:rPr>
              <a:t>g</a:t>
            </a:r>
            <a:r>
              <a:rPr sz="1400" spc="10" dirty="0">
                <a:solidFill>
                  <a:srgbClr val="FFFFFF"/>
                </a:solidFill>
                <a:latin typeface="Calibri"/>
                <a:cs typeface="Calibri"/>
              </a:rPr>
              <a:t>ement</a:t>
            </a:r>
            <a:endParaRPr sz="1400">
              <a:latin typeface="Calibri"/>
              <a:cs typeface="Calibri"/>
            </a:endParaRPr>
          </a:p>
        </p:txBody>
      </p:sp>
      <p:sp>
        <p:nvSpPr>
          <p:cNvPr id="110" name="object 110"/>
          <p:cNvSpPr/>
          <p:nvPr/>
        </p:nvSpPr>
        <p:spPr>
          <a:xfrm>
            <a:off x="5495926" y="1911904"/>
            <a:ext cx="1607185" cy="547370"/>
          </a:xfrm>
          <a:custGeom>
            <a:avLst/>
            <a:gdLst/>
            <a:ahLst/>
            <a:cxnLst/>
            <a:rect l="l" t="t" r="r" b="b"/>
            <a:pathLst>
              <a:path w="1607184" h="547369">
                <a:moveTo>
                  <a:pt x="0" y="0"/>
                </a:moveTo>
                <a:lnTo>
                  <a:pt x="1607100" y="0"/>
                </a:lnTo>
                <a:lnTo>
                  <a:pt x="1607100" y="546899"/>
                </a:lnTo>
                <a:lnTo>
                  <a:pt x="0" y="546899"/>
                </a:lnTo>
                <a:lnTo>
                  <a:pt x="0" y="0"/>
                </a:lnTo>
                <a:close/>
              </a:path>
            </a:pathLst>
          </a:custGeom>
          <a:solidFill>
            <a:srgbClr val="144748"/>
          </a:solidFill>
        </p:spPr>
        <p:txBody>
          <a:bodyPr wrap="square" lIns="0" tIns="0" rIns="0" bIns="0" rtlCol="0"/>
          <a:lstStyle/>
          <a:p>
            <a:endParaRPr/>
          </a:p>
        </p:txBody>
      </p:sp>
      <p:sp>
        <p:nvSpPr>
          <p:cNvPr id="111" name="object 111"/>
          <p:cNvSpPr txBox="1"/>
          <p:nvPr/>
        </p:nvSpPr>
        <p:spPr>
          <a:xfrm>
            <a:off x="5738303" y="1883602"/>
            <a:ext cx="1123315" cy="520700"/>
          </a:xfrm>
          <a:prstGeom prst="rect">
            <a:avLst/>
          </a:prstGeom>
        </p:spPr>
        <p:txBody>
          <a:bodyPr vert="horz" wrap="square" lIns="0" tIns="12700" rIns="0" bIns="0" rtlCol="0">
            <a:spAutoFit/>
          </a:bodyPr>
          <a:lstStyle/>
          <a:p>
            <a:pPr marL="40640" marR="5080" indent="-28575">
              <a:lnSpc>
                <a:spcPct val="116100"/>
              </a:lnSpc>
              <a:spcBef>
                <a:spcPts val="100"/>
              </a:spcBef>
            </a:pPr>
            <a:r>
              <a:rPr sz="1400" spc="20" dirty="0">
                <a:solidFill>
                  <a:srgbClr val="FFFFFF"/>
                </a:solidFill>
                <a:latin typeface="Calibri"/>
                <a:cs typeface="Calibri"/>
              </a:rPr>
              <a:t>R</a:t>
            </a:r>
            <a:r>
              <a:rPr sz="1400" spc="15" dirty="0">
                <a:solidFill>
                  <a:srgbClr val="FFFFFF"/>
                </a:solidFill>
                <a:latin typeface="Calibri"/>
                <a:cs typeface="Calibri"/>
              </a:rPr>
              <a:t>equi</a:t>
            </a:r>
            <a:r>
              <a:rPr sz="1400" spc="-5" dirty="0">
                <a:solidFill>
                  <a:srgbClr val="FFFFFF"/>
                </a:solidFill>
                <a:latin typeface="Calibri"/>
                <a:cs typeface="Calibri"/>
              </a:rPr>
              <a:t>r</a:t>
            </a:r>
            <a:r>
              <a:rPr sz="1400" spc="15" dirty="0">
                <a:solidFill>
                  <a:srgbClr val="FFFFFF"/>
                </a:solidFill>
                <a:latin typeface="Calibri"/>
                <a:cs typeface="Calibri"/>
              </a:rPr>
              <a:t>emen</a:t>
            </a:r>
            <a:r>
              <a:rPr sz="1400" spc="-10" dirty="0">
                <a:solidFill>
                  <a:srgbClr val="FFFFFF"/>
                </a:solidFill>
                <a:latin typeface="Calibri"/>
                <a:cs typeface="Calibri"/>
              </a:rPr>
              <a:t>t</a:t>
            </a:r>
            <a:r>
              <a:rPr sz="1400" spc="45" dirty="0">
                <a:solidFill>
                  <a:srgbClr val="FFFFFF"/>
                </a:solidFill>
                <a:latin typeface="Calibri"/>
                <a:cs typeface="Calibri"/>
              </a:rPr>
              <a:t>s</a:t>
            </a:r>
            <a:r>
              <a:rPr sz="1400" spc="5" dirty="0">
                <a:solidFill>
                  <a:srgbClr val="FFFFFF"/>
                </a:solidFill>
                <a:latin typeface="Calibri"/>
                <a:cs typeface="Calibri"/>
              </a:rPr>
              <a:t>-  </a:t>
            </a:r>
            <a:r>
              <a:rPr sz="1400" spc="15" dirty="0">
                <a:solidFill>
                  <a:srgbClr val="FFFFFF"/>
                </a:solidFill>
                <a:latin typeface="Calibri"/>
                <a:cs typeface="Calibri"/>
              </a:rPr>
              <a:t>driven</a:t>
            </a:r>
            <a:r>
              <a:rPr sz="1400" spc="-80" dirty="0">
                <a:solidFill>
                  <a:srgbClr val="FFFFFF"/>
                </a:solidFill>
                <a:latin typeface="Calibri"/>
                <a:cs typeface="Calibri"/>
              </a:rPr>
              <a:t> </a:t>
            </a:r>
            <a:r>
              <a:rPr sz="1400" spc="10" dirty="0">
                <a:solidFill>
                  <a:srgbClr val="FFFFFF"/>
                </a:solidFill>
                <a:latin typeface="Calibri"/>
                <a:cs typeface="Calibri"/>
              </a:rPr>
              <a:t>Testing</a:t>
            </a:r>
            <a:endParaRPr sz="1400">
              <a:latin typeface="Calibri"/>
              <a:cs typeface="Calibri"/>
            </a:endParaRPr>
          </a:p>
        </p:txBody>
      </p:sp>
      <p:sp>
        <p:nvSpPr>
          <p:cNvPr id="112" name="object 112"/>
          <p:cNvSpPr/>
          <p:nvPr/>
        </p:nvSpPr>
        <p:spPr>
          <a:xfrm>
            <a:off x="5496111" y="3164699"/>
            <a:ext cx="1607185" cy="547370"/>
          </a:xfrm>
          <a:custGeom>
            <a:avLst/>
            <a:gdLst/>
            <a:ahLst/>
            <a:cxnLst/>
            <a:rect l="l" t="t" r="r" b="b"/>
            <a:pathLst>
              <a:path w="1607184" h="547370">
                <a:moveTo>
                  <a:pt x="0" y="0"/>
                </a:moveTo>
                <a:lnTo>
                  <a:pt x="1607099" y="0"/>
                </a:lnTo>
                <a:lnTo>
                  <a:pt x="1607099" y="546899"/>
                </a:lnTo>
                <a:lnTo>
                  <a:pt x="0" y="546899"/>
                </a:lnTo>
                <a:lnTo>
                  <a:pt x="0" y="0"/>
                </a:lnTo>
                <a:close/>
              </a:path>
            </a:pathLst>
          </a:custGeom>
          <a:solidFill>
            <a:srgbClr val="144748"/>
          </a:solidFill>
        </p:spPr>
        <p:txBody>
          <a:bodyPr wrap="square" lIns="0" tIns="0" rIns="0" bIns="0" rtlCol="0"/>
          <a:lstStyle/>
          <a:p>
            <a:endParaRPr/>
          </a:p>
        </p:txBody>
      </p:sp>
      <p:sp>
        <p:nvSpPr>
          <p:cNvPr id="113" name="object 113"/>
          <p:cNvSpPr txBox="1"/>
          <p:nvPr/>
        </p:nvSpPr>
        <p:spPr>
          <a:xfrm>
            <a:off x="5698065" y="3294512"/>
            <a:ext cx="1204595" cy="238760"/>
          </a:xfrm>
          <a:prstGeom prst="rect">
            <a:avLst/>
          </a:prstGeom>
        </p:spPr>
        <p:txBody>
          <a:bodyPr vert="horz" wrap="square" lIns="0" tIns="12700" rIns="0" bIns="0" rtlCol="0">
            <a:spAutoFit/>
          </a:bodyPr>
          <a:lstStyle/>
          <a:p>
            <a:pPr marL="12700">
              <a:lnSpc>
                <a:spcPct val="100000"/>
              </a:lnSpc>
              <a:spcBef>
                <a:spcPts val="100"/>
              </a:spcBef>
            </a:pPr>
            <a:r>
              <a:rPr sz="1400" spc="25" dirty="0">
                <a:solidFill>
                  <a:srgbClr val="FFFFFF"/>
                </a:solidFill>
                <a:latin typeface="Calibri"/>
                <a:cs typeface="Calibri"/>
              </a:rPr>
              <a:t>Security</a:t>
            </a:r>
            <a:r>
              <a:rPr sz="1400" spc="-90" dirty="0">
                <a:solidFill>
                  <a:srgbClr val="FFFFFF"/>
                </a:solidFill>
                <a:latin typeface="Calibri"/>
                <a:cs typeface="Calibri"/>
              </a:rPr>
              <a:t> </a:t>
            </a:r>
            <a:r>
              <a:rPr sz="1400" spc="10" dirty="0">
                <a:solidFill>
                  <a:srgbClr val="FFFFFF"/>
                </a:solidFill>
                <a:latin typeface="Calibri"/>
                <a:cs typeface="Calibri"/>
              </a:rPr>
              <a:t>Testing</a:t>
            </a:r>
            <a:endParaRPr sz="1400">
              <a:latin typeface="Calibri"/>
              <a:cs typeface="Calibri"/>
            </a:endParaRPr>
          </a:p>
        </p:txBody>
      </p:sp>
      <p:sp>
        <p:nvSpPr>
          <p:cNvPr id="114" name="object 114"/>
          <p:cNvSpPr/>
          <p:nvPr/>
        </p:nvSpPr>
        <p:spPr>
          <a:xfrm>
            <a:off x="7250955" y="602813"/>
            <a:ext cx="1607185" cy="547370"/>
          </a:xfrm>
          <a:custGeom>
            <a:avLst/>
            <a:gdLst/>
            <a:ahLst/>
            <a:cxnLst/>
            <a:rect l="l" t="t" r="r" b="b"/>
            <a:pathLst>
              <a:path w="1607184" h="547369">
                <a:moveTo>
                  <a:pt x="0" y="0"/>
                </a:moveTo>
                <a:lnTo>
                  <a:pt x="1607099" y="0"/>
                </a:lnTo>
                <a:lnTo>
                  <a:pt x="1607099" y="546899"/>
                </a:lnTo>
                <a:lnTo>
                  <a:pt x="0" y="546899"/>
                </a:lnTo>
                <a:lnTo>
                  <a:pt x="0" y="0"/>
                </a:lnTo>
                <a:close/>
              </a:path>
            </a:pathLst>
          </a:custGeom>
          <a:solidFill>
            <a:srgbClr val="144748"/>
          </a:solidFill>
        </p:spPr>
        <p:txBody>
          <a:bodyPr wrap="square" lIns="0" tIns="0" rIns="0" bIns="0" rtlCol="0"/>
          <a:lstStyle/>
          <a:p>
            <a:endParaRPr/>
          </a:p>
        </p:txBody>
      </p:sp>
      <p:sp>
        <p:nvSpPr>
          <p:cNvPr id="115" name="object 115"/>
          <p:cNvSpPr txBox="1"/>
          <p:nvPr/>
        </p:nvSpPr>
        <p:spPr>
          <a:xfrm>
            <a:off x="7555083" y="574511"/>
            <a:ext cx="999490" cy="520700"/>
          </a:xfrm>
          <a:prstGeom prst="rect">
            <a:avLst/>
          </a:prstGeom>
        </p:spPr>
        <p:txBody>
          <a:bodyPr vert="horz" wrap="square" lIns="0" tIns="12700" rIns="0" bIns="0" rtlCol="0">
            <a:spAutoFit/>
          </a:bodyPr>
          <a:lstStyle/>
          <a:p>
            <a:pPr marL="12700" marR="5080" indent="180340">
              <a:lnSpc>
                <a:spcPct val="116100"/>
              </a:lnSpc>
              <a:spcBef>
                <a:spcPts val="100"/>
              </a:spcBef>
            </a:pPr>
            <a:r>
              <a:rPr sz="1400" spc="20" dirty="0">
                <a:solidFill>
                  <a:srgbClr val="FFFFFF"/>
                </a:solidFill>
                <a:latin typeface="Calibri"/>
                <a:cs typeface="Calibri"/>
              </a:rPr>
              <a:t>Incident  </a:t>
            </a:r>
            <a:r>
              <a:rPr sz="1400" spc="-10" dirty="0">
                <a:solidFill>
                  <a:srgbClr val="FFFFFF"/>
                </a:solidFill>
                <a:latin typeface="Calibri"/>
                <a:cs typeface="Calibri"/>
              </a:rPr>
              <a:t>Mana</a:t>
            </a:r>
            <a:r>
              <a:rPr sz="1400" spc="-30" dirty="0">
                <a:solidFill>
                  <a:srgbClr val="FFFFFF"/>
                </a:solidFill>
                <a:latin typeface="Calibri"/>
                <a:cs typeface="Calibri"/>
              </a:rPr>
              <a:t>g</a:t>
            </a:r>
            <a:r>
              <a:rPr sz="1400" spc="10" dirty="0">
                <a:solidFill>
                  <a:srgbClr val="FFFFFF"/>
                </a:solidFill>
                <a:latin typeface="Calibri"/>
                <a:cs typeface="Calibri"/>
              </a:rPr>
              <a:t>ement</a:t>
            </a:r>
            <a:endParaRPr sz="1400">
              <a:latin typeface="Calibri"/>
              <a:cs typeface="Calibri"/>
            </a:endParaRPr>
          </a:p>
        </p:txBody>
      </p:sp>
      <p:sp>
        <p:nvSpPr>
          <p:cNvPr id="116" name="object 116"/>
          <p:cNvSpPr/>
          <p:nvPr/>
        </p:nvSpPr>
        <p:spPr>
          <a:xfrm>
            <a:off x="7251131" y="3164699"/>
            <a:ext cx="1607185" cy="547370"/>
          </a:xfrm>
          <a:custGeom>
            <a:avLst/>
            <a:gdLst/>
            <a:ahLst/>
            <a:cxnLst/>
            <a:rect l="l" t="t" r="r" b="b"/>
            <a:pathLst>
              <a:path w="1607184" h="547370">
                <a:moveTo>
                  <a:pt x="0" y="0"/>
                </a:moveTo>
                <a:lnTo>
                  <a:pt x="1607099" y="0"/>
                </a:lnTo>
                <a:lnTo>
                  <a:pt x="1607099" y="546899"/>
                </a:lnTo>
                <a:lnTo>
                  <a:pt x="0" y="546899"/>
                </a:lnTo>
                <a:lnTo>
                  <a:pt x="0" y="0"/>
                </a:lnTo>
                <a:close/>
              </a:path>
            </a:pathLst>
          </a:custGeom>
          <a:solidFill>
            <a:srgbClr val="144748"/>
          </a:solidFill>
        </p:spPr>
        <p:txBody>
          <a:bodyPr wrap="square" lIns="0" tIns="0" rIns="0" bIns="0" rtlCol="0"/>
          <a:lstStyle/>
          <a:p>
            <a:endParaRPr/>
          </a:p>
        </p:txBody>
      </p:sp>
      <p:sp>
        <p:nvSpPr>
          <p:cNvPr id="117" name="object 117"/>
          <p:cNvSpPr txBox="1"/>
          <p:nvPr/>
        </p:nvSpPr>
        <p:spPr>
          <a:xfrm>
            <a:off x="7555260" y="3136397"/>
            <a:ext cx="999490" cy="520700"/>
          </a:xfrm>
          <a:prstGeom prst="rect">
            <a:avLst/>
          </a:prstGeom>
        </p:spPr>
        <p:txBody>
          <a:bodyPr vert="horz" wrap="square" lIns="0" tIns="12700" rIns="0" bIns="0" rtlCol="0">
            <a:spAutoFit/>
          </a:bodyPr>
          <a:lstStyle/>
          <a:p>
            <a:pPr marL="12700" marR="5080" indent="45720">
              <a:lnSpc>
                <a:spcPct val="116100"/>
              </a:lnSpc>
              <a:spcBef>
                <a:spcPts val="100"/>
              </a:spcBef>
            </a:pPr>
            <a:r>
              <a:rPr sz="1400" spc="15" dirty="0">
                <a:solidFill>
                  <a:srgbClr val="FFFFFF"/>
                </a:solidFill>
                <a:latin typeface="Calibri"/>
                <a:cs typeface="Calibri"/>
              </a:rPr>
              <a:t>Operational  </a:t>
            </a:r>
            <a:r>
              <a:rPr sz="1400" spc="-10" dirty="0">
                <a:solidFill>
                  <a:srgbClr val="FFFFFF"/>
                </a:solidFill>
                <a:latin typeface="Calibri"/>
                <a:cs typeface="Calibri"/>
              </a:rPr>
              <a:t>Mana</a:t>
            </a:r>
            <a:r>
              <a:rPr sz="1400" spc="-30" dirty="0">
                <a:solidFill>
                  <a:srgbClr val="FFFFFF"/>
                </a:solidFill>
                <a:latin typeface="Calibri"/>
                <a:cs typeface="Calibri"/>
              </a:rPr>
              <a:t>g</a:t>
            </a:r>
            <a:r>
              <a:rPr sz="1400" spc="10" dirty="0">
                <a:solidFill>
                  <a:srgbClr val="FFFFFF"/>
                </a:solidFill>
                <a:latin typeface="Calibri"/>
                <a:cs typeface="Calibri"/>
              </a:rPr>
              <a:t>ement</a:t>
            </a:r>
            <a:endParaRPr sz="1400">
              <a:latin typeface="Calibri"/>
              <a:cs typeface="Calibri"/>
            </a:endParaRPr>
          </a:p>
        </p:txBody>
      </p:sp>
      <p:sp>
        <p:nvSpPr>
          <p:cNvPr id="118" name="object 118"/>
          <p:cNvSpPr/>
          <p:nvPr/>
        </p:nvSpPr>
        <p:spPr>
          <a:xfrm>
            <a:off x="231212" y="1224153"/>
            <a:ext cx="783590" cy="397510"/>
          </a:xfrm>
          <a:custGeom>
            <a:avLst/>
            <a:gdLst/>
            <a:ahLst/>
            <a:cxnLst/>
            <a:rect l="l" t="t" r="r" b="b"/>
            <a:pathLst>
              <a:path w="783590" h="397509">
                <a:moveTo>
                  <a:pt x="0" y="0"/>
                </a:moveTo>
                <a:lnTo>
                  <a:pt x="783299" y="0"/>
                </a:lnTo>
                <a:lnTo>
                  <a:pt x="783299" y="396899"/>
                </a:lnTo>
                <a:lnTo>
                  <a:pt x="0" y="396899"/>
                </a:lnTo>
                <a:lnTo>
                  <a:pt x="0" y="0"/>
                </a:lnTo>
                <a:close/>
              </a:path>
            </a:pathLst>
          </a:custGeom>
          <a:solidFill>
            <a:srgbClr val="144748"/>
          </a:solidFill>
        </p:spPr>
        <p:txBody>
          <a:bodyPr wrap="square" lIns="0" tIns="0" rIns="0" bIns="0" rtlCol="0"/>
          <a:lstStyle/>
          <a:p>
            <a:endParaRPr/>
          </a:p>
        </p:txBody>
      </p:sp>
      <p:sp>
        <p:nvSpPr>
          <p:cNvPr id="119" name="object 119"/>
          <p:cNvSpPr txBox="1"/>
          <p:nvPr/>
        </p:nvSpPr>
        <p:spPr>
          <a:xfrm>
            <a:off x="403963" y="1218641"/>
            <a:ext cx="438150" cy="349250"/>
          </a:xfrm>
          <a:prstGeom prst="rect">
            <a:avLst/>
          </a:prstGeom>
        </p:spPr>
        <p:txBody>
          <a:bodyPr vert="horz" wrap="square" lIns="0" tIns="12700" rIns="0" bIns="0" rtlCol="0">
            <a:spAutoFit/>
          </a:bodyPr>
          <a:lstStyle/>
          <a:p>
            <a:pPr marL="12700" marR="5080" indent="5080">
              <a:lnSpc>
                <a:spcPct val="118100"/>
              </a:lnSpc>
              <a:spcBef>
                <a:spcPts val="100"/>
              </a:spcBef>
            </a:pPr>
            <a:r>
              <a:rPr sz="900" dirty="0">
                <a:solidFill>
                  <a:srgbClr val="FFFFFF"/>
                </a:solidFill>
                <a:latin typeface="Calibri"/>
                <a:cs typeface="Calibri"/>
              </a:rPr>
              <a:t>Create</a:t>
            </a:r>
            <a:r>
              <a:rPr sz="900" spc="-95" dirty="0">
                <a:solidFill>
                  <a:srgbClr val="FFFFFF"/>
                </a:solidFill>
                <a:latin typeface="Calibri"/>
                <a:cs typeface="Calibri"/>
              </a:rPr>
              <a:t> </a:t>
            </a:r>
            <a:r>
              <a:rPr sz="900" spc="-70" dirty="0">
                <a:solidFill>
                  <a:srgbClr val="FFFFFF"/>
                </a:solidFill>
                <a:latin typeface="Calibri"/>
                <a:cs typeface="Calibri"/>
              </a:rPr>
              <a:t>&amp;  </a:t>
            </a:r>
            <a:r>
              <a:rPr sz="900" spc="15" dirty="0">
                <a:solidFill>
                  <a:srgbClr val="FFFFFF"/>
                </a:solidFill>
                <a:latin typeface="Calibri"/>
                <a:cs typeface="Calibri"/>
              </a:rPr>
              <a:t>p</a:t>
            </a:r>
            <a:r>
              <a:rPr sz="900" dirty="0">
                <a:solidFill>
                  <a:srgbClr val="FFFFFF"/>
                </a:solidFill>
                <a:latin typeface="Calibri"/>
                <a:cs typeface="Calibri"/>
              </a:rPr>
              <a:t>r</a:t>
            </a:r>
            <a:r>
              <a:rPr sz="900" spc="15" dirty="0">
                <a:solidFill>
                  <a:srgbClr val="FFFFFF"/>
                </a:solidFill>
                <a:latin typeface="Calibri"/>
                <a:cs typeface="Calibri"/>
              </a:rPr>
              <a:t>om</a:t>
            </a:r>
            <a:r>
              <a:rPr sz="900" dirty="0">
                <a:solidFill>
                  <a:srgbClr val="FFFFFF"/>
                </a:solidFill>
                <a:latin typeface="Calibri"/>
                <a:cs typeface="Calibri"/>
              </a:rPr>
              <a:t>o</a:t>
            </a:r>
            <a:r>
              <a:rPr sz="900" spc="-15" dirty="0">
                <a:solidFill>
                  <a:srgbClr val="FFFFFF"/>
                </a:solidFill>
                <a:latin typeface="Calibri"/>
                <a:cs typeface="Calibri"/>
              </a:rPr>
              <a:t>t</a:t>
            </a:r>
            <a:r>
              <a:rPr sz="900" spc="-5" dirty="0">
                <a:solidFill>
                  <a:srgbClr val="FFFFFF"/>
                </a:solidFill>
                <a:latin typeface="Calibri"/>
                <a:cs typeface="Calibri"/>
              </a:rPr>
              <a:t>e</a:t>
            </a:r>
            <a:endParaRPr sz="900">
              <a:latin typeface="Calibri"/>
              <a:cs typeface="Calibri"/>
            </a:endParaRPr>
          </a:p>
        </p:txBody>
      </p:sp>
      <p:sp>
        <p:nvSpPr>
          <p:cNvPr id="120" name="object 120"/>
          <p:cNvSpPr/>
          <p:nvPr/>
        </p:nvSpPr>
        <p:spPr>
          <a:xfrm>
            <a:off x="1054990" y="1224153"/>
            <a:ext cx="783590" cy="397510"/>
          </a:xfrm>
          <a:custGeom>
            <a:avLst/>
            <a:gdLst/>
            <a:ahLst/>
            <a:cxnLst/>
            <a:rect l="l" t="t" r="r" b="b"/>
            <a:pathLst>
              <a:path w="783589" h="397509">
                <a:moveTo>
                  <a:pt x="0" y="0"/>
                </a:moveTo>
                <a:lnTo>
                  <a:pt x="783299" y="0"/>
                </a:lnTo>
                <a:lnTo>
                  <a:pt x="783299" y="396899"/>
                </a:lnTo>
                <a:lnTo>
                  <a:pt x="0" y="396899"/>
                </a:lnTo>
                <a:lnTo>
                  <a:pt x="0" y="0"/>
                </a:lnTo>
                <a:close/>
              </a:path>
            </a:pathLst>
          </a:custGeom>
          <a:solidFill>
            <a:srgbClr val="144748"/>
          </a:solidFill>
        </p:spPr>
        <p:txBody>
          <a:bodyPr wrap="square" lIns="0" tIns="0" rIns="0" bIns="0" rtlCol="0"/>
          <a:lstStyle/>
          <a:p>
            <a:endParaRPr/>
          </a:p>
        </p:txBody>
      </p:sp>
      <p:sp>
        <p:nvSpPr>
          <p:cNvPr id="121" name="object 121"/>
          <p:cNvSpPr txBox="1"/>
          <p:nvPr/>
        </p:nvSpPr>
        <p:spPr>
          <a:xfrm>
            <a:off x="1187165" y="1218641"/>
            <a:ext cx="519430" cy="349250"/>
          </a:xfrm>
          <a:prstGeom prst="rect">
            <a:avLst/>
          </a:prstGeom>
        </p:spPr>
        <p:txBody>
          <a:bodyPr vert="horz" wrap="square" lIns="0" tIns="12700" rIns="0" bIns="0" rtlCol="0">
            <a:spAutoFit/>
          </a:bodyPr>
          <a:lstStyle/>
          <a:p>
            <a:pPr marL="60960" marR="5080" indent="-48895">
              <a:lnSpc>
                <a:spcPct val="118100"/>
              </a:lnSpc>
              <a:spcBef>
                <a:spcPts val="100"/>
              </a:spcBef>
            </a:pPr>
            <a:r>
              <a:rPr sz="900" spc="-15" dirty="0">
                <a:solidFill>
                  <a:srgbClr val="FFFFFF"/>
                </a:solidFill>
                <a:latin typeface="Calibri"/>
                <a:cs typeface="Calibri"/>
              </a:rPr>
              <a:t>Measure</a:t>
            </a:r>
            <a:r>
              <a:rPr sz="900" spc="-90" dirty="0">
                <a:solidFill>
                  <a:srgbClr val="FFFFFF"/>
                </a:solidFill>
                <a:latin typeface="Calibri"/>
                <a:cs typeface="Calibri"/>
              </a:rPr>
              <a:t> </a:t>
            </a:r>
            <a:r>
              <a:rPr sz="900" spc="-70" dirty="0">
                <a:solidFill>
                  <a:srgbClr val="FFFFFF"/>
                </a:solidFill>
                <a:latin typeface="Calibri"/>
                <a:cs typeface="Calibri"/>
              </a:rPr>
              <a:t>&amp;  </a:t>
            </a:r>
            <a:r>
              <a:rPr sz="900" spc="10" dirty="0">
                <a:solidFill>
                  <a:srgbClr val="FFFFFF"/>
                </a:solidFill>
                <a:latin typeface="Calibri"/>
                <a:cs typeface="Calibri"/>
              </a:rPr>
              <a:t>improve</a:t>
            </a:r>
            <a:endParaRPr sz="900">
              <a:latin typeface="Calibri"/>
              <a:cs typeface="Calibri"/>
            </a:endParaRPr>
          </a:p>
        </p:txBody>
      </p:sp>
      <p:sp>
        <p:nvSpPr>
          <p:cNvPr id="122" name="object 122"/>
          <p:cNvSpPr/>
          <p:nvPr/>
        </p:nvSpPr>
        <p:spPr>
          <a:xfrm>
            <a:off x="1986157" y="1224153"/>
            <a:ext cx="783590" cy="397510"/>
          </a:xfrm>
          <a:custGeom>
            <a:avLst/>
            <a:gdLst/>
            <a:ahLst/>
            <a:cxnLst/>
            <a:rect l="l" t="t" r="r" b="b"/>
            <a:pathLst>
              <a:path w="783589" h="397509">
                <a:moveTo>
                  <a:pt x="0" y="0"/>
                </a:moveTo>
                <a:lnTo>
                  <a:pt x="783299" y="0"/>
                </a:lnTo>
                <a:lnTo>
                  <a:pt x="783299" y="396899"/>
                </a:lnTo>
                <a:lnTo>
                  <a:pt x="0" y="396899"/>
                </a:lnTo>
                <a:lnTo>
                  <a:pt x="0" y="0"/>
                </a:lnTo>
                <a:close/>
              </a:path>
            </a:pathLst>
          </a:custGeom>
          <a:solidFill>
            <a:srgbClr val="144748"/>
          </a:solidFill>
        </p:spPr>
        <p:txBody>
          <a:bodyPr wrap="square" lIns="0" tIns="0" rIns="0" bIns="0" rtlCol="0"/>
          <a:lstStyle/>
          <a:p>
            <a:endParaRPr/>
          </a:p>
        </p:txBody>
      </p:sp>
      <p:sp>
        <p:nvSpPr>
          <p:cNvPr id="123" name="object 123"/>
          <p:cNvSpPr txBox="1"/>
          <p:nvPr/>
        </p:nvSpPr>
        <p:spPr>
          <a:xfrm>
            <a:off x="2173024" y="1218641"/>
            <a:ext cx="409575" cy="349250"/>
          </a:xfrm>
          <a:prstGeom prst="rect">
            <a:avLst/>
          </a:prstGeom>
        </p:spPr>
        <p:txBody>
          <a:bodyPr vert="horz" wrap="square" lIns="0" tIns="12700" rIns="0" bIns="0" rtlCol="0">
            <a:spAutoFit/>
          </a:bodyPr>
          <a:lstStyle/>
          <a:p>
            <a:pPr marL="48895" marR="5080" indent="-36830">
              <a:lnSpc>
                <a:spcPct val="118100"/>
              </a:lnSpc>
              <a:spcBef>
                <a:spcPts val="100"/>
              </a:spcBef>
            </a:pPr>
            <a:r>
              <a:rPr sz="900" spc="5" dirty="0">
                <a:solidFill>
                  <a:srgbClr val="FFFFFF"/>
                </a:solidFill>
                <a:latin typeface="Calibri"/>
                <a:cs typeface="Calibri"/>
              </a:rPr>
              <a:t>App</a:t>
            </a:r>
            <a:r>
              <a:rPr sz="900" spc="-100" dirty="0">
                <a:solidFill>
                  <a:srgbClr val="FFFFFF"/>
                </a:solidFill>
                <a:latin typeface="Calibri"/>
                <a:cs typeface="Calibri"/>
              </a:rPr>
              <a:t> </a:t>
            </a:r>
            <a:r>
              <a:rPr sz="900" spc="15" dirty="0">
                <a:solidFill>
                  <a:srgbClr val="FFFFFF"/>
                </a:solidFill>
                <a:latin typeface="Calibri"/>
                <a:cs typeface="Calibri"/>
              </a:rPr>
              <a:t>risk </a:t>
            </a:r>
            <a:r>
              <a:rPr sz="900" spc="10" dirty="0">
                <a:solidFill>
                  <a:srgbClr val="FFFFFF"/>
                </a:solidFill>
                <a:latin typeface="Calibri"/>
                <a:cs typeface="Calibri"/>
              </a:rPr>
              <a:t> </a:t>
            </a:r>
            <a:r>
              <a:rPr sz="900" spc="5" dirty="0">
                <a:solidFill>
                  <a:srgbClr val="FFFFFF"/>
                </a:solidFill>
                <a:latin typeface="Calibri"/>
                <a:cs typeface="Calibri"/>
              </a:rPr>
              <a:t>profile</a:t>
            </a:r>
            <a:endParaRPr sz="900">
              <a:latin typeface="Calibri"/>
              <a:cs typeface="Calibri"/>
            </a:endParaRPr>
          </a:p>
        </p:txBody>
      </p:sp>
      <p:sp>
        <p:nvSpPr>
          <p:cNvPr id="124" name="object 124"/>
          <p:cNvSpPr/>
          <p:nvPr/>
        </p:nvSpPr>
        <p:spPr>
          <a:xfrm>
            <a:off x="2809935" y="1224153"/>
            <a:ext cx="783590" cy="397510"/>
          </a:xfrm>
          <a:custGeom>
            <a:avLst/>
            <a:gdLst/>
            <a:ahLst/>
            <a:cxnLst/>
            <a:rect l="l" t="t" r="r" b="b"/>
            <a:pathLst>
              <a:path w="783589" h="397509">
                <a:moveTo>
                  <a:pt x="0" y="0"/>
                </a:moveTo>
                <a:lnTo>
                  <a:pt x="783299" y="0"/>
                </a:lnTo>
                <a:lnTo>
                  <a:pt x="783299" y="396899"/>
                </a:lnTo>
                <a:lnTo>
                  <a:pt x="0" y="396899"/>
                </a:lnTo>
                <a:lnTo>
                  <a:pt x="0" y="0"/>
                </a:lnTo>
                <a:close/>
              </a:path>
            </a:pathLst>
          </a:custGeom>
          <a:solidFill>
            <a:srgbClr val="144748"/>
          </a:solidFill>
        </p:spPr>
        <p:txBody>
          <a:bodyPr wrap="square" lIns="0" tIns="0" rIns="0" bIns="0" rtlCol="0"/>
          <a:lstStyle/>
          <a:p>
            <a:endParaRPr/>
          </a:p>
        </p:txBody>
      </p:sp>
      <p:sp>
        <p:nvSpPr>
          <p:cNvPr id="125" name="object 125"/>
          <p:cNvSpPr txBox="1"/>
          <p:nvPr/>
        </p:nvSpPr>
        <p:spPr>
          <a:xfrm>
            <a:off x="3033036" y="1218641"/>
            <a:ext cx="337820" cy="349250"/>
          </a:xfrm>
          <a:prstGeom prst="rect">
            <a:avLst/>
          </a:prstGeom>
        </p:spPr>
        <p:txBody>
          <a:bodyPr vert="horz" wrap="square" lIns="0" tIns="12700" rIns="0" bIns="0" rtlCol="0">
            <a:spAutoFit/>
          </a:bodyPr>
          <a:lstStyle/>
          <a:p>
            <a:pPr marL="15240" marR="5080" indent="-3175">
              <a:lnSpc>
                <a:spcPct val="118100"/>
              </a:lnSpc>
              <a:spcBef>
                <a:spcPts val="100"/>
              </a:spcBef>
            </a:pPr>
            <a:r>
              <a:rPr sz="900" spc="20" dirty="0">
                <a:solidFill>
                  <a:srgbClr val="FFFFFF"/>
                </a:solidFill>
                <a:latin typeface="Calibri"/>
                <a:cs typeface="Calibri"/>
              </a:rPr>
              <a:t>Th</a:t>
            </a:r>
            <a:r>
              <a:rPr sz="900" spc="5" dirty="0">
                <a:solidFill>
                  <a:srgbClr val="FFFFFF"/>
                </a:solidFill>
                <a:latin typeface="Calibri"/>
                <a:cs typeface="Calibri"/>
              </a:rPr>
              <a:t>r</a:t>
            </a:r>
            <a:r>
              <a:rPr sz="900" spc="-20" dirty="0">
                <a:solidFill>
                  <a:srgbClr val="FFFFFF"/>
                </a:solidFill>
                <a:latin typeface="Calibri"/>
                <a:cs typeface="Calibri"/>
              </a:rPr>
              <a:t>e</a:t>
            </a:r>
            <a:r>
              <a:rPr sz="900" spc="5" dirty="0">
                <a:solidFill>
                  <a:srgbClr val="FFFFFF"/>
                </a:solidFill>
                <a:latin typeface="Calibri"/>
                <a:cs typeface="Calibri"/>
              </a:rPr>
              <a:t>a</a:t>
            </a:r>
            <a:r>
              <a:rPr sz="900" dirty="0">
                <a:solidFill>
                  <a:srgbClr val="FFFFFF"/>
                </a:solidFill>
                <a:latin typeface="Calibri"/>
                <a:cs typeface="Calibri"/>
              </a:rPr>
              <a:t>t  </a:t>
            </a:r>
            <a:r>
              <a:rPr sz="900" spc="15" dirty="0">
                <a:solidFill>
                  <a:srgbClr val="FFFFFF"/>
                </a:solidFill>
                <a:latin typeface="Calibri"/>
                <a:cs typeface="Calibri"/>
              </a:rPr>
              <a:t>model</a:t>
            </a:r>
            <a:endParaRPr sz="900">
              <a:latin typeface="Calibri"/>
              <a:cs typeface="Calibri"/>
            </a:endParaRPr>
          </a:p>
        </p:txBody>
      </p:sp>
      <p:sp>
        <p:nvSpPr>
          <p:cNvPr id="126" name="object 126"/>
          <p:cNvSpPr/>
          <p:nvPr/>
        </p:nvSpPr>
        <p:spPr>
          <a:xfrm>
            <a:off x="3741099" y="1224149"/>
            <a:ext cx="672465" cy="397510"/>
          </a:xfrm>
          <a:custGeom>
            <a:avLst/>
            <a:gdLst/>
            <a:ahLst/>
            <a:cxnLst/>
            <a:rect l="l" t="t" r="r" b="b"/>
            <a:pathLst>
              <a:path w="672464" h="397509">
                <a:moveTo>
                  <a:pt x="0" y="0"/>
                </a:moveTo>
                <a:lnTo>
                  <a:pt x="671999" y="0"/>
                </a:lnTo>
                <a:lnTo>
                  <a:pt x="671999" y="396899"/>
                </a:lnTo>
                <a:lnTo>
                  <a:pt x="0" y="396899"/>
                </a:lnTo>
                <a:lnTo>
                  <a:pt x="0" y="0"/>
                </a:lnTo>
                <a:close/>
              </a:path>
            </a:pathLst>
          </a:custGeom>
          <a:solidFill>
            <a:srgbClr val="144748"/>
          </a:solidFill>
        </p:spPr>
        <p:txBody>
          <a:bodyPr wrap="square" lIns="0" tIns="0" rIns="0" bIns="0" rtlCol="0"/>
          <a:lstStyle/>
          <a:p>
            <a:endParaRPr/>
          </a:p>
        </p:txBody>
      </p:sp>
      <p:sp>
        <p:nvSpPr>
          <p:cNvPr id="127" name="object 127"/>
          <p:cNvSpPr txBox="1"/>
          <p:nvPr/>
        </p:nvSpPr>
        <p:spPr>
          <a:xfrm>
            <a:off x="3881347" y="1218638"/>
            <a:ext cx="391795" cy="349250"/>
          </a:xfrm>
          <a:prstGeom prst="rect">
            <a:avLst/>
          </a:prstGeom>
        </p:spPr>
        <p:txBody>
          <a:bodyPr vert="horz" wrap="square" lIns="0" tIns="12700" rIns="0" bIns="0" rtlCol="0">
            <a:spAutoFit/>
          </a:bodyPr>
          <a:lstStyle/>
          <a:p>
            <a:pPr marL="12700" marR="5080" indent="57785">
              <a:lnSpc>
                <a:spcPct val="118100"/>
              </a:lnSpc>
              <a:spcBef>
                <a:spcPts val="100"/>
              </a:spcBef>
            </a:pPr>
            <a:r>
              <a:rPr sz="900" spc="20" dirty="0">
                <a:solidFill>
                  <a:srgbClr val="FFFFFF"/>
                </a:solidFill>
                <a:latin typeface="Calibri"/>
                <a:cs typeface="Calibri"/>
              </a:rPr>
              <a:t>Build  </a:t>
            </a:r>
            <a:r>
              <a:rPr sz="900" spc="15" dirty="0">
                <a:solidFill>
                  <a:srgbClr val="FFFFFF"/>
                </a:solidFill>
                <a:latin typeface="Calibri"/>
                <a:cs typeface="Calibri"/>
              </a:rPr>
              <a:t>p</a:t>
            </a:r>
            <a:r>
              <a:rPr sz="900" dirty="0">
                <a:solidFill>
                  <a:srgbClr val="FFFFFF"/>
                </a:solidFill>
                <a:latin typeface="Calibri"/>
                <a:cs typeface="Calibri"/>
              </a:rPr>
              <a:t>r</a:t>
            </a:r>
            <a:r>
              <a:rPr sz="900" spc="20" dirty="0">
                <a:solidFill>
                  <a:srgbClr val="FFFFFF"/>
                </a:solidFill>
                <a:latin typeface="Calibri"/>
                <a:cs typeface="Calibri"/>
              </a:rPr>
              <a:t>o</a:t>
            </a:r>
            <a:r>
              <a:rPr sz="900" spc="-5" dirty="0">
                <a:solidFill>
                  <a:srgbClr val="FFFFFF"/>
                </a:solidFill>
                <a:latin typeface="Calibri"/>
                <a:cs typeface="Calibri"/>
              </a:rPr>
              <a:t>c</a:t>
            </a:r>
            <a:r>
              <a:rPr sz="900" spc="15" dirty="0">
                <a:solidFill>
                  <a:srgbClr val="FFFFFF"/>
                </a:solidFill>
                <a:latin typeface="Calibri"/>
                <a:cs typeface="Calibri"/>
              </a:rPr>
              <a:t>ess</a:t>
            </a:r>
            <a:endParaRPr sz="900">
              <a:latin typeface="Calibri"/>
              <a:cs typeface="Calibri"/>
            </a:endParaRPr>
          </a:p>
        </p:txBody>
      </p:sp>
      <p:sp>
        <p:nvSpPr>
          <p:cNvPr id="128" name="object 128"/>
          <p:cNvSpPr/>
          <p:nvPr/>
        </p:nvSpPr>
        <p:spPr>
          <a:xfrm>
            <a:off x="4452849" y="1224149"/>
            <a:ext cx="895350" cy="397510"/>
          </a:xfrm>
          <a:custGeom>
            <a:avLst/>
            <a:gdLst/>
            <a:ahLst/>
            <a:cxnLst/>
            <a:rect l="l" t="t" r="r" b="b"/>
            <a:pathLst>
              <a:path w="895350" h="397509">
                <a:moveTo>
                  <a:pt x="0" y="0"/>
                </a:moveTo>
                <a:lnTo>
                  <a:pt x="895199" y="0"/>
                </a:lnTo>
                <a:lnTo>
                  <a:pt x="895199" y="396899"/>
                </a:lnTo>
                <a:lnTo>
                  <a:pt x="0" y="396899"/>
                </a:lnTo>
                <a:lnTo>
                  <a:pt x="0" y="0"/>
                </a:lnTo>
                <a:close/>
              </a:path>
            </a:pathLst>
          </a:custGeom>
          <a:solidFill>
            <a:srgbClr val="144748"/>
          </a:solidFill>
        </p:spPr>
        <p:txBody>
          <a:bodyPr wrap="square" lIns="0" tIns="0" rIns="0" bIns="0" rtlCol="0"/>
          <a:lstStyle/>
          <a:p>
            <a:endParaRPr/>
          </a:p>
        </p:txBody>
      </p:sp>
      <p:sp>
        <p:nvSpPr>
          <p:cNvPr id="129" name="object 129"/>
          <p:cNvSpPr txBox="1"/>
          <p:nvPr/>
        </p:nvSpPr>
        <p:spPr>
          <a:xfrm>
            <a:off x="4549190" y="1324365"/>
            <a:ext cx="70294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FFFFFF"/>
                </a:solidFill>
                <a:latin typeface="Calibri"/>
                <a:cs typeface="Calibri"/>
              </a:rPr>
              <a:t>Dependencies</a:t>
            </a:r>
            <a:endParaRPr sz="900">
              <a:latin typeface="Calibri"/>
              <a:cs typeface="Calibri"/>
            </a:endParaRPr>
          </a:p>
        </p:txBody>
      </p:sp>
      <p:sp>
        <p:nvSpPr>
          <p:cNvPr id="130" name="object 130"/>
          <p:cNvSpPr/>
          <p:nvPr/>
        </p:nvSpPr>
        <p:spPr>
          <a:xfrm>
            <a:off x="5496058" y="1224153"/>
            <a:ext cx="783590" cy="397510"/>
          </a:xfrm>
          <a:custGeom>
            <a:avLst/>
            <a:gdLst/>
            <a:ahLst/>
            <a:cxnLst/>
            <a:rect l="l" t="t" r="r" b="b"/>
            <a:pathLst>
              <a:path w="783589" h="397509">
                <a:moveTo>
                  <a:pt x="0" y="0"/>
                </a:moveTo>
                <a:lnTo>
                  <a:pt x="783299" y="0"/>
                </a:lnTo>
                <a:lnTo>
                  <a:pt x="783299" y="396899"/>
                </a:lnTo>
                <a:lnTo>
                  <a:pt x="0" y="396899"/>
                </a:lnTo>
                <a:lnTo>
                  <a:pt x="0" y="0"/>
                </a:lnTo>
                <a:close/>
              </a:path>
            </a:pathLst>
          </a:custGeom>
          <a:solidFill>
            <a:srgbClr val="144748"/>
          </a:solidFill>
        </p:spPr>
        <p:txBody>
          <a:bodyPr wrap="square" lIns="0" tIns="0" rIns="0" bIns="0" rtlCol="0"/>
          <a:lstStyle/>
          <a:p>
            <a:endParaRPr/>
          </a:p>
        </p:txBody>
      </p:sp>
      <p:sp>
        <p:nvSpPr>
          <p:cNvPr id="131" name="object 131"/>
          <p:cNvSpPr txBox="1"/>
          <p:nvPr/>
        </p:nvSpPr>
        <p:spPr>
          <a:xfrm>
            <a:off x="5583084" y="1218641"/>
            <a:ext cx="610235" cy="349250"/>
          </a:xfrm>
          <a:prstGeom prst="rect">
            <a:avLst/>
          </a:prstGeom>
        </p:spPr>
        <p:txBody>
          <a:bodyPr vert="horz" wrap="square" lIns="0" tIns="12700" rIns="0" bIns="0" rtlCol="0">
            <a:spAutoFit/>
          </a:bodyPr>
          <a:lstStyle/>
          <a:p>
            <a:pPr marL="66040" marR="5080" indent="-53975">
              <a:lnSpc>
                <a:spcPct val="118100"/>
              </a:lnSpc>
              <a:spcBef>
                <a:spcPts val="100"/>
              </a:spcBef>
            </a:pPr>
            <a:r>
              <a:rPr sz="900" spc="-25" dirty="0">
                <a:solidFill>
                  <a:srgbClr val="FFFFFF"/>
                </a:solidFill>
                <a:latin typeface="Calibri"/>
                <a:cs typeface="Calibri"/>
              </a:rPr>
              <a:t>Ar</a:t>
            </a:r>
            <a:r>
              <a:rPr sz="900" spc="15" dirty="0">
                <a:solidFill>
                  <a:srgbClr val="FFFFFF"/>
                </a:solidFill>
                <a:latin typeface="Calibri"/>
                <a:cs typeface="Calibri"/>
              </a:rPr>
              <a:t>chi</a:t>
            </a:r>
            <a:r>
              <a:rPr sz="900" spc="-5" dirty="0">
                <a:solidFill>
                  <a:srgbClr val="FFFFFF"/>
                </a:solidFill>
                <a:latin typeface="Calibri"/>
                <a:cs typeface="Calibri"/>
              </a:rPr>
              <a:t>t</a:t>
            </a:r>
            <a:r>
              <a:rPr sz="900" spc="15" dirty="0">
                <a:solidFill>
                  <a:srgbClr val="FFFFFF"/>
                </a:solidFill>
                <a:latin typeface="Calibri"/>
                <a:cs typeface="Calibri"/>
              </a:rPr>
              <a:t>e</a:t>
            </a:r>
            <a:r>
              <a:rPr sz="900" dirty="0">
                <a:solidFill>
                  <a:srgbClr val="FFFFFF"/>
                </a:solidFill>
                <a:latin typeface="Calibri"/>
                <a:cs typeface="Calibri"/>
              </a:rPr>
              <a:t>c</a:t>
            </a:r>
            <a:r>
              <a:rPr sz="900" spc="5" dirty="0">
                <a:solidFill>
                  <a:srgbClr val="FFFFFF"/>
                </a:solidFill>
                <a:latin typeface="Calibri"/>
                <a:cs typeface="Calibri"/>
              </a:rPr>
              <a:t>tu</a:t>
            </a:r>
            <a:r>
              <a:rPr sz="900" spc="-5" dirty="0">
                <a:solidFill>
                  <a:srgbClr val="FFFFFF"/>
                </a:solidFill>
                <a:latin typeface="Calibri"/>
                <a:cs typeface="Calibri"/>
              </a:rPr>
              <a:t>re  </a:t>
            </a:r>
            <a:r>
              <a:rPr sz="900" spc="10" dirty="0">
                <a:solidFill>
                  <a:srgbClr val="FFFFFF"/>
                </a:solidFill>
                <a:latin typeface="Calibri"/>
                <a:cs typeface="Calibri"/>
              </a:rPr>
              <a:t>validation</a:t>
            </a:r>
            <a:endParaRPr sz="900">
              <a:latin typeface="Calibri"/>
              <a:cs typeface="Calibri"/>
            </a:endParaRPr>
          </a:p>
        </p:txBody>
      </p:sp>
      <p:sp>
        <p:nvSpPr>
          <p:cNvPr id="132" name="object 132"/>
          <p:cNvSpPr/>
          <p:nvPr/>
        </p:nvSpPr>
        <p:spPr>
          <a:xfrm>
            <a:off x="6319836" y="1224153"/>
            <a:ext cx="783590" cy="397510"/>
          </a:xfrm>
          <a:custGeom>
            <a:avLst/>
            <a:gdLst/>
            <a:ahLst/>
            <a:cxnLst/>
            <a:rect l="l" t="t" r="r" b="b"/>
            <a:pathLst>
              <a:path w="783590" h="397509">
                <a:moveTo>
                  <a:pt x="0" y="0"/>
                </a:moveTo>
                <a:lnTo>
                  <a:pt x="783299" y="0"/>
                </a:lnTo>
                <a:lnTo>
                  <a:pt x="783299" y="396899"/>
                </a:lnTo>
                <a:lnTo>
                  <a:pt x="0" y="396899"/>
                </a:lnTo>
                <a:lnTo>
                  <a:pt x="0" y="0"/>
                </a:lnTo>
                <a:close/>
              </a:path>
            </a:pathLst>
          </a:custGeom>
          <a:solidFill>
            <a:srgbClr val="144748"/>
          </a:solidFill>
        </p:spPr>
        <p:txBody>
          <a:bodyPr wrap="square" lIns="0" tIns="0" rIns="0" bIns="0" rtlCol="0"/>
          <a:lstStyle/>
          <a:p>
            <a:endParaRPr/>
          </a:p>
        </p:txBody>
      </p:sp>
      <p:sp>
        <p:nvSpPr>
          <p:cNvPr id="133" name="object 133"/>
          <p:cNvSpPr txBox="1"/>
          <p:nvPr/>
        </p:nvSpPr>
        <p:spPr>
          <a:xfrm>
            <a:off x="6406862" y="1218641"/>
            <a:ext cx="610235" cy="349250"/>
          </a:xfrm>
          <a:prstGeom prst="rect">
            <a:avLst/>
          </a:prstGeom>
        </p:spPr>
        <p:txBody>
          <a:bodyPr vert="horz" wrap="square" lIns="0" tIns="12700" rIns="0" bIns="0" rtlCol="0">
            <a:spAutoFit/>
          </a:bodyPr>
          <a:lstStyle/>
          <a:p>
            <a:pPr marL="27305" marR="5080" indent="-15240">
              <a:lnSpc>
                <a:spcPct val="118100"/>
              </a:lnSpc>
              <a:spcBef>
                <a:spcPts val="100"/>
              </a:spcBef>
            </a:pPr>
            <a:r>
              <a:rPr sz="900" spc="-25" dirty="0">
                <a:solidFill>
                  <a:srgbClr val="FFFFFF"/>
                </a:solidFill>
                <a:latin typeface="Calibri"/>
                <a:cs typeface="Calibri"/>
              </a:rPr>
              <a:t>Ar</a:t>
            </a:r>
            <a:r>
              <a:rPr sz="900" spc="15" dirty="0">
                <a:solidFill>
                  <a:srgbClr val="FFFFFF"/>
                </a:solidFill>
                <a:latin typeface="Calibri"/>
                <a:cs typeface="Calibri"/>
              </a:rPr>
              <a:t>chi</a:t>
            </a:r>
            <a:r>
              <a:rPr sz="900" spc="-5" dirty="0">
                <a:solidFill>
                  <a:srgbClr val="FFFFFF"/>
                </a:solidFill>
                <a:latin typeface="Calibri"/>
                <a:cs typeface="Calibri"/>
              </a:rPr>
              <a:t>t</a:t>
            </a:r>
            <a:r>
              <a:rPr sz="900" spc="15" dirty="0">
                <a:solidFill>
                  <a:srgbClr val="FFFFFF"/>
                </a:solidFill>
                <a:latin typeface="Calibri"/>
                <a:cs typeface="Calibri"/>
              </a:rPr>
              <a:t>e</a:t>
            </a:r>
            <a:r>
              <a:rPr sz="900" dirty="0">
                <a:solidFill>
                  <a:srgbClr val="FFFFFF"/>
                </a:solidFill>
                <a:latin typeface="Calibri"/>
                <a:cs typeface="Calibri"/>
              </a:rPr>
              <a:t>c</a:t>
            </a:r>
            <a:r>
              <a:rPr sz="900" spc="5" dirty="0">
                <a:solidFill>
                  <a:srgbClr val="FFFFFF"/>
                </a:solidFill>
                <a:latin typeface="Calibri"/>
                <a:cs typeface="Calibri"/>
              </a:rPr>
              <a:t>tu</a:t>
            </a:r>
            <a:r>
              <a:rPr sz="900" spc="-5" dirty="0">
                <a:solidFill>
                  <a:srgbClr val="FFFFFF"/>
                </a:solidFill>
                <a:latin typeface="Calibri"/>
                <a:cs typeface="Calibri"/>
              </a:rPr>
              <a:t>re  </a:t>
            </a:r>
            <a:r>
              <a:rPr sz="900" spc="15" dirty="0">
                <a:solidFill>
                  <a:srgbClr val="FFFFFF"/>
                </a:solidFill>
                <a:latin typeface="Calibri"/>
                <a:cs typeface="Calibri"/>
              </a:rPr>
              <a:t>compliance</a:t>
            </a:r>
            <a:endParaRPr sz="900">
              <a:latin typeface="Calibri"/>
              <a:cs typeface="Calibri"/>
            </a:endParaRPr>
          </a:p>
        </p:txBody>
      </p:sp>
      <p:sp>
        <p:nvSpPr>
          <p:cNvPr id="134" name="object 134"/>
          <p:cNvSpPr/>
          <p:nvPr/>
        </p:nvSpPr>
        <p:spPr>
          <a:xfrm>
            <a:off x="7251008" y="1224153"/>
            <a:ext cx="783590" cy="397510"/>
          </a:xfrm>
          <a:custGeom>
            <a:avLst/>
            <a:gdLst/>
            <a:ahLst/>
            <a:cxnLst/>
            <a:rect l="l" t="t" r="r" b="b"/>
            <a:pathLst>
              <a:path w="783590" h="397509">
                <a:moveTo>
                  <a:pt x="0" y="0"/>
                </a:moveTo>
                <a:lnTo>
                  <a:pt x="783299" y="0"/>
                </a:lnTo>
                <a:lnTo>
                  <a:pt x="783299" y="396899"/>
                </a:lnTo>
                <a:lnTo>
                  <a:pt x="0" y="396899"/>
                </a:lnTo>
                <a:lnTo>
                  <a:pt x="0" y="0"/>
                </a:lnTo>
                <a:close/>
              </a:path>
            </a:pathLst>
          </a:custGeom>
          <a:solidFill>
            <a:srgbClr val="144748"/>
          </a:solidFill>
        </p:spPr>
        <p:txBody>
          <a:bodyPr wrap="square" lIns="0" tIns="0" rIns="0" bIns="0" rtlCol="0"/>
          <a:lstStyle/>
          <a:p>
            <a:endParaRPr/>
          </a:p>
        </p:txBody>
      </p:sp>
      <p:sp>
        <p:nvSpPr>
          <p:cNvPr id="135" name="object 135"/>
          <p:cNvSpPr txBox="1"/>
          <p:nvPr/>
        </p:nvSpPr>
        <p:spPr>
          <a:xfrm>
            <a:off x="7402500" y="1218641"/>
            <a:ext cx="480695" cy="349250"/>
          </a:xfrm>
          <a:prstGeom prst="rect">
            <a:avLst/>
          </a:prstGeom>
        </p:spPr>
        <p:txBody>
          <a:bodyPr vert="horz" wrap="square" lIns="0" tIns="12700" rIns="0" bIns="0" rtlCol="0">
            <a:spAutoFit/>
          </a:bodyPr>
          <a:lstStyle/>
          <a:p>
            <a:pPr marL="12700" marR="5080" indent="29845">
              <a:lnSpc>
                <a:spcPct val="118100"/>
              </a:lnSpc>
              <a:spcBef>
                <a:spcPts val="100"/>
              </a:spcBef>
            </a:pPr>
            <a:r>
              <a:rPr sz="900" spc="15" dirty="0">
                <a:solidFill>
                  <a:srgbClr val="FFFFFF"/>
                </a:solidFill>
                <a:latin typeface="Calibri"/>
                <a:cs typeface="Calibri"/>
              </a:rPr>
              <a:t>Incident  </a:t>
            </a:r>
            <a:r>
              <a:rPr sz="900" spc="10" dirty="0">
                <a:solidFill>
                  <a:srgbClr val="FFFFFF"/>
                </a:solidFill>
                <a:latin typeface="Calibri"/>
                <a:cs typeface="Calibri"/>
              </a:rPr>
              <a:t>d</a:t>
            </a:r>
            <a:r>
              <a:rPr sz="900" dirty="0">
                <a:solidFill>
                  <a:srgbClr val="FFFFFF"/>
                </a:solidFill>
                <a:latin typeface="Calibri"/>
                <a:cs typeface="Calibri"/>
              </a:rPr>
              <a:t>e</a:t>
            </a:r>
            <a:r>
              <a:rPr sz="900" spc="-15" dirty="0">
                <a:solidFill>
                  <a:srgbClr val="FFFFFF"/>
                </a:solidFill>
                <a:latin typeface="Calibri"/>
                <a:cs typeface="Calibri"/>
              </a:rPr>
              <a:t>t</a:t>
            </a:r>
            <a:r>
              <a:rPr sz="900" spc="15" dirty="0">
                <a:solidFill>
                  <a:srgbClr val="FFFFFF"/>
                </a:solidFill>
                <a:latin typeface="Calibri"/>
                <a:cs typeface="Calibri"/>
              </a:rPr>
              <a:t>e</a:t>
            </a:r>
            <a:r>
              <a:rPr sz="900" dirty="0">
                <a:solidFill>
                  <a:srgbClr val="FFFFFF"/>
                </a:solidFill>
                <a:latin typeface="Calibri"/>
                <a:cs typeface="Calibri"/>
              </a:rPr>
              <a:t>c</a:t>
            </a:r>
            <a:r>
              <a:rPr sz="900" spc="10" dirty="0">
                <a:solidFill>
                  <a:srgbClr val="FFFFFF"/>
                </a:solidFill>
                <a:latin typeface="Calibri"/>
                <a:cs typeface="Calibri"/>
              </a:rPr>
              <a:t>tion</a:t>
            </a:r>
            <a:endParaRPr sz="900">
              <a:latin typeface="Calibri"/>
              <a:cs typeface="Calibri"/>
            </a:endParaRPr>
          </a:p>
        </p:txBody>
      </p:sp>
      <p:sp>
        <p:nvSpPr>
          <p:cNvPr id="136" name="object 136"/>
          <p:cNvSpPr/>
          <p:nvPr/>
        </p:nvSpPr>
        <p:spPr>
          <a:xfrm>
            <a:off x="8074787" y="1224153"/>
            <a:ext cx="783590" cy="397510"/>
          </a:xfrm>
          <a:custGeom>
            <a:avLst/>
            <a:gdLst/>
            <a:ahLst/>
            <a:cxnLst/>
            <a:rect l="l" t="t" r="r" b="b"/>
            <a:pathLst>
              <a:path w="783590" h="397509">
                <a:moveTo>
                  <a:pt x="0" y="0"/>
                </a:moveTo>
                <a:lnTo>
                  <a:pt x="783299" y="0"/>
                </a:lnTo>
                <a:lnTo>
                  <a:pt x="783299" y="396899"/>
                </a:lnTo>
                <a:lnTo>
                  <a:pt x="0" y="396899"/>
                </a:lnTo>
                <a:lnTo>
                  <a:pt x="0" y="0"/>
                </a:lnTo>
                <a:close/>
              </a:path>
            </a:pathLst>
          </a:custGeom>
          <a:solidFill>
            <a:srgbClr val="144748"/>
          </a:solidFill>
        </p:spPr>
        <p:txBody>
          <a:bodyPr wrap="square" lIns="0" tIns="0" rIns="0" bIns="0" rtlCol="0"/>
          <a:lstStyle/>
          <a:p>
            <a:endParaRPr/>
          </a:p>
        </p:txBody>
      </p:sp>
      <p:sp>
        <p:nvSpPr>
          <p:cNvPr id="137" name="object 137"/>
          <p:cNvSpPr txBox="1"/>
          <p:nvPr/>
        </p:nvSpPr>
        <p:spPr>
          <a:xfrm>
            <a:off x="8235937" y="1218641"/>
            <a:ext cx="461645" cy="349250"/>
          </a:xfrm>
          <a:prstGeom prst="rect">
            <a:avLst/>
          </a:prstGeom>
        </p:spPr>
        <p:txBody>
          <a:bodyPr vert="horz" wrap="square" lIns="0" tIns="12700" rIns="0" bIns="0" rtlCol="0">
            <a:spAutoFit/>
          </a:bodyPr>
          <a:lstStyle/>
          <a:p>
            <a:pPr marL="12700" marR="5080" indent="20320">
              <a:lnSpc>
                <a:spcPct val="118100"/>
              </a:lnSpc>
              <a:spcBef>
                <a:spcPts val="100"/>
              </a:spcBef>
            </a:pPr>
            <a:r>
              <a:rPr sz="900" spc="15" dirty="0">
                <a:solidFill>
                  <a:srgbClr val="FFFFFF"/>
                </a:solidFill>
                <a:latin typeface="Calibri"/>
                <a:cs typeface="Calibri"/>
              </a:rPr>
              <a:t>Incident  </a:t>
            </a:r>
            <a:r>
              <a:rPr sz="900" spc="-15" dirty="0">
                <a:solidFill>
                  <a:srgbClr val="FFFFFF"/>
                </a:solidFill>
                <a:latin typeface="Calibri"/>
                <a:cs typeface="Calibri"/>
              </a:rPr>
              <a:t>r</a:t>
            </a:r>
            <a:r>
              <a:rPr sz="900" spc="15" dirty="0">
                <a:solidFill>
                  <a:srgbClr val="FFFFFF"/>
                </a:solidFill>
                <a:latin typeface="Calibri"/>
                <a:cs typeface="Calibri"/>
              </a:rPr>
              <a:t>esponse</a:t>
            </a:r>
            <a:endParaRPr sz="900">
              <a:latin typeface="Calibri"/>
              <a:cs typeface="Calibri"/>
            </a:endParaRPr>
          </a:p>
        </p:txBody>
      </p:sp>
      <p:sp>
        <p:nvSpPr>
          <p:cNvPr id="138" name="object 138"/>
          <p:cNvSpPr/>
          <p:nvPr/>
        </p:nvSpPr>
        <p:spPr>
          <a:xfrm>
            <a:off x="231124" y="2524126"/>
            <a:ext cx="783590" cy="403225"/>
          </a:xfrm>
          <a:custGeom>
            <a:avLst/>
            <a:gdLst/>
            <a:ahLst/>
            <a:cxnLst/>
            <a:rect l="l" t="t" r="r" b="b"/>
            <a:pathLst>
              <a:path w="783590" h="403225">
                <a:moveTo>
                  <a:pt x="0" y="0"/>
                </a:moveTo>
                <a:lnTo>
                  <a:pt x="783299" y="0"/>
                </a:lnTo>
                <a:lnTo>
                  <a:pt x="783299" y="403199"/>
                </a:lnTo>
                <a:lnTo>
                  <a:pt x="0" y="403199"/>
                </a:lnTo>
                <a:lnTo>
                  <a:pt x="0" y="0"/>
                </a:lnTo>
                <a:close/>
              </a:path>
            </a:pathLst>
          </a:custGeom>
          <a:solidFill>
            <a:srgbClr val="144748"/>
          </a:solidFill>
        </p:spPr>
        <p:txBody>
          <a:bodyPr wrap="square" lIns="0" tIns="0" rIns="0" bIns="0" rtlCol="0"/>
          <a:lstStyle/>
          <a:p>
            <a:endParaRPr/>
          </a:p>
        </p:txBody>
      </p:sp>
      <p:sp>
        <p:nvSpPr>
          <p:cNvPr id="139" name="object 139"/>
          <p:cNvSpPr txBox="1"/>
          <p:nvPr/>
        </p:nvSpPr>
        <p:spPr>
          <a:xfrm>
            <a:off x="373643" y="2521764"/>
            <a:ext cx="499109" cy="349250"/>
          </a:xfrm>
          <a:prstGeom prst="rect">
            <a:avLst/>
          </a:prstGeom>
        </p:spPr>
        <p:txBody>
          <a:bodyPr vert="horz" wrap="square" lIns="0" tIns="12700" rIns="0" bIns="0" rtlCol="0">
            <a:spAutoFit/>
          </a:bodyPr>
          <a:lstStyle/>
          <a:p>
            <a:pPr marL="12700" marR="5080" indent="34925">
              <a:lnSpc>
                <a:spcPct val="118100"/>
              </a:lnSpc>
              <a:spcBef>
                <a:spcPts val="100"/>
              </a:spcBef>
            </a:pPr>
            <a:r>
              <a:rPr sz="900" spc="15" dirty="0">
                <a:solidFill>
                  <a:srgbClr val="FFFFFF"/>
                </a:solidFill>
                <a:latin typeface="Calibri"/>
                <a:cs typeface="Calibri"/>
              </a:rPr>
              <a:t>Policy </a:t>
            </a:r>
            <a:r>
              <a:rPr sz="900" spc="-70" dirty="0">
                <a:solidFill>
                  <a:srgbClr val="FFFFFF"/>
                </a:solidFill>
                <a:latin typeface="Calibri"/>
                <a:cs typeface="Calibri"/>
              </a:rPr>
              <a:t>&amp;  </a:t>
            </a:r>
            <a:r>
              <a:rPr sz="900" spc="5" dirty="0">
                <a:solidFill>
                  <a:srgbClr val="FFFFFF"/>
                </a:solidFill>
                <a:latin typeface="Calibri"/>
                <a:cs typeface="Calibri"/>
              </a:rPr>
              <a:t>s</a:t>
            </a:r>
            <a:r>
              <a:rPr sz="900" spc="-20" dirty="0">
                <a:solidFill>
                  <a:srgbClr val="FFFFFF"/>
                </a:solidFill>
                <a:latin typeface="Calibri"/>
                <a:cs typeface="Calibri"/>
              </a:rPr>
              <a:t>t</a:t>
            </a:r>
            <a:r>
              <a:rPr sz="900" spc="15" dirty="0">
                <a:solidFill>
                  <a:srgbClr val="FFFFFF"/>
                </a:solidFill>
                <a:latin typeface="Calibri"/>
                <a:cs typeface="Calibri"/>
              </a:rPr>
              <a:t>anda</a:t>
            </a:r>
            <a:r>
              <a:rPr sz="900" dirty="0">
                <a:solidFill>
                  <a:srgbClr val="FFFFFF"/>
                </a:solidFill>
                <a:latin typeface="Calibri"/>
                <a:cs typeface="Calibri"/>
              </a:rPr>
              <a:t>r</a:t>
            </a:r>
            <a:r>
              <a:rPr sz="900" spc="25" dirty="0">
                <a:solidFill>
                  <a:srgbClr val="FFFFFF"/>
                </a:solidFill>
                <a:latin typeface="Calibri"/>
                <a:cs typeface="Calibri"/>
              </a:rPr>
              <a:t>ds</a:t>
            </a:r>
            <a:endParaRPr sz="900">
              <a:latin typeface="Calibri"/>
              <a:cs typeface="Calibri"/>
            </a:endParaRPr>
          </a:p>
        </p:txBody>
      </p:sp>
      <p:sp>
        <p:nvSpPr>
          <p:cNvPr id="140" name="object 140"/>
          <p:cNvSpPr/>
          <p:nvPr/>
        </p:nvSpPr>
        <p:spPr>
          <a:xfrm>
            <a:off x="1054901" y="2524126"/>
            <a:ext cx="783590" cy="403225"/>
          </a:xfrm>
          <a:custGeom>
            <a:avLst/>
            <a:gdLst/>
            <a:ahLst/>
            <a:cxnLst/>
            <a:rect l="l" t="t" r="r" b="b"/>
            <a:pathLst>
              <a:path w="783589" h="403225">
                <a:moveTo>
                  <a:pt x="0" y="0"/>
                </a:moveTo>
                <a:lnTo>
                  <a:pt x="783299" y="0"/>
                </a:lnTo>
                <a:lnTo>
                  <a:pt x="783299" y="403199"/>
                </a:lnTo>
                <a:lnTo>
                  <a:pt x="0" y="403199"/>
                </a:lnTo>
                <a:lnTo>
                  <a:pt x="0" y="0"/>
                </a:lnTo>
                <a:close/>
              </a:path>
            </a:pathLst>
          </a:custGeom>
          <a:solidFill>
            <a:srgbClr val="144748"/>
          </a:solidFill>
        </p:spPr>
        <p:txBody>
          <a:bodyPr wrap="square" lIns="0" tIns="0" rIns="0" bIns="0" rtlCol="0"/>
          <a:lstStyle/>
          <a:p>
            <a:endParaRPr/>
          </a:p>
        </p:txBody>
      </p:sp>
      <p:sp>
        <p:nvSpPr>
          <p:cNvPr id="141" name="object 141"/>
          <p:cNvSpPr txBox="1"/>
          <p:nvPr/>
        </p:nvSpPr>
        <p:spPr>
          <a:xfrm>
            <a:off x="1149241" y="2521764"/>
            <a:ext cx="594995" cy="349250"/>
          </a:xfrm>
          <a:prstGeom prst="rect">
            <a:avLst/>
          </a:prstGeom>
        </p:spPr>
        <p:txBody>
          <a:bodyPr vert="horz" wrap="square" lIns="0" tIns="12700" rIns="0" bIns="0" rtlCol="0">
            <a:spAutoFit/>
          </a:bodyPr>
          <a:lstStyle/>
          <a:p>
            <a:pPr marL="154305" marR="5080" indent="-142240">
              <a:lnSpc>
                <a:spcPct val="118100"/>
              </a:lnSpc>
              <a:spcBef>
                <a:spcPts val="100"/>
              </a:spcBef>
            </a:pPr>
            <a:r>
              <a:rPr sz="900" spc="20" dirty="0">
                <a:solidFill>
                  <a:srgbClr val="FFFFFF"/>
                </a:solidFill>
                <a:latin typeface="Calibri"/>
                <a:cs typeface="Calibri"/>
              </a:rPr>
              <a:t>Complian</a:t>
            </a:r>
            <a:r>
              <a:rPr sz="900" dirty="0">
                <a:solidFill>
                  <a:srgbClr val="FFFFFF"/>
                </a:solidFill>
                <a:latin typeface="Calibri"/>
                <a:cs typeface="Calibri"/>
              </a:rPr>
              <a:t>c</a:t>
            </a:r>
            <a:r>
              <a:rPr sz="900" spc="-5" dirty="0">
                <a:solidFill>
                  <a:srgbClr val="FFFFFF"/>
                </a:solidFill>
                <a:latin typeface="Calibri"/>
                <a:cs typeface="Calibri"/>
              </a:rPr>
              <a:t>e  </a:t>
            </a:r>
            <a:r>
              <a:rPr sz="900" spc="20" dirty="0">
                <a:solidFill>
                  <a:srgbClr val="FFFFFF"/>
                </a:solidFill>
                <a:latin typeface="Calibri"/>
                <a:cs typeface="Calibri"/>
              </a:rPr>
              <a:t>mgmt</a:t>
            </a:r>
            <a:endParaRPr sz="900">
              <a:latin typeface="Calibri"/>
              <a:cs typeface="Calibri"/>
            </a:endParaRPr>
          </a:p>
        </p:txBody>
      </p:sp>
      <p:sp>
        <p:nvSpPr>
          <p:cNvPr id="142" name="object 142"/>
          <p:cNvSpPr/>
          <p:nvPr/>
        </p:nvSpPr>
        <p:spPr>
          <a:xfrm>
            <a:off x="1986064" y="2524126"/>
            <a:ext cx="783590" cy="403225"/>
          </a:xfrm>
          <a:custGeom>
            <a:avLst/>
            <a:gdLst/>
            <a:ahLst/>
            <a:cxnLst/>
            <a:rect l="l" t="t" r="r" b="b"/>
            <a:pathLst>
              <a:path w="783589" h="403225">
                <a:moveTo>
                  <a:pt x="0" y="0"/>
                </a:moveTo>
                <a:lnTo>
                  <a:pt x="783299" y="0"/>
                </a:lnTo>
                <a:lnTo>
                  <a:pt x="783299" y="403199"/>
                </a:lnTo>
                <a:lnTo>
                  <a:pt x="0" y="403199"/>
                </a:lnTo>
                <a:lnTo>
                  <a:pt x="0" y="0"/>
                </a:lnTo>
                <a:close/>
              </a:path>
            </a:pathLst>
          </a:custGeom>
          <a:solidFill>
            <a:srgbClr val="144748"/>
          </a:solidFill>
        </p:spPr>
        <p:txBody>
          <a:bodyPr wrap="square" lIns="0" tIns="0" rIns="0" bIns="0" rtlCol="0"/>
          <a:lstStyle/>
          <a:p>
            <a:endParaRPr/>
          </a:p>
        </p:txBody>
      </p:sp>
      <p:sp>
        <p:nvSpPr>
          <p:cNvPr id="143" name="object 143"/>
          <p:cNvSpPr txBox="1"/>
          <p:nvPr/>
        </p:nvSpPr>
        <p:spPr>
          <a:xfrm>
            <a:off x="2152700" y="2521764"/>
            <a:ext cx="450850" cy="349250"/>
          </a:xfrm>
          <a:prstGeom prst="rect">
            <a:avLst/>
          </a:prstGeom>
        </p:spPr>
        <p:txBody>
          <a:bodyPr vert="horz" wrap="square" lIns="0" tIns="12700" rIns="0" bIns="0" rtlCol="0">
            <a:spAutoFit/>
          </a:bodyPr>
          <a:lstStyle/>
          <a:p>
            <a:pPr marL="55244" marR="5080" indent="-43180">
              <a:lnSpc>
                <a:spcPct val="118100"/>
              </a:lnSpc>
              <a:spcBef>
                <a:spcPts val="100"/>
              </a:spcBef>
            </a:pPr>
            <a:r>
              <a:rPr sz="900" spc="5" dirty="0">
                <a:solidFill>
                  <a:srgbClr val="FFFFFF"/>
                </a:solidFill>
                <a:latin typeface="Calibri"/>
                <a:cs typeface="Calibri"/>
              </a:rPr>
              <a:t>Soft</a:t>
            </a:r>
            <a:r>
              <a:rPr sz="900" dirty="0">
                <a:solidFill>
                  <a:srgbClr val="FFFFFF"/>
                </a:solidFill>
                <a:latin typeface="Calibri"/>
                <a:cs typeface="Calibri"/>
              </a:rPr>
              <a:t>w</a:t>
            </a:r>
            <a:r>
              <a:rPr sz="900" spc="10" dirty="0">
                <a:solidFill>
                  <a:srgbClr val="FFFFFF"/>
                </a:solidFill>
                <a:latin typeface="Calibri"/>
                <a:cs typeface="Calibri"/>
              </a:rPr>
              <a:t>a</a:t>
            </a:r>
            <a:r>
              <a:rPr sz="900" spc="-5" dirty="0">
                <a:solidFill>
                  <a:srgbClr val="FFFFFF"/>
                </a:solidFill>
                <a:latin typeface="Calibri"/>
                <a:cs typeface="Calibri"/>
              </a:rPr>
              <a:t>re  </a:t>
            </a:r>
            <a:r>
              <a:rPr sz="900" spc="5" dirty="0">
                <a:solidFill>
                  <a:srgbClr val="FFFFFF"/>
                </a:solidFill>
                <a:latin typeface="Calibri"/>
                <a:cs typeface="Calibri"/>
              </a:rPr>
              <a:t>reqmts</a:t>
            </a:r>
            <a:endParaRPr sz="900">
              <a:latin typeface="Calibri"/>
              <a:cs typeface="Calibri"/>
            </a:endParaRPr>
          </a:p>
        </p:txBody>
      </p:sp>
      <p:sp>
        <p:nvSpPr>
          <p:cNvPr id="144" name="object 144"/>
          <p:cNvSpPr/>
          <p:nvPr/>
        </p:nvSpPr>
        <p:spPr>
          <a:xfrm>
            <a:off x="2809840" y="2524126"/>
            <a:ext cx="783590" cy="403225"/>
          </a:xfrm>
          <a:custGeom>
            <a:avLst/>
            <a:gdLst/>
            <a:ahLst/>
            <a:cxnLst/>
            <a:rect l="l" t="t" r="r" b="b"/>
            <a:pathLst>
              <a:path w="783589" h="403225">
                <a:moveTo>
                  <a:pt x="0" y="0"/>
                </a:moveTo>
                <a:lnTo>
                  <a:pt x="783299" y="0"/>
                </a:lnTo>
                <a:lnTo>
                  <a:pt x="783299" y="403199"/>
                </a:lnTo>
                <a:lnTo>
                  <a:pt x="0" y="403199"/>
                </a:lnTo>
                <a:lnTo>
                  <a:pt x="0" y="0"/>
                </a:lnTo>
                <a:close/>
              </a:path>
            </a:pathLst>
          </a:custGeom>
          <a:solidFill>
            <a:srgbClr val="144748"/>
          </a:solidFill>
        </p:spPr>
        <p:txBody>
          <a:bodyPr wrap="square" lIns="0" tIns="0" rIns="0" bIns="0" rtlCol="0"/>
          <a:lstStyle/>
          <a:p>
            <a:endParaRPr/>
          </a:p>
        </p:txBody>
      </p:sp>
      <p:sp>
        <p:nvSpPr>
          <p:cNvPr id="145" name="object 145"/>
          <p:cNvSpPr txBox="1"/>
          <p:nvPr/>
        </p:nvSpPr>
        <p:spPr>
          <a:xfrm>
            <a:off x="2986935" y="2521764"/>
            <a:ext cx="429259" cy="349250"/>
          </a:xfrm>
          <a:prstGeom prst="rect">
            <a:avLst/>
          </a:prstGeom>
        </p:spPr>
        <p:txBody>
          <a:bodyPr vert="horz" wrap="square" lIns="0" tIns="12700" rIns="0" bIns="0" rtlCol="0">
            <a:spAutoFit/>
          </a:bodyPr>
          <a:lstStyle/>
          <a:p>
            <a:pPr marL="24765" marR="5080" indent="-12700">
              <a:lnSpc>
                <a:spcPct val="118100"/>
              </a:lnSpc>
              <a:spcBef>
                <a:spcPts val="100"/>
              </a:spcBef>
            </a:pPr>
            <a:r>
              <a:rPr sz="900" spc="15" dirty="0">
                <a:solidFill>
                  <a:srgbClr val="FFFFFF"/>
                </a:solidFill>
                <a:latin typeface="Calibri"/>
                <a:cs typeface="Calibri"/>
              </a:rPr>
              <a:t>Supplier  </a:t>
            </a:r>
            <a:r>
              <a:rPr sz="900" spc="10" dirty="0">
                <a:solidFill>
                  <a:srgbClr val="FFFFFF"/>
                </a:solidFill>
                <a:latin typeface="Calibri"/>
                <a:cs typeface="Calibri"/>
              </a:rPr>
              <a:t>security</a:t>
            </a:r>
            <a:endParaRPr sz="900">
              <a:latin typeface="Calibri"/>
              <a:cs typeface="Calibri"/>
            </a:endParaRPr>
          </a:p>
        </p:txBody>
      </p:sp>
      <p:sp>
        <p:nvSpPr>
          <p:cNvPr id="146" name="object 146"/>
          <p:cNvSpPr/>
          <p:nvPr/>
        </p:nvSpPr>
        <p:spPr>
          <a:xfrm>
            <a:off x="3741010" y="2524126"/>
            <a:ext cx="783590" cy="403225"/>
          </a:xfrm>
          <a:custGeom>
            <a:avLst/>
            <a:gdLst/>
            <a:ahLst/>
            <a:cxnLst/>
            <a:rect l="l" t="t" r="r" b="b"/>
            <a:pathLst>
              <a:path w="783589" h="403225">
                <a:moveTo>
                  <a:pt x="0" y="0"/>
                </a:moveTo>
                <a:lnTo>
                  <a:pt x="783299" y="0"/>
                </a:lnTo>
                <a:lnTo>
                  <a:pt x="783299" y="403199"/>
                </a:lnTo>
                <a:lnTo>
                  <a:pt x="0" y="403199"/>
                </a:lnTo>
                <a:lnTo>
                  <a:pt x="0" y="0"/>
                </a:lnTo>
                <a:close/>
              </a:path>
            </a:pathLst>
          </a:custGeom>
          <a:solidFill>
            <a:srgbClr val="144748"/>
          </a:solidFill>
        </p:spPr>
        <p:txBody>
          <a:bodyPr wrap="square" lIns="0" tIns="0" rIns="0" bIns="0" rtlCol="0"/>
          <a:lstStyle/>
          <a:p>
            <a:endParaRPr/>
          </a:p>
        </p:txBody>
      </p:sp>
      <p:sp>
        <p:nvSpPr>
          <p:cNvPr id="147" name="object 147"/>
          <p:cNvSpPr txBox="1"/>
          <p:nvPr/>
        </p:nvSpPr>
        <p:spPr>
          <a:xfrm>
            <a:off x="3826435" y="2521764"/>
            <a:ext cx="612775" cy="349250"/>
          </a:xfrm>
          <a:prstGeom prst="rect">
            <a:avLst/>
          </a:prstGeom>
        </p:spPr>
        <p:txBody>
          <a:bodyPr vert="horz" wrap="square" lIns="0" tIns="12700" rIns="0" bIns="0" rtlCol="0">
            <a:spAutoFit/>
          </a:bodyPr>
          <a:lstStyle/>
          <a:p>
            <a:pPr marL="122555" marR="5080" indent="-110489">
              <a:lnSpc>
                <a:spcPct val="118100"/>
              </a:lnSpc>
              <a:spcBef>
                <a:spcPts val="100"/>
              </a:spcBef>
            </a:pPr>
            <a:r>
              <a:rPr sz="900" spc="10" dirty="0">
                <a:solidFill>
                  <a:srgbClr val="FFFFFF"/>
                </a:solidFill>
                <a:latin typeface="Calibri"/>
                <a:cs typeface="Calibri"/>
              </a:rPr>
              <a:t>Depl</a:t>
            </a:r>
            <a:r>
              <a:rPr sz="900" spc="5" dirty="0">
                <a:solidFill>
                  <a:srgbClr val="FFFFFF"/>
                </a:solidFill>
                <a:latin typeface="Calibri"/>
                <a:cs typeface="Calibri"/>
              </a:rPr>
              <a:t>o</a:t>
            </a:r>
            <a:r>
              <a:rPr sz="900" spc="10" dirty="0">
                <a:solidFill>
                  <a:srgbClr val="FFFFFF"/>
                </a:solidFill>
                <a:latin typeface="Calibri"/>
                <a:cs typeface="Calibri"/>
              </a:rPr>
              <a:t>yment  process</a:t>
            </a:r>
            <a:endParaRPr sz="900">
              <a:latin typeface="Calibri"/>
              <a:cs typeface="Calibri"/>
            </a:endParaRPr>
          </a:p>
        </p:txBody>
      </p:sp>
      <p:sp>
        <p:nvSpPr>
          <p:cNvPr id="148" name="object 148"/>
          <p:cNvSpPr/>
          <p:nvPr/>
        </p:nvSpPr>
        <p:spPr>
          <a:xfrm>
            <a:off x="4564786" y="2524126"/>
            <a:ext cx="783590" cy="403225"/>
          </a:xfrm>
          <a:custGeom>
            <a:avLst/>
            <a:gdLst/>
            <a:ahLst/>
            <a:cxnLst/>
            <a:rect l="l" t="t" r="r" b="b"/>
            <a:pathLst>
              <a:path w="783589" h="403225">
                <a:moveTo>
                  <a:pt x="0" y="0"/>
                </a:moveTo>
                <a:lnTo>
                  <a:pt x="783299" y="0"/>
                </a:lnTo>
                <a:lnTo>
                  <a:pt x="783299" y="403199"/>
                </a:lnTo>
                <a:lnTo>
                  <a:pt x="0" y="403199"/>
                </a:lnTo>
                <a:lnTo>
                  <a:pt x="0" y="0"/>
                </a:lnTo>
                <a:close/>
              </a:path>
            </a:pathLst>
          </a:custGeom>
          <a:solidFill>
            <a:srgbClr val="144748"/>
          </a:solidFill>
        </p:spPr>
        <p:txBody>
          <a:bodyPr wrap="square" lIns="0" tIns="0" rIns="0" bIns="0" rtlCol="0"/>
          <a:lstStyle/>
          <a:p>
            <a:endParaRPr/>
          </a:p>
        </p:txBody>
      </p:sp>
      <p:sp>
        <p:nvSpPr>
          <p:cNvPr id="149" name="object 149"/>
          <p:cNvSpPr txBox="1"/>
          <p:nvPr/>
        </p:nvSpPr>
        <p:spPr>
          <a:xfrm>
            <a:off x="4649582" y="2627491"/>
            <a:ext cx="63690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FFFFFF"/>
                </a:solidFill>
                <a:latin typeface="Calibri"/>
                <a:cs typeface="Calibri"/>
              </a:rPr>
              <a:t>Secret</a:t>
            </a:r>
            <a:r>
              <a:rPr sz="900" spc="-80" dirty="0">
                <a:solidFill>
                  <a:srgbClr val="FFFFFF"/>
                </a:solidFill>
                <a:latin typeface="Calibri"/>
                <a:cs typeface="Calibri"/>
              </a:rPr>
              <a:t> </a:t>
            </a:r>
            <a:r>
              <a:rPr sz="900" spc="20" dirty="0">
                <a:solidFill>
                  <a:srgbClr val="FFFFFF"/>
                </a:solidFill>
                <a:latin typeface="Calibri"/>
                <a:cs typeface="Calibri"/>
              </a:rPr>
              <a:t>mgmt</a:t>
            </a:r>
            <a:endParaRPr sz="900">
              <a:latin typeface="Calibri"/>
              <a:cs typeface="Calibri"/>
            </a:endParaRPr>
          </a:p>
        </p:txBody>
      </p:sp>
      <p:sp>
        <p:nvSpPr>
          <p:cNvPr id="150" name="object 150"/>
          <p:cNvSpPr/>
          <p:nvPr/>
        </p:nvSpPr>
        <p:spPr>
          <a:xfrm>
            <a:off x="5495949" y="2524125"/>
            <a:ext cx="742315" cy="403225"/>
          </a:xfrm>
          <a:custGeom>
            <a:avLst/>
            <a:gdLst/>
            <a:ahLst/>
            <a:cxnLst/>
            <a:rect l="l" t="t" r="r" b="b"/>
            <a:pathLst>
              <a:path w="742314" h="403225">
                <a:moveTo>
                  <a:pt x="0" y="0"/>
                </a:moveTo>
                <a:lnTo>
                  <a:pt x="742199" y="0"/>
                </a:lnTo>
                <a:lnTo>
                  <a:pt x="742199" y="403199"/>
                </a:lnTo>
                <a:lnTo>
                  <a:pt x="0" y="403199"/>
                </a:lnTo>
                <a:lnTo>
                  <a:pt x="0" y="0"/>
                </a:lnTo>
                <a:close/>
              </a:path>
            </a:pathLst>
          </a:custGeom>
          <a:solidFill>
            <a:srgbClr val="144748"/>
          </a:solidFill>
        </p:spPr>
        <p:txBody>
          <a:bodyPr wrap="square" lIns="0" tIns="0" rIns="0" bIns="0" rtlCol="0"/>
          <a:lstStyle/>
          <a:p>
            <a:endParaRPr/>
          </a:p>
        </p:txBody>
      </p:sp>
      <p:sp>
        <p:nvSpPr>
          <p:cNvPr id="151" name="object 151"/>
          <p:cNvSpPr txBox="1"/>
          <p:nvPr/>
        </p:nvSpPr>
        <p:spPr>
          <a:xfrm>
            <a:off x="5585800" y="2521763"/>
            <a:ext cx="563245" cy="349250"/>
          </a:xfrm>
          <a:prstGeom prst="rect">
            <a:avLst/>
          </a:prstGeom>
        </p:spPr>
        <p:txBody>
          <a:bodyPr vert="horz" wrap="square" lIns="0" tIns="12700" rIns="0" bIns="0" rtlCol="0">
            <a:spAutoFit/>
          </a:bodyPr>
          <a:lstStyle/>
          <a:p>
            <a:pPr marL="12700" marR="5080" indent="89535">
              <a:lnSpc>
                <a:spcPct val="118100"/>
              </a:lnSpc>
              <a:spcBef>
                <a:spcPts val="100"/>
              </a:spcBef>
            </a:pPr>
            <a:r>
              <a:rPr sz="900" spc="10" dirty="0">
                <a:solidFill>
                  <a:srgbClr val="FFFFFF"/>
                </a:solidFill>
                <a:latin typeface="Calibri"/>
                <a:cs typeface="Calibri"/>
              </a:rPr>
              <a:t>Control  </a:t>
            </a:r>
            <a:r>
              <a:rPr sz="900" spc="5" dirty="0">
                <a:solidFill>
                  <a:srgbClr val="FFFFFF"/>
                </a:solidFill>
                <a:latin typeface="Calibri"/>
                <a:cs typeface="Calibri"/>
              </a:rPr>
              <a:t>verifi</a:t>
            </a:r>
            <a:r>
              <a:rPr sz="900" spc="-5" dirty="0">
                <a:solidFill>
                  <a:srgbClr val="FFFFFF"/>
                </a:solidFill>
                <a:latin typeface="Calibri"/>
                <a:cs typeface="Calibri"/>
              </a:rPr>
              <a:t>c</a:t>
            </a:r>
            <a:r>
              <a:rPr sz="900" spc="5" dirty="0">
                <a:solidFill>
                  <a:srgbClr val="FFFFFF"/>
                </a:solidFill>
                <a:latin typeface="Calibri"/>
                <a:cs typeface="Calibri"/>
              </a:rPr>
              <a:t>a</a:t>
            </a:r>
            <a:r>
              <a:rPr sz="900" spc="10" dirty="0">
                <a:solidFill>
                  <a:srgbClr val="FFFFFF"/>
                </a:solidFill>
                <a:latin typeface="Calibri"/>
                <a:cs typeface="Calibri"/>
              </a:rPr>
              <a:t>tion</a:t>
            </a:r>
            <a:endParaRPr sz="900">
              <a:latin typeface="Calibri"/>
              <a:cs typeface="Calibri"/>
            </a:endParaRPr>
          </a:p>
        </p:txBody>
      </p:sp>
      <p:sp>
        <p:nvSpPr>
          <p:cNvPr id="152" name="object 152"/>
          <p:cNvSpPr/>
          <p:nvPr/>
        </p:nvSpPr>
        <p:spPr>
          <a:xfrm>
            <a:off x="6279224" y="2524125"/>
            <a:ext cx="824230" cy="403225"/>
          </a:xfrm>
          <a:custGeom>
            <a:avLst/>
            <a:gdLst/>
            <a:ahLst/>
            <a:cxnLst/>
            <a:rect l="l" t="t" r="r" b="b"/>
            <a:pathLst>
              <a:path w="824229" h="403225">
                <a:moveTo>
                  <a:pt x="0" y="0"/>
                </a:moveTo>
                <a:lnTo>
                  <a:pt x="823799" y="0"/>
                </a:lnTo>
                <a:lnTo>
                  <a:pt x="823799" y="403199"/>
                </a:lnTo>
                <a:lnTo>
                  <a:pt x="0" y="403199"/>
                </a:lnTo>
                <a:lnTo>
                  <a:pt x="0" y="0"/>
                </a:lnTo>
                <a:close/>
              </a:path>
            </a:pathLst>
          </a:custGeom>
          <a:solidFill>
            <a:srgbClr val="144748"/>
          </a:solidFill>
        </p:spPr>
        <p:txBody>
          <a:bodyPr wrap="square" lIns="0" tIns="0" rIns="0" bIns="0" rtlCol="0"/>
          <a:lstStyle/>
          <a:p>
            <a:endParaRPr/>
          </a:p>
        </p:txBody>
      </p:sp>
      <p:sp>
        <p:nvSpPr>
          <p:cNvPr id="153" name="object 153"/>
          <p:cNvSpPr txBox="1"/>
          <p:nvPr/>
        </p:nvSpPr>
        <p:spPr>
          <a:xfrm>
            <a:off x="6353067" y="2521763"/>
            <a:ext cx="676275" cy="349250"/>
          </a:xfrm>
          <a:prstGeom prst="rect">
            <a:avLst/>
          </a:prstGeom>
        </p:spPr>
        <p:txBody>
          <a:bodyPr vert="horz" wrap="square" lIns="0" tIns="12700" rIns="0" bIns="0" rtlCol="0">
            <a:spAutoFit/>
          </a:bodyPr>
          <a:lstStyle/>
          <a:p>
            <a:pPr marL="174625" marR="5080" indent="-162560">
              <a:lnSpc>
                <a:spcPct val="118100"/>
              </a:lnSpc>
              <a:spcBef>
                <a:spcPts val="100"/>
              </a:spcBef>
            </a:pPr>
            <a:r>
              <a:rPr sz="900" spc="-10" dirty="0">
                <a:solidFill>
                  <a:srgbClr val="FFFFFF"/>
                </a:solidFill>
                <a:latin typeface="Calibri"/>
                <a:cs typeface="Calibri"/>
              </a:rPr>
              <a:t>Misuse</a:t>
            </a:r>
            <a:r>
              <a:rPr sz="900" spc="-35" dirty="0">
                <a:solidFill>
                  <a:srgbClr val="FFFFFF"/>
                </a:solidFill>
                <a:latin typeface="Calibri"/>
                <a:cs typeface="Calibri"/>
              </a:rPr>
              <a:t>/</a:t>
            </a:r>
            <a:r>
              <a:rPr sz="900" spc="20" dirty="0">
                <a:solidFill>
                  <a:srgbClr val="FFFFFF"/>
                </a:solidFill>
                <a:latin typeface="Calibri"/>
                <a:cs typeface="Calibri"/>
              </a:rPr>
              <a:t>abu</a:t>
            </a:r>
            <a:r>
              <a:rPr sz="900" spc="10" dirty="0">
                <a:solidFill>
                  <a:srgbClr val="FFFFFF"/>
                </a:solidFill>
                <a:latin typeface="Calibri"/>
                <a:cs typeface="Calibri"/>
              </a:rPr>
              <a:t>s</a:t>
            </a:r>
            <a:r>
              <a:rPr sz="900" spc="-5" dirty="0">
                <a:solidFill>
                  <a:srgbClr val="FFFFFF"/>
                </a:solidFill>
                <a:latin typeface="Calibri"/>
                <a:cs typeface="Calibri"/>
              </a:rPr>
              <a:t>e  </a:t>
            </a:r>
            <a:r>
              <a:rPr sz="900" spc="5" dirty="0">
                <a:solidFill>
                  <a:srgbClr val="FFFFFF"/>
                </a:solidFill>
                <a:latin typeface="Calibri"/>
                <a:cs typeface="Calibri"/>
              </a:rPr>
              <a:t>testing</a:t>
            </a:r>
            <a:endParaRPr sz="900">
              <a:latin typeface="Calibri"/>
              <a:cs typeface="Calibri"/>
            </a:endParaRPr>
          </a:p>
        </p:txBody>
      </p:sp>
      <p:sp>
        <p:nvSpPr>
          <p:cNvPr id="154" name="object 154"/>
          <p:cNvSpPr/>
          <p:nvPr/>
        </p:nvSpPr>
        <p:spPr>
          <a:xfrm>
            <a:off x="7250900" y="2524126"/>
            <a:ext cx="783590" cy="403225"/>
          </a:xfrm>
          <a:custGeom>
            <a:avLst/>
            <a:gdLst/>
            <a:ahLst/>
            <a:cxnLst/>
            <a:rect l="l" t="t" r="r" b="b"/>
            <a:pathLst>
              <a:path w="783590" h="403225">
                <a:moveTo>
                  <a:pt x="0" y="0"/>
                </a:moveTo>
                <a:lnTo>
                  <a:pt x="783299" y="0"/>
                </a:lnTo>
                <a:lnTo>
                  <a:pt x="783299" y="403199"/>
                </a:lnTo>
                <a:lnTo>
                  <a:pt x="0" y="403199"/>
                </a:lnTo>
                <a:lnTo>
                  <a:pt x="0" y="0"/>
                </a:lnTo>
                <a:close/>
              </a:path>
            </a:pathLst>
          </a:custGeom>
          <a:solidFill>
            <a:srgbClr val="144748"/>
          </a:solidFill>
        </p:spPr>
        <p:txBody>
          <a:bodyPr wrap="square" lIns="0" tIns="0" rIns="0" bIns="0" rtlCol="0"/>
          <a:lstStyle/>
          <a:p>
            <a:endParaRPr/>
          </a:p>
        </p:txBody>
      </p:sp>
      <p:sp>
        <p:nvSpPr>
          <p:cNvPr id="155" name="object 155"/>
          <p:cNvSpPr txBox="1"/>
          <p:nvPr/>
        </p:nvSpPr>
        <p:spPr>
          <a:xfrm>
            <a:off x="7385247" y="2521764"/>
            <a:ext cx="514984" cy="349250"/>
          </a:xfrm>
          <a:prstGeom prst="rect">
            <a:avLst/>
          </a:prstGeom>
        </p:spPr>
        <p:txBody>
          <a:bodyPr vert="horz" wrap="square" lIns="0" tIns="12700" rIns="0" bIns="0" rtlCol="0">
            <a:spAutoFit/>
          </a:bodyPr>
          <a:lstStyle/>
          <a:p>
            <a:pPr marL="12700" marR="5080" indent="90170">
              <a:lnSpc>
                <a:spcPct val="118100"/>
              </a:lnSpc>
              <a:spcBef>
                <a:spcPts val="100"/>
              </a:spcBef>
            </a:pPr>
            <a:r>
              <a:rPr sz="900" spc="15" dirty="0">
                <a:solidFill>
                  <a:srgbClr val="FFFFFF"/>
                </a:solidFill>
                <a:latin typeface="Calibri"/>
                <a:cs typeface="Calibri"/>
              </a:rPr>
              <a:t>Config  </a:t>
            </a:r>
            <a:r>
              <a:rPr sz="900" spc="10" dirty="0">
                <a:solidFill>
                  <a:srgbClr val="FFFFFF"/>
                </a:solidFill>
                <a:latin typeface="Calibri"/>
                <a:cs typeface="Calibri"/>
              </a:rPr>
              <a:t>ha</a:t>
            </a:r>
            <a:r>
              <a:rPr sz="900" spc="-5" dirty="0">
                <a:solidFill>
                  <a:srgbClr val="FFFFFF"/>
                </a:solidFill>
                <a:latin typeface="Calibri"/>
                <a:cs typeface="Calibri"/>
              </a:rPr>
              <a:t>r</a:t>
            </a:r>
            <a:r>
              <a:rPr sz="900" spc="15" dirty="0">
                <a:solidFill>
                  <a:srgbClr val="FFFFFF"/>
                </a:solidFill>
                <a:latin typeface="Calibri"/>
                <a:cs typeface="Calibri"/>
              </a:rPr>
              <a:t>dening</a:t>
            </a:r>
            <a:endParaRPr sz="900">
              <a:latin typeface="Calibri"/>
              <a:cs typeface="Calibri"/>
            </a:endParaRPr>
          </a:p>
        </p:txBody>
      </p:sp>
      <p:sp>
        <p:nvSpPr>
          <p:cNvPr id="156" name="object 156"/>
          <p:cNvSpPr/>
          <p:nvPr/>
        </p:nvSpPr>
        <p:spPr>
          <a:xfrm>
            <a:off x="8074677" y="2524126"/>
            <a:ext cx="783590" cy="403225"/>
          </a:xfrm>
          <a:custGeom>
            <a:avLst/>
            <a:gdLst/>
            <a:ahLst/>
            <a:cxnLst/>
            <a:rect l="l" t="t" r="r" b="b"/>
            <a:pathLst>
              <a:path w="783590" h="403225">
                <a:moveTo>
                  <a:pt x="0" y="0"/>
                </a:moveTo>
                <a:lnTo>
                  <a:pt x="783299" y="0"/>
                </a:lnTo>
                <a:lnTo>
                  <a:pt x="783299" y="403199"/>
                </a:lnTo>
                <a:lnTo>
                  <a:pt x="0" y="403199"/>
                </a:lnTo>
                <a:lnTo>
                  <a:pt x="0" y="0"/>
                </a:lnTo>
                <a:close/>
              </a:path>
            </a:pathLst>
          </a:custGeom>
          <a:solidFill>
            <a:srgbClr val="144748"/>
          </a:solidFill>
        </p:spPr>
        <p:txBody>
          <a:bodyPr wrap="square" lIns="0" tIns="0" rIns="0" bIns="0" rtlCol="0"/>
          <a:lstStyle/>
          <a:p>
            <a:endParaRPr/>
          </a:p>
        </p:txBody>
      </p:sp>
      <p:sp>
        <p:nvSpPr>
          <p:cNvPr id="157" name="object 157"/>
          <p:cNvSpPr txBox="1"/>
          <p:nvPr/>
        </p:nvSpPr>
        <p:spPr>
          <a:xfrm>
            <a:off x="8273832" y="2521764"/>
            <a:ext cx="385445" cy="349250"/>
          </a:xfrm>
          <a:prstGeom prst="rect">
            <a:avLst/>
          </a:prstGeom>
        </p:spPr>
        <p:txBody>
          <a:bodyPr vert="horz" wrap="square" lIns="0" tIns="12700" rIns="0" bIns="0" rtlCol="0">
            <a:spAutoFit/>
          </a:bodyPr>
          <a:lstStyle/>
          <a:p>
            <a:pPr marL="22860" marR="5080" indent="-10795">
              <a:lnSpc>
                <a:spcPct val="118100"/>
              </a:lnSpc>
              <a:spcBef>
                <a:spcPts val="100"/>
              </a:spcBef>
            </a:pPr>
            <a:r>
              <a:rPr sz="900" spc="5" dirty="0">
                <a:solidFill>
                  <a:srgbClr val="FFFFFF"/>
                </a:solidFill>
                <a:latin typeface="Calibri"/>
                <a:cs typeface="Calibri"/>
              </a:rPr>
              <a:t>Patch</a:t>
            </a:r>
            <a:r>
              <a:rPr sz="900" spc="-90" dirty="0">
                <a:solidFill>
                  <a:srgbClr val="FFFFFF"/>
                </a:solidFill>
                <a:latin typeface="Calibri"/>
                <a:cs typeface="Calibri"/>
              </a:rPr>
              <a:t> </a:t>
            </a:r>
            <a:r>
              <a:rPr sz="900" spc="-70" dirty="0">
                <a:solidFill>
                  <a:srgbClr val="FFFFFF"/>
                </a:solidFill>
                <a:latin typeface="Calibri"/>
                <a:cs typeface="Calibri"/>
              </a:rPr>
              <a:t>&amp;  </a:t>
            </a:r>
            <a:r>
              <a:rPr sz="900" spc="20" dirty="0">
                <a:solidFill>
                  <a:srgbClr val="FFFFFF"/>
                </a:solidFill>
                <a:latin typeface="Calibri"/>
                <a:cs typeface="Calibri"/>
              </a:rPr>
              <a:t>upd</a:t>
            </a:r>
            <a:r>
              <a:rPr sz="900" spc="5" dirty="0">
                <a:solidFill>
                  <a:srgbClr val="FFFFFF"/>
                </a:solidFill>
                <a:latin typeface="Calibri"/>
                <a:cs typeface="Calibri"/>
              </a:rPr>
              <a:t>a</a:t>
            </a:r>
            <a:r>
              <a:rPr sz="900" spc="-15" dirty="0">
                <a:solidFill>
                  <a:srgbClr val="FFFFFF"/>
                </a:solidFill>
                <a:latin typeface="Calibri"/>
                <a:cs typeface="Calibri"/>
              </a:rPr>
              <a:t>t</a:t>
            </a:r>
            <a:r>
              <a:rPr sz="900" spc="-5" dirty="0">
                <a:solidFill>
                  <a:srgbClr val="FFFFFF"/>
                </a:solidFill>
                <a:latin typeface="Calibri"/>
                <a:cs typeface="Calibri"/>
              </a:rPr>
              <a:t>e</a:t>
            </a:r>
            <a:endParaRPr sz="900">
              <a:latin typeface="Calibri"/>
              <a:cs typeface="Calibri"/>
            </a:endParaRPr>
          </a:p>
        </p:txBody>
      </p:sp>
      <p:sp>
        <p:nvSpPr>
          <p:cNvPr id="158" name="object 158"/>
          <p:cNvSpPr/>
          <p:nvPr/>
        </p:nvSpPr>
        <p:spPr>
          <a:xfrm>
            <a:off x="231124" y="3773249"/>
            <a:ext cx="783590" cy="409575"/>
          </a:xfrm>
          <a:custGeom>
            <a:avLst/>
            <a:gdLst/>
            <a:ahLst/>
            <a:cxnLst/>
            <a:rect l="l" t="t" r="r" b="b"/>
            <a:pathLst>
              <a:path w="783590" h="409575">
                <a:moveTo>
                  <a:pt x="0" y="0"/>
                </a:moveTo>
                <a:lnTo>
                  <a:pt x="783299" y="0"/>
                </a:lnTo>
                <a:lnTo>
                  <a:pt x="783299" y="409499"/>
                </a:lnTo>
                <a:lnTo>
                  <a:pt x="0" y="409499"/>
                </a:lnTo>
                <a:lnTo>
                  <a:pt x="0" y="0"/>
                </a:lnTo>
                <a:close/>
              </a:path>
            </a:pathLst>
          </a:custGeom>
          <a:solidFill>
            <a:srgbClr val="144748"/>
          </a:solidFill>
        </p:spPr>
        <p:txBody>
          <a:bodyPr wrap="square" lIns="0" tIns="0" rIns="0" bIns="0" rtlCol="0"/>
          <a:lstStyle/>
          <a:p>
            <a:endParaRPr/>
          </a:p>
        </p:txBody>
      </p:sp>
      <p:sp>
        <p:nvSpPr>
          <p:cNvPr id="159" name="object 159"/>
          <p:cNvSpPr txBox="1"/>
          <p:nvPr/>
        </p:nvSpPr>
        <p:spPr>
          <a:xfrm>
            <a:off x="356898" y="3774037"/>
            <a:ext cx="532130" cy="349250"/>
          </a:xfrm>
          <a:prstGeom prst="rect">
            <a:avLst/>
          </a:prstGeom>
        </p:spPr>
        <p:txBody>
          <a:bodyPr vert="horz" wrap="square" lIns="0" tIns="12700" rIns="0" bIns="0" rtlCol="0">
            <a:spAutoFit/>
          </a:bodyPr>
          <a:lstStyle/>
          <a:p>
            <a:pPr marL="12700" marR="5080" indent="12065">
              <a:lnSpc>
                <a:spcPct val="118100"/>
              </a:lnSpc>
              <a:spcBef>
                <a:spcPts val="100"/>
              </a:spcBef>
            </a:pPr>
            <a:r>
              <a:rPr sz="900" spc="10" dirty="0">
                <a:solidFill>
                  <a:srgbClr val="FFFFFF"/>
                </a:solidFill>
                <a:latin typeface="Calibri"/>
                <a:cs typeface="Calibri"/>
              </a:rPr>
              <a:t>Training</a:t>
            </a:r>
            <a:r>
              <a:rPr sz="900" spc="-75" dirty="0">
                <a:solidFill>
                  <a:srgbClr val="FFFFFF"/>
                </a:solidFill>
                <a:latin typeface="Calibri"/>
                <a:cs typeface="Calibri"/>
              </a:rPr>
              <a:t> </a:t>
            </a:r>
            <a:r>
              <a:rPr sz="900" spc="-70" dirty="0">
                <a:solidFill>
                  <a:srgbClr val="FFFFFF"/>
                </a:solidFill>
                <a:latin typeface="Calibri"/>
                <a:cs typeface="Calibri"/>
              </a:rPr>
              <a:t>&amp;  </a:t>
            </a:r>
            <a:r>
              <a:rPr sz="900" spc="10" dirty="0">
                <a:solidFill>
                  <a:srgbClr val="FFFFFF"/>
                </a:solidFill>
                <a:latin typeface="Calibri"/>
                <a:cs typeface="Calibri"/>
              </a:rPr>
              <a:t>a</a:t>
            </a:r>
            <a:r>
              <a:rPr sz="900" spc="5" dirty="0">
                <a:solidFill>
                  <a:srgbClr val="FFFFFF"/>
                </a:solidFill>
                <a:latin typeface="Calibri"/>
                <a:cs typeface="Calibri"/>
              </a:rPr>
              <a:t>w</a:t>
            </a:r>
            <a:r>
              <a:rPr sz="900" spc="10" dirty="0">
                <a:solidFill>
                  <a:srgbClr val="FFFFFF"/>
                </a:solidFill>
                <a:latin typeface="Calibri"/>
                <a:cs typeface="Calibri"/>
              </a:rPr>
              <a:t>a</a:t>
            </a:r>
            <a:r>
              <a:rPr sz="900" spc="-5" dirty="0">
                <a:solidFill>
                  <a:srgbClr val="FFFFFF"/>
                </a:solidFill>
                <a:latin typeface="Calibri"/>
                <a:cs typeface="Calibri"/>
              </a:rPr>
              <a:t>r</a:t>
            </a:r>
            <a:r>
              <a:rPr sz="900" spc="10" dirty="0">
                <a:solidFill>
                  <a:srgbClr val="FFFFFF"/>
                </a:solidFill>
                <a:latin typeface="Calibri"/>
                <a:cs typeface="Calibri"/>
              </a:rPr>
              <a:t>eness</a:t>
            </a:r>
            <a:endParaRPr sz="900">
              <a:latin typeface="Calibri"/>
              <a:cs typeface="Calibri"/>
            </a:endParaRPr>
          </a:p>
        </p:txBody>
      </p:sp>
      <p:sp>
        <p:nvSpPr>
          <p:cNvPr id="160" name="object 160"/>
          <p:cNvSpPr/>
          <p:nvPr/>
        </p:nvSpPr>
        <p:spPr>
          <a:xfrm>
            <a:off x="1054901" y="3773249"/>
            <a:ext cx="783590" cy="409575"/>
          </a:xfrm>
          <a:custGeom>
            <a:avLst/>
            <a:gdLst/>
            <a:ahLst/>
            <a:cxnLst/>
            <a:rect l="l" t="t" r="r" b="b"/>
            <a:pathLst>
              <a:path w="783589" h="409575">
                <a:moveTo>
                  <a:pt x="0" y="0"/>
                </a:moveTo>
                <a:lnTo>
                  <a:pt x="783299" y="0"/>
                </a:lnTo>
                <a:lnTo>
                  <a:pt x="783299" y="409499"/>
                </a:lnTo>
                <a:lnTo>
                  <a:pt x="0" y="409499"/>
                </a:lnTo>
                <a:lnTo>
                  <a:pt x="0" y="0"/>
                </a:lnTo>
                <a:close/>
              </a:path>
            </a:pathLst>
          </a:custGeom>
          <a:solidFill>
            <a:srgbClr val="144748"/>
          </a:solidFill>
        </p:spPr>
        <p:txBody>
          <a:bodyPr wrap="square" lIns="0" tIns="0" rIns="0" bIns="0" rtlCol="0"/>
          <a:lstStyle/>
          <a:p>
            <a:endParaRPr/>
          </a:p>
        </p:txBody>
      </p:sp>
      <p:sp>
        <p:nvSpPr>
          <p:cNvPr id="161" name="object 161"/>
          <p:cNvSpPr txBox="1"/>
          <p:nvPr/>
        </p:nvSpPr>
        <p:spPr>
          <a:xfrm>
            <a:off x="1264114" y="3774037"/>
            <a:ext cx="365125" cy="349250"/>
          </a:xfrm>
          <a:prstGeom prst="rect">
            <a:avLst/>
          </a:prstGeom>
        </p:spPr>
        <p:txBody>
          <a:bodyPr vert="horz" wrap="square" lIns="0" tIns="12700" rIns="0" bIns="0" rtlCol="0">
            <a:spAutoFit/>
          </a:bodyPr>
          <a:lstStyle/>
          <a:p>
            <a:pPr marL="12700" marR="5715" indent="26034">
              <a:lnSpc>
                <a:spcPct val="118100"/>
              </a:lnSpc>
              <a:spcBef>
                <a:spcPts val="100"/>
              </a:spcBef>
            </a:pPr>
            <a:r>
              <a:rPr sz="900" spc="5" dirty="0">
                <a:solidFill>
                  <a:srgbClr val="FFFFFF"/>
                </a:solidFill>
                <a:latin typeface="Calibri"/>
                <a:cs typeface="Calibri"/>
              </a:rPr>
              <a:t>Org </a:t>
            </a:r>
            <a:r>
              <a:rPr sz="900" spc="-70" dirty="0">
                <a:solidFill>
                  <a:srgbClr val="FFFFFF"/>
                </a:solidFill>
                <a:latin typeface="Calibri"/>
                <a:cs typeface="Calibri"/>
              </a:rPr>
              <a:t>&amp;  </a:t>
            </a:r>
            <a:r>
              <a:rPr sz="900" spc="15" dirty="0">
                <a:solidFill>
                  <a:srgbClr val="FFFFFF"/>
                </a:solidFill>
                <a:latin typeface="Calibri"/>
                <a:cs typeface="Calibri"/>
              </a:rPr>
              <a:t>cultu</a:t>
            </a:r>
            <a:r>
              <a:rPr sz="900" dirty="0">
                <a:solidFill>
                  <a:srgbClr val="FFFFFF"/>
                </a:solidFill>
                <a:latin typeface="Calibri"/>
                <a:cs typeface="Calibri"/>
              </a:rPr>
              <a:t>r</a:t>
            </a:r>
            <a:r>
              <a:rPr sz="900" spc="-5" dirty="0">
                <a:solidFill>
                  <a:srgbClr val="FFFFFF"/>
                </a:solidFill>
                <a:latin typeface="Calibri"/>
                <a:cs typeface="Calibri"/>
              </a:rPr>
              <a:t>e</a:t>
            </a:r>
            <a:endParaRPr sz="900">
              <a:latin typeface="Calibri"/>
              <a:cs typeface="Calibri"/>
            </a:endParaRPr>
          </a:p>
        </p:txBody>
      </p:sp>
      <p:sp>
        <p:nvSpPr>
          <p:cNvPr id="162" name="object 162"/>
          <p:cNvSpPr/>
          <p:nvPr/>
        </p:nvSpPr>
        <p:spPr>
          <a:xfrm>
            <a:off x="1986064" y="3773249"/>
            <a:ext cx="783590" cy="409575"/>
          </a:xfrm>
          <a:custGeom>
            <a:avLst/>
            <a:gdLst/>
            <a:ahLst/>
            <a:cxnLst/>
            <a:rect l="l" t="t" r="r" b="b"/>
            <a:pathLst>
              <a:path w="783589" h="409575">
                <a:moveTo>
                  <a:pt x="0" y="0"/>
                </a:moveTo>
                <a:lnTo>
                  <a:pt x="783299" y="0"/>
                </a:lnTo>
                <a:lnTo>
                  <a:pt x="783299" y="409499"/>
                </a:lnTo>
                <a:lnTo>
                  <a:pt x="0" y="409499"/>
                </a:lnTo>
                <a:lnTo>
                  <a:pt x="0" y="0"/>
                </a:lnTo>
                <a:close/>
              </a:path>
            </a:pathLst>
          </a:custGeom>
          <a:solidFill>
            <a:srgbClr val="144748"/>
          </a:solidFill>
        </p:spPr>
        <p:txBody>
          <a:bodyPr wrap="square" lIns="0" tIns="0" rIns="0" bIns="0" rtlCol="0"/>
          <a:lstStyle/>
          <a:p>
            <a:endParaRPr/>
          </a:p>
        </p:txBody>
      </p:sp>
      <p:sp>
        <p:nvSpPr>
          <p:cNvPr id="163" name="object 163"/>
          <p:cNvSpPr txBox="1"/>
          <p:nvPr/>
        </p:nvSpPr>
        <p:spPr>
          <a:xfrm>
            <a:off x="2073090" y="3774037"/>
            <a:ext cx="610235" cy="349250"/>
          </a:xfrm>
          <a:prstGeom prst="rect">
            <a:avLst/>
          </a:prstGeom>
        </p:spPr>
        <p:txBody>
          <a:bodyPr vert="horz" wrap="square" lIns="0" tIns="12700" rIns="0" bIns="0" rtlCol="0">
            <a:spAutoFit/>
          </a:bodyPr>
          <a:lstStyle/>
          <a:p>
            <a:pPr marL="146050" marR="5080" indent="-133985">
              <a:lnSpc>
                <a:spcPct val="118100"/>
              </a:lnSpc>
              <a:spcBef>
                <a:spcPts val="100"/>
              </a:spcBef>
            </a:pPr>
            <a:r>
              <a:rPr sz="900" spc="-25" dirty="0">
                <a:solidFill>
                  <a:srgbClr val="FFFFFF"/>
                </a:solidFill>
                <a:latin typeface="Calibri"/>
                <a:cs typeface="Calibri"/>
              </a:rPr>
              <a:t>Ar</a:t>
            </a:r>
            <a:r>
              <a:rPr sz="900" spc="15" dirty="0">
                <a:solidFill>
                  <a:srgbClr val="FFFFFF"/>
                </a:solidFill>
                <a:latin typeface="Calibri"/>
                <a:cs typeface="Calibri"/>
              </a:rPr>
              <a:t>chi</a:t>
            </a:r>
            <a:r>
              <a:rPr sz="900" spc="-5" dirty="0">
                <a:solidFill>
                  <a:srgbClr val="FFFFFF"/>
                </a:solidFill>
                <a:latin typeface="Calibri"/>
                <a:cs typeface="Calibri"/>
              </a:rPr>
              <a:t>t</a:t>
            </a:r>
            <a:r>
              <a:rPr sz="900" spc="15" dirty="0">
                <a:solidFill>
                  <a:srgbClr val="FFFFFF"/>
                </a:solidFill>
                <a:latin typeface="Calibri"/>
                <a:cs typeface="Calibri"/>
              </a:rPr>
              <a:t>e</a:t>
            </a:r>
            <a:r>
              <a:rPr sz="900" dirty="0">
                <a:solidFill>
                  <a:srgbClr val="FFFFFF"/>
                </a:solidFill>
                <a:latin typeface="Calibri"/>
                <a:cs typeface="Calibri"/>
              </a:rPr>
              <a:t>c</a:t>
            </a:r>
            <a:r>
              <a:rPr sz="900" spc="5" dirty="0">
                <a:solidFill>
                  <a:srgbClr val="FFFFFF"/>
                </a:solidFill>
                <a:latin typeface="Calibri"/>
                <a:cs typeface="Calibri"/>
              </a:rPr>
              <a:t>tu</a:t>
            </a:r>
            <a:r>
              <a:rPr sz="900" spc="-5" dirty="0">
                <a:solidFill>
                  <a:srgbClr val="FFFFFF"/>
                </a:solidFill>
                <a:latin typeface="Calibri"/>
                <a:cs typeface="Calibri"/>
              </a:rPr>
              <a:t>re  </a:t>
            </a:r>
            <a:r>
              <a:rPr sz="900" spc="15" dirty="0">
                <a:solidFill>
                  <a:srgbClr val="FFFFFF"/>
                </a:solidFill>
                <a:latin typeface="Calibri"/>
                <a:cs typeface="Calibri"/>
              </a:rPr>
              <a:t>design</a:t>
            </a:r>
            <a:endParaRPr sz="900">
              <a:latin typeface="Calibri"/>
              <a:cs typeface="Calibri"/>
            </a:endParaRPr>
          </a:p>
        </p:txBody>
      </p:sp>
      <p:sp>
        <p:nvSpPr>
          <p:cNvPr id="164" name="object 164"/>
          <p:cNvSpPr/>
          <p:nvPr/>
        </p:nvSpPr>
        <p:spPr>
          <a:xfrm>
            <a:off x="2809840" y="3773249"/>
            <a:ext cx="783590" cy="409575"/>
          </a:xfrm>
          <a:custGeom>
            <a:avLst/>
            <a:gdLst/>
            <a:ahLst/>
            <a:cxnLst/>
            <a:rect l="l" t="t" r="r" b="b"/>
            <a:pathLst>
              <a:path w="783589" h="409575">
                <a:moveTo>
                  <a:pt x="0" y="0"/>
                </a:moveTo>
                <a:lnTo>
                  <a:pt x="783299" y="0"/>
                </a:lnTo>
                <a:lnTo>
                  <a:pt x="783299" y="409499"/>
                </a:lnTo>
                <a:lnTo>
                  <a:pt x="0" y="409499"/>
                </a:lnTo>
                <a:lnTo>
                  <a:pt x="0" y="0"/>
                </a:lnTo>
                <a:close/>
              </a:path>
            </a:pathLst>
          </a:custGeom>
          <a:solidFill>
            <a:srgbClr val="144748"/>
          </a:solidFill>
        </p:spPr>
        <p:txBody>
          <a:bodyPr wrap="square" lIns="0" tIns="0" rIns="0" bIns="0" rtlCol="0"/>
          <a:lstStyle/>
          <a:p>
            <a:endParaRPr/>
          </a:p>
        </p:txBody>
      </p:sp>
      <p:sp>
        <p:nvSpPr>
          <p:cNvPr id="165" name="object 165"/>
          <p:cNvSpPr txBox="1"/>
          <p:nvPr/>
        </p:nvSpPr>
        <p:spPr>
          <a:xfrm>
            <a:off x="2912296" y="3774037"/>
            <a:ext cx="578485" cy="349250"/>
          </a:xfrm>
          <a:prstGeom prst="rect">
            <a:avLst/>
          </a:prstGeom>
        </p:spPr>
        <p:txBody>
          <a:bodyPr vert="horz" wrap="square" lIns="0" tIns="12700" rIns="0" bIns="0" rtlCol="0">
            <a:spAutoFit/>
          </a:bodyPr>
          <a:lstStyle/>
          <a:p>
            <a:pPr marL="146050" marR="5080" indent="-133985">
              <a:lnSpc>
                <a:spcPct val="118100"/>
              </a:lnSpc>
              <a:spcBef>
                <a:spcPts val="100"/>
              </a:spcBef>
            </a:pPr>
            <a:r>
              <a:rPr sz="900" spc="-20" dirty="0">
                <a:solidFill>
                  <a:srgbClr val="FFFFFF"/>
                </a:solidFill>
                <a:latin typeface="Calibri"/>
                <a:cs typeface="Calibri"/>
              </a:rPr>
              <a:t>T</a:t>
            </a:r>
            <a:r>
              <a:rPr sz="900" spc="15" dirty="0">
                <a:solidFill>
                  <a:srgbClr val="FFFFFF"/>
                </a:solidFill>
                <a:latin typeface="Calibri"/>
                <a:cs typeface="Calibri"/>
              </a:rPr>
              <a:t>echnolo</a:t>
            </a:r>
            <a:r>
              <a:rPr sz="900" spc="25" dirty="0">
                <a:solidFill>
                  <a:srgbClr val="FFFFFF"/>
                </a:solidFill>
                <a:latin typeface="Calibri"/>
                <a:cs typeface="Calibri"/>
              </a:rPr>
              <a:t>g</a:t>
            </a:r>
            <a:r>
              <a:rPr sz="900" spc="5" dirty="0">
                <a:solidFill>
                  <a:srgbClr val="FFFFFF"/>
                </a:solidFill>
                <a:latin typeface="Calibri"/>
                <a:cs typeface="Calibri"/>
              </a:rPr>
              <a:t>y  </a:t>
            </a:r>
            <a:r>
              <a:rPr sz="900" spc="20" dirty="0">
                <a:solidFill>
                  <a:srgbClr val="FFFFFF"/>
                </a:solidFill>
                <a:latin typeface="Calibri"/>
                <a:cs typeface="Calibri"/>
              </a:rPr>
              <a:t>mgmt</a:t>
            </a:r>
            <a:endParaRPr sz="900">
              <a:latin typeface="Calibri"/>
              <a:cs typeface="Calibri"/>
            </a:endParaRPr>
          </a:p>
        </p:txBody>
      </p:sp>
      <p:sp>
        <p:nvSpPr>
          <p:cNvPr id="166" name="object 166"/>
          <p:cNvSpPr/>
          <p:nvPr/>
        </p:nvSpPr>
        <p:spPr>
          <a:xfrm>
            <a:off x="3741010" y="3773249"/>
            <a:ext cx="783590" cy="409575"/>
          </a:xfrm>
          <a:custGeom>
            <a:avLst/>
            <a:gdLst/>
            <a:ahLst/>
            <a:cxnLst/>
            <a:rect l="l" t="t" r="r" b="b"/>
            <a:pathLst>
              <a:path w="783589" h="409575">
                <a:moveTo>
                  <a:pt x="0" y="0"/>
                </a:moveTo>
                <a:lnTo>
                  <a:pt x="783299" y="0"/>
                </a:lnTo>
                <a:lnTo>
                  <a:pt x="783299" y="409499"/>
                </a:lnTo>
                <a:lnTo>
                  <a:pt x="0" y="409499"/>
                </a:lnTo>
                <a:lnTo>
                  <a:pt x="0" y="0"/>
                </a:lnTo>
                <a:close/>
              </a:path>
            </a:pathLst>
          </a:custGeom>
          <a:solidFill>
            <a:srgbClr val="144748"/>
          </a:solidFill>
        </p:spPr>
        <p:txBody>
          <a:bodyPr wrap="square" lIns="0" tIns="0" rIns="0" bIns="0" rtlCol="0"/>
          <a:lstStyle/>
          <a:p>
            <a:endParaRPr/>
          </a:p>
        </p:txBody>
      </p:sp>
      <p:sp>
        <p:nvSpPr>
          <p:cNvPr id="167" name="object 167"/>
          <p:cNvSpPr txBox="1"/>
          <p:nvPr/>
        </p:nvSpPr>
        <p:spPr>
          <a:xfrm>
            <a:off x="3924905" y="3774037"/>
            <a:ext cx="415925" cy="349250"/>
          </a:xfrm>
          <a:prstGeom prst="rect">
            <a:avLst/>
          </a:prstGeom>
        </p:spPr>
        <p:txBody>
          <a:bodyPr vert="horz" wrap="square" lIns="0" tIns="12700" rIns="0" bIns="0" rtlCol="0">
            <a:spAutoFit/>
          </a:bodyPr>
          <a:lstStyle/>
          <a:p>
            <a:pPr marL="12700" marR="5080" indent="41910">
              <a:lnSpc>
                <a:spcPct val="118100"/>
              </a:lnSpc>
              <a:spcBef>
                <a:spcPts val="100"/>
              </a:spcBef>
            </a:pPr>
            <a:r>
              <a:rPr sz="900" spc="-5" dirty="0">
                <a:solidFill>
                  <a:srgbClr val="FFFFFF"/>
                </a:solidFill>
                <a:latin typeface="Calibri"/>
                <a:cs typeface="Calibri"/>
              </a:rPr>
              <a:t>Defect  </a:t>
            </a:r>
            <a:r>
              <a:rPr sz="900" dirty="0">
                <a:solidFill>
                  <a:srgbClr val="FFFFFF"/>
                </a:solidFill>
                <a:latin typeface="Calibri"/>
                <a:cs typeface="Calibri"/>
              </a:rPr>
              <a:t>t</a:t>
            </a:r>
            <a:r>
              <a:rPr sz="900" spc="-25" dirty="0">
                <a:solidFill>
                  <a:srgbClr val="FFFFFF"/>
                </a:solidFill>
                <a:latin typeface="Calibri"/>
                <a:cs typeface="Calibri"/>
              </a:rPr>
              <a:t>r</a:t>
            </a:r>
            <a:r>
              <a:rPr sz="900" spc="25" dirty="0">
                <a:solidFill>
                  <a:srgbClr val="FFFFFF"/>
                </a:solidFill>
                <a:latin typeface="Calibri"/>
                <a:cs typeface="Calibri"/>
              </a:rPr>
              <a:t>acking</a:t>
            </a:r>
            <a:endParaRPr sz="900">
              <a:latin typeface="Calibri"/>
              <a:cs typeface="Calibri"/>
            </a:endParaRPr>
          </a:p>
        </p:txBody>
      </p:sp>
      <p:sp>
        <p:nvSpPr>
          <p:cNvPr id="168" name="object 168"/>
          <p:cNvSpPr/>
          <p:nvPr/>
        </p:nvSpPr>
        <p:spPr>
          <a:xfrm>
            <a:off x="4564786" y="3773249"/>
            <a:ext cx="783590" cy="409575"/>
          </a:xfrm>
          <a:custGeom>
            <a:avLst/>
            <a:gdLst/>
            <a:ahLst/>
            <a:cxnLst/>
            <a:rect l="l" t="t" r="r" b="b"/>
            <a:pathLst>
              <a:path w="783589" h="409575">
                <a:moveTo>
                  <a:pt x="0" y="0"/>
                </a:moveTo>
                <a:lnTo>
                  <a:pt x="783299" y="0"/>
                </a:lnTo>
                <a:lnTo>
                  <a:pt x="783299" y="409499"/>
                </a:lnTo>
                <a:lnTo>
                  <a:pt x="0" y="409499"/>
                </a:lnTo>
                <a:lnTo>
                  <a:pt x="0" y="0"/>
                </a:lnTo>
                <a:close/>
              </a:path>
            </a:pathLst>
          </a:custGeom>
          <a:solidFill>
            <a:srgbClr val="144748"/>
          </a:solidFill>
        </p:spPr>
        <p:txBody>
          <a:bodyPr wrap="square" lIns="0" tIns="0" rIns="0" bIns="0" rtlCol="0"/>
          <a:lstStyle/>
          <a:p>
            <a:endParaRPr/>
          </a:p>
        </p:txBody>
      </p:sp>
      <p:sp>
        <p:nvSpPr>
          <p:cNvPr id="169" name="object 169"/>
          <p:cNvSpPr txBox="1"/>
          <p:nvPr/>
        </p:nvSpPr>
        <p:spPr>
          <a:xfrm>
            <a:off x="4724963" y="3774037"/>
            <a:ext cx="463550" cy="349250"/>
          </a:xfrm>
          <a:prstGeom prst="rect">
            <a:avLst/>
          </a:prstGeom>
        </p:spPr>
        <p:txBody>
          <a:bodyPr vert="horz" wrap="square" lIns="0" tIns="12700" rIns="0" bIns="0" rtlCol="0">
            <a:spAutoFit/>
          </a:bodyPr>
          <a:lstStyle/>
          <a:p>
            <a:pPr marL="12700" marR="5080" indent="-635">
              <a:lnSpc>
                <a:spcPct val="118100"/>
              </a:lnSpc>
              <a:spcBef>
                <a:spcPts val="100"/>
              </a:spcBef>
            </a:pPr>
            <a:r>
              <a:rPr sz="900" spc="-10" dirty="0">
                <a:solidFill>
                  <a:srgbClr val="FFFFFF"/>
                </a:solidFill>
                <a:latin typeface="Calibri"/>
                <a:cs typeface="Calibri"/>
              </a:rPr>
              <a:t>Metrics</a:t>
            </a:r>
            <a:r>
              <a:rPr sz="900" spc="-100" dirty="0">
                <a:solidFill>
                  <a:srgbClr val="FFFFFF"/>
                </a:solidFill>
                <a:latin typeface="Calibri"/>
                <a:cs typeface="Calibri"/>
              </a:rPr>
              <a:t> </a:t>
            </a:r>
            <a:r>
              <a:rPr sz="900" spc="-70" dirty="0">
                <a:solidFill>
                  <a:srgbClr val="FFFFFF"/>
                </a:solidFill>
                <a:latin typeface="Calibri"/>
                <a:cs typeface="Calibri"/>
              </a:rPr>
              <a:t>&amp;  </a:t>
            </a:r>
            <a:r>
              <a:rPr sz="900" spc="-25" dirty="0">
                <a:solidFill>
                  <a:srgbClr val="FFFFFF"/>
                </a:solidFill>
                <a:latin typeface="Calibri"/>
                <a:cs typeface="Calibri"/>
              </a:rPr>
              <a:t>f</a:t>
            </a:r>
            <a:r>
              <a:rPr sz="900" spc="10" dirty="0">
                <a:solidFill>
                  <a:srgbClr val="FFFFFF"/>
                </a:solidFill>
                <a:latin typeface="Calibri"/>
                <a:cs typeface="Calibri"/>
              </a:rPr>
              <a:t>eed</a:t>
            </a:r>
            <a:r>
              <a:rPr sz="900" spc="-5" dirty="0">
                <a:solidFill>
                  <a:srgbClr val="FFFFFF"/>
                </a:solidFill>
                <a:latin typeface="Calibri"/>
                <a:cs typeface="Calibri"/>
              </a:rPr>
              <a:t>b</a:t>
            </a:r>
            <a:r>
              <a:rPr sz="900" spc="25" dirty="0">
                <a:solidFill>
                  <a:srgbClr val="FFFFFF"/>
                </a:solidFill>
                <a:latin typeface="Calibri"/>
                <a:cs typeface="Calibri"/>
              </a:rPr>
              <a:t>ack</a:t>
            </a:r>
            <a:endParaRPr sz="900">
              <a:latin typeface="Calibri"/>
              <a:cs typeface="Calibri"/>
            </a:endParaRPr>
          </a:p>
        </p:txBody>
      </p:sp>
      <p:sp>
        <p:nvSpPr>
          <p:cNvPr id="170" name="object 170"/>
          <p:cNvSpPr/>
          <p:nvPr/>
        </p:nvSpPr>
        <p:spPr>
          <a:xfrm>
            <a:off x="5495949" y="3773249"/>
            <a:ext cx="672465" cy="409575"/>
          </a:xfrm>
          <a:custGeom>
            <a:avLst/>
            <a:gdLst/>
            <a:ahLst/>
            <a:cxnLst/>
            <a:rect l="l" t="t" r="r" b="b"/>
            <a:pathLst>
              <a:path w="672464" h="409575">
                <a:moveTo>
                  <a:pt x="0" y="0"/>
                </a:moveTo>
                <a:lnTo>
                  <a:pt x="671999" y="0"/>
                </a:lnTo>
                <a:lnTo>
                  <a:pt x="671999" y="409499"/>
                </a:lnTo>
                <a:lnTo>
                  <a:pt x="0" y="409499"/>
                </a:lnTo>
                <a:lnTo>
                  <a:pt x="0" y="0"/>
                </a:lnTo>
                <a:close/>
              </a:path>
            </a:pathLst>
          </a:custGeom>
          <a:solidFill>
            <a:srgbClr val="144748"/>
          </a:solidFill>
        </p:spPr>
        <p:txBody>
          <a:bodyPr wrap="square" lIns="0" tIns="0" rIns="0" bIns="0" rtlCol="0"/>
          <a:lstStyle/>
          <a:p>
            <a:endParaRPr/>
          </a:p>
        </p:txBody>
      </p:sp>
      <p:sp>
        <p:nvSpPr>
          <p:cNvPr id="171" name="object 171"/>
          <p:cNvSpPr txBox="1"/>
          <p:nvPr/>
        </p:nvSpPr>
        <p:spPr>
          <a:xfrm>
            <a:off x="5616537" y="3774037"/>
            <a:ext cx="431165" cy="349250"/>
          </a:xfrm>
          <a:prstGeom prst="rect">
            <a:avLst/>
          </a:prstGeom>
        </p:spPr>
        <p:txBody>
          <a:bodyPr vert="horz" wrap="square" lIns="0" tIns="12700" rIns="0" bIns="0" rtlCol="0">
            <a:spAutoFit/>
          </a:bodyPr>
          <a:lstStyle/>
          <a:p>
            <a:pPr marL="15240" marR="5080" indent="-3175">
              <a:lnSpc>
                <a:spcPct val="118100"/>
              </a:lnSpc>
              <a:spcBef>
                <a:spcPts val="100"/>
              </a:spcBef>
            </a:pPr>
            <a:r>
              <a:rPr sz="900" spc="50" dirty="0">
                <a:solidFill>
                  <a:srgbClr val="FFFFFF"/>
                </a:solidFill>
                <a:latin typeface="Calibri"/>
                <a:cs typeface="Calibri"/>
              </a:rPr>
              <a:t>S</a:t>
            </a:r>
            <a:r>
              <a:rPr sz="900" spc="35" dirty="0">
                <a:solidFill>
                  <a:srgbClr val="FFFFFF"/>
                </a:solidFill>
                <a:latin typeface="Calibri"/>
                <a:cs typeface="Calibri"/>
              </a:rPr>
              <a:t>c</a:t>
            </a:r>
            <a:r>
              <a:rPr sz="900" spc="15" dirty="0">
                <a:solidFill>
                  <a:srgbClr val="FFFFFF"/>
                </a:solidFill>
                <a:latin typeface="Calibri"/>
                <a:cs typeface="Calibri"/>
              </a:rPr>
              <a:t>alable  </a:t>
            </a:r>
            <a:r>
              <a:rPr sz="900" spc="5" dirty="0">
                <a:solidFill>
                  <a:srgbClr val="FFFFFF"/>
                </a:solidFill>
                <a:latin typeface="Calibri"/>
                <a:cs typeface="Calibri"/>
              </a:rPr>
              <a:t>b</a:t>
            </a:r>
            <a:r>
              <a:rPr sz="900" spc="10" dirty="0">
                <a:solidFill>
                  <a:srgbClr val="FFFFFF"/>
                </a:solidFill>
                <a:latin typeface="Calibri"/>
                <a:cs typeface="Calibri"/>
              </a:rPr>
              <a:t>aseline</a:t>
            </a:r>
            <a:endParaRPr sz="900">
              <a:latin typeface="Calibri"/>
              <a:cs typeface="Calibri"/>
            </a:endParaRPr>
          </a:p>
        </p:txBody>
      </p:sp>
      <p:sp>
        <p:nvSpPr>
          <p:cNvPr id="172" name="object 172"/>
          <p:cNvSpPr/>
          <p:nvPr/>
        </p:nvSpPr>
        <p:spPr>
          <a:xfrm>
            <a:off x="6207674" y="3773249"/>
            <a:ext cx="895350" cy="409575"/>
          </a:xfrm>
          <a:custGeom>
            <a:avLst/>
            <a:gdLst/>
            <a:ahLst/>
            <a:cxnLst/>
            <a:rect l="l" t="t" r="r" b="b"/>
            <a:pathLst>
              <a:path w="895350" h="409575">
                <a:moveTo>
                  <a:pt x="0" y="0"/>
                </a:moveTo>
                <a:lnTo>
                  <a:pt x="895199" y="0"/>
                </a:lnTo>
                <a:lnTo>
                  <a:pt x="895199" y="409499"/>
                </a:lnTo>
                <a:lnTo>
                  <a:pt x="0" y="409499"/>
                </a:lnTo>
                <a:lnTo>
                  <a:pt x="0" y="0"/>
                </a:lnTo>
                <a:close/>
              </a:path>
            </a:pathLst>
          </a:custGeom>
          <a:solidFill>
            <a:srgbClr val="144748"/>
          </a:solidFill>
        </p:spPr>
        <p:txBody>
          <a:bodyPr wrap="square" lIns="0" tIns="0" rIns="0" bIns="0" rtlCol="0"/>
          <a:lstStyle/>
          <a:p>
            <a:endParaRPr/>
          </a:p>
        </p:txBody>
      </p:sp>
      <p:sp>
        <p:nvSpPr>
          <p:cNvPr id="173" name="object 173"/>
          <p:cNvSpPr txBox="1"/>
          <p:nvPr/>
        </p:nvSpPr>
        <p:spPr>
          <a:xfrm>
            <a:off x="6293729" y="3774037"/>
            <a:ext cx="723265" cy="349250"/>
          </a:xfrm>
          <a:prstGeom prst="rect">
            <a:avLst/>
          </a:prstGeom>
        </p:spPr>
        <p:txBody>
          <a:bodyPr vert="horz" wrap="square" lIns="0" tIns="12700" rIns="0" bIns="0" rtlCol="0">
            <a:spAutoFit/>
          </a:bodyPr>
          <a:lstStyle/>
          <a:p>
            <a:pPr marL="12700" marR="5080" indent="224790">
              <a:lnSpc>
                <a:spcPct val="118100"/>
              </a:lnSpc>
              <a:spcBef>
                <a:spcPts val="100"/>
              </a:spcBef>
            </a:pPr>
            <a:r>
              <a:rPr sz="900" spc="5" dirty="0">
                <a:solidFill>
                  <a:srgbClr val="FFFFFF"/>
                </a:solidFill>
                <a:latin typeface="Calibri"/>
                <a:cs typeface="Calibri"/>
              </a:rPr>
              <a:t>Deep  </a:t>
            </a:r>
            <a:r>
              <a:rPr sz="900" spc="10" dirty="0">
                <a:solidFill>
                  <a:srgbClr val="FFFFFF"/>
                </a:solidFill>
                <a:latin typeface="Calibri"/>
                <a:cs typeface="Calibri"/>
              </a:rPr>
              <a:t>unde</a:t>
            </a:r>
            <a:r>
              <a:rPr sz="900" dirty="0">
                <a:solidFill>
                  <a:srgbClr val="FFFFFF"/>
                </a:solidFill>
                <a:latin typeface="Calibri"/>
                <a:cs typeface="Calibri"/>
              </a:rPr>
              <a:t>r</a:t>
            </a:r>
            <a:r>
              <a:rPr sz="900" spc="5" dirty="0">
                <a:solidFill>
                  <a:srgbClr val="FFFFFF"/>
                </a:solidFill>
                <a:latin typeface="Calibri"/>
                <a:cs typeface="Calibri"/>
              </a:rPr>
              <a:t>s</a:t>
            </a:r>
            <a:r>
              <a:rPr sz="900" spc="-20" dirty="0">
                <a:solidFill>
                  <a:srgbClr val="FFFFFF"/>
                </a:solidFill>
                <a:latin typeface="Calibri"/>
                <a:cs typeface="Calibri"/>
              </a:rPr>
              <a:t>t</a:t>
            </a:r>
            <a:r>
              <a:rPr sz="900" spc="20" dirty="0">
                <a:solidFill>
                  <a:srgbClr val="FFFFFF"/>
                </a:solidFill>
                <a:latin typeface="Calibri"/>
                <a:cs typeface="Calibri"/>
              </a:rPr>
              <a:t>anding</a:t>
            </a:r>
            <a:endParaRPr sz="900">
              <a:latin typeface="Calibri"/>
              <a:cs typeface="Calibri"/>
            </a:endParaRPr>
          </a:p>
        </p:txBody>
      </p:sp>
      <p:sp>
        <p:nvSpPr>
          <p:cNvPr id="174" name="object 174"/>
          <p:cNvSpPr/>
          <p:nvPr/>
        </p:nvSpPr>
        <p:spPr>
          <a:xfrm>
            <a:off x="7250900" y="3773249"/>
            <a:ext cx="783590" cy="409575"/>
          </a:xfrm>
          <a:custGeom>
            <a:avLst/>
            <a:gdLst/>
            <a:ahLst/>
            <a:cxnLst/>
            <a:rect l="l" t="t" r="r" b="b"/>
            <a:pathLst>
              <a:path w="783590" h="409575">
                <a:moveTo>
                  <a:pt x="0" y="0"/>
                </a:moveTo>
                <a:lnTo>
                  <a:pt x="783299" y="0"/>
                </a:lnTo>
                <a:lnTo>
                  <a:pt x="783299" y="409499"/>
                </a:lnTo>
                <a:lnTo>
                  <a:pt x="0" y="409499"/>
                </a:lnTo>
                <a:lnTo>
                  <a:pt x="0" y="0"/>
                </a:lnTo>
                <a:close/>
              </a:path>
            </a:pathLst>
          </a:custGeom>
          <a:solidFill>
            <a:srgbClr val="144748"/>
          </a:solidFill>
        </p:spPr>
        <p:txBody>
          <a:bodyPr wrap="square" lIns="0" tIns="0" rIns="0" bIns="0" rtlCol="0"/>
          <a:lstStyle/>
          <a:p>
            <a:endParaRPr/>
          </a:p>
        </p:txBody>
      </p:sp>
      <p:sp>
        <p:nvSpPr>
          <p:cNvPr id="175" name="object 175"/>
          <p:cNvSpPr txBox="1"/>
          <p:nvPr/>
        </p:nvSpPr>
        <p:spPr>
          <a:xfrm>
            <a:off x="7380903" y="3774037"/>
            <a:ext cx="523875" cy="349250"/>
          </a:xfrm>
          <a:prstGeom prst="rect">
            <a:avLst/>
          </a:prstGeom>
        </p:spPr>
        <p:txBody>
          <a:bodyPr vert="horz" wrap="square" lIns="0" tIns="12700" rIns="0" bIns="0" rtlCol="0">
            <a:spAutoFit/>
          </a:bodyPr>
          <a:lstStyle/>
          <a:p>
            <a:pPr marL="12700" marR="5080" indent="138430">
              <a:lnSpc>
                <a:spcPct val="118100"/>
              </a:lnSpc>
              <a:spcBef>
                <a:spcPts val="100"/>
              </a:spcBef>
            </a:pPr>
            <a:r>
              <a:rPr sz="900" dirty="0">
                <a:solidFill>
                  <a:srgbClr val="FFFFFF"/>
                </a:solidFill>
                <a:latin typeface="Calibri"/>
                <a:cs typeface="Calibri"/>
              </a:rPr>
              <a:t>Data  </a:t>
            </a:r>
            <a:r>
              <a:rPr sz="900" spc="15" dirty="0">
                <a:solidFill>
                  <a:srgbClr val="FFFFFF"/>
                </a:solidFill>
                <a:latin typeface="Calibri"/>
                <a:cs typeface="Calibri"/>
              </a:rPr>
              <a:t>p</a:t>
            </a:r>
            <a:r>
              <a:rPr sz="900" dirty="0">
                <a:solidFill>
                  <a:srgbClr val="FFFFFF"/>
                </a:solidFill>
                <a:latin typeface="Calibri"/>
                <a:cs typeface="Calibri"/>
              </a:rPr>
              <a:t>r</a:t>
            </a:r>
            <a:r>
              <a:rPr sz="900" spc="-5" dirty="0">
                <a:solidFill>
                  <a:srgbClr val="FFFFFF"/>
                </a:solidFill>
                <a:latin typeface="Calibri"/>
                <a:cs typeface="Calibri"/>
              </a:rPr>
              <a:t>o</a:t>
            </a:r>
            <a:r>
              <a:rPr sz="900" spc="-15" dirty="0">
                <a:solidFill>
                  <a:srgbClr val="FFFFFF"/>
                </a:solidFill>
                <a:latin typeface="Calibri"/>
                <a:cs typeface="Calibri"/>
              </a:rPr>
              <a:t>t</a:t>
            </a:r>
            <a:r>
              <a:rPr sz="900" spc="15" dirty="0">
                <a:solidFill>
                  <a:srgbClr val="FFFFFF"/>
                </a:solidFill>
                <a:latin typeface="Calibri"/>
                <a:cs typeface="Calibri"/>
              </a:rPr>
              <a:t>e</a:t>
            </a:r>
            <a:r>
              <a:rPr sz="900" dirty="0">
                <a:solidFill>
                  <a:srgbClr val="FFFFFF"/>
                </a:solidFill>
                <a:latin typeface="Calibri"/>
                <a:cs typeface="Calibri"/>
              </a:rPr>
              <a:t>c</a:t>
            </a:r>
            <a:r>
              <a:rPr sz="900" spc="10" dirty="0">
                <a:solidFill>
                  <a:srgbClr val="FFFFFF"/>
                </a:solidFill>
                <a:latin typeface="Calibri"/>
                <a:cs typeface="Calibri"/>
              </a:rPr>
              <a:t>tion</a:t>
            </a:r>
            <a:endParaRPr sz="900">
              <a:latin typeface="Calibri"/>
              <a:cs typeface="Calibri"/>
            </a:endParaRPr>
          </a:p>
        </p:txBody>
      </p:sp>
      <p:sp>
        <p:nvSpPr>
          <p:cNvPr id="176" name="object 176"/>
          <p:cNvSpPr/>
          <p:nvPr/>
        </p:nvSpPr>
        <p:spPr>
          <a:xfrm>
            <a:off x="8074677" y="3773249"/>
            <a:ext cx="783590" cy="409575"/>
          </a:xfrm>
          <a:custGeom>
            <a:avLst/>
            <a:gdLst/>
            <a:ahLst/>
            <a:cxnLst/>
            <a:rect l="l" t="t" r="r" b="b"/>
            <a:pathLst>
              <a:path w="783590" h="409575">
                <a:moveTo>
                  <a:pt x="0" y="0"/>
                </a:moveTo>
                <a:lnTo>
                  <a:pt x="783299" y="0"/>
                </a:lnTo>
                <a:lnTo>
                  <a:pt x="783299" y="409499"/>
                </a:lnTo>
                <a:lnTo>
                  <a:pt x="0" y="409499"/>
                </a:lnTo>
                <a:lnTo>
                  <a:pt x="0" y="0"/>
                </a:lnTo>
                <a:close/>
              </a:path>
            </a:pathLst>
          </a:custGeom>
          <a:solidFill>
            <a:srgbClr val="144748"/>
          </a:solidFill>
        </p:spPr>
        <p:txBody>
          <a:bodyPr wrap="square" lIns="0" tIns="0" rIns="0" bIns="0" rtlCol="0"/>
          <a:lstStyle/>
          <a:p>
            <a:endParaRPr/>
          </a:p>
        </p:txBody>
      </p:sp>
      <p:sp>
        <p:nvSpPr>
          <p:cNvPr id="177" name="object 177"/>
          <p:cNvSpPr txBox="1"/>
          <p:nvPr/>
        </p:nvSpPr>
        <p:spPr>
          <a:xfrm>
            <a:off x="8288976" y="3774037"/>
            <a:ext cx="354965" cy="349250"/>
          </a:xfrm>
          <a:prstGeom prst="rect">
            <a:avLst/>
          </a:prstGeom>
        </p:spPr>
        <p:txBody>
          <a:bodyPr vert="horz" wrap="square" lIns="0" tIns="12700" rIns="0" bIns="0" rtlCol="0">
            <a:spAutoFit/>
          </a:bodyPr>
          <a:lstStyle/>
          <a:p>
            <a:pPr marL="34290" marR="5080" indent="-22225">
              <a:lnSpc>
                <a:spcPct val="118100"/>
              </a:lnSpc>
              <a:spcBef>
                <a:spcPts val="100"/>
              </a:spcBef>
            </a:pPr>
            <a:r>
              <a:rPr sz="900" spc="45" dirty="0">
                <a:solidFill>
                  <a:srgbClr val="FFFFFF"/>
                </a:solidFill>
                <a:latin typeface="Calibri"/>
                <a:cs typeface="Calibri"/>
              </a:rPr>
              <a:t>L</a:t>
            </a:r>
            <a:r>
              <a:rPr sz="900" spc="-15" dirty="0">
                <a:solidFill>
                  <a:srgbClr val="FFFFFF"/>
                </a:solidFill>
                <a:latin typeface="Calibri"/>
                <a:cs typeface="Calibri"/>
              </a:rPr>
              <a:t>e</a:t>
            </a:r>
            <a:r>
              <a:rPr sz="900" spc="15" dirty="0">
                <a:solidFill>
                  <a:srgbClr val="FFFFFF"/>
                </a:solidFill>
                <a:latin typeface="Calibri"/>
                <a:cs typeface="Calibri"/>
              </a:rPr>
              <a:t>g</a:t>
            </a:r>
            <a:r>
              <a:rPr sz="900" spc="25" dirty="0">
                <a:solidFill>
                  <a:srgbClr val="FFFFFF"/>
                </a:solidFill>
                <a:latin typeface="Calibri"/>
                <a:cs typeface="Calibri"/>
              </a:rPr>
              <a:t>ac</a:t>
            </a:r>
            <a:r>
              <a:rPr sz="900" spc="5" dirty="0">
                <a:solidFill>
                  <a:srgbClr val="FFFFFF"/>
                </a:solidFill>
                <a:latin typeface="Calibri"/>
                <a:cs typeface="Calibri"/>
              </a:rPr>
              <a:t>y  </a:t>
            </a:r>
            <a:r>
              <a:rPr sz="900" spc="20" dirty="0">
                <a:solidFill>
                  <a:srgbClr val="FFFFFF"/>
                </a:solidFill>
                <a:latin typeface="Calibri"/>
                <a:cs typeface="Calibri"/>
              </a:rPr>
              <a:t>mgmt</a:t>
            </a:r>
            <a:endParaRPr sz="900">
              <a:latin typeface="Calibri"/>
              <a:cs typeface="Calibri"/>
            </a:endParaRPr>
          </a:p>
        </p:txBody>
      </p:sp>
      <p:sp>
        <p:nvSpPr>
          <p:cNvPr id="178" name="object 178"/>
          <p:cNvSpPr/>
          <p:nvPr/>
        </p:nvSpPr>
        <p:spPr>
          <a:xfrm>
            <a:off x="1986083" y="3164699"/>
            <a:ext cx="1607185" cy="547370"/>
          </a:xfrm>
          <a:custGeom>
            <a:avLst/>
            <a:gdLst/>
            <a:ahLst/>
            <a:cxnLst/>
            <a:rect l="l" t="t" r="r" b="b"/>
            <a:pathLst>
              <a:path w="1607185" h="547370">
                <a:moveTo>
                  <a:pt x="0" y="0"/>
                </a:moveTo>
                <a:lnTo>
                  <a:pt x="1607099" y="0"/>
                </a:lnTo>
                <a:lnTo>
                  <a:pt x="1607099" y="546899"/>
                </a:lnTo>
                <a:lnTo>
                  <a:pt x="0" y="546899"/>
                </a:lnTo>
                <a:lnTo>
                  <a:pt x="0" y="0"/>
                </a:lnTo>
                <a:close/>
              </a:path>
            </a:pathLst>
          </a:custGeom>
          <a:solidFill>
            <a:srgbClr val="144748"/>
          </a:solidFill>
        </p:spPr>
        <p:txBody>
          <a:bodyPr wrap="square" lIns="0" tIns="0" rIns="0" bIns="0" rtlCol="0"/>
          <a:lstStyle/>
          <a:p>
            <a:endParaRPr/>
          </a:p>
        </p:txBody>
      </p:sp>
      <p:sp>
        <p:nvSpPr>
          <p:cNvPr id="179" name="object 179"/>
          <p:cNvSpPr txBox="1"/>
          <p:nvPr/>
        </p:nvSpPr>
        <p:spPr>
          <a:xfrm>
            <a:off x="2323087" y="3136397"/>
            <a:ext cx="934719" cy="520700"/>
          </a:xfrm>
          <a:prstGeom prst="rect">
            <a:avLst/>
          </a:prstGeom>
        </p:spPr>
        <p:txBody>
          <a:bodyPr vert="horz" wrap="square" lIns="0" tIns="12700" rIns="0" bIns="0" rtlCol="0">
            <a:spAutoFit/>
          </a:bodyPr>
          <a:lstStyle/>
          <a:p>
            <a:pPr marL="12700" marR="5715" indent="199390">
              <a:lnSpc>
                <a:spcPct val="116100"/>
              </a:lnSpc>
              <a:spcBef>
                <a:spcPts val="100"/>
              </a:spcBef>
            </a:pPr>
            <a:r>
              <a:rPr sz="1400" spc="25" dirty="0">
                <a:solidFill>
                  <a:srgbClr val="FFFFFF"/>
                </a:solidFill>
                <a:latin typeface="Calibri"/>
                <a:cs typeface="Calibri"/>
              </a:rPr>
              <a:t>Secure  </a:t>
            </a:r>
            <a:r>
              <a:rPr sz="1400" spc="-35" dirty="0">
                <a:solidFill>
                  <a:srgbClr val="FFFFFF"/>
                </a:solidFill>
                <a:latin typeface="Calibri"/>
                <a:cs typeface="Calibri"/>
              </a:rPr>
              <a:t>Ar</a:t>
            </a:r>
            <a:r>
              <a:rPr sz="1400" spc="25" dirty="0">
                <a:solidFill>
                  <a:srgbClr val="FFFFFF"/>
                </a:solidFill>
                <a:latin typeface="Calibri"/>
                <a:cs typeface="Calibri"/>
              </a:rPr>
              <a:t>chi</a:t>
            </a:r>
            <a:r>
              <a:rPr sz="1400" dirty="0">
                <a:solidFill>
                  <a:srgbClr val="FFFFFF"/>
                </a:solidFill>
                <a:latin typeface="Calibri"/>
                <a:cs typeface="Calibri"/>
              </a:rPr>
              <a:t>t</a:t>
            </a:r>
            <a:r>
              <a:rPr sz="1400" spc="20" dirty="0">
                <a:solidFill>
                  <a:srgbClr val="FFFFFF"/>
                </a:solidFill>
                <a:latin typeface="Calibri"/>
                <a:cs typeface="Calibri"/>
              </a:rPr>
              <a:t>e</a:t>
            </a:r>
            <a:r>
              <a:rPr sz="1400" spc="5" dirty="0">
                <a:solidFill>
                  <a:srgbClr val="FFFFFF"/>
                </a:solidFill>
                <a:latin typeface="Calibri"/>
                <a:cs typeface="Calibri"/>
              </a:rPr>
              <a:t>c</a:t>
            </a:r>
            <a:r>
              <a:rPr sz="1400" spc="10" dirty="0">
                <a:solidFill>
                  <a:srgbClr val="FFFFFF"/>
                </a:solidFill>
                <a:latin typeface="Calibri"/>
                <a:cs typeface="Calibri"/>
              </a:rPr>
              <a:t>tu</a:t>
            </a:r>
            <a:r>
              <a:rPr sz="1400" spc="-10" dirty="0">
                <a:solidFill>
                  <a:srgbClr val="FFFFFF"/>
                </a:solidFill>
                <a:latin typeface="Calibri"/>
                <a:cs typeface="Calibri"/>
              </a:rPr>
              <a:t>r</a:t>
            </a:r>
            <a:r>
              <a:rPr sz="1400" spc="-5" dirty="0">
                <a:solidFill>
                  <a:srgbClr val="FFFFFF"/>
                </a:solidFill>
                <a:latin typeface="Calibri"/>
                <a:cs typeface="Calibri"/>
              </a:rPr>
              <a:t>e</a:t>
            </a:r>
            <a:endParaRPr sz="14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3907EE-7F31-4D6A-9B89-902CFCF7FDEE}"/>
              </a:ext>
            </a:extLst>
          </p:cNvPr>
          <p:cNvSpPr txBox="1">
            <a:spLocks/>
          </p:cNvSpPr>
          <p:nvPr/>
        </p:nvSpPr>
        <p:spPr>
          <a:xfrm>
            <a:off x="381000" y="354939"/>
            <a:ext cx="8610600" cy="492443"/>
          </a:xfrm>
          <a:prstGeom prst="rect">
            <a:avLst/>
          </a:prstGeom>
        </p:spPr>
        <p:txBody>
          <a:bodyPr wrap="square" lIns="0" tIns="0" rIns="0" bIns="0">
            <a:spAutoFit/>
          </a:bodyPr>
          <a:lstStyle>
            <a:lvl1pPr>
              <a:defRPr sz="3200" b="0" i="0">
                <a:solidFill>
                  <a:schemeClr val="tx1"/>
                </a:solidFill>
                <a:latin typeface="Calibri"/>
                <a:ea typeface="+mj-ea"/>
                <a:cs typeface="Calibri"/>
              </a:defRPr>
            </a:lvl1pPr>
          </a:lstStyle>
          <a:p>
            <a:r>
              <a:rPr lang="en-US" b="1" kern="0" dirty="0">
                <a:solidFill>
                  <a:schemeClr val="bg1"/>
                </a:solidFill>
              </a:rPr>
              <a:t>What was missing?</a:t>
            </a:r>
          </a:p>
        </p:txBody>
      </p:sp>
      <p:graphicFrame>
        <p:nvGraphicFramePr>
          <p:cNvPr id="6" name="object 23">
            <a:extLst>
              <a:ext uri="{FF2B5EF4-FFF2-40B4-BE49-F238E27FC236}">
                <a16:creationId xmlns:a16="http://schemas.microsoft.com/office/drawing/2014/main" id="{3D87475D-80AA-4839-ABF5-EEB70665FD5F}"/>
              </a:ext>
            </a:extLst>
          </p:cNvPr>
          <p:cNvGraphicFramePr>
            <a:graphicFrameLocks noGrp="1"/>
          </p:cNvGraphicFramePr>
          <p:nvPr>
            <p:extLst>
              <p:ext uri="{D42A27DB-BD31-4B8C-83A1-F6EECF244321}">
                <p14:modId xmlns:p14="http://schemas.microsoft.com/office/powerpoint/2010/main" val="4011144430"/>
              </p:ext>
            </p:extLst>
          </p:nvPr>
        </p:nvGraphicFramePr>
        <p:xfrm>
          <a:off x="762000" y="1120297"/>
          <a:ext cx="7309976" cy="2992120"/>
        </p:xfrm>
        <a:graphic>
          <a:graphicData uri="http://schemas.openxmlformats.org/drawingml/2006/table">
            <a:tbl>
              <a:tblPr firstRow="1" bandRow="1">
                <a:tableStyleId>{2D5ABB26-0587-4C30-8999-92F81FD0307C}</a:tableStyleId>
              </a:tblPr>
              <a:tblGrid>
                <a:gridCol w="7309976">
                  <a:extLst>
                    <a:ext uri="{9D8B030D-6E8A-4147-A177-3AD203B41FA5}">
                      <a16:colId xmlns:a16="http://schemas.microsoft.com/office/drawing/2014/main" val="20000"/>
                    </a:ext>
                  </a:extLst>
                </a:gridCol>
              </a:tblGrid>
              <a:tr h="1961995">
                <a:tc>
                  <a:txBody>
                    <a:bodyPr/>
                    <a:lstStyle/>
                    <a:p>
                      <a:pPr marL="318135" indent="-306070">
                        <a:lnSpc>
                          <a:spcPct val="100000"/>
                        </a:lnSpc>
                        <a:spcBef>
                          <a:spcPts val="475"/>
                        </a:spcBef>
                        <a:buChar char="•"/>
                        <a:tabLst>
                          <a:tab pos="318135" algn="l"/>
                          <a:tab pos="318770" algn="l"/>
                        </a:tabLst>
                      </a:pPr>
                      <a:r>
                        <a:rPr lang="en-US" sz="1800" spc="-15" dirty="0">
                          <a:solidFill>
                            <a:srgbClr val="FFFFFF"/>
                          </a:solidFill>
                          <a:cs typeface="Calibri"/>
                        </a:rPr>
                        <a:t>Different dashboards</a:t>
                      </a:r>
                    </a:p>
                    <a:p>
                      <a:pPr marL="318135" indent="-306070">
                        <a:lnSpc>
                          <a:spcPct val="100000"/>
                        </a:lnSpc>
                        <a:spcBef>
                          <a:spcPts val="475"/>
                        </a:spcBef>
                        <a:buChar char="•"/>
                        <a:tabLst>
                          <a:tab pos="318135" algn="l"/>
                          <a:tab pos="318770" algn="l"/>
                        </a:tabLst>
                      </a:pPr>
                      <a:r>
                        <a:rPr lang="en-US" sz="1800" spc="-15" dirty="0">
                          <a:solidFill>
                            <a:srgbClr val="FFFFFF"/>
                          </a:solidFill>
                          <a:cs typeface="Calibri"/>
                        </a:rPr>
                        <a:t>Types of report </a:t>
                      </a:r>
                    </a:p>
                    <a:p>
                      <a:pPr marL="318135" indent="-306070">
                        <a:lnSpc>
                          <a:spcPct val="100000"/>
                        </a:lnSpc>
                        <a:spcBef>
                          <a:spcPts val="475"/>
                        </a:spcBef>
                        <a:buChar char="•"/>
                        <a:tabLst>
                          <a:tab pos="318135" algn="l"/>
                          <a:tab pos="318770" algn="l"/>
                        </a:tabLst>
                      </a:pPr>
                      <a:r>
                        <a:rPr lang="en-US" sz="1800" spc="-15" dirty="0">
                          <a:solidFill>
                            <a:srgbClr val="FFFFFF"/>
                          </a:solidFill>
                          <a:cs typeface="Calibri"/>
                        </a:rPr>
                        <a:t>It was always difficult in transferring data between multiple stakeholders.</a:t>
                      </a:r>
                    </a:p>
                    <a:p>
                      <a:pPr marL="318135" indent="-306070">
                        <a:lnSpc>
                          <a:spcPct val="100000"/>
                        </a:lnSpc>
                        <a:spcBef>
                          <a:spcPts val="475"/>
                        </a:spcBef>
                        <a:buChar char="•"/>
                        <a:tabLst>
                          <a:tab pos="318135" algn="l"/>
                          <a:tab pos="318770" algn="l"/>
                        </a:tabLst>
                      </a:pPr>
                      <a:r>
                        <a:rPr lang="en-US" sz="1800" spc="-15" dirty="0">
                          <a:solidFill>
                            <a:srgbClr val="FFFFFF"/>
                          </a:solidFill>
                          <a:cs typeface="Calibri"/>
                        </a:rPr>
                        <a:t>Instant notifications </a:t>
                      </a:r>
                    </a:p>
                    <a:p>
                      <a:pPr marL="318135" indent="-306070">
                        <a:lnSpc>
                          <a:spcPct val="100000"/>
                        </a:lnSpc>
                        <a:spcBef>
                          <a:spcPts val="475"/>
                        </a:spcBef>
                        <a:buChar char="•"/>
                        <a:tabLst>
                          <a:tab pos="318135" algn="l"/>
                          <a:tab pos="318770" algn="l"/>
                        </a:tabLst>
                      </a:pPr>
                      <a:r>
                        <a:rPr lang="en-US" sz="1800" spc="-15" dirty="0">
                          <a:solidFill>
                            <a:srgbClr val="FFFFFF"/>
                          </a:solidFill>
                          <a:cs typeface="Calibri"/>
                        </a:rPr>
                        <a:t>Integrating with your existing security roadmap. </a:t>
                      </a:r>
                    </a:p>
                    <a:p>
                      <a:pPr marL="318135" indent="-306070">
                        <a:lnSpc>
                          <a:spcPct val="100000"/>
                        </a:lnSpc>
                        <a:spcBef>
                          <a:spcPts val="475"/>
                        </a:spcBef>
                        <a:buChar char="•"/>
                        <a:tabLst>
                          <a:tab pos="318135" algn="l"/>
                          <a:tab pos="318770" algn="l"/>
                        </a:tabLst>
                      </a:pPr>
                      <a:r>
                        <a:rPr lang="en-US" sz="1800" spc="-15" dirty="0">
                          <a:solidFill>
                            <a:srgbClr val="FFFFFF"/>
                          </a:solidFill>
                          <a:cs typeface="Calibri"/>
                        </a:rPr>
                        <a:t>Large amount of time consumption to validate the artifacts submitted by the respective stakeholders.</a:t>
                      </a:r>
                    </a:p>
                    <a:p>
                      <a:pPr marL="318135" indent="-306070">
                        <a:lnSpc>
                          <a:spcPct val="100000"/>
                        </a:lnSpc>
                        <a:spcBef>
                          <a:spcPts val="475"/>
                        </a:spcBef>
                        <a:buChar char="•"/>
                        <a:tabLst>
                          <a:tab pos="318135" algn="l"/>
                          <a:tab pos="318770" algn="l"/>
                        </a:tabLst>
                      </a:pPr>
                      <a:r>
                        <a:rPr lang="en-US" sz="1800" spc="-15" dirty="0">
                          <a:solidFill>
                            <a:srgbClr val="FFFFFF"/>
                          </a:solidFill>
                          <a:cs typeface="Calibri"/>
                        </a:rPr>
                        <a:t>Provide review feedbacks for the artifacts submitted. </a:t>
                      </a:r>
                    </a:p>
                    <a:p>
                      <a:pPr marL="318135" indent="-306070">
                        <a:lnSpc>
                          <a:spcPct val="100000"/>
                        </a:lnSpc>
                        <a:spcBef>
                          <a:spcPts val="475"/>
                        </a:spcBef>
                        <a:buChar char="•"/>
                        <a:tabLst>
                          <a:tab pos="318135" algn="l"/>
                          <a:tab pos="318770" algn="l"/>
                        </a:tabLst>
                      </a:pPr>
                      <a:r>
                        <a:rPr lang="en-US" sz="1800" b="1" spc="-15" dirty="0">
                          <a:solidFill>
                            <a:srgbClr val="FFFFFF"/>
                          </a:solidFill>
                          <a:cs typeface="Calibri"/>
                        </a:rPr>
                        <a:t>CONVENCING THE ENTIRE TEAM AND MANAGEMENT </a:t>
                      </a:r>
                    </a:p>
                  </a:txBody>
                  <a:tcPr marL="0" marR="0" marT="78740" marB="0">
                    <a:lnL w="9525">
                      <a:solidFill>
                        <a:srgbClr val="71B8B8"/>
                      </a:solidFill>
                      <a:prstDash val="solid"/>
                    </a:lnL>
                    <a:lnR w="9525" cap="flat" cmpd="sng" algn="ctr">
                      <a:solidFill>
                        <a:srgbClr val="71B8B8"/>
                      </a:solidFill>
                      <a:prstDash val="solid"/>
                      <a:round/>
                      <a:headEnd type="none" w="med" len="med"/>
                      <a:tailEnd type="none" w="med" len="med"/>
                    </a:lnR>
                    <a:lnT w="9525">
                      <a:solidFill>
                        <a:srgbClr val="71B8B8"/>
                      </a:solidFill>
                      <a:prstDash val="solid"/>
                    </a:lnT>
                    <a:lnB w="9525" cap="flat" cmpd="sng" algn="ctr">
                      <a:solidFill>
                        <a:srgbClr val="71B8B8"/>
                      </a:solidFill>
                      <a:prstDash val="solid"/>
                      <a:round/>
                      <a:headEnd type="none" w="med" len="med"/>
                      <a:tailEnd type="none" w="med" len="med"/>
                    </a:lnB>
                    <a:solidFill>
                      <a:srgbClr val="144748">
                        <a:alpha val="56739"/>
                      </a:srgbClr>
                    </a:solidFill>
                  </a:tcPr>
                </a:tc>
                <a:extLst>
                  <a:ext uri="{0D108BD9-81ED-4DB2-BD59-A6C34878D82A}">
                    <a16:rowId xmlns:a16="http://schemas.microsoft.com/office/drawing/2014/main" val="10000"/>
                  </a:ext>
                </a:extLst>
              </a:tr>
            </a:tbl>
          </a:graphicData>
        </a:graphic>
      </p:graphicFrame>
      <p:pic>
        <p:nvPicPr>
          <p:cNvPr id="7" name="Picture 6">
            <a:extLst>
              <a:ext uri="{FF2B5EF4-FFF2-40B4-BE49-F238E27FC236}">
                <a16:creationId xmlns:a16="http://schemas.microsoft.com/office/drawing/2014/main" id="{926FA66D-909B-4B5F-B1B7-418D875E51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4429708"/>
            <a:ext cx="1371600" cy="648217"/>
          </a:xfrm>
          <a:prstGeom prst="rect">
            <a:avLst/>
          </a:prstGeom>
        </p:spPr>
      </p:pic>
      <p:sp>
        <p:nvSpPr>
          <p:cNvPr id="8" name="object 6">
            <a:extLst>
              <a:ext uri="{FF2B5EF4-FFF2-40B4-BE49-F238E27FC236}">
                <a16:creationId xmlns:a16="http://schemas.microsoft.com/office/drawing/2014/main" id="{433E5DD6-950E-4F53-900F-74A17B96A027}"/>
              </a:ext>
            </a:extLst>
          </p:cNvPr>
          <p:cNvSpPr/>
          <p:nvPr/>
        </p:nvSpPr>
        <p:spPr>
          <a:xfrm>
            <a:off x="7315200" y="4477539"/>
            <a:ext cx="1600200" cy="5793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18937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4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E4B5729-3127-4B87-8C6C-31F00E4EC968}"/>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4885" r="4003" b="-1"/>
          <a:stretch/>
        </p:blipFill>
        <p:spPr>
          <a:xfrm>
            <a:off x="20" y="10"/>
            <a:ext cx="9143980" cy="5143490"/>
          </a:xfrm>
          <a:prstGeom prst="rect">
            <a:avLst/>
          </a:prstGeom>
        </p:spPr>
      </p:pic>
      <p:sp>
        <p:nvSpPr>
          <p:cNvPr id="4" name="Rectangle 3">
            <a:extLst>
              <a:ext uri="{FF2B5EF4-FFF2-40B4-BE49-F238E27FC236}">
                <a16:creationId xmlns:a16="http://schemas.microsoft.com/office/drawing/2014/main" id="{58F27C57-9A79-4470-89E0-9BCB10CE94AD}"/>
              </a:ext>
            </a:extLst>
          </p:cNvPr>
          <p:cNvSpPr/>
          <p:nvPr/>
        </p:nvSpPr>
        <p:spPr>
          <a:xfrm>
            <a:off x="1143000" y="841771"/>
            <a:ext cx="6858000" cy="217538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700" b="1" spc="35">
                <a:solidFill>
                  <a:srgbClr val="FFFFFF"/>
                </a:solidFill>
                <a:latin typeface="+mj-lt"/>
                <a:ea typeface="+mj-ea"/>
                <a:cs typeface="+mj-cs"/>
              </a:rPr>
              <a:t>Critical Success Factors with SAMM 2.0 Dashboard</a:t>
            </a:r>
            <a:endParaRPr lang="en-US" sz="4700" b="1">
              <a:solidFill>
                <a:srgbClr val="FFFFFF"/>
              </a:solidFill>
              <a:latin typeface="+mj-lt"/>
              <a:ea typeface="+mj-ea"/>
              <a:cs typeface="+mj-cs"/>
            </a:endParaRPr>
          </a:p>
        </p:txBody>
      </p:sp>
      <p:pic>
        <p:nvPicPr>
          <p:cNvPr id="8" name="Picture 7">
            <a:extLst>
              <a:ext uri="{FF2B5EF4-FFF2-40B4-BE49-F238E27FC236}">
                <a16:creationId xmlns:a16="http://schemas.microsoft.com/office/drawing/2014/main" id="{087D1803-87F3-4630-87FD-F31B161A7D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4429708"/>
            <a:ext cx="1371600" cy="648217"/>
          </a:xfrm>
          <a:prstGeom prst="rect">
            <a:avLst/>
          </a:prstGeom>
        </p:spPr>
      </p:pic>
      <p:sp>
        <p:nvSpPr>
          <p:cNvPr id="9" name="object 6">
            <a:extLst>
              <a:ext uri="{FF2B5EF4-FFF2-40B4-BE49-F238E27FC236}">
                <a16:creationId xmlns:a16="http://schemas.microsoft.com/office/drawing/2014/main" id="{3734CC15-AF31-4D0F-8FD9-D0AA620AA421}"/>
              </a:ext>
            </a:extLst>
          </p:cNvPr>
          <p:cNvSpPr/>
          <p:nvPr/>
        </p:nvSpPr>
        <p:spPr>
          <a:xfrm>
            <a:off x="7315200" y="4477539"/>
            <a:ext cx="1600200" cy="57930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5627211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49066C3-9BEA-4690-95D1-AE97647AA2E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594" r="8027" b="3"/>
          <a:stretch/>
        </p:blipFill>
        <p:spPr>
          <a:xfrm>
            <a:off x="1721" y="10"/>
            <a:ext cx="5620081" cy="3386955"/>
          </a:xfrm>
          <a:prstGeom prst="rect">
            <a:avLst/>
          </a:prstGeom>
        </p:spPr>
      </p:pic>
      <p:pic>
        <p:nvPicPr>
          <p:cNvPr id="9" name="Picture 8">
            <a:extLst>
              <a:ext uri="{FF2B5EF4-FFF2-40B4-BE49-F238E27FC236}">
                <a16:creationId xmlns:a16="http://schemas.microsoft.com/office/drawing/2014/main" id="{0ACFF4BF-2DEA-4541-B4A1-5F0908AB299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098" r="9710" b="4"/>
          <a:stretch/>
        </p:blipFill>
        <p:spPr>
          <a:xfrm>
            <a:off x="5685872" y="10"/>
            <a:ext cx="3455338" cy="1637279"/>
          </a:xfrm>
          <a:prstGeom prst="rect">
            <a:avLst/>
          </a:prstGeom>
        </p:spPr>
      </p:pic>
      <p:pic>
        <p:nvPicPr>
          <p:cNvPr id="15" name="Picture 14">
            <a:extLst>
              <a:ext uri="{FF2B5EF4-FFF2-40B4-BE49-F238E27FC236}">
                <a16:creationId xmlns:a16="http://schemas.microsoft.com/office/drawing/2014/main" id="{955B780B-3E92-4BD2-A3DB-F051B2AFD6C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6496" r="-1" b="6897"/>
          <a:stretch/>
        </p:blipFill>
        <p:spPr>
          <a:xfrm>
            <a:off x="5685873" y="1705868"/>
            <a:ext cx="3450829" cy="1681097"/>
          </a:xfrm>
          <a:prstGeom prst="rect">
            <a:avLst/>
          </a:prstGeom>
        </p:spPr>
      </p:pic>
      <p:pic>
        <p:nvPicPr>
          <p:cNvPr id="11" name="Picture 10">
            <a:extLst>
              <a:ext uri="{FF2B5EF4-FFF2-40B4-BE49-F238E27FC236}">
                <a16:creationId xmlns:a16="http://schemas.microsoft.com/office/drawing/2014/main" id="{98CBC662-9F08-4266-96E8-ED109386644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78" r="7071"/>
          <a:stretch/>
        </p:blipFill>
        <p:spPr>
          <a:xfrm>
            <a:off x="-2787" y="3455544"/>
            <a:ext cx="2780257" cy="1687956"/>
          </a:xfrm>
          <a:prstGeom prst="rect">
            <a:avLst/>
          </a:prstGeom>
        </p:spPr>
      </p:pic>
      <p:pic>
        <p:nvPicPr>
          <p:cNvPr id="13" name="Picture 12">
            <a:extLst>
              <a:ext uri="{FF2B5EF4-FFF2-40B4-BE49-F238E27FC236}">
                <a16:creationId xmlns:a16="http://schemas.microsoft.com/office/drawing/2014/main" id="{B55A6F85-1ADC-4100-987E-7B7B0D1F6C3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30002" r="27723"/>
          <a:stretch/>
        </p:blipFill>
        <p:spPr>
          <a:xfrm>
            <a:off x="2846051" y="3455544"/>
            <a:ext cx="2771241" cy="1687956"/>
          </a:xfrm>
          <a:prstGeom prst="rect">
            <a:avLst/>
          </a:prstGeom>
        </p:spPr>
      </p:pic>
      <p:pic>
        <p:nvPicPr>
          <p:cNvPr id="5" name="Picture 4">
            <a:extLst>
              <a:ext uri="{FF2B5EF4-FFF2-40B4-BE49-F238E27FC236}">
                <a16:creationId xmlns:a16="http://schemas.microsoft.com/office/drawing/2014/main" id="{2E2AC7EE-7073-458A-BA49-66AB394ABEE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4432" r="2" b="2"/>
          <a:stretch/>
        </p:blipFill>
        <p:spPr>
          <a:xfrm>
            <a:off x="5685873" y="3455544"/>
            <a:ext cx="3446322" cy="1687956"/>
          </a:xfrm>
          <a:prstGeom prst="rect">
            <a:avLst/>
          </a:prstGeom>
        </p:spPr>
      </p:pic>
    </p:spTree>
    <p:extLst>
      <p:ext uri="{BB962C8B-B14F-4D97-AF65-F5344CB8AC3E}">
        <p14:creationId xmlns:p14="http://schemas.microsoft.com/office/powerpoint/2010/main" val="3911436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1369</TotalTime>
  <Words>777</Words>
  <Application>Microsoft Office PowerPoint</Application>
  <PresentationFormat>On-screen Show (16:9)</PresentationFormat>
  <Paragraphs>168</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PowerPoint Presentation</vt:lpstr>
      <vt:lpstr>PowerPoint Presentation</vt:lpstr>
      <vt:lpstr>What is SAMM?</vt:lpstr>
      <vt:lpstr>SAMM 2.0</vt:lpstr>
      <vt:lpstr>PowerPoint Presentation</vt:lpstr>
      <vt:lpstr>Governance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Sathish Eathuraj</cp:lastModifiedBy>
  <cp:revision>14</cp:revision>
  <dcterms:created xsi:type="dcterms:W3CDTF">2020-06-15T10:49:58Z</dcterms:created>
  <dcterms:modified xsi:type="dcterms:W3CDTF">2020-06-16T09:39:47Z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