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Days One"/>
      <p:regular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8384EA8-484B-4414-B7AA-A468D2ABE043}">
  <a:tblStyle styleId="{48384EA8-484B-4414-B7AA-A468D2ABE04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aysOn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ad32bc2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g6ad32bc229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f4a831a2_0_3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f4a831a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bcbfd12f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65bcbfd12f_0_3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8f4a831a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88f4a831a2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9a674b64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9a674b6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f4a831a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88f4a831a2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f4a831a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Cannot save data</a:t>
            </a:r>
            <a:endParaRPr/>
          </a:p>
        </p:txBody>
      </p:sp>
      <p:sp>
        <p:nvSpPr>
          <p:cNvPr id="67" name="Google Shape;67;g88f4a831a2_0_2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f4a831a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Cannot save data</a:t>
            </a:r>
            <a:endParaRPr/>
          </a:p>
        </p:txBody>
      </p:sp>
      <p:sp>
        <p:nvSpPr>
          <p:cNvPr id="77" name="Google Shape;77;g88f4a831a2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8f4a831a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88f4a831a2_0_2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f4a831a2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88f4a831a2_0_3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f4a831a2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88f4a831a2_0_3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1984350" y="1790876"/>
            <a:ext cx="51519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FFFF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" name="Google Shape;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25" y="395475"/>
            <a:ext cx="2292600" cy="8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5195" y="395472"/>
            <a:ext cx="2173782" cy="8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984350" y="3262400"/>
            <a:ext cx="51519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25" y="0"/>
            <a:ext cx="9144000" cy="4370700"/>
          </a:xfrm>
          <a:prstGeom prst="rect">
            <a:avLst/>
          </a:prstGeom>
          <a:solidFill>
            <a:srgbClr val="154748">
              <a:alpha val="4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9825" y="4464575"/>
            <a:ext cx="1500550" cy="5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468925" y="290800"/>
            <a:ext cx="8224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9825" y="1363125"/>
            <a:ext cx="7915200" cy="25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○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■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○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■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○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■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CUSTOM_1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125" y="0"/>
            <a:ext cx="9144000" cy="4370700"/>
          </a:xfrm>
          <a:prstGeom prst="rect">
            <a:avLst/>
          </a:prstGeom>
          <a:solidFill>
            <a:srgbClr val="154748">
              <a:alpha val="4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10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125" y="0"/>
            <a:ext cx="9144000" cy="4370700"/>
          </a:xfrm>
          <a:prstGeom prst="rect">
            <a:avLst/>
          </a:prstGeom>
          <a:solidFill>
            <a:srgbClr val="154748">
              <a:alpha val="4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" name="Google Shape;2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9825" y="4464575"/>
            <a:ext cx="1500550" cy="5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/>
        </p:nvSpPr>
        <p:spPr>
          <a:xfrm>
            <a:off x="468925" y="290800"/>
            <a:ext cx="8224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68925" y="290800"/>
            <a:ext cx="8224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th picture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-125" y="0"/>
            <a:ext cx="9144000" cy="4370700"/>
          </a:xfrm>
          <a:prstGeom prst="rect">
            <a:avLst/>
          </a:prstGeom>
          <a:solidFill>
            <a:srgbClr val="154748">
              <a:alpha val="4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" name="Google Shape;2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9825" y="4464575"/>
            <a:ext cx="1500550" cy="5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79" y="1249125"/>
            <a:ext cx="1689484" cy="15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68925" y="290800"/>
            <a:ext cx="8224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2703325" y="1249125"/>
            <a:ext cx="46965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○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■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○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■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○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■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/>
        </p:nvSpPr>
        <p:spPr>
          <a:xfrm>
            <a:off x="0" y="1868100"/>
            <a:ext cx="91440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Days One"/>
                <a:ea typeface="Days One"/>
                <a:cs typeface="Days One"/>
                <a:sym typeface="Days One"/>
              </a:rPr>
              <a:t>Thank you!</a:t>
            </a:r>
            <a:endParaRPr sz="3400">
              <a:solidFill>
                <a:srgbClr val="FFFFFF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pic>
        <p:nvPicPr>
          <p:cNvPr id="32" name="Google Shape;3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25" y="395475"/>
            <a:ext cx="2292600" cy="8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5195" y="395472"/>
            <a:ext cx="2173782" cy="8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25" y="0"/>
            <a:ext cx="9144000" cy="4370700"/>
          </a:xfrm>
          <a:prstGeom prst="rect">
            <a:avLst/>
          </a:prstGeom>
          <a:solidFill>
            <a:srgbClr val="154748">
              <a:alpha val="4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1984350" y="1790876"/>
            <a:ext cx="5151900" cy="13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SAMM: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of the Trade</a:t>
            </a:r>
            <a:endParaRPr/>
          </a:p>
        </p:txBody>
      </p:sp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1984350" y="3262400"/>
            <a:ext cx="5151900" cy="13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SAMM User 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16th,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68925" y="290800"/>
            <a:ext cx="8224200" cy="8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Assessment Toolbox Roadmap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59825" y="1363125"/>
            <a:ext cx="7915200" cy="25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features would you like to see in OWASP SAMM assessment tools?  Let us know!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Request: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https://forms.gle/eMH2LqVQ8jz51h8U7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Drop us a line: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https://owaspsamm.org/contact/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125" y="0"/>
            <a:ext cx="9144000" cy="4370700"/>
          </a:xfrm>
          <a:prstGeom prst="rect">
            <a:avLst/>
          </a:prstGeom>
          <a:solidFill>
            <a:srgbClr val="154748">
              <a:alpha val="567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821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44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  <a:latin typeface="Days One"/>
                <a:ea typeface="Days One"/>
                <a:cs typeface="Days One"/>
                <a:sym typeface="Days One"/>
              </a:rPr>
              <a:t>John Ellingsworth</a:t>
            </a:r>
            <a:endParaRPr sz="3200">
              <a:solidFill>
                <a:srgbClr val="FFFFFF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2703325" y="1096725"/>
            <a:ext cx="6086700" cy="3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United States Resident</a:t>
            </a:r>
            <a:endParaRPr sz="2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Temple University (BA), Drexel University (MS)</a:t>
            </a:r>
            <a:endParaRPr sz="2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20+ years cybersecurity &amp; web technology experience:</a:t>
            </a:r>
            <a:endParaRPr sz="2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Startups (1996-2000), Higher Education (1999-2009), Corporate (2009-Present): Software Development / Architecture / Security / Management</a:t>
            </a:r>
            <a:endParaRPr sz="2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OWASP: Maine Chapter lead, SAMM Project</a:t>
            </a:r>
            <a:endParaRPr sz="2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Infragard, ASCP</a:t>
            </a:r>
            <a:endParaRPr sz="2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825" y="4464575"/>
            <a:ext cx="1500550" cy="5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175" y="1249136"/>
            <a:ext cx="1541925" cy="15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1" type="body"/>
          </p:nvPr>
        </p:nvSpPr>
        <p:spPr>
          <a:xfrm>
            <a:off x="258488" y="2850925"/>
            <a:ext cx="2325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johnellingsworth.com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68925" y="290800"/>
            <a:ext cx="8224200" cy="8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of the Trade</a:t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459825" y="1363125"/>
            <a:ext cx="7915200" cy="25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OWASP SAMM Toolkit - MS Excel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SAMM 2.0 Calculator by </a:t>
            </a:r>
            <a:r>
              <a:rPr lang="en-US">
                <a:solidFill>
                  <a:schemeClr val="lt1"/>
                </a:solidFill>
              </a:rPr>
              <a:t>Concord USA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OWASP SAMM App by SathIsh AshwIn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OWASP SAMM Toolkit - GDocs version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OWASP SAMM Assessment - Google Forms &amp; Data Studio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-125" y="0"/>
            <a:ext cx="9144000" cy="4370700"/>
          </a:xfrm>
          <a:prstGeom prst="rect">
            <a:avLst/>
          </a:prstGeom>
          <a:solidFill>
            <a:srgbClr val="154748">
              <a:alpha val="4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457200" y="2821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44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  <a:latin typeface="Days One"/>
                <a:ea typeface="Days One"/>
                <a:cs typeface="Days One"/>
                <a:sym typeface="Days One"/>
              </a:rPr>
              <a:t>SAMM v2 </a:t>
            </a:r>
            <a:r>
              <a:rPr lang="en-US"/>
              <a:t>Question Format</a:t>
            </a:r>
            <a:endParaRPr sz="3200">
              <a:solidFill>
                <a:srgbClr val="FFFFFF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825" y="4464575"/>
            <a:ext cx="1500550" cy="5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-125" y="3952100"/>
            <a:ext cx="9144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https://github.com/OWASP/samm/tree/master/Supporting%20Resources/v2.0/toolbox</a:t>
            </a:r>
            <a:endParaRPr sz="1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64" name="Google Shape;64;p11"/>
          <p:cNvGraphicFramePr/>
          <p:nvPr/>
        </p:nvGraphicFramePr>
        <p:xfrm>
          <a:off x="457189" y="11395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{48384EA8-484B-4414-B7AA-A468D2ABE043}</a:tableStyleId>
              </a:tblPr>
              <a:tblGrid>
                <a:gridCol w="998800"/>
                <a:gridCol w="767150"/>
                <a:gridCol w="6463650"/>
              </a:tblGrid>
              <a:tr h="35437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GOVERNANCE</a:t>
                      </a:r>
                      <a:endParaRPr b="1" sz="16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54748">
                        <a:alpha val="56470"/>
                      </a:srgbClr>
                    </a:solidFill>
                  </a:tcPr>
                </a:tc>
                <a:tc hMerge="1"/>
                <a:tc hMerge="1"/>
              </a:tr>
              <a:tr h="354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Stream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54748">
                        <a:alpha val="564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Level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54748">
                        <a:alpha val="564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Strategy and metrics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54748">
                        <a:alpha val="56470"/>
                      </a:srgbClr>
                    </a:solidFill>
                  </a:tcPr>
                </a:tc>
              </a:tr>
              <a:tr h="3323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Create and promote</a:t>
                      </a:r>
                      <a:endParaRPr sz="16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54748">
                        <a:alpha val="564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i="0" sz="1400" u="none" cap="none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54748">
                        <a:alpha val="564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 you understand the enterprise-wide risk appetite for your applications?</a:t>
                      </a:r>
                      <a:endParaRPr i="0" sz="1400" u="none" cap="none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54748">
                        <a:alpha val="56470"/>
                      </a:srgbClr>
                    </a:solidFill>
                  </a:tcPr>
                </a:tc>
              </a:tr>
              <a:tr h="305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54748">
                        <a:alpha val="564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You have captured the risk appetite of your organization’s executive leadership</a:t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The organization’s leadership have vetted and approved risks</a:t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You have identified the main business and technical threats to your organization’s assets and data</a:t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Risks are documented and accessible to relevant stakeholders</a:t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1B8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54748">
                        <a:alpha val="5647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-125" y="0"/>
            <a:ext cx="9144000" cy="4370700"/>
          </a:xfrm>
          <a:prstGeom prst="rect">
            <a:avLst/>
          </a:prstGeom>
          <a:solidFill>
            <a:srgbClr val="154748">
              <a:alpha val="567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 txBox="1"/>
          <p:nvPr>
            <p:ph type="title"/>
          </p:nvPr>
        </p:nvSpPr>
        <p:spPr>
          <a:xfrm>
            <a:off x="457200" y="2821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OWASP SAMM Toolkit - MS Excel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457200" y="1276350"/>
            <a:ext cx="4439700" cy="23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Components: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>
                <a:solidFill>
                  <a:schemeClr val="lt1"/>
                </a:solidFill>
              </a:rPr>
              <a:t>90 Question Interview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>
                <a:solidFill>
                  <a:schemeClr val="lt1"/>
                </a:solidFill>
              </a:rPr>
              <a:t>Scorecard &amp; Roadmap for visualizing Maturity 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>
                <a:solidFill>
                  <a:schemeClr val="lt1"/>
                </a:solidFill>
              </a:rPr>
              <a:t>Roadmap for Maturity goal planning 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Microsoft Excel-Based Tool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Ready to use!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825" y="4464575"/>
            <a:ext cx="1500550" cy="5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457200" y="4007100"/>
            <a:ext cx="7139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https://github.com/OWASP/samm/tree/master/Supporting%20Resources/v2.0/toolbox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" name="Google Shape;7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074" y="1276354"/>
            <a:ext cx="3885298" cy="1567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-125" y="0"/>
            <a:ext cx="9144000" cy="4370700"/>
          </a:xfrm>
          <a:prstGeom prst="rect">
            <a:avLst/>
          </a:prstGeom>
          <a:solidFill>
            <a:srgbClr val="154748">
              <a:alpha val="567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 txBox="1"/>
          <p:nvPr>
            <p:ph type="title"/>
          </p:nvPr>
        </p:nvSpPr>
        <p:spPr>
          <a:xfrm>
            <a:off x="457200" y="2821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SAMM 2.0 Calculator: ConcordUSA</a:t>
            </a:r>
            <a:endParaRPr/>
          </a:p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457200" y="1276350"/>
            <a:ext cx="4439700" cy="23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Components: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>
                <a:solidFill>
                  <a:schemeClr val="lt1"/>
                </a:solidFill>
              </a:rPr>
              <a:t>Self-guided assessment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>
                <a:solidFill>
                  <a:schemeClr val="lt1"/>
                </a:solidFill>
              </a:rPr>
              <a:t>Function/Practice Breakdown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>
                <a:solidFill>
                  <a:schemeClr val="lt1"/>
                </a:solidFill>
              </a:rPr>
              <a:t>Function Maturity Breakdown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SaaS Web-Based Tool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Progress Bar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Industry Benchmark Comparison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Ready to use!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825" y="4464575"/>
            <a:ext cx="1500550" cy="5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075" y="1276350"/>
            <a:ext cx="3885300" cy="16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457200" y="4007100"/>
            <a:ext cx="7139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https://concordusa.com/SAMM/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-125" y="0"/>
            <a:ext cx="9144000" cy="4370700"/>
          </a:xfrm>
          <a:prstGeom prst="rect">
            <a:avLst/>
          </a:prstGeom>
          <a:solidFill>
            <a:srgbClr val="154748">
              <a:alpha val="567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82175"/>
            <a:ext cx="8443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OWASP SAMM App: SathIsh AshwIn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276350"/>
            <a:ext cx="4439700" cy="23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Components: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>
                <a:solidFill>
                  <a:schemeClr val="lt1"/>
                </a:solidFill>
              </a:rPr>
              <a:t>Login protected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>
                <a:solidFill>
                  <a:schemeClr val="lt1"/>
                </a:solidFill>
              </a:rPr>
              <a:t>Role Based Access Control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>
                <a:solidFill>
                  <a:schemeClr val="lt1"/>
                </a:solidFill>
              </a:rPr>
              <a:t>Practice Trending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Angular project on Github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PDF/Excel Report Generation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Self-Hosted Solution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Ready to use!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825" y="4464575"/>
            <a:ext cx="1500550" cy="5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100" y="1276350"/>
            <a:ext cx="3885298" cy="218547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57200" y="3736025"/>
            <a:ext cx="7139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https://github.com/OWASP/samm/tree/master/Supporting%20Resources/app 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-125" y="0"/>
            <a:ext cx="9144000" cy="4370700"/>
          </a:xfrm>
          <a:prstGeom prst="rect">
            <a:avLst/>
          </a:prstGeom>
          <a:solidFill>
            <a:srgbClr val="154748">
              <a:alpha val="567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82175"/>
            <a:ext cx="8443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Google Sheets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276350"/>
            <a:ext cx="4439700" cy="23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Google Sheets Version of Excel Toolkit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Can be exported to reporting tools and shared with others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i="1" lang="en-US">
                <a:solidFill>
                  <a:schemeClr val="lt1"/>
                </a:solidFill>
              </a:rPr>
              <a:t>Currently being validated!</a:t>
            </a:r>
            <a:endParaRPr i="1">
              <a:solidFill>
                <a:schemeClr val="lt1"/>
              </a:solidFill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825" y="4464575"/>
            <a:ext cx="1500550" cy="5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57200" y="3736025"/>
            <a:ext cx="8484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https://docs.google.com/spreadsheets/d/1uBoiaHcY3UpdZim1zGuKkVwSxhmCHCnaq5nawnfglsY/edit?usp=sharing</a:t>
            </a:r>
            <a:endParaRPr sz="13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300" y="1276349"/>
            <a:ext cx="3857103" cy="126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125" y="0"/>
            <a:ext cx="9144000" cy="4370700"/>
          </a:xfrm>
          <a:prstGeom prst="rect">
            <a:avLst/>
          </a:prstGeom>
          <a:solidFill>
            <a:srgbClr val="154748">
              <a:alpha val="567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</a:t>
            </a:r>
            <a:endParaRPr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82175"/>
            <a:ext cx="8443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Google Forms &amp; Data Studio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276350"/>
            <a:ext cx="4439700" cy="23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Google Sheets/Forms based assessment</a:t>
            </a:r>
            <a:endParaRPr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lang="en-US" sz="1900">
                <a:solidFill>
                  <a:schemeClr val="lt1"/>
                </a:solidFill>
              </a:rPr>
              <a:t>Data is stored in Google Sheets</a:t>
            </a:r>
            <a:endParaRPr sz="19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Easy Self-service Form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Responses can be edited 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Can be exported to reporting tools </a:t>
            </a:r>
            <a:endParaRPr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lang="en-US" sz="1900">
                <a:solidFill>
                  <a:schemeClr val="lt1"/>
                </a:solidFill>
              </a:rPr>
              <a:t>Google Data Studio</a:t>
            </a:r>
            <a:endParaRPr sz="19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i="1" lang="en-US">
                <a:solidFill>
                  <a:schemeClr val="lt1"/>
                </a:solidFill>
              </a:rPr>
              <a:t>Currently being validated!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825" y="4464575"/>
            <a:ext cx="1500550" cy="5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57200" y="3736025"/>
            <a:ext cx="7139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https://forms.gle/ufT6N79WFtoh2Bj66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1474" y="1276350"/>
            <a:ext cx="2808899" cy="30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3929" y="2381476"/>
            <a:ext cx="2990148" cy="19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WASP SAMM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